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notesSlides/notesSlide85.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Default Extension="png" ContentType="image/png"/>
  <Override PartName="/ppt/notesSlides/notesSlide3.xml" ContentType="application/vnd.openxmlformats-officedocument.presentationml.notesSlide+xml"/>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notesSlides/notesSlide84.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9" r:id="rId1"/>
  </p:sldMasterIdLst>
  <p:notesMasterIdLst>
    <p:notesMasterId r:id="rId8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Lst>
  <p:sldSz cx="6858000" cy="9144000" type="screen4x3"/>
  <p:notesSz cx="6858000" cy="9144000"/>
  <p:embeddedFontLst>
    <p:embeddedFont>
      <p:font typeface="Calibri" pitchFamily="34" charset="0"/>
      <p:regular r:id="rId88"/>
      <p:bold r:id="rId89"/>
      <p:italic r:id="rId90"/>
      <p:boldItalic r:id="rId91"/>
    </p:embeddedFont>
    <p:embeddedFont>
      <p:font typeface="Gill Sans" charset="0"/>
      <p:regular r:id="rId92"/>
      <p:bold r:id="rId93"/>
    </p:embeddedFont>
    <p:embeddedFont>
      <p:font typeface="Verdana" pitchFamily="34" charset="0"/>
      <p:regular r:id="rId94"/>
      <p:bold r:id="rId95"/>
      <p:italic r:id="rId96"/>
      <p:boldItalic r:id="rId97"/>
    </p:embeddedFont>
    <p:embeddedFont>
      <p:font typeface="Libre Baskerville" charset="0"/>
      <p:regular r:id="rId98"/>
      <p:bold r:id="rId99"/>
      <p:italic r:id="rId100"/>
    </p:embeddedFont>
    <p:embeddedFont>
      <p:font typeface="Arial Black" pitchFamily="34" charset="0"/>
      <p:bold r:id="rId101"/>
    </p:embeddedFont>
    <p:embeddedFont>
      <p:font typeface="Raleway" charset="0"/>
      <p:regular r:id="rId102"/>
      <p:bold r:id="rId103"/>
      <p:italic r:id="rId104"/>
      <p:boldItalic r:id="rId105"/>
    </p:embeddedFont>
    <p:embeddedFont>
      <p:font typeface="Lucida Sans" pitchFamily="34" charset="0"/>
      <p:regular r:id="rId106"/>
      <p:bold r:id="rId107"/>
      <p:italic r:id="rId108"/>
      <p:boldItalic r:id="rId109"/>
    </p:embeddedFont>
    <p:embeddedFont>
      <p:font typeface="Tahoma" pitchFamily="34" charset="0"/>
      <p:regular r:id="rId110"/>
      <p:bold r:id="rId111"/>
    </p:embeddedFont>
    <p:embeddedFont>
      <p:font typeface="Century Gothic" pitchFamily="34" charset="0"/>
      <p:regular r:id="rId112"/>
      <p:bold r:id="rId113"/>
      <p:italic r:id="rId114"/>
      <p:boldItalic r:id="rId115"/>
    </p:embeddedFont>
    <p:embeddedFont>
      <p:font typeface="Helvetica Neue" charset="0"/>
      <p:regular r:id="rId116"/>
      <p:bold r:id="rId117"/>
      <p:italic r:id="rId118"/>
      <p:boldItalic r:id="rId1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857">
          <p15:clr>
            <a:srgbClr val="A4A3A4"/>
          </p15:clr>
        </p15:guide>
        <p15:guide id="2" pos="2184">
          <p15:clr>
            <a:srgbClr val="A4A3A4"/>
          </p15:clr>
        </p15:guide>
        <p15:guide id="3" orient="horz" pos="657">
          <p15:clr>
            <a:srgbClr val="A4A3A4"/>
          </p15:clr>
        </p15:guide>
        <p15:guide id="4" orient="horz" pos="264">
          <p15:clr>
            <a:srgbClr val="A4A3A4"/>
          </p15:clr>
        </p15:guide>
        <p15:guide id="5" orient="horz" pos="1248">
          <p15:clr>
            <a:srgbClr val="A4A3A4"/>
          </p15:clr>
        </p15:guide>
        <p15:guide id="6" orient="horz" pos="2767">
          <p15:clr>
            <a:srgbClr val="A4A3A4"/>
          </p15:clr>
        </p15:guide>
        <p15:guide id="7" orient="horz" pos="104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AA5F4320-D091-4B2C-A407-C3AE6D38FE3C}">
  <a:tblStyle styleId="{AA5F4320-D091-4B2C-A407-C3AE6D38FE3C}" styleName="Table_0">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CA0535F-A673-4BD2-AB69-8938C2FBBBF3}"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4EEE6"/>
          </a:solidFill>
        </a:fill>
      </a:tcStyle>
    </a:wholeTbl>
    <a:band1H>
      <a:tcTxStyle/>
      <a:tcStyle>
        <a:tcBdr/>
        <a:fill>
          <a:solidFill>
            <a:srgbClr val="E8DBCA"/>
          </a:solidFill>
        </a:fill>
      </a:tcStyle>
    </a:band1H>
    <a:band2H>
      <a:tcTxStyle/>
      <a:tcStyle>
        <a:tcBdr/>
      </a:tcStyle>
    </a:band2H>
    <a:band1V>
      <a:tcTxStyle/>
      <a:tcStyle>
        <a:tcBdr/>
        <a:fill>
          <a:solidFill>
            <a:srgbClr val="E8DBC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51" d="100"/>
          <a:sy n="51" d="100"/>
        </p:scale>
        <p:origin x="-2292" y="-90"/>
      </p:cViewPr>
      <p:guideLst>
        <p:guide orient="horz" pos="2857"/>
        <p:guide orient="horz" pos="657"/>
        <p:guide orient="horz" pos="264"/>
        <p:guide orient="horz" pos="1248"/>
        <p:guide orient="horz" pos="2767"/>
        <p:guide orient="horz" pos="1043"/>
        <p:guide pos="2184"/>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font" Target="fonts/font30.fntdata"/><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font" Target="fonts/font2.fntdata"/><Relationship Id="rId112" Type="http://schemas.openxmlformats.org/officeDocument/2006/relationships/font" Target="fonts/font25.fntdata"/><Relationship Id="rId16" Type="http://schemas.openxmlformats.org/officeDocument/2006/relationships/slide" Target="slides/slide15.xml"/><Relationship Id="rId107" Type="http://schemas.openxmlformats.org/officeDocument/2006/relationships/font" Target="fonts/font20.fntdata"/><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15.fntdata"/><Relationship Id="rId123"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font" Target="fonts/font3.fntdata"/><Relationship Id="rId95" Type="http://schemas.openxmlformats.org/officeDocument/2006/relationships/font" Target="fonts/font8.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font" Target="fonts/font13.fntdata"/><Relationship Id="rId105" Type="http://schemas.openxmlformats.org/officeDocument/2006/relationships/font" Target="fonts/font18.fntdata"/><Relationship Id="rId113" Type="http://schemas.openxmlformats.org/officeDocument/2006/relationships/font" Target="fonts/font26.fntdata"/><Relationship Id="rId118" Type="http://schemas.openxmlformats.org/officeDocument/2006/relationships/font" Target="fonts/font31.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font" Target="fonts/font6.fntdata"/><Relationship Id="rId98" Type="http://schemas.openxmlformats.org/officeDocument/2006/relationships/font" Target="fonts/font11.fntdata"/><Relationship Id="rId12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font" Target="fonts/font16.fntdata"/><Relationship Id="rId108" Type="http://schemas.openxmlformats.org/officeDocument/2006/relationships/font" Target="fonts/font21.fntdata"/><Relationship Id="rId116" Type="http://schemas.openxmlformats.org/officeDocument/2006/relationships/font" Target="fonts/font29.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font" Target="fonts/font1.fntdata"/><Relationship Id="rId91" Type="http://schemas.openxmlformats.org/officeDocument/2006/relationships/font" Target="fonts/font4.fntdata"/><Relationship Id="rId96" Type="http://schemas.openxmlformats.org/officeDocument/2006/relationships/font" Target="fonts/font9.fntdata"/><Relationship Id="rId111" Type="http://schemas.openxmlformats.org/officeDocument/2006/relationships/font" Target="fonts/font24.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font" Target="fonts/font19.fntdata"/><Relationship Id="rId114" Type="http://schemas.openxmlformats.org/officeDocument/2006/relationships/font" Target="fonts/font27.fntdata"/><Relationship Id="rId119" Type="http://schemas.openxmlformats.org/officeDocument/2006/relationships/font" Target="fonts/font3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7.fntdata"/><Relationship Id="rId99" Type="http://schemas.openxmlformats.org/officeDocument/2006/relationships/font" Target="fonts/font12.fntdata"/><Relationship Id="rId101" Type="http://schemas.openxmlformats.org/officeDocument/2006/relationships/font" Target="fonts/font14.fntdata"/><Relationship Id="rId12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22.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10.fntdata"/><Relationship Id="rId104" Type="http://schemas.openxmlformats.org/officeDocument/2006/relationships/font" Target="fonts/font17.fntdata"/><Relationship Id="rId120"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5.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notesMaster" Target="notesMasters/notesMaster1.xml"/><Relationship Id="rId110" Type="http://schemas.openxmlformats.org/officeDocument/2006/relationships/font" Target="fonts/font23.fntdata"/><Relationship Id="rId115" Type="http://schemas.openxmlformats.org/officeDocument/2006/relationships/font" Target="fonts/font2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
        <p:cNvGrpSpPr/>
        <p:nvPr/>
      </p:nvGrpSpPr>
      <p:grpSpPr>
        <a:xfrm>
          <a:off x="0" y="0"/>
          <a:ext cx="0" cy="0"/>
          <a:chOff x="0" y="0"/>
          <a:chExt cx="0" cy="0"/>
        </a:xfrm>
      </p:grpSpPr>
      <p:sp>
        <p:nvSpPr>
          <p:cNvPr id="13" name="Google Shape;13;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 name="Google Shape;14;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3" name="Google Shape;273;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4" name="Google Shape;284;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4" name="Google Shape;294;p1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4" name="Google Shape;304;p1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0" name="Google Shape;310;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7" name="Google Shape;327;p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4" name="Google Shape;344;p1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3" name="Google Shape;363;p1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3" name="Google Shape;413;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8" name="Google Shape;428;p1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8" name="Google Shape;68;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7" name="Google Shape;477;p2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2" name="Google Shape;522;p2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37" name="Google Shape;537;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1" name="Google Shape;551;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9" name="Google Shape;559;p2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73" name="Google Shape;573;p2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10" name="Google Shape;610;p2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9" name="Google Shape;639;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66" name="Google Shape;666;p2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01" name="Google Shape;701;p2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5" name="Google Shape;75;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27" name="Google Shape;727;p3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5" name="Google Shape;745;p3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5"/>
        <p:cNvGrpSpPr/>
        <p:nvPr/>
      </p:nvGrpSpPr>
      <p:grpSpPr>
        <a:xfrm>
          <a:off x="0" y="0"/>
          <a:ext cx="0" cy="0"/>
          <a:chOff x="0" y="0"/>
          <a:chExt cx="0" cy="0"/>
        </a:xfrm>
      </p:grpSpPr>
      <p:sp>
        <p:nvSpPr>
          <p:cNvPr id="766" name="Google Shape;766;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67" name="Google Shape;767;p3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1"/>
        <p:cNvGrpSpPr/>
        <p:nvPr/>
      </p:nvGrpSpPr>
      <p:grpSpPr>
        <a:xfrm>
          <a:off x="0" y="0"/>
          <a:ext cx="0" cy="0"/>
          <a:chOff x="0" y="0"/>
          <a:chExt cx="0" cy="0"/>
        </a:xfrm>
      </p:grpSpPr>
      <p:sp>
        <p:nvSpPr>
          <p:cNvPr id="782" name="Google Shape;782;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83" name="Google Shape;783;p3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9"/>
        <p:cNvGrpSpPr/>
        <p:nvPr/>
      </p:nvGrpSpPr>
      <p:grpSpPr>
        <a:xfrm>
          <a:off x="0" y="0"/>
          <a:ext cx="0" cy="0"/>
          <a:chOff x="0" y="0"/>
          <a:chExt cx="0" cy="0"/>
        </a:xfrm>
      </p:grpSpPr>
      <p:sp>
        <p:nvSpPr>
          <p:cNvPr id="790" name="Google Shape;790;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1" name="Google Shape;791;p3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7"/>
        <p:cNvGrpSpPr/>
        <p:nvPr/>
      </p:nvGrpSpPr>
      <p:grpSpPr>
        <a:xfrm>
          <a:off x="0" y="0"/>
          <a:ext cx="0" cy="0"/>
          <a:chOff x="0" y="0"/>
          <a:chExt cx="0" cy="0"/>
        </a:xfrm>
      </p:grpSpPr>
      <p:sp>
        <p:nvSpPr>
          <p:cNvPr id="808" name="Google Shape;808;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9" name="Google Shape;809;p3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8"/>
        <p:cNvGrpSpPr/>
        <p:nvPr/>
      </p:nvGrpSpPr>
      <p:grpSpPr>
        <a:xfrm>
          <a:off x="0" y="0"/>
          <a:ext cx="0" cy="0"/>
          <a:chOff x="0" y="0"/>
          <a:chExt cx="0" cy="0"/>
        </a:xfrm>
      </p:grpSpPr>
      <p:sp>
        <p:nvSpPr>
          <p:cNvPr id="849" name="Google Shape;849;p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0" name="Google Shape;850;p3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1"/>
        <p:cNvGrpSpPr/>
        <p:nvPr/>
      </p:nvGrpSpPr>
      <p:grpSpPr>
        <a:xfrm>
          <a:off x="0" y="0"/>
          <a:ext cx="0" cy="0"/>
          <a:chOff x="0" y="0"/>
          <a:chExt cx="0" cy="0"/>
        </a:xfrm>
      </p:grpSpPr>
      <p:sp>
        <p:nvSpPr>
          <p:cNvPr id="892" name="Google Shape;892;p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3" name="Google Shape;893;p3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5"/>
        <p:cNvGrpSpPr/>
        <p:nvPr/>
      </p:nvGrpSpPr>
      <p:grpSpPr>
        <a:xfrm>
          <a:off x="0" y="0"/>
          <a:ext cx="0" cy="0"/>
          <a:chOff x="0" y="0"/>
          <a:chExt cx="0" cy="0"/>
        </a:xfrm>
      </p:grpSpPr>
      <p:sp>
        <p:nvSpPr>
          <p:cNvPr id="926" name="Google Shape;926;p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7" name="Google Shape;927;p3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3"/>
        <p:cNvGrpSpPr/>
        <p:nvPr/>
      </p:nvGrpSpPr>
      <p:grpSpPr>
        <a:xfrm>
          <a:off x="0" y="0"/>
          <a:ext cx="0" cy="0"/>
          <a:chOff x="0" y="0"/>
          <a:chExt cx="0" cy="0"/>
        </a:xfrm>
      </p:grpSpPr>
      <p:sp>
        <p:nvSpPr>
          <p:cNvPr id="964" name="Google Shape;964;p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5" name="Google Shape;965;p3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5"/>
        <p:cNvGrpSpPr/>
        <p:nvPr/>
      </p:nvGrpSpPr>
      <p:grpSpPr>
        <a:xfrm>
          <a:off x="0" y="0"/>
          <a:ext cx="0" cy="0"/>
          <a:chOff x="0" y="0"/>
          <a:chExt cx="0" cy="0"/>
        </a:xfrm>
      </p:grpSpPr>
      <p:sp>
        <p:nvSpPr>
          <p:cNvPr id="996" name="Google Shape;996;p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7" name="Google Shape;997;p4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2"/>
        <p:cNvGrpSpPr/>
        <p:nvPr/>
      </p:nvGrpSpPr>
      <p:grpSpPr>
        <a:xfrm>
          <a:off x="0" y="0"/>
          <a:ext cx="0" cy="0"/>
          <a:chOff x="0" y="0"/>
          <a:chExt cx="0" cy="0"/>
        </a:xfrm>
      </p:grpSpPr>
      <p:sp>
        <p:nvSpPr>
          <p:cNvPr id="1013" name="Google Shape;1013;p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4" name="Google Shape;1014;p4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9"/>
        <p:cNvGrpSpPr/>
        <p:nvPr/>
      </p:nvGrpSpPr>
      <p:grpSpPr>
        <a:xfrm>
          <a:off x="0" y="0"/>
          <a:ext cx="0" cy="0"/>
          <a:chOff x="0" y="0"/>
          <a:chExt cx="0" cy="0"/>
        </a:xfrm>
      </p:grpSpPr>
      <p:sp>
        <p:nvSpPr>
          <p:cNvPr id="1030" name="Google Shape;1030;p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31" name="Google Shape;1031;p4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6"/>
        <p:cNvGrpSpPr/>
        <p:nvPr/>
      </p:nvGrpSpPr>
      <p:grpSpPr>
        <a:xfrm>
          <a:off x="0" y="0"/>
          <a:ext cx="0" cy="0"/>
          <a:chOff x="0" y="0"/>
          <a:chExt cx="0" cy="0"/>
        </a:xfrm>
      </p:grpSpPr>
      <p:sp>
        <p:nvSpPr>
          <p:cNvPr id="1057" name="Google Shape;1057;p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58" name="Google Shape;1058;p4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4"/>
        <p:cNvGrpSpPr/>
        <p:nvPr/>
      </p:nvGrpSpPr>
      <p:grpSpPr>
        <a:xfrm>
          <a:off x="0" y="0"/>
          <a:ext cx="0" cy="0"/>
          <a:chOff x="0" y="0"/>
          <a:chExt cx="0" cy="0"/>
        </a:xfrm>
      </p:grpSpPr>
      <p:sp>
        <p:nvSpPr>
          <p:cNvPr id="1075" name="Google Shape;1075;p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6" name="Google Shape;1076;p4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6"/>
        <p:cNvGrpSpPr/>
        <p:nvPr/>
      </p:nvGrpSpPr>
      <p:grpSpPr>
        <a:xfrm>
          <a:off x="0" y="0"/>
          <a:ext cx="0" cy="0"/>
          <a:chOff x="0" y="0"/>
          <a:chExt cx="0" cy="0"/>
        </a:xfrm>
      </p:grpSpPr>
      <p:sp>
        <p:nvSpPr>
          <p:cNvPr id="1087" name="Google Shape;1087;p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8" name="Google Shape;1088;p4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5"/>
        <p:cNvGrpSpPr/>
        <p:nvPr/>
      </p:nvGrpSpPr>
      <p:grpSpPr>
        <a:xfrm>
          <a:off x="0" y="0"/>
          <a:ext cx="0" cy="0"/>
          <a:chOff x="0" y="0"/>
          <a:chExt cx="0" cy="0"/>
        </a:xfrm>
      </p:grpSpPr>
      <p:sp>
        <p:nvSpPr>
          <p:cNvPr id="1096" name="Google Shape;1096;p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7" name="Google Shape;1097;p4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0"/>
        <p:cNvGrpSpPr/>
        <p:nvPr/>
      </p:nvGrpSpPr>
      <p:grpSpPr>
        <a:xfrm>
          <a:off x="0" y="0"/>
          <a:ext cx="0" cy="0"/>
          <a:chOff x="0" y="0"/>
          <a:chExt cx="0" cy="0"/>
        </a:xfrm>
      </p:grpSpPr>
      <p:sp>
        <p:nvSpPr>
          <p:cNvPr id="1111" name="Google Shape;1111;p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12" name="Google Shape;1112;p4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0"/>
        <p:cNvGrpSpPr/>
        <p:nvPr/>
      </p:nvGrpSpPr>
      <p:grpSpPr>
        <a:xfrm>
          <a:off x="0" y="0"/>
          <a:ext cx="0" cy="0"/>
          <a:chOff x="0" y="0"/>
          <a:chExt cx="0" cy="0"/>
        </a:xfrm>
      </p:grpSpPr>
      <p:sp>
        <p:nvSpPr>
          <p:cNvPr id="1141" name="Google Shape;1141;p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2" name="Google Shape;1142;p4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0"/>
        <p:cNvGrpSpPr/>
        <p:nvPr/>
      </p:nvGrpSpPr>
      <p:grpSpPr>
        <a:xfrm>
          <a:off x="0" y="0"/>
          <a:ext cx="0" cy="0"/>
          <a:chOff x="0" y="0"/>
          <a:chExt cx="0" cy="0"/>
        </a:xfrm>
      </p:grpSpPr>
      <p:sp>
        <p:nvSpPr>
          <p:cNvPr id="1171" name="Google Shape;1171;p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72" name="Google Shape;1172;p4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6" name="Google Shape;136;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1"/>
        <p:cNvGrpSpPr/>
        <p:nvPr/>
      </p:nvGrpSpPr>
      <p:grpSpPr>
        <a:xfrm>
          <a:off x="0" y="0"/>
          <a:ext cx="0" cy="0"/>
          <a:chOff x="0" y="0"/>
          <a:chExt cx="0" cy="0"/>
        </a:xfrm>
      </p:grpSpPr>
      <p:sp>
        <p:nvSpPr>
          <p:cNvPr id="1462" name="Google Shape;1462;p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63" name="Google Shape;1463;p5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7"/>
        <p:cNvGrpSpPr/>
        <p:nvPr/>
      </p:nvGrpSpPr>
      <p:grpSpPr>
        <a:xfrm>
          <a:off x="0" y="0"/>
          <a:ext cx="0" cy="0"/>
          <a:chOff x="0" y="0"/>
          <a:chExt cx="0" cy="0"/>
        </a:xfrm>
      </p:grpSpPr>
      <p:sp>
        <p:nvSpPr>
          <p:cNvPr id="1468" name="Google Shape;1468;p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69" name="Google Shape;1469;p5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0"/>
        <p:cNvGrpSpPr/>
        <p:nvPr/>
      </p:nvGrpSpPr>
      <p:grpSpPr>
        <a:xfrm>
          <a:off x="0" y="0"/>
          <a:ext cx="0" cy="0"/>
          <a:chOff x="0" y="0"/>
          <a:chExt cx="0" cy="0"/>
        </a:xfrm>
      </p:grpSpPr>
      <p:sp>
        <p:nvSpPr>
          <p:cNvPr id="1481" name="Google Shape;1481;p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2" name="Google Shape;1482;p5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9"/>
        <p:cNvGrpSpPr/>
        <p:nvPr/>
      </p:nvGrpSpPr>
      <p:grpSpPr>
        <a:xfrm>
          <a:off x="0" y="0"/>
          <a:ext cx="0" cy="0"/>
          <a:chOff x="0" y="0"/>
          <a:chExt cx="0" cy="0"/>
        </a:xfrm>
      </p:grpSpPr>
      <p:sp>
        <p:nvSpPr>
          <p:cNvPr id="1490" name="Google Shape;1490;p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1" name="Google Shape;1491;p5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2"/>
        <p:cNvGrpSpPr/>
        <p:nvPr/>
      </p:nvGrpSpPr>
      <p:grpSpPr>
        <a:xfrm>
          <a:off x="0" y="0"/>
          <a:ext cx="0" cy="0"/>
          <a:chOff x="0" y="0"/>
          <a:chExt cx="0" cy="0"/>
        </a:xfrm>
      </p:grpSpPr>
      <p:sp>
        <p:nvSpPr>
          <p:cNvPr id="1513" name="Google Shape;1513;p54: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4" name="Google Shape;1514;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4"/>
        <p:cNvGrpSpPr/>
        <p:nvPr/>
      </p:nvGrpSpPr>
      <p:grpSpPr>
        <a:xfrm>
          <a:off x="0" y="0"/>
          <a:ext cx="0" cy="0"/>
          <a:chOff x="0" y="0"/>
          <a:chExt cx="0" cy="0"/>
        </a:xfrm>
      </p:grpSpPr>
      <p:sp>
        <p:nvSpPr>
          <p:cNvPr id="1535" name="Google Shape;1535;p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6" name="Google Shape;1536;p5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1"/>
        <p:cNvGrpSpPr/>
        <p:nvPr/>
      </p:nvGrpSpPr>
      <p:grpSpPr>
        <a:xfrm>
          <a:off x="0" y="0"/>
          <a:ext cx="0" cy="0"/>
          <a:chOff x="0" y="0"/>
          <a:chExt cx="0" cy="0"/>
        </a:xfrm>
      </p:grpSpPr>
      <p:sp>
        <p:nvSpPr>
          <p:cNvPr id="1552" name="Google Shape;1552;p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3" name="Google Shape;1553;p5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4"/>
        <p:cNvGrpSpPr/>
        <p:nvPr/>
      </p:nvGrpSpPr>
      <p:grpSpPr>
        <a:xfrm>
          <a:off x="0" y="0"/>
          <a:ext cx="0" cy="0"/>
          <a:chOff x="0" y="0"/>
          <a:chExt cx="0" cy="0"/>
        </a:xfrm>
      </p:grpSpPr>
      <p:sp>
        <p:nvSpPr>
          <p:cNvPr id="1565" name="Google Shape;1565;p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66" name="Google Shape;1566;p5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6"/>
        <p:cNvGrpSpPr/>
        <p:nvPr/>
      </p:nvGrpSpPr>
      <p:grpSpPr>
        <a:xfrm>
          <a:off x="0" y="0"/>
          <a:ext cx="0" cy="0"/>
          <a:chOff x="0" y="0"/>
          <a:chExt cx="0" cy="0"/>
        </a:xfrm>
      </p:grpSpPr>
      <p:sp>
        <p:nvSpPr>
          <p:cNvPr id="1837" name="Google Shape;1837;p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38" name="Google Shape;1838;p5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5"/>
        <p:cNvGrpSpPr/>
        <p:nvPr/>
      </p:nvGrpSpPr>
      <p:grpSpPr>
        <a:xfrm>
          <a:off x="0" y="0"/>
          <a:ext cx="0" cy="0"/>
          <a:chOff x="0" y="0"/>
          <a:chExt cx="0" cy="0"/>
        </a:xfrm>
      </p:grpSpPr>
      <p:sp>
        <p:nvSpPr>
          <p:cNvPr id="1846" name="Google Shape;1846;p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47" name="Google Shape;1847;p5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5" name="Google Shape;165;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4"/>
        <p:cNvGrpSpPr/>
        <p:nvPr/>
      </p:nvGrpSpPr>
      <p:grpSpPr>
        <a:xfrm>
          <a:off x="0" y="0"/>
          <a:ext cx="0" cy="0"/>
          <a:chOff x="0" y="0"/>
          <a:chExt cx="0" cy="0"/>
        </a:xfrm>
      </p:grpSpPr>
      <p:sp>
        <p:nvSpPr>
          <p:cNvPr id="1855" name="Google Shape;1855;p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56" name="Google Shape;1856;p6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9"/>
        <p:cNvGrpSpPr/>
        <p:nvPr/>
      </p:nvGrpSpPr>
      <p:grpSpPr>
        <a:xfrm>
          <a:off x="0" y="0"/>
          <a:ext cx="0" cy="0"/>
          <a:chOff x="0" y="0"/>
          <a:chExt cx="0" cy="0"/>
        </a:xfrm>
      </p:grpSpPr>
      <p:sp>
        <p:nvSpPr>
          <p:cNvPr id="1870" name="Google Shape;1870;p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71" name="Google Shape;1871;p6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0"/>
        <p:cNvGrpSpPr/>
        <p:nvPr/>
      </p:nvGrpSpPr>
      <p:grpSpPr>
        <a:xfrm>
          <a:off x="0" y="0"/>
          <a:ext cx="0" cy="0"/>
          <a:chOff x="0" y="0"/>
          <a:chExt cx="0" cy="0"/>
        </a:xfrm>
      </p:grpSpPr>
      <p:sp>
        <p:nvSpPr>
          <p:cNvPr id="1881" name="Google Shape;1881;p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82" name="Google Shape;1882;p6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4"/>
        <p:cNvGrpSpPr/>
        <p:nvPr/>
      </p:nvGrpSpPr>
      <p:grpSpPr>
        <a:xfrm>
          <a:off x="0" y="0"/>
          <a:ext cx="0" cy="0"/>
          <a:chOff x="0" y="0"/>
          <a:chExt cx="0" cy="0"/>
        </a:xfrm>
      </p:grpSpPr>
      <p:sp>
        <p:nvSpPr>
          <p:cNvPr id="1925" name="Google Shape;1925;p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26" name="Google Shape;1926;p6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0"/>
        <p:cNvGrpSpPr/>
        <p:nvPr/>
      </p:nvGrpSpPr>
      <p:grpSpPr>
        <a:xfrm>
          <a:off x="0" y="0"/>
          <a:ext cx="0" cy="0"/>
          <a:chOff x="0" y="0"/>
          <a:chExt cx="0" cy="0"/>
        </a:xfrm>
      </p:grpSpPr>
      <p:sp>
        <p:nvSpPr>
          <p:cNvPr id="1941" name="Google Shape;1941;p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42" name="Google Shape;1942;p6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3"/>
        <p:cNvGrpSpPr/>
        <p:nvPr/>
      </p:nvGrpSpPr>
      <p:grpSpPr>
        <a:xfrm>
          <a:off x="0" y="0"/>
          <a:ext cx="0" cy="0"/>
          <a:chOff x="0" y="0"/>
          <a:chExt cx="0" cy="0"/>
        </a:xfrm>
      </p:grpSpPr>
      <p:sp>
        <p:nvSpPr>
          <p:cNvPr id="1954" name="Google Shape;1954;p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5" name="Google Shape;1955;p6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8"/>
        <p:cNvGrpSpPr/>
        <p:nvPr/>
      </p:nvGrpSpPr>
      <p:grpSpPr>
        <a:xfrm>
          <a:off x="0" y="0"/>
          <a:ext cx="0" cy="0"/>
          <a:chOff x="0" y="0"/>
          <a:chExt cx="0" cy="0"/>
        </a:xfrm>
      </p:grpSpPr>
      <p:sp>
        <p:nvSpPr>
          <p:cNvPr id="1969" name="Google Shape;1969;p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70" name="Google Shape;1970;p6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5"/>
        <p:cNvGrpSpPr/>
        <p:nvPr/>
      </p:nvGrpSpPr>
      <p:grpSpPr>
        <a:xfrm>
          <a:off x="0" y="0"/>
          <a:ext cx="0" cy="0"/>
          <a:chOff x="0" y="0"/>
          <a:chExt cx="0" cy="0"/>
        </a:xfrm>
      </p:grpSpPr>
      <p:sp>
        <p:nvSpPr>
          <p:cNvPr id="1986" name="Google Shape;1986;p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87" name="Google Shape;1987;p6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2"/>
        <p:cNvGrpSpPr/>
        <p:nvPr/>
      </p:nvGrpSpPr>
      <p:grpSpPr>
        <a:xfrm>
          <a:off x="0" y="0"/>
          <a:ext cx="0" cy="0"/>
          <a:chOff x="0" y="0"/>
          <a:chExt cx="0" cy="0"/>
        </a:xfrm>
      </p:grpSpPr>
      <p:sp>
        <p:nvSpPr>
          <p:cNvPr id="2003" name="Google Shape;2003;p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04" name="Google Shape;2004;p6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1"/>
        <p:cNvGrpSpPr/>
        <p:nvPr/>
      </p:nvGrpSpPr>
      <p:grpSpPr>
        <a:xfrm>
          <a:off x="0" y="0"/>
          <a:ext cx="0" cy="0"/>
          <a:chOff x="0" y="0"/>
          <a:chExt cx="0" cy="0"/>
        </a:xfrm>
      </p:grpSpPr>
      <p:sp>
        <p:nvSpPr>
          <p:cNvPr id="2012" name="Google Shape;2012;p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13" name="Google Shape;2013;p6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4" name="Google Shape;194;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1"/>
        <p:cNvGrpSpPr/>
        <p:nvPr/>
      </p:nvGrpSpPr>
      <p:grpSpPr>
        <a:xfrm>
          <a:off x="0" y="0"/>
          <a:ext cx="0" cy="0"/>
          <a:chOff x="0" y="0"/>
          <a:chExt cx="0" cy="0"/>
        </a:xfrm>
      </p:grpSpPr>
      <p:sp>
        <p:nvSpPr>
          <p:cNvPr id="2032" name="Google Shape;2032;p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33" name="Google Shape;2033;p7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2"/>
        <p:cNvGrpSpPr/>
        <p:nvPr/>
      </p:nvGrpSpPr>
      <p:grpSpPr>
        <a:xfrm>
          <a:off x="0" y="0"/>
          <a:ext cx="0" cy="0"/>
          <a:chOff x="0" y="0"/>
          <a:chExt cx="0" cy="0"/>
        </a:xfrm>
      </p:grpSpPr>
      <p:sp>
        <p:nvSpPr>
          <p:cNvPr id="2063" name="Google Shape;2063;p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64" name="Google Shape;2064;p7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6"/>
        <p:cNvGrpSpPr/>
        <p:nvPr/>
      </p:nvGrpSpPr>
      <p:grpSpPr>
        <a:xfrm>
          <a:off x="0" y="0"/>
          <a:ext cx="0" cy="0"/>
          <a:chOff x="0" y="0"/>
          <a:chExt cx="0" cy="0"/>
        </a:xfrm>
      </p:grpSpPr>
      <p:sp>
        <p:nvSpPr>
          <p:cNvPr id="2077" name="Google Shape;2077;p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78" name="Google Shape;2078;p7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0"/>
        <p:cNvGrpSpPr/>
        <p:nvPr/>
      </p:nvGrpSpPr>
      <p:grpSpPr>
        <a:xfrm>
          <a:off x="0" y="0"/>
          <a:ext cx="0" cy="0"/>
          <a:chOff x="0" y="0"/>
          <a:chExt cx="0" cy="0"/>
        </a:xfrm>
      </p:grpSpPr>
      <p:sp>
        <p:nvSpPr>
          <p:cNvPr id="2091" name="Google Shape;2091;p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92" name="Google Shape;2092;p7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8"/>
        <p:cNvGrpSpPr/>
        <p:nvPr/>
      </p:nvGrpSpPr>
      <p:grpSpPr>
        <a:xfrm>
          <a:off x="0" y="0"/>
          <a:ext cx="0" cy="0"/>
          <a:chOff x="0" y="0"/>
          <a:chExt cx="0" cy="0"/>
        </a:xfrm>
      </p:grpSpPr>
      <p:sp>
        <p:nvSpPr>
          <p:cNvPr id="2109" name="Google Shape;2109;p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10" name="Google Shape;2110;p7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6"/>
        <p:cNvGrpSpPr/>
        <p:nvPr/>
      </p:nvGrpSpPr>
      <p:grpSpPr>
        <a:xfrm>
          <a:off x="0" y="0"/>
          <a:ext cx="0" cy="0"/>
          <a:chOff x="0" y="0"/>
          <a:chExt cx="0" cy="0"/>
        </a:xfrm>
      </p:grpSpPr>
      <p:sp>
        <p:nvSpPr>
          <p:cNvPr id="2117" name="Google Shape;2117;p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18" name="Google Shape;2118;p7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5"/>
        <p:cNvGrpSpPr/>
        <p:nvPr/>
      </p:nvGrpSpPr>
      <p:grpSpPr>
        <a:xfrm>
          <a:off x="0" y="0"/>
          <a:ext cx="0" cy="0"/>
          <a:chOff x="0" y="0"/>
          <a:chExt cx="0" cy="0"/>
        </a:xfrm>
      </p:grpSpPr>
      <p:sp>
        <p:nvSpPr>
          <p:cNvPr id="2136" name="Google Shape;2136;p76: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7" name="Google Shape;2137;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4"/>
        <p:cNvGrpSpPr/>
        <p:nvPr/>
      </p:nvGrpSpPr>
      <p:grpSpPr>
        <a:xfrm>
          <a:off x="0" y="0"/>
          <a:ext cx="0" cy="0"/>
          <a:chOff x="0" y="0"/>
          <a:chExt cx="0" cy="0"/>
        </a:xfrm>
      </p:grpSpPr>
      <p:sp>
        <p:nvSpPr>
          <p:cNvPr id="2155" name="Google Shape;2155;p77: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6" name="Google Shape;2156;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4"/>
        <p:cNvGrpSpPr/>
        <p:nvPr/>
      </p:nvGrpSpPr>
      <p:grpSpPr>
        <a:xfrm>
          <a:off x="0" y="0"/>
          <a:ext cx="0" cy="0"/>
          <a:chOff x="0" y="0"/>
          <a:chExt cx="0" cy="0"/>
        </a:xfrm>
      </p:grpSpPr>
      <p:sp>
        <p:nvSpPr>
          <p:cNvPr id="2165" name="Google Shape;2165;p78: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6" name="Google Shape;2166;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1"/>
        <p:cNvGrpSpPr/>
        <p:nvPr/>
      </p:nvGrpSpPr>
      <p:grpSpPr>
        <a:xfrm>
          <a:off x="0" y="0"/>
          <a:ext cx="0" cy="0"/>
          <a:chOff x="0" y="0"/>
          <a:chExt cx="0" cy="0"/>
        </a:xfrm>
      </p:grpSpPr>
      <p:sp>
        <p:nvSpPr>
          <p:cNvPr id="2182" name="Google Shape;2182;p79: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3" name="Google Shape;2183;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0" name="Google Shape;220;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2"/>
        <p:cNvGrpSpPr/>
        <p:nvPr/>
      </p:nvGrpSpPr>
      <p:grpSpPr>
        <a:xfrm>
          <a:off x="0" y="0"/>
          <a:ext cx="0" cy="0"/>
          <a:chOff x="0" y="0"/>
          <a:chExt cx="0" cy="0"/>
        </a:xfrm>
      </p:grpSpPr>
      <p:sp>
        <p:nvSpPr>
          <p:cNvPr id="2203" name="Google Shape;2203;p80: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4" name="Google Shape;2204;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3"/>
        <p:cNvGrpSpPr/>
        <p:nvPr/>
      </p:nvGrpSpPr>
      <p:grpSpPr>
        <a:xfrm>
          <a:off x="0" y="0"/>
          <a:ext cx="0" cy="0"/>
          <a:chOff x="0" y="0"/>
          <a:chExt cx="0" cy="0"/>
        </a:xfrm>
      </p:grpSpPr>
      <p:sp>
        <p:nvSpPr>
          <p:cNvPr id="2234" name="Google Shape;2234;p81: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5" name="Google Shape;2235;p8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5"/>
        <p:cNvGrpSpPr/>
        <p:nvPr/>
      </p:nvGrpSpPr>
      <p:grpSpPr>
        <a:xfrm>
          <a:off x="0" y="0"/>
          <a:ext cx="0" cy="0"/>
          <a:chOff x="0" y="0"/>
          <a:chExt cx="0" cy="0"/>
        </a:xfrm>
      </p:grpSpPr>
      <p:sp>
        <p:nvSpPr>
          <p:cNvPr id="2256" name="Google Shape;2256;p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57" name="Google Shape;2257;p8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0"/>
        <p:cNvGrpSpPr/>
        <p:nvPr/>
      </p:nvGrpSpPr>
      <p:grpSpPr>
        <a:xfrm>
          <a:off x="0" y="0"/>
          <a:ext cx="0" cy="0"/>
          <a:chOff x="0" y="0"/>
          <a:chExt cx="0" cy="0"/>
        </a:xfrm>
      </p:grpSpPr>
      <p:sp>
        <p:nvSpPr>
          <p:cNvPr id="2291" name="Google Shape;2291;p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92" name="Google Shape;2292;p8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9"/>
        <p:cNvGrpSpPr/>
        <p:nvPr/>
      </p:nvGrpSpPr>
      <p:grpSpPr>
        <a:xfrm>
          <a:off x="0" y="0"/>
          <a:ext cx="0" cy="0"/>
          <a:chOff x="0" y="0"/>
          <a:chExt cx="0" cy="0"/>
        </a:xfrm>
      </p:grpSpPr>
      <p:sp>
        <p:nvSpPr>
          <p:cNvPr id="2310" name="Google Shape;2310;p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11" name="Google Shape;2311;p8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7"/>
        <p:cNvGrpSpPr/>
        <p:nvPr/>
      </p:nvGrpSpPr>
      <p:grpSpPr>
        <a:xfrm>
          <a:off x="0" y="0"/>
          <a:ext cx="0" cy="0"/>
          <a:chOff x="0" y="0"/>
          <a:chExt cx="0" cy="0"/>
        </a:xfrm>
      </p:grpSpPr>
      <p:sp>
        <p:nvSpPr>
          <p:cNvPr id="2318" name="Google Shape;2318;p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19" name="Google Shape;2319;p8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4" name="Google Shape;244;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0"/>
        <p:cNvGrpSpPr/>
        <p:nvPr/>
      </p:nvGrpSpPr>
      <p:grpSpPr>
        <a:xfrm>
          <a:off x="0" y="0"/>
          <a:ext cx="0" cy="0"/>
          <a:chOff x="0" y="0"/>
          <a:chExt cx="0" cy="0"/>
        </a:xfrm>
      </p:grpSpPr>
      <p:sp>
        <p:nvSpPr>
          <p:cNvPr id="11" name="Google Shape;11;p2"/>
          <p:cNvSpPr txBox="1">
            <a:spLocks noGrp="1"/>
          </p:cNvSpPr>
          <p:nvPr>
            <p:ph type="subTitle" idx="1"/>
          </p:nvPr>
        </p:nvSpPr>
        <p:spPr>
          <a:xfrm>
            <a:off x="857250" y="4802717"/>
            <a:ext cx="5143500" cy="2207683"/>
          </a:xfrm>
          <a:prstGeom prst="rect">
            <a:avLst/>
          </a:prstGeom>
          <a:noFill/>
          <a:ln>
            <a:noFill/>
          </a:ln>
        </p:spPr>
        <p:txBody>
          <a:bodyPr spcFirstLastPara="1" wrap="square" lIns="91425" tIns="45700" rIns="91425" bIns="45700" anchor="t" anchorCtr="0">
            <a:noAutofit/>
          </a:bodyPr>
          <a:lstStyle>
            <a:lvl1pPr marR="0" lvl="0" algn="ctr" rtl="0">
              <a:spcBef>
                <a:spcPts val="36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1pPr>
            <a:lvl2pPr marR="0" lvl="1" algn="ctr" rtl="0">
              <a:spcBef>
                <a:spcPts val="3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spcBef>
                <a:spcPts val="270"/>
              </a:spcBef>
              <a:spcAft>
                <a:spcPts val="0"/>
              </a:spcAft>
              <a:buClr>
                <a:schemeClr val="dk1"/>
              </a:buClr>
              <a:buSzPts val="1350"/>
              <a:buFont typeface="Arial"/>
              <a:buNone/>
              <a:defRPr sz="1350" b="0" i="0" u="none" strike="noStrike" cap="none">
                <a:solidFill>
                  <a:schemeClr val="dk1"/>
                </a:solidFill>
                <a:latin typeface="Calibri"/>
                <a:ea typeface="Calibri"/>
                <a:cs typeface="Calibri"/>
                <a:sym typeface="Calibri"/>
              </a:defRPr>
            </a:lvl3pPr>
            <a:lvl4pPr marR="0" lvl="3" algn="ctr" rtl="0">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Tree>
  </p:cSld>
  <p:clrMapOvr>
    <a:masterClrMapping/>
  </p:clrMapOvr>
  <p:extLst>
    <p:ext uri="{DCECCB84-F9BA-43D5-87BE-67443E8EF086}">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48">
          <p15:clr>
            <a:srgbClr val="FBAE40"/>
          </p15:clr>
        </p15:guide>
        <p15:guide id="2" orient="horz" pos="5284">
          <p15:clr>
            <a:srgbClr val="FBAE40"/>
          </p15:clr>
        </p15:guide>
        <p15:guide id="3" orient="horz" pos="476">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sp>
        <p:nvSpPr>
          <p:cNvPr id="6" name="Google Shape;6;p1"/>
          <p:cNvSpPr/>
          <p:nvPr/>
        </p:nvSpPr>
        <p:spPr>
          <a:xfrm>
            <a:off x="0" y="8577943"/>
            <a:ext cx="549275" cy="566057"/>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7" name="Google Shape;7;p1"/>
          <p:cNvCxnSpPr/>
          <p:nvPr/>
        </p:nvCxnSpPr>
        <p:spPr>
          <a:xfrm>
            <a:off x="116118" y="8577943"/>
            <a:ext cx="1727198" cy="0"/>
          </a:xfrm>
          <a:prstGeom prst="straightConnector1">
            <a:avLst/>
          </a:prstGeom>
          <a:noFill/>
          <a:ln w="9525" cap="flat" cmpd="sng">
            <a:solidFill>
              <a:srgbClr val="BE8E00"/>
            </a:solidFill>
            <a:prstDash val="solid"/>
            <a:round/>
            <a:headEnd type="none" w="sm" len="sm"/>
            <a:tailEnd type="none" w="sm" len="sm"/>
          </a:ln>
        </p:spPr>
      </p:cxnSp>
      <p:sp>
        <p:nvSpPr>
          <p:cNvPr id="8" name="Google Shape;8;p1"/>
          <p:cNvSpPr/>
          <p:nvPr/>
        </p:nvSpPr>
        <p:spPr>
          <a:xfrm>
            <a:off x="4369982" y="0"/>
            <a:ext cx="2488018" cy="425302"/>
          </a:xfrm>
          <a:prstGeom prst="rect">
            <a:avLst/>
          </a:prstGeom>
          <a:solidFill>
            <a:srgbClr val="222A3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 name="Google Shape;9;p1"/>
          <p:cNvSpPr txBox="1"/>
          <p:nvPr/>
        </p:nvSpPr>
        <p:spPr>
          <a:xfrm>
            <a:off x="0" y="8577943"/>
            <a:ext cx="549275" cy="56605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0" i="0" u="none" strike="noStrike" cap="none">
                <a:solidFill>
                  <a:schemeClr val="lt2"/>
                </a:solidFill>
                <a:latin typeface="Calibri"/>
                <a:ea typeface="Calibri"/>
                <a:cs typeface="Calibri"/>
                <a:sym typeface="Calibri"/>
              </a:rPr>
              <a:pPr marL="0" marR="0" lvl="0" indent="0" algn="ctr" rtl="0">
                <a:spcBef>
                  <a:spcPts val="0"/>
                </a:spcBef>
                <a:spcAft>
                  <a:spcPts val="0"/>
                </a:spcAft>
                <a:buNone/>
              </a:pPr>
              <a:t>‹#›</a:t>
            </a:fld>
            <a:endParaRPr sz="1400" b="0" i="0" u="none" strike="noStrike" cap="none">
              <a:solidFill>
                <a:schemeClr val="lt2"/>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pos="2160">
          <p15:clr>
            <a:srgbClr val="F26B43"/>
          </p15:clr>
        </p15:guide>
        <p15:guide id="2" pos="2245">
          <p15:clr>
            <a:srgbClr val="F26B43"/>
          </p15:clr>
        </p15:guide>
        <p15:guide id="3" pos="2075">
          <p15:clr>
            <a:srgbClr val="F26B43"/>
          </p15:clr>
        </p15:guide>
        <p15:guide id="4" pos="346">
          <p15:clr>
            <a:srgbClr val="F26B43"/>
          </p15:clr>
        </p15:guide>
        <p15:guide id="5" pos="3974">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disrupt-africa.com/tag/african-tech-startups-funding-report/"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hyperlink" Target="https://disrupt-africa.com/tag/african-tech-startups-funding-report/" TargetMode="External"/><Relationship Id="rId4" Type="http://schemas.openxmlformats.org/officeDocument/2006/relationships/hyperlink" Target="https://data.worldbank.org/indicator/SL.UEM.TOTL.ZS?locations=KE"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hyperlink" Target="https://disrupt-africa.com/tag/african-tech-startups-funding-report/"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124.png"/><Relationship Id="rId7" Type="http://schemas.openxmlformats.org/officeDocument/2006/relationships/image" Target="../media/image128.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27.png"/><Relationship Id="rId5" Type="http://schemas.openxmlformats.org/officeDocument/2006/relationships/image" Target="../media/image126.png"/><Relationship Id="rId10" Type="http://schemas.openxmlformats.org/officeDocument/2006/relationships/image" Target="../media/image131.png"/><Relationship Id="rId4" Type="http://schemas.openxmlformats.org/officeDocument/2006/relationships/image" Target="../media/image125.png"/><Relationship Id="rId9" Type="http://schemas.openxmlformats.org/officeDocument/2006/relationships/image" Target="../media/image130.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image" Target="../media/image132.png"/><Relationship Id="rId7" Type="http://schemas.openxmlformats.org/officeDocument/2006/relationships/image" Target="../media/image136.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35.png"/><Relationship Id="rId5" Type="http://schemas.openxmlformats.org/officeDocument/2006/relationships/image" Target="../media/image134.png"/><Relationship Id="rId10" Type="http://schemas.openxmlformats.org/officeDocument/2006/relationships/image" Target="../media/image139.png"/><Relationship Id="rId4" Type="http://schemas.openxmlformats.org/officeDocument/2006/relationships/image" Target="../media/image133.png"/><Relationship Id="rId9" Type="http://schemas.openxmlformats.org/officeDocument/2006/relationships/image" Target="../media/image13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s://techcrunch.com/2022/08/09/in-africa-kenyan-startups-have-so-far-recorded-highest-funding-growth-this-year/"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hyperlink" Target="https://www.theeastafrican.co.ke/tea/business/african-technology-startups-3807064"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143.png"/><Relationship Id="rId4" Type="http://schemas.openxmlformats.org/officeDocument/2006/relationships/image" Target="../media/image142.png"/></Relationships>
</file>

<file path=ppt/slides/_rels/slide26.xml.rels><?xml version="1.0" encoding="UTF-8" standalone="yes"?>
<Relationships xmlns="http://schemas.openxmlformats.org/package/2006/relationships"><Relationship Id="rId3" Type="http://schemas.openxmlformats.org/officeDocument/2006/relationships/image" Target="../media/image144.png"/><Relationship Id="rId7" Type="http://schemas.openxmlformats.org/officeDocument/2006/relationships/image" Target="../media/image148.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147.png"/><Relationship Id="rId5" Type="http://schemas.openxmlformats.org/officeDocument/2006/relationships/image" Target="../media/image146.png"/><Relationship Id="rId4" Type="http://schemas.openxmlformats.org/officeDocument/2006/relationships/image" Target="../media/image145.png"/></Relationships>
</file>

<file path=ppt/slides/_rels/slide27.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151.png"/><Relationship Id="rId4" Type="http://schemas.openxmlformats.org/officeDocument/2006/relationships/image" Target="../media/image150.png"/></Relationships>
</file>

<file path=ppt/slides/_rels/slide28.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155.png"/><Relationship Id="rId5" Type="http://schemas.openxmlformats.org/officeDocument/2006/relationships/image" Target="../media/image154.png"/><Relationship Id="rId4" Type="http://schemas.openxmlformats.org/officeDocument/2006/relationships/image" Target="../media/image153.png"/></Relationships>
</file>

<file path=ppt/slides/_rels/slide29.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159.png"/><Relationship Id="rId5" Type="http://schemas.openxmlformats.org/officeDocument/2006/relationships/image" Target="../media/image158.png"/><Relationship Id="rId4" Type="http://schemas.openxmlformats.org/officeDocument/2006/relationships/image" Target="../media/image157.png"/></Relationships>
</file>

<file path=ppt/slides/_rels/slide3.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png"/><Relationship Id="rId7"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162.png"/><Relationship Id="rId4" Type="http://schemas.openxmlformats.org/officeDocument/2006/relationships/image" Target="../media/image161.png"/></Relationships>
</file>

<file path=ppt/slides/_rels/slide32.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164.png"/></Relationships>
</file>

<file path=ppt/slides/_rels/slide33.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hyperlink" Target="https://www.worldbank.org/en/topic/smefinance" TargetMode="External"/><Relationship Id="rId7" Type="http://schemas.openxmlformats.org/officeDocument/2006/relationships/image" Target="../media/image166.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hyperlink" Target="https://kepsa.or.ke/kepsa-sme-revolving-fund-program-to-benefit-from-nse-charity-fund-proceeds/" TargetMode="External"/><Relationship Id="rId5" Type="http://schemas.openxmlformats.org/officeDocument/2006/relationships/hyperlink" Target="https://www.kenpro.org/papers/sme-policy-in-kenya.htm" TargetMode="External"/><Relationship Id="rId4" Type="http://schemas.openxmlformats.org/officeDocument/2006/relationships/hyperlink" Target="https://kippra.or.ke/characteristics-of-kenyan-msmes-relevant-to-the-proposed-kenya-credit-guarantee-scheme" TargetMode="External"/></Relationships>
</file>

<file path=ppt/slides/_rels/slide35.xml.rels><?xml version="1.0" encoding="UTF-8" standalone="yes"?>
<Relationships xmlns="http://schemas.openxmlformats.org/package/2006/relationships"><Relationship Id="rId8" Type="http://schemas.openxmlformats.org/officeDocument/2006/relationships/image" Target="../media/image171.png"/><Relationship Id="rId3" Type="http://schemas.openxmlformats.org/officeDocument/2006/relationships/hyperlink" Target="https://statistics.knbs.or.ke/nada/index.php/catalog/69" TargetMode="External"/><Relationship Id="rId7" Type="http://schemas.openxmlformats.org/officeDocument/2006/relationships/image" Target="../media/image170.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169.png"/><Relationship Id="rId5" Type="http://schemas.openxmlformats.org/officeDocument/2006/relationships/image" Target="../media/image168.png"/><Relationship Id="rId4" Type="http://schemas.openxmlformats.org/officeDocument/2006/relationships/image" Target="../media/image167.png"/><Relationship Id="rId9" Type="http://schemas.openxmlformats.org/officeDocument/2006/relationships/image" Target="../media/image172.png"/></Relationships>
</file>

<file path=ppt/slides/_rels/slide36.xml.rels><?xml version="1.0" encoding="UTF-8" standalone="yes"?>
<Relationships xmlns="http://schemas.openxmlformats.org/package/2006/relationships"><Relationship Id="rId3" Type="http://schemas.openxmlformats.org/officeDocument/2006/relationships/hyperlink" Target="https://statistics.knbs.or.ke/nada/index.php/catalog/69" TargetMode="External"/><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175.png"/><Relationship Id="rId5" Type="http://schemas.openxmlformats.org/officeDocument/2006/relationships/image" Target="../media/image174.png"/><Relationship Id="rId4" Type="http://schemas.openxmlformats.org/officeDocument/2006/relationships/image" Target="../media/image173.png"/></Relationships>
</file>

<file path=ppt/slides/_rels/slide37.xml.rels><?xml version="1.0" encoding="UTF-8" standalone="yes"?>
<Relationships xmlns="http://schemas.openxmlformats.org/package/2006/relationships"><Relationship Id="rId3" Type="http://schemas.openxmlformats.org/officeDocument/2006/relationships/image" Target="../media/image176.png"/><Relationship Id="rId7" Type="http://schemas.openxmlformats.org/officeDocument/2006/relationships/image" Target="../media/image180.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179.png"/><Relationship Id="rId5" Type="http://schemas.openxmlformats.org/officeDocument/2006/relationships/image" Target="../media/image178.png"/><Relationship Id="rId4" Type="http://schemas.openxmlformats.org/officeDocument/2006/relationships/image" Target="../media/image177.png"/></Relationships>
</file>

<file path=ppt/slides/_rels/slide38.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image" Target="../media/image183.png"/><Relationship Id="rId4" Type="http://schemas.openxmlformats.org/officeDocument/2006/relationships/image" Target="../media/image182.png"/></Relationships>
</file>

<file path=ppt/slides/_rels/slide39.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39.xml"/><Relationship Id="rId1" Type="http://schemas.openxmlformats.org/officeDocument/2006/relationships/slideLayout" Target="../slideLayouts/slideLayout1.xml"/><Relationship Id="rId5" Type="http://schemas.openxmlformats.org/officeDocument/2006/relationships/image" Target="../media/image186.png"/><Relationship Id="rId4" Type="http://schemas.openxmlformats.org/officeDocument/2006/relationships/image" Target="../media/image185.png"/></Relationships>
</file>

<file path=ppt/slides/_rels/slide4.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18" Type="http://schemas.openxmlformats.org/officeDocument/2006/relationships/image" Target="../media/image38.png"/><Relationship Id="rId26" Type="http://schemas.openxmlformats.org/officeDocument/2006/relationships/image" Target="../media/image46.png"/><Relationship Id="rId3" Type="http://schemas.openxmlformats.org/officeDocument/2006/relationships/image" Target="../media/image23.png"/><Relationship Id="rId21" Type="http://schemas.openxmlformats.org/officeDocument/2006/relationships/image" Target="../media/image41.png"/><Relationship Id="rId34" Type="http://schemas.openxmlformats.org/officeDocument/2006/relationships/image" Target="../media/image54.png"/><Relationship Id="rId7" Type="http://schemas.openxmlformats.org/officeDocument/2006/relationships/image" Target="../media/image27.png"/><Relationship Id="rId12" Type="http://schemas.openxmlformats.org/officeDocument/2006/relationships/image" Target="../media/image32.png"/><Relationship Id="rId17" Type="http://schemas.openxmlformats.org/officeDocument/2006/relationships/image" Target="../media/image37.png"/><Relationship Id="rId25" Type="http://schemas.openxmlformats.org/officeDocument/2006/relationships/image" Target="../media/image45.png"/><Relationship Id="rId33" Type="http://schemas.openxmlformats.org/officeDocument/2006/relationships/image" Target="../media/image53.png"/><Relationship Id="rId2" Type="http://schemas.openxmlformats.org/officeDocument/2006/relationships/notesSlide" Target="../notesSlides/notesSlide4.xml"/><Relationship Id="rId16" Type="http://schemas.openxmlformats.org/officeDocument/2006/relationships/image" Target="../media/image36.png"/><Relationship Id="rId20" Type="http://schemas.openxmlformats.org/officeDocument/2006/relationships/image" Target="../media/image40.png"/><Relationship Id="rId29" Type="http://schemas.openxmlformats.org/officeDocument/2006/relationships/image" Target="../media/image49.png"/><Relationship Id="rId1" Type="http://schemas.openxmlformats.org/officeDocument/2006/relationships/slideLayout" Target="../slideLayouts/slideLayout1.xml"/><Relationship Id="rId6" Type="http://schemas.openxmlformats.org/officeDocument/2006/relationships/image" Target="../media/image26.png"/><Relationship Id="rId11" Type="http://schemas.openxmlformats.org/officeDocument/2006/relationships/image" Target="../media/image31.png"/><Relationship Id="rId24" Type="http://schemas.openxmlformats.org/officeDocument/2006/relationships/image" Target="../media/image44.png"/><Relationship Id="rId32" Type="http://schemas.openxmlformats.org/officeDocument/2006/relationships/image" Target="../media/image52.png"/><Relationship Id="rId5" Type="http://schemas.openxmlformats.org/officeDocument/2006/relationships/image" Target="../media/image25.png"/><Relationship Id="rId15" Type="http://schemas.openxmlformats.org/officeDocument/2006/relationships/image" Target="../media/image35.png"/><Relationship Id="rId23" Type="http://schemas.openxmlformats.org/officeDocument/2006/relationships/image" Target="../media/image43.png"/><Relationship Id="rId28" Type="http://schemas.openxmlformats.org/officeDocument/2006/relationships/image" Target="../media/image48.png"/><Relationship Id="rId10" Type="http://schemas.openxmlformats.org/officeDocument/2006/relationships/image" Target="../media/image30.png"/><Relationship Id="rId19" Type="http://schemas.openxmlformats.org/officeDocument/2006/relationships/image" Target="../media/image39.png"/><Relationship Id="rId31" Type="http://schemas.openxmlformats.org/officeDocument/2006/relationships/image" Target="../media/image51.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4.png"/><Relationship Id="rId22" Type="http://schemas.openxmlformats.org/officeDocument/2006/relationships/image" Target="../media/image42.png"/><Relationship Id="rId27" Type="http://schemas.openxmlformats.org/officeDocument/2006/relationships/image" Target="../media/image47.png"/><Relationship Id="rId30" Type="http://schemas.openxmlformats.org/officeDocument/2006/relationships/image" Target="../media/image50.png"/></Relationships>
</file>

<file path=ppt/slides/_rels/slide40.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notesSlide" Target="../notesSlides/notesSlide40.xml"/><Relationship Id="rId1" Type="http://schemas.openxmlformats.org/officeDocument/2006/relationships/slideLayout" Target="../slideLayouts/slideLayout1.xml"/><Relationship Id="rId5" Type="http://schemas.openxmlformats.org/officeDocument/2006/relationships/image" Target="../media/image189.png"/><Relationship Id="rId4" Type="http://schemas.openxmlformats.org/officeDocument/2006/relationships/image" Target="../media/image188.png"/></Relationships>
</file>

<file path=ppt/slides/_rels/slide41.xml.rels><?xml version="1.0" encoding="UTF-8" standalone="yes"?>
<Relationships xmlns="http://schemas.openxmlformats.org/package/2006/relationships"><Relationship Id="rId3" Type="http://schemas.openxmlformats.org/officeDocument/2006/relationships/hyperlink" Target="https://kippra.or.ke/characteristics-of-kenyan-msmes-relevant-to-the-proposed-kenya-credit-guarantee-scheme" TargetMode="External"/><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193.png"/><Relationship Id="rId5" Type="http://schemas.openxmlformats.org/officeDocument/2006/relationships/image" Target="../media/image192.png"/><Relationship Id="rId4" Type="http://schemas.openxmlformats.org/officeDocument/2006/relationships/image" Target="../media/image191.png"/></Relationships>
</file>

<file path=ppt/slides/_rels/slide43.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164.png"/></Relationships>
</file>

<file path=ppt/slides/_rels/slide44.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hyperlink" Target="https://kippra.or.ke/characteristics-of-kenyan-msmes-relevant-to-the-proposed-kenya-credit-guarantee-scheme/"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hyperlink" Target="https://www.gsma.com/mobilefordevelopment/blog/618-active-tech-hubs-the-backbone-of-africas-tech-ecosystem/" TargetMode="External"/><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hyperlink" Target="https://www.enpact.org/wp-content/uploads/2019/08/print-nairobi.pdf" TargetMode="External"/><Relationship Id="rId5" Type="http://schemas.openxmlformats.org/officeDocument/2006/relationships/hyperlink" Target="https://afrilabs.com/afrilabs-and-association-of-countrywide-innovation-hubs-kenya-sign-mou-to-support-grassroots-hubs/" TargetMode="External"/><Relationship Id="rId4" Type="http://schemas.openxmlformats.org/officeDocument/2006/relationships/hyperlink" Target="http://www.parliament.go.ke/sites/default/files/2018-11/Report%20from%20NG-CDF%20Digital%20Innovation.pdf"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196.png"/></Relationships>
</file>

<file path=ppt/slides/_rels/slide48.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09.png"/><Relationship Id="rId7" Type="http://schemas.openxmlformats.org/officeDocument/2006/relationships/image" Target="../media/image120.png"/><Relationship Id="rId2" Type="http://schemas.openxmlformats.org/officeDocument/2006/relationships/notesSlide" Target="../notesSlides/notesSlide48.xml"/><Relationship Id="rId1" Type="http://schemas.openxmlformats.org/officeDocument/2006/relationships/slideLayout" Target="../slideLayouts/slideLayout1.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0.png"/><Relationship Id="rId9" Type="http://schemas.openxmlformats.org/officeDocument/2006/relationships/image" Target="../media/image108.png"/></Relationships>
</file>

<file path=ppt/slides/_rels/slide49.xml.rels><?xml version="1.0" encoding="UTF-8" standalone="yes"?>
<Relationships xmlns="http://schemas.openxmlformats.org/package/2006/relationships"><Relationship Id="rId13" Type="http://schemas.openxmlformats.org/officeDocument/2006/relationships/image" Target="../media/image207.png"/><Relationship Id="rId18" Type="http://schemas.openxmlformats.org/officeDocument/2006/relationships/image" Target="../media/image212.png"/><Relationship Id="rId26" Type="http://schemas.openxmlformats.org/officeDocument/2006/relationships/image" Target="../media/image220.jpeg"/><Relationship Id="rId39" Type="http://schemas.openxmlformats.org/officeDocument/2006/relationships/image" Target="../media/image233.png"/><Relationship Id="rId21" Type="http://schemas.openxmlformats.org/officeDocument/2006/relationships/image" Target="../media/image215.png"/><Relationship Id="rId34" Type="http://schemas.openxmlformats.org/officeDocument/2006/relationships/image" Target="../media/image228.png"/><Relationship Id="rId42" Type="http://schemas.openxmlformats.org/officeDocument/2006/relationships/image" Target="../media/image236.png"/><Relationship Id="rId47" Type="http://schemas.openxmlformats.org/officeDocument/2006/relationships/image" Target="../media/image241.png"/><Relationship Id="rId50" Type="http://schemas.openxmlformats.org/officeDocument/2006/relationships/image" Target="../media/image244.jpeg"/><Relationship Id="rId55" Type="http://schemas.openxmlformats.org/officeDocument/2006/relationships/image" Target="../media/image249.png"/><Relationship Id="rId63" Type="http://schemas.openxmlformats.org/officeDocument/2006/relationships/image" Target="../media/image257.png"/><Relationship Id="rId68" Type="http://schemas.openxmlformats.org/officeDocument/2006/relationships/image" Target="../media/image262.jpeg"/><Relationship Id="rId7" Type="http://schemas.openxmlformats.org/officeDocument/2006/relationships/image" Target="../media/image201.jpeg"/><Relationship Id="rId2" Type="http://schemas.openxmlformats.org/officeDocument/2006/relationships/notesSlide" Target="../notesSlides/notesSlide49.xml"/><Relationship Id="rId16" Type="http://schemas.openxmlformats.org/officeDocument/2006/relationships/image" Target="../media/image210.png"/><Relationship Id="rId29" Type="http://schemas.openxmlformats.org/officeDocument/2006/relationships/image" Target="../media/image223.png"/><Relationship Id="rId1" Type="http://schemas.openxmlformats.org/officeDocument/2006/relationships/slideLayout" Target="../slideLayouts/slideLayout1.xml"/><Relationship Id="rId6" Type="http://schemas.openxmlformats.org/officeDocument/2006/relationships/image" Target="../media/image200.jpeg"/><Relationship Id="rId11" Type="http://schemas.openxmlformats.org/officeDocument/2006/relationships/image" Target="../media/image205.png"/><Relationship Id="rId24" Type="http://schemas.openxmlformats.org/officeDocument/2006/relationships/image" Target="../media/image218.png"/><Relationship Id="rId32" Type="http://schemas.openxmlformats.org/officeDocument/2006/relationships/image" Target="../media/image226.png"/><Relationship Id="rId37" Type="http://schemas.openxmlformats.org/officeDocument/2006/relationships/image" Target="../media/image231.jpeg"/><Relationship Id="rId40" Type="http://schemas.openxmlformats.org/officeDocument/2006/relationships/image" Target="../media/image234.png"/><Relationship Id="rId45" Type="http://schemas.openxmlformats.org/officeDocument/2006/relationships/image" Target="../media/image239.png"/><Relationship Id="rId53" Type="http://schemas.openxmlformats.org/officeDocument/2006/relationships/image" Target="../media/image247.png"/><Relationship Id="rId58" Type="http://schemas.openxmlformats.org/officeDocument/2006/relationships/image" Target="../media/image252.jpeg"/><Relationship Id="rId66" Type="http://schemas.openxmlformats.org/officeDocument/2006/relationships/image" Target="../media/image260.png"/><Relationship Id="rId5" Type="http://schemas.openxmlformats.org/officeDocument/2006/relationships/image" Target="../media/image199.png"/><Relationship Id="rId15" Type="http://schemas.openxmlformats.org/officeDocument/2006/relationships/image" Target="../media/image209.jpeg"/><Relationship Id="rId23" Type="http://schemas.openxmlformats.org/officeDocument/2006/relationships/image" Target="../media/image217.jpeg"/><Relationship Id="rId28" Type="http://schemas.openxmlformats.org/officeDocument/2006/relationships/image" Target="../media/image222.jpeg"/><Relationship Id="rId36" Type="http://schemas.openxmlformats.org/officeDocument/2006/relationships/image" Target="../media/image230.jpeg"/><Relationship Id="rId49" Type="http://schemas.openxmlformats.org/officeDocument/2006/relationships/image" Target="../media/image243.png"/><Relationship Id="rId57" Type="http://schemas.openxmlformats.org/officeDocument/2006/relationships/image" Target="../media/image251.png"/><Relationship Id="rId61" Type="http://schemas.openxmlformats.org/officeDocument/2006/relationships/image" Target="../media/image255.png"/><Relationship Id="rId10" Type="http://schemas.openxmlformats.org/officeDocument/2006/relationships/image" Target="../media/image204.jpeg"/><Relationship Id="rId19" Type="http://schemas.openxmlformats.org/officeDocument/2006/relationships/image" Target="../media/image213.jpeg"/><Relationship Id="rId31" Type="http://schemas.openxmlformats.org/officeDocument/2006/relationships/image" Target="../media/image225.png"/><Relationship Id="rId44" Type="http://schemas.openxmlformats.org/officeDocument/2006/relationships/image" Target="../media/image238.png"/><Relationship Id="rId52" Type="http://schemas.openxmlformats.org/officeDocument/2006/relationships/image" Target="../media/image246.png"/><Relationship Id="rId60" Type="http://schemas.openxmlformats.org/officeDocument/2006/relationships/image" Target="../media/image254.png"/><Relationship Id="rId65" Type="http://schemas.openxmlformats.org/officeDocument/2006/relationships/image" Target="../media/image259.png"/><Relationship Id="rId4" Type="http://schemas.openxmlformats.org/officeDocument/2006/relationships/image" Target="../media/image198.png"/><Relationship Id="rId9" Type="http://schemas.openxmlformats.org/officeDocument/2006/relationships/image" Target="../media/image203.png"/><Relationship Id="rId14" Type="http://schemas.openxmlformats.org/officeDocument/2006/relationships/image" Target="../media/image208.png"/><Relationship Id="rId22" Type="http://schemas.openxmlformats.org/officeDocument/2006/relationships/image" Target="../media/image216.png"/><Relationship Id="rId27" Type="http://schemas.openxmlformats.org/officeDocument/2006/relationships/image" Target="../media/image221.png"/><Relationship Id="rId30" Type="http://schemas.openxmlformats.org/officeDocument/2006/relationships/image" Target="../media/image224.png"/><Relationship Id="rId35" Type="http://schemas.openxmlformats.org/officeDocument/2006/relationships/image" Target="../media/image229.png"/><Relationship Id="rId43" Type="http://schemas.openxmlformats.org/officeDocument/2006/relationships/image" Target="../media/image237.png"/><Relationship Id="rId48" Type="http://schemas.openxmlformats.org/officeDocument/2006/relationships/image" Target="../media/image242.jpeg"/><Relationship Id="rId56" Type="http://schemas.openxmlformats.org/officeDocument/2006/relationships/image" Target="../media/image250.png"/><Relationship Id="rId64" Type="http://schemas.openxmlformats.org/officeDocument/2006/relationships/image" Target="../media/image258.jpeg"/><Relationship Id="rId8" Type="http://schemas.openxmlformats.org/officeDocument/2006/relationships/image" Target="../media/image202.png"/><Relationship Id="rId51" Type="http://schemas.openxmlformats.org/officeDocument/2006/relationships/image" Target="../media/image245.png"/><Relationship Id="rId3" Type="http://schemas.openxmlformats.org/officeDocument/2006/relationships/image" Target="../media/image197.png"/><Relationship Id="rId12" Type="http://schemas.openxmlformats.org/officeDocument/2006/relationships/image" Target="../media/image206.png"/><Relationship Id="rId17" Type="http://schemas.openxmlformats.org/officeDocument/2006/relationships/image" Target="../media/image211.jpeg"/><Relationship Id="rId25" Type="http://schemas.openxmlformats.org/officeDocument/2006/relationships/image" Target="../media/image219.jpeg"/><Relationship Id="rId33" Type="http://schemas.openxmlformats.org/officeDocument/2006/relationships/image" Target="../media/image227.png"/><Relationship Id="rId38" Type="http://schemas.openxmlformats.org/officeDocument/2006/relationships/image" Target="../media/image232.png"/><Relationship Id="rId46" Type="http://schemas.openxmlformats.org/officeDocument/2006/relationships/image" Target="../media/image240.jpeg"/><Relationship Id="rId59" Type="http://schemas.openxmlformats.org/officeDocument/2006/relationships/image" Target="../media/image253.png"/><Relationship Id="rId67" Type="http://schemas.openxmlformats.org/officeDocument/2006/relationships/image" Target="../media/image261.png"/><Relationship Id="rId20" Type="http://schemas.openxmlformats.org/officeDocument/2006/relationships/image" Target="../media/image214.jpeg"/><Relationship Id="rId41" Type="http://schemas.openxmlformats.org/officeDocument/2006/relationships/image" Target="../media/image235.png"/><Relationship Id="rId54" Type="http://schemas.openxmlformats.org/officeDocument/2006/relationships/image" Target="../media/image248.jpeg"/><Relationship Id="rId62" Type="http://schemas.openxmlformats.org/officeDocument/2006/relationships/image" Target="../media/image256.jpeg"/></Relationships>
</file>

<file path=ppt/slides/_rels/slide5.xml.rels><?xml version="1.0" encoding="UTF-8" standalone="yes"?>
<Relationships xmlns="http://schemas.openxmlformats.org/package/2006/relationships"><Relationship Id="rId8" Type="http://schemas.openxmlformats.org/officeDocument/2006/relationships/image" Target="../media/image60.jpeg"/><Relationship Id="rId13" Type="http://schemas.openxmlformats.org/officeDocument/2006/relationships/image" Target="../media/image65.png"/><Relationship Id="rId18" Type="http://schemas.openxmlformats.org/officeDocument/2006/relationships/image" Target="../media/image70.jpeg"/><Relationship Id="rId3" Type="http://schemas.openxmlformats.org/officeDocument/2006/relationships/image" Target="../media/image55.png"/><Relationship Id="rId7" Type="http://schemas.openxmlformats.org/officeDocument/2006/relationships/image" Target="../media/image59.png"/><Relationship Id="rId12" Type="http://schemas.openxmlformats.org/officeDocument/2006/relationships/image" Target="../media/image64.png"/><Relationship Id="rId17" Type="http://schemas.openxmlformats.org/officeDocument/2006/relationships/image" Target="../media/image69.png"/><Relationship Id="rId2" Type="http://schemas.openxmlformats.org/officeDocument/2006/relationships/notesSlide" Target="../notesSlides/notesSlide5.xml"/><Relationship Id="rId16" Type="http://schemas.openxmlformats.org/officeDocument/2006/relationships/image" Target="../media/image68.jpeg"/><Relationship Id="rId20" Type="http://schemas.openxmlformats.org/officeDocument/2006/relationships/image" Target="../media/image72.png"/><Relationship Id="rId1" Type="http://schemas.openxmlformats.org/officeDocument/2006/relationships/slideLayout" Target="../slideLayouts/slideLayout1.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png"/><Relationship Id="rId15" Type="http://schemas.openxmlformats.org/officeDocument/2006/relationships/image" Target="../media/image67.png"/><Relationship Id="rId10" Type="http://schemas.openxmlformats.org/officeDocument/2006/relationships/image" Target="../media/image62.jpeg"/><Relationship Id="rId19" Type="http://schemas.openxmlformats.org/officeDocument/2006/relationships/image" Target="../media/image71.jpeg"/><Relationship Id="rId4" Type="http://schemas.openxmlformats.org/officeDocument/2006/relationships/image" Target="../media/image56.png"/><Relationship Id="rId9" Type="http://schemas.openxmlformats.org/officeDocument/2006/relationships/image" Target="../media/image61.png"/><Relationship Id="rId14" Type="http://schemas.openxmlformats.org/officeDocument/2006/relationships/image" Target="../media/image66.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164.png"/></Relationships>
</file>

<file path=ppt/slides/_rels/slide52.xml.rels><?xml version="1.0" encoding="UTF-8" standalone="yes"?>
<Relationships xmlns="http://schemas.openxmlformats.org/package/2006/relationships"><Relationship Id="rId3" Type="http://schemas.openxmlformats.org/officeDocument/2006/relationships/image" Target="../media/image263.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hyperlink" Target="https://www.kenyanews.go.ke/cs-mucheru-challenges-universities-to-establish-business-hubs/" TargetMode="External"/><Relationship Id="rId7" Type="http://schemas.openxmlformats.org/officeDocument/2006/relationships/image" Target="../media/image265.png"/><Relationship Id="rId2" Type="http://schemas.openxmlformats.org/officeDocument/2006/relationships/notesSlide" Target="../notesSlides/notesSlide53.xml"/><Relationship Id="rId1" Type="http://schemas.openxmlformats.org/officeDocument/2006/relationships/slideLayout" Target="../slideLayouts/slideLayout1.xml"/><Relationship Id="rId6" Type="http://schemas.openxmlformats.org/officeDocument/2006/relationships/image" Target="../media/image264.png"/><Relationship Id="rId5" Type="http://schemas.openxmlformats.org/officeDocument/2006/relationships/hyperlink" Target="https://www.statista.com/statistics/1135785/university-enrollment-in-kenya/" TargetMode="External"/><Relationship Id="rId4" Type="http://schemas.openxmlformats.org/officeDocument/2006/relationships/hyperlink" Target="https://unesdoc.unesco.org/ark:/48223/pf0000381538"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266.pn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267.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56.xml"/><Relationship Id="rId1" Type="http://schemas.openxmlformats.org/officeDocument/2006/relationships/slideLayout" Target="../slideLayouts/slideLayout1.xml"/><Relationship Id="rId4" Type="http://schemas.openxmlformats.org/officeDocument/2006/relationships/image" Target="../media/image164.png"/></Relationships>
</file>

<file path=ppt/slides/_rels/slide57.xml.rels><?xml version="1.0" encoding="UTF-8" standalone="yes"?>
<Relationships xmlns="http://schemas.openxmlformats.org/package/2006/relationships"><Relationship Id="rId8" Type="http://schemas.openxmlformats.org/officeDocument/2006/relationships/image" Target="../media/image273.jpeg"/><Relationship Id="rId13" Type="http://schemas.openxmlformats.org/officeDocument/2006/relationships/image" Target="../media/image278.png"/><Relationship Id="rId18" Type="http://schemas.openxmlformats.org/officeDocument/2006/relationships/image" Target="../media/image283.jpeg"/><Relationship Id="rId26" Type="http://schemas.openxmlformats.org/officeDocument/2006/relationships/image" Target="../media/image291.jpeg"/><Relationship Id="rId3" Type="http://schemas.openxmlformats.org/officeDocument/2006/relationships/image" Target="../media/image268.png"/><Relationship Id="rId21" Type="http://schemas.openxmlformats.org/officeDocument/2006/relationships/image" Target="../media/image286.png"/><Relationship Id="rId7" Type="http://schemas.openxmlformats.org/officeDocument/2006/relationships/image" Target="../media/image272.png"/><Relationship Id="rId12" Type="http://schemas.openxmlformats.org/officeDocument/2006/relationships/image" Target="../media/image277.jpeg"/><Relationship Id="rId17" Type="http://schemas.openxmlformats.org/officeDocument/2006/relationships/image" Target="../media/image282.jpeg"/><Relationship Id="rId25" Type="http://schemas.openxmlformats.org/officeDocument/2006/relationships/image" Target="../media/image290.png"/><Relationship Id="rId2" Type="http://schemas.openxmlformats.org/officeDocument/2006/relationships/notesSlide" Target="../notesSlides/notesSlide57.xml"/><Relationship Id="rId16" Type="http://schemas.openxmlformats.org/officeDocument/2006/relationships/image" Target="../media/image281.png"/><Relationship Id="rId20" Type="http://schemas.openxmlformats.org/officeDocument/2006/relationships/image" Target="../media/image285.png"/><Relationship Id="rId29" Type="http://schemas.openxmlformats.org/officeDocument/2006/relationships/image" Target="../media/image294.jpeg"/><Relationship Id="rId1" Type="http://schemas.openxmlformats.org/officeDocument/2006/relationships/slideLayout" Target="../slideLayouts/slideLayout1.xml"/><Relationship Id="rId6" Type="http://schemas.openxmlformats.org/officeDocument/2006/relationships/image" Target="../media/image271.png"/><Relationship Id="rId11" Type="http://schemas.openxmlformats.org/officeDocument/2006/relationships/image" Target="../media/image276.png"/><Relationship Id="rId24" Type="http://schemas.openxmlformats.org/officeDocument/2006/relationships/image" Target="../media/image289.jpeg"/><Relationship Id="rId5" Type="http://schemas.openxmlformats.org/officeDocument/2006/relationships/image" Target="../media/image270.png"/><Relationship Id="rId15" Type="http://schemas.openxmlformats.org/officeDocument/2006/relationships/image" Target="../media/image280.jpeg"/><Relationship Id="rId23" Type="http://schemas.openxmlformats.org/officeDocument/2006/relationships/image" Target="../media/image288.jpeg"/><Relationship Id="rId28" Type="http://schemas.openxmlformats.org/officeDocument/2006/relationships/image" Target="../media/image293.jpeg"/><Relationship Id="rId10" Type="http://schemas.openxmlformats.org/officeDocument/2006/relationships/image" Target="../media/image275.jpeg"/><Relationship Id="rId19" Type="http://schemas.openxmlformats.org/officeDocument/2006/relationships/image" Target="../media/image284.jpeg"/><Relationship Id="rId31" Type="http://schemas.openxmlformats.org/officeDocument/2006/relationships/image" Target="../media/image296.jpeg"/><Relationship Id="rId4" Type="http://schemas.openxmlformats.org/officeDocument/2006/relationships/image" Target="../media/image269.jpeg"/><Relationship Id="rId9" Type="http://schemas.openxmlformats.org/officeDocument/2006/relationships/image" Target="../media/image274.jpeg"/><Relationship Id="rId14" Type="http://schemas.openxmlformats.org/officeDocument/2006/relationships/image" Target="../media/image279.jpeg"/><Relationship Id="rId22" Type="http://schemas.openxmlformats.org/officeDocument/2006/relationships/image" Target="../media/image287.jpeg"/><Relationship Id="rId27" Type="http://schemas.openxmlformats.org/officeDocument/2006/relationships/image" Target="../media/image292.jpeg"/><Relationship Id="rId30" Type="http://schemas.openxmlformats.org/officeDocument/2006/relationships/image" Target="../media/image295.jpeg"/></Relationships>
</file>

<file path=ppt/slides/_rels/slide58.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58.xml"/><Relationship Id="rId1" Type="http://schemas.openxmlformats.org/officeDocument/2006/relationships/slideLayout" Target="../slideLayouts/slideLayout1.xml"/><Relationship Id="rId6" Type="http://schemas.openxmlformats.org/officeDocument/2006/relationships/hyperlink" Target="https://www.frontiersin.org/articles/10.3389/fpsyg.2021.732388/full" TargetMode="External"/><Relationship Id="rId5" Type="http://schemas.openxmlformats.org/officeDocument/2006/relationships/hyperlink" Target="https://www.fdiintelligence.com/content/feature/economic-development-links-to-university-spinout-boom-80867" TargetMode="External"/><Relationship Id="rId4" Type="http://schemas.openxmlformats.org/officeDocument/2006/relationships/hyperlink" Target="https://www.emerald.com/insight/content/doi/10.1108/REGE-04-2021-0077/full/html"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297.pn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18" Type="http://schemas.openxmlformats.org/officeDocument/2006/relationships/image" Target="../media/image88.png"/><Relationship Id="rId3" Type="http://schemas.openxmlformats.org/officeDocument/2006/relationships/image" Target="../media/image73.png"/><Relationship Id="rId21" Type="http://schemas.openxmlformats.org/officeDocument/2006/relationships/image" Target="../media/image91.png"/><Relationship Id="rId7" Type="http://schemas.openxmlformats.org/officeDocument/2006/relationships/image" Target="../media/image77.png"/><Relationship Id="rId12" Type="http://schemas.openxmlformats.org/officeDocument/2006/relationships/image" Target="../media/image82.png"/><Relationship Id="rId17" Type="http://schemas.openxmlformats.org/officeDocument/2006/relationships/image" Target="../media/image87.png"/><Relationship Id="rId2" Type="http://schemas.openxmlformats.org/officeDocument/2006/relationships/notesSlide" Target="../notesSlides/notesSlide6.xml"/><Relationship Id="rId16" Type="http://schemas.openxmlformats.org/officeDocument/2006/relationships/image" Target="../media/image86.png"/><Relationship Id="rId20" Type="http://schemas.openxmlformats.org/officeDocument/2006/relationships/image" Target="../media/image90.png"/><Relationship Id="rId1" Type="http://schemas.openxmlformats.org/officeDocument/2006/relationships/slideLayout" Target="../slideLayouts/slideLayout1.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png"/><Relationship Id="rId15" Type="http://schemas.openxmlformats.org/officeDocument/2006/relationships/image" Target="../media/image85.png"/><Relationship Id="rId10" Type="http://schemas.openxmlformats.org/officeDocument/2006/relationships/image" Target="../media/image80.png"/><Relationship Id="rId19" Type="http://schemas.openxmlformats.org/officeDocument/2006/relationships/image" Target="../media/image89.png"/><Relationship Id="rId4" Type="http://schemas.openxmlformats.org/officeDocument/2006/relationships/image" Target="../media/image74.png"/><Relationship Id="rId9" Type="http://schemas.openxmlformats.org/officeDocument/2006/relationships/image" Target="../media/image79.png"/><Relationship Id="rId14" Type="http://schemas.openxmlformats.org/officeDocument/2006/relationships/image" Target="../media/image84.png"/></Relationships>
</file>

<file path=ppt/slides/_rels/slide60.xml.rels><?xml version="1.0" encoding="UTF-8" standalone="yes"?>
<Relationships xmlns="http://schemas.openxmlformats.org/package/2006/relationships"><Relationship Id="rId3" Type="http://schemas.openxmlformats.org/officeDocument/2006/relationships/hyperlink" Target="https://cms.icta.go.ke/sites/default/files/2022-04/Kenya%20Digital%20Masterplan%202022-2032%20Online%20Version.pdf" TargetMode="External"/><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hyperlink" Target="https://www.nse.co.ke/about-nse/" TargetMode="External"/><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66.xml"/><Relationship Id="rId1" Type="http://schemas.openxmlformats.org/officeDocument/2006/relationships/slideLayout" Target="../slideLayouts/slideLayout1.xml"/><Relationship Id="rId4" Type="http://schemas.openxmlformats.org/officeDocument/2006/relationships/image" Target="../media/image164.png"/></Relationships>
</file>

<file path=ppt/slides/_rels/slide67.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67.xml"/><Relationship Id="rId1" Type="http://schemas.openxmlformats.org/officeDocument/2006/relationships/slideLayout" Target="../slideLayouts/slideLayout1.xml"/><Relationship Id="rId4" Type="http://schemas.openxmlformats.org/officeDocument/2006/relationships/image" Target="../media/image164.png"/></Relationships>
</file>

<file path=ppt/slides/_rels/slide68.xml.rels><?xml version="1.0" encoding="UTF-8" standalone="yes"?>
<Relationships xmlns="http://schemas.openxmlformats.org/package/2006/relationships"><Relationship Id="rId3" Type="http://schemas.openxmlformats.org/officeDocument/2006/relationships/image" Target="../media/image298.png"/><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97.png"/><Relationship Id="rId13" Type="http://schemas.openxmlformats.org/officeDocument/2006/relationships/image" Target="../media/image102.png"/><Relationship Id="rId18" Type="http://schemas.openxmlformats.org/officeDocument/2006/relationships/image" Target="../media/image107.png"/><Relationship Id="rId3" Type="http://schemas.openxmlformats.org/officeDocument/2006/relationships/image" Target="../media/image92.png"/><Relationship Id="rId7" Type="http://schemas.openxmlformats.org/officeDocument/2006/relationships/image" Target="../media/image96.png"/><Relationship Id="rId12" Type="http://schemas.openxmlformats.org/officeDocument/2006/relationships/image" Target="../media/image101.png"/><Relationship Id="rId17" Type="http://schemas.openxmlformats.org/officeDocument/2006/relationships/image" Target="../media/image106.png"/><Relationship Id="rId2" Type="http://schemas.openxmlformats.org/officeDocument/2006/relationships/notesSlide" Target="../notesSlides/notesSlide7.xml"/><Relationship Id="rId16" Type="http://schemas.openxmlformats.org/officeDocument/2006/relationships/image" Target="../media/image105.png"/><Relationship Id="rId1" Type="http://schemas.openxmlformats.org/officeDocument/2006/relationships/slideLayout" Target="../slideLayouts/slideLayout1.xml"/><Relationship Id="rId6" Type="http://schemas.openxmlformats.org/officeDocument/2006/relationships/image" Target="../media/image95.png"/><Relationship Id="rId11" Type="http://schemas.openxmlformats.org/officeDocument/2006/relationships/image" Target="../media/image100.png"/><Relationship Id="rId5" Type="http://schemas.openxmlformats.org/officeDocument/2006/relationships/image" Target="../media/image94.png"/><Relationship Id="rId15" Type="http://schemas.openxmlformats.org/officeDocument/2006/relationships/image" Target="../media/image104.png"/><Relationship Id="rId10" Type="http://schemas.openxmlformats.org/officeDocument/2006/relationships/image" Target="../media/image99.png"/><Relationship Id="rId4" Type="http://schemas.openxmlformats.org/officeDocument/2006/relationships/image" Target="../media/image93.png"/><Relationship Id="rId9" Type="http://schemas.openxmlformats.org/officeDocument/2006/relationships/image" Target="../media/image98.png"/><Relationship Id="rId14" Type="http://schemas.openxmlformats.org/officeDocument/2006/relationships/image" Target="../media/image103.png"/></Relationships>
</file>

<file path=ppt/slides/_rels/slide70.xml.rels><?xml version="1.0" encoding="UTF-8" standalone="yes"?>
<Relationships xmlns="http://schemas.openxmlformats.org/package/2006/relationships"><Relationship Id="rId3" Type="http://schemas.openxmlformats.org/officeDocument/2006/relationships/image" Target="../media/image299.png"/><Relationship Id="rId2" Type="http://schemas.openxmlformats.org/officeDocument/2006/relationships/notesSlide" Target="../notesSlides/notesSlide70.xml"/><Relationship Id="rId1" Type="http://schemas.openxmlformats.org/officeDocument/2006/relationships/slideLayout" Target="../slideLayouts/slideLayout1.xml"/><Relationship Id="rId5" Type="http://schemas.openxmlformats.org/officeDocument/2006/relationships/image" Target="../media/image301.png"/><Relationship Id="rId4" Type="http://schemas.openxmlformats.org/officeDocument/2006/relationships/image" Target="../media/image300.pn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73.xml"/><Relationship Id="rId1" Type="http://schemas.openxmlformats.org/officeDocument/2006/relationships/slideLayout" Target="../slideLayouts/slideLayout1.xml"/><Relationship Id="rId4" Type="http://schemas.openxmlformats.org/officeDocument/2006/relationships/image" Target="../media/image164.png"/></Relationships>
</file>

<file path=ppt/slides/_rels/slide74.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hyperlink" Target="https://mcit.gov.eg/upcont/Documents/Reports%20and%20Documents_122022000_ar_AR_The_African_Tech_Startups_Funding_Report_2021.pdf" TargetMode="External"/><Relationship Id="rId2" Type="http://schemas.openxmlformats.org/officeDocument/2006/relationships/notesSlide" Target="../notesSlides/notesSlide75.xml"/><Relationship Id="rId1" Type="http://schemas.openxmlformats.org/officeDocument/2006/relationships/slideLayout" Target="../slideLayouts/slideLayout1.xml"/><Relationship Id="rId6" Type="http://schemas.openxmlformats.org/officeDocument/2006/relationships/image" Target="../media/image303.png"/><Relationship Id="rId5" Type="http://schemas.openxmlformats.org/officeDocument/2006/relationships/hyperlink" Target="https://thebigdeal.substack.com/p/mambo-eastern-Africa" TargetMode="External"/><Relationship Id="rId4" Type="http://schemas.openxmlformats.org/officeDocument/2006/relationships/hyperlink" Target="https://www.gsma.com/mobilefordevelopment/wp-content/uploads/2014/02/Digital-Entrepreneurship-in-Kenya-2014.pdf" TargetMode="External"/></Relationships>
</file>

<file path=ppt/slides/_rels/slide76.xml.rels><?xml version="1.0" encoding="UTF-8" standalone="yes"?>
<Relationships xmlns="http://schemas.openxmlformats.org/package/2006/relationships"><Relationship Id="rId3" Type="http://schemas.openxmlformats.org/officeDocument/2006/relationships/hyperlink" Target="https://thebigdeal.substack.com/p/mambo-eastern-Africa" TargetMode="External"/><Relationship Id="rId2" Type="http://schemas.openxmlformats.org/officeDocument/2006/relationships/notesSlide" Target="../notesSlides/notesSlide76.xml"/><Relationship Id="rId1" Type="http://schemas.openxmlformats.org/officeDocument/2006/relationships/slideLayout" Target="../slideLayouts/slideLayout1.xml"/><Relationship Id="rId5" Type="http://schemas.openxmlformats.org/officeDocument/2006/relationships/image" Target="../media/image305.png"/><Relationship Id="rId4" Type="http://schemas.openxmlformats.org/officeDocument/2006/relationships/image" Target="../media/image304.png"/></Relationships>
</file>

<file path=ppt/slides/_rels/slide77.xml.rels><?xml version="1.0" encoding="UTF-8" standalone="yes"?>
<Relationships xmlns="http://schemas.openxmlformats.org/package/2006/relationships"><Relationship Id="rId3" Type="http://schemas.openxmlformats.org/officeDocument/2006/relationships/hyperlink" Target="https://www.safaricom.co.ke/media-center-landing/press-releases/safaricom-spark-fund-invests-in-agri-tech-startup-iprocure" TargetMode="External"/><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306.png"/><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307.png"/><Relationship Id="rId2" Type="http://schemas.openxmlformats.org/officeDocument/2006/relationships/notesSlide" Target="../notesSlides/notesSlide79.xml"/><Relationship Id="rId1" Type="http://schemas.openxmlformats.org/officeDocument/2006/relationships/slideLayout" Target="../slideLayouts/slideLayout1.xml"/><Relationship Id="rId4" Type="http://schemas.openxmlformats.org/officeDocument/2006/relationships/image" Target="../media/image308.png"/></Relationships>
</file>

<file path=ppt/slides/_rels/slide8.xml.rels><?xml version="1.0" encoding="UTF-8" standalone="yes"?>
<Relationships xmlns="http://schemas.openxmlformats.org/package/2006/relationships"><Relationship Id="rId8" Type="http://schemas.openxmlformats.org/officeDocument/2006/relationships/image" Target="../media/image113.png"/><Relationship Id="rId13" Type="http://schemas.openxmlformats.org/officeDocument/2006/relationships/image" Target="../media/image118.png"/><Relationship Id="rId3" Type="http://schemas.openxmlformats.org/officeDocument/2006/relationships/image" Target="../media/image108.png"/><Relationship Id="rId7" Type="http://schemas.openxmlformats.org/officeDocument/2006/relationships/image" Target="../media/image112.png"/><Relationship Id="rId12" Type="http://schemas.openxmlformats.org/officeDocument/2006/relationships/image" Target="../media/image117.png"/><Relationship Id="rId2" Type="http://schemas.openxmlformats.org/officeDocument/2006/relationships/notesSlide" Target="../notesSlides/notesSlide8.xml"/><Relationship Id="rId16" Type="http://schemas.openxmlformats.org/officeDocument/2006/relationships/image" Target="../media/image121.png"/><Relationship Id="rId1" Type="http://schemas.openxmlformats.org/officeDocument/2006/relationships/slideLayout" Target="../slideLayouts/slideLayout1.xml"/><Relationship Id="rId6" Type="http://schemas.openxmlformats.org/officeDocument/2006/relationships/image" Target="../media/image111.png"/><Relationship Id="rId11" Type="http://schemas.openxmlformats.org/officeDocument/2006/relationships/image" Target="../media/image116.png"/><Relationship Id="rId5" Type="http://schemas.openxmlformats.org/officeDocument/2006/relationships/image" Target="../media/image110.png"/><Relationship Id="rId15" Type="http://schemas.openxmlformats.org/officeDocument/2006/relationships/image" Target="../media/image120.png"/><Relationship Id="rId10" Type="http://schemas.openxmlformats.org/officeDocument/2006/relationships/image" Target="../media/image115.png"/><Relationship Id="rId4" Type="http://schemas.openxmlformats.org/officeDocument/2006/relationships/image" Target="../media/image109.png"/><Relationship Id="rId9" Type="http://schemas.openxmlformats.org/officeDocument/2006/relationships/image" Target="../media/image114.png"/><Relationship Id="rId14" Type="http://schemas.openxmlformats.org/officeDocument/2006/relationships/image" Target="../media/image119.png"/></Relationships>
</file>

<file path=ppt/slides/_rels/slide80.xml.rels><?xml version="1.0" encoding="UTF-8" standalone="yes"?>
<Relationships xmlns="http://schemas.openxmlformats.org/package/2006/relationships"><Relationship Id="rId3" Type="http://schemas.openxmlformats.org/officeDocument/2006/relationships/image" Target="../media/image309.png"/><Relationship Id="rId7" Type="http://schemas.openxmlformats.org/officeDocument/2006/relationships/image" Target="../media/image313.png"/><Relationship Id="rId2" Type="http://schemas.openxmlformats.org/officeDocument/2006/relationships/notesSlide" Target="../notesSlides/notesSlide80.xml"/><Relationship Id="rId1" Type="http://schemas.openxmlformats.org/officeDocument/2006/relationships/slideLayout" Target="../slideLayouts/slideLayout1.xml"/><Relationship Id="rId6" Type="http://schemas.openxmlformats.org/officeDocument/2006/relationships/image" Target="../media/image312.png"/><Relationship Id="rId5" Type="http://schemas.openxmlformats.org/officeDocument/2006/relationships/image" Target="../media/image311.png"/><Relationship Id="rId4" Type="http://schemas.openxmlformats.org/officeDocument/2006/relationships/image" Target="../media/image310.png"/></Relationships>
</file>

<file path=ppt/slides/_rels/slide81.xml.rels><?xml version="1.0" encoding="UTF-8" standalone="yes"?>
<Relationships xmlns="http://schemas.openxmlformats.org/package/2006/relationships"><Relationship Id="rId3" Type="http://schemas.openxmlformats.org/officeDocument/2006/relationships/image" Target="../media/image314.png"/><Relationship Id="rId2" Type="http://schemas.openxmlformats.org/officeDocument/2006/relationships/notesSlide" Target="../notesSlides/notesSlide81.xml"/><Relationship Id="rId1" Type="http://schemas.openxmlformats.org/officeDocument/2006/relationships/slideLayout" Target="../slideLayouts/slideLayout1.xml"/><Relationship Id="rId5" Type="http://schemas.openxmlformats.org/officeDocument/2006/relationships/image" Target="../media/image316.png"/><Relationship Id="rId4" Type="http://schemas.openxmlformats.org/officeDocument/2006/relationships/image" Target="../media/image315.png"/></Relationships>
</file>

<file path=ppt/slides/_rels/slide82.xml.rels><?xml version="1.0" encoding="UTF-8" standalone="yes"?>
<Relationships xmlns="http://schemas.openxmlformats.org/package/2006/relationships"><Relationship Id="rId8" Type="http://schemas.openxmlformats.org/officeDocument/2006/relationships/image" Target="../media/image322.png"/><Relationship Id="rId3" Type="http://schemas.openxmlformats.org/officeDocument/2006/relationships/image" Target="../media/image317.png"/><Relationship Id="rId7" Type="http://schemas.openxmlformats.org/officeDocument/2006/relationships/image" Target="../media/image321.png"/><Relationship Id="rId12" Type="http://schemas.openxmlformats.org/officeDocument/2006/relationships/image" Target="../media/image325.png"/><Relationship Id="rId2" Type="http://schemas.openxmlformats.org/officeDocument/2006/relationships/notesSlide" Target="../notesSlides/notesSlide82.xml"/><Relationship Id="rId1" Type="http://schemas.openxmlformats.org/officeDocument/2006/relationships/slideLayout" Target="../slideLayouts/slideLayout1.xml"/><Relationship Id="rId6" Type="http://schemas.openxmlformats.org/officeDocument/2006/relationships/image" Target="../media/image320.png"/><Relationship Id="rId11" Type="http://schemas.openxmlformats.org/officeDocument/2006/relationships/image" Target="../media/image324.png"/><Relationship Id="rId5" Type="http://schemas.openxmlformats.org/officeDocument/2006/relationships/image" Target="../media/image319.png"/><Relationship Id="rId10" Type="http://schemas.openxmlformats.org/officeDocument/2006/relationships/image" Target="../media/image126.png"/><Relationship Id="rId4" Type="http://schemas.openxmlformats.org/officeDocument/2006/relationships/image" Target="../media/image318.png"/><Relationship Id="rId9" Type="http://schemas.openxmlformats.org/officeDocument/2006/relationships/image" Target="../media/image323.png"/></Relationships>
</file>

<file path=ppt/slides/_rels/slide83.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83.xml"/><Relationship Id="rId1" Type="http://schemas.openxmlformats.org/officeDocument/2006/relationships/slideLayout" Target="../slideLayouts/slideLayout1.xml"/><Relationship Id="rId4" Type="http://schemas.openxmlformats.org/officeDocument/2006/relationships/image" Target="../media/image163.png"/></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5"/>
        <p:cNvGrpSpPr/>
        <p:nvPr/>
      </p:nvGrpSpPr>
      <p:grpSpPr>
        <a:xfrm>
          <a:off x="0" y="0"/>
          <a:ext cx="0" cy="0"/>
          <a:chOff x="0" y="0"/>
          <a:chExt cx="0" cy="0"/>
        </a:xfrm>
      </p:grpSpPr>
      <p:cxnSp>
        <p:nvCxnSpPr>
          <p:cNvPr id="16" name="Google Shape;16;p3"/>
          <p:cNvCxnSpPr/>
          <p:nvPr/>
        </p:nvCxnSpPr>
        <p:spPr>
          <a:xfrm rot="10800000">
            <a:off x="2171700" y="8610600"/>
            <a:ext cx="0" cy="17801"/>
          </a:xfrm>
          <a:prstGeom prst="straightConnector1">
            <a:avLst/>
          </a:prstGeom>
          <a:noFill/>
          <a:ln w="9525" cap="flat" cmpd="sng">
            <a:solidFill>
              <a:srgbClr val="BE8E00"/>
            </a:solidFill>
            <a:prstDash val="solid"/>
            <a:round/>
            <a:headEnd type="none" w="sm" len="sm"/>
            <a:tailEnd type="none" w="sm" len="sm"/>
          </a:ln>
        </p:spPr>
      </p:cxnSp>
      <p:sp>
        <p:nvSpPr>
          <p:cNvPr id="17" name="Google Shape;17;p3"/>
          <p:cNvSpPr/>
          <p:nvPr/>
        </p:nvSpPr>
        <p:spPr>
          <a:xfrm>
            <a:off x="4104281" y="0"/>
            <a:ext cx="2753719" cy="5847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 name="Google Shape;18;p3"/>
          <p:cNvSpPr/>
          <p:nvPr/>
        </p:nvSpPr>
        <p:spPr>
          <a:xfrm>
            <a:off x="0" y="8576782"/>
            <a:ext cx="2171699" cy="377887"/>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9" name="Google Shape;19;p3"/>
          <p:cNvGrpSpPr/>
          <p:nvPr/>
        </p:nvGrpSpPr>
        <p:grpSpPr>
          <a:xfrm>
            <a:off x="0" y="3372368"/>
            <a:ext cx="6857998" cy="4324770"/>
            <a:chOff x="457205" y="4725289"/>
            <a:chExt cx="6751070" cy="4324770"/>
          </a:xfrm>
        </p:grpSpPr>
        <p:sp>
          <p:nvSpPr>
            <p:cNvPr id="20" name="Google Shape;20;p3"/>
            <p:cNvSpPr/>
            <p:nvPr/>
          </p:nvSpPr>
          <p:spPr>
            <a:xfrm>
              <a:off x="2704914" y="5485093"/>
              <a:ext cx="608965" cy="612775"/>
            </a:xfrm>
            <a:custGeom>
              <a:avLst/>
              <a:gdLst/>
              <a:ahLst/>
              <a:cxnLst/>
              <a:rect l="l" t="t" r="r" b="b"/>
              <a:pathLst>
                <a:path w="608964" h="612775" extrusionOk="0">
                  <a:moveTo>
                    <a:pt x="442582" y="524954"/>
                  </a:moveTo>
                  <a:lnTo>
                    <a:pt x="165252" y="524954"/>
                  </a:lnTo>
                  <a:lnTo>
                    <a:pt x="185558" y="536591"/>
                  </a:lnTo>
                  <a:lnTo>
                    <a:pt x="206817" y="546309"/>
                  </a:lnTo>
                  <a:lnTo>
                    <a:pt x="228808" y="554065"/>
                  </a:lnTo>
                  <a:lnTo>
                    <a:pt x="251307" y="559815"/>
                  </a:lnTo>
                  <a:lnTo>
                    <a:pt x="251307" y="604088"/>
                  </a:lnTo>
                  <a:lnTo>
                    <a:pt x="258051" y="612203"/>
                  </a:lnTo>
                  <a:lnTo>
                    <a:pt x="353872" y="612203"/>
                  </a:lnTo>
                  <a:lnTo>
                    <a:pt x="360895" y="604088"/>
                  </a:lnTo>
                  <a:lnTo>
                    <a:pt x="360895" y="558990"/>
                  </a:lnTo>
                  <a:lnTo>
                    <a:pt x="383317" y="552893"/>
                  </a:lnTo>
                  <a:lnTo>
                    <a:pt x="405122" y="544790"/>
                  </a:lnTo>
                  <a:lnTo>
                    <a:pt x="426152" y="534732"/>
                  </a:lnTo>
                  <a:lnTo>
                    <a:pt x="442582" y="524954"/>
                  </a:lnTo>
                  <a:close/>
                </a:path>
                <a:path w="608964" h="612775" extrusionOk="0">
                  <a:moveTo>
                    <a:pt x="121043" y="58102"/>
                  </a:moveTo>
                  <a:lnTo>
                    <a:pt x="53276" y="125856"/>
                  </a:lnTo>
                  <a:lnTo>
                    <a:pt x="53276" y="135394"/>
                  </a:lnTo>
                  <a:lnTo>
                    <a:pt x="85166" y="167246"/>
                  </a:lnTo>
                  <a:lnTo>
                    <a:pt x="73529" y="187272"/>
                  </a:lnTo>
                  <a:lnTo>
                    <a:pt x="63812" y="208056"/>
                  </a:lnTo>
                  <a:lnTo>
                    <a:pt x="56060" y="229923"/>
                  </a:lnTo>
                  <a:lnTo>
                    <a:pt x="50317" y="253199"/>
                  </a:lnTo>
                  <a:lnTo>
                    <a:pt x="6045" y="253199"/>
                  </a:lnTo>
                  <a:lnTo>
                    <a:pt x="0" y="260134"/>
                  </a:lnTo>
                  <a:lnTo>
                    <a:pt x="0" y="355968"/>
                  </a:lnTo>
                  <a:lnTo>
                    <a:pt x="6045" y="364680"/>
                  </a:lnTo>
                  <a:lnTo>
                    <a:pt x="51130" y="364680"/>
                  </a:lnTo>
                  <a:lnTo>
                    <a:pt x="57223" y="386171"/>
                  </a:lnTo>
                  <a:lnTo>
                    <a:pt x="65319" y="407771"/>
                  </a:lnTo>
                  <a:lnTo>
                    <a:pt x="75372" y="428952"/>
                  </a:lnTo>
                  <a:lnTo>
                    <a:pt x="87337" y="449186"/>
                  </a:lnTo>
                  <a:lnTo>
                    <a:pt x="61925" y="473621"/>
                  </a:lnTo>
                  <a:lnTo>
                    <a:pt x="56032" y="479513"/>
                  </a:lnTo>
                  <a:lnTo>
                    <a:pt x="56032" y="489076"/>
                  </a:lnTo>
                  <a:lnTo>
                    <a:pt x="123786" y="556844"/>
                  </a:lnTo>
                  <a:lnTo>
                    <a:pt x="133362" y="556844"/>
                  </a:lnTo>
                  <a:lnTo>
                    <a:pt x="165252" y="524954"/>
                  </a:lnTo>
                  <a:lnTo>
                    <a:pt x="442582" y="524954"/>
                  </a:lnTo>
                  <a:lnTo>
                    <a:pt x="446252" y="522770"/>
                  </a:lnTo>
                  <a:lnTo>
                    <a:pt x="518176" y="522770"/>
                  </a:lnTo>
                  <a:lnTo>
                    <a:pt x="545951" y="494944"/>
                  </a:lnTo>
                  <a:lnTo>
                    <a:pt x="304215" y="494944"/>
                  </a:lnTo>
                  <a:lnTo>
                    <a:pt x="254015" y="488199"/>
                  </a:lnTo>
                  <a:lnTo>
                    <a:pt x="208906" y="469162"/>
                  </a:lnTo>
                  <a:lnTo>
                    <a:pt x="170688" y="439635"/>
                  </a:lnTo>
                  <a:lnTo>
                    <a:pt x="141160" y="401417"/>
                  </a:lnTo>
                  <a:lnTo>
                    <a:pt x="122124" y="356308"/>
                  </a:lnTo>
                  <a:lnTo>
                    <a:pt x="115379" y="306108"/>
                  </a:lnTo>
                  <a:lnTo>
                    <a:pt x="122124" y="255907"/>
                  </a:lnTo>
                  <a:lnTo>
                    <a:pt x="141160" y="210798"/>
                  </a:lnTo>
                  <a:lnTo>
                    <a:pt x="170688" y="172580"/>
                  </a:lnTo>
                  <a:lnTo>
                    <a:pt x="208906" y="143053"/>
                  </a:lnTo>
                  <a:lnTo>
                    <a:pt x="254015" y="124017"/>
                  </a:lnTo>
                  <a:lnTo>
                    <a:pt x="304215" y="117271"/>
                  </a:lnTo>
                  <a:lnTo>
                    <a:pt x="546178" y="117271"/>
                  </a:lnTo>
                  <a:lnTo>
                    <a:pt x="518337" y="89420"/>
                  </a:lnTo>
                  <a:lnTo>
                    <a:pt x="161975" y="89420"/>
                  </a:lnTo>
                  <a:lnTo>
                    <a:pt x="130606" y="58115"/>
                  </a:lnTo>
                  <a:lnTo>
                    <a:pt x="121043" y="58102"/>
                  </a:lnTo>
                  <a:close/>
                </a:path>
                <a:path w="608964" h="612775" extrusionOk="0">
                  <a:moveTo>
                    <a:pt x="518176" y="522770"/>
                  </a:moveTo>
                  <a:lnTo>
                    <a:pt x="446252" y="522770"/>
                  </a:lnTo>
                  <a:lnTo>
                    <a:pt x="471525" y="548144"/>
                  </a:lnTo>
                  <a:lnTo>
                    <a:pt x="477431" y="554037"/>
                  </a:lnTo>
                  <a:lnTo>
                    <a:pt x="486994" y="553986"/>
                  </a:lnTo>
                  <a:lnTo>
                    <a:pt x="492899" y="548093"/>
                  </a:lnTo>
                  <a:lnTo>
                    <a:pt x="518176" y="522770"/>
                  </a:lnTo>
                  <a:close/>
                </a:path>
                <a:path w="608964" h="612775" extrusionOk="0">
                  <a:moveTo>
                    <a:pt x="546178" y="117271"/>
                  </a:moveTo>
                  <a:lnTo>
                    <a:pt x="304215" y="117271"/>
                  </a:lnTo>
                  <a:lnTo>
                    <a:pt x="354416" y="124017"/>
                  </a:lnTo>
                  <a:lnTo>
                    <a:pt x="399525" y="143053"/>
                  </a:lnTo>
                  <a:lnTo>
                    <a:pt x="437743" y="172580"/>
                  </a:lnTo>
                  <a:lnTo>
                    <a:pt x="467270" y="210798"/>
                  </a:lnTo>
                  <a:lnTo>
                    <a:pt x="486306" y="255907"/>
                  </a:lnTo>
                  <a:lnTo>
                    <a:pt x="493052" y="306108"/>
                  </a:lnTo>
                  <a:lnTo>
                    <a:pt x="486306" y="356308"/>
                  </a:lnTo>
                  <a:lnTo>
                    <a:pt x="467270" y="401417"/>
                  </a:lnTo>
                  <a:lnTo>
                    <a:pt x="437743" y="439635"/>
                  </a:lnTo>
                  <a:lnTo>
                    <a:pt x="399525" y="469162"/>
                  </a:lnTo>
                  <a:lnTo>
                    <a:pt x="354416" y="488199"/>
                  </a:lnTo>
                  <a:lnTo>
                    <a:pt x="304215" y="494944"/>
                  </a:lnTo>
                  <a:lnTo>
                    <a:pt x="545951" y="494944"/>
                  </a:lnTo>
                  <a:lnTo>
                    <a:pt x="554761" y="486117"/>
                  </a:lnTo>
                  <a:lnTo>
                    <a:pt x="554761" y="476338"/>
                  </a:lnTo>
                  <a:lnTo>
                    <a:pt x="548855" y="470446"/>
                  </a:lnTo>
                  <a:lnTo>
                    <a:pt x="522871" y="444030"/>
                  </a:lnTo>
                  <a:lnTo>
                    <a:pt x="534508" y="423584"/>
                  </a:lnTo>
                  <a:lnTo>
                    <a:pt x="544225" y="402029"/>
                  </a:lnTo>
                  <a:lnTo>
                    <a:pt x="551977" y="379748"/>
                  </a:lnTo>
                  <a:lnTo>
                    <a:pt x="557720" y="357123"/>
                  </a:lnTo>
                  <a:lnTo>
                    <a:pt x="601992" y="357123"/>
                  </a:lnTo>
                  <a:lnTo>
                    <a:pt x="608431" y="352082"/>
                  </a:lnTo>
                  <a:lnTo>
                    <a:pt x="608431" y="256247"/>
                  </a:lnTo>
                  <a:lnTo>
                    <a:pt x="601992" y="251307"/>
                  </a:lnTo>
                  <a:lnTo>
                    <a:pt x="556907" y="251307"/>
                  </a:lnTo>
                  <a:lnTo>
                    <a:pt x="550814" y="227131"/>
                  </a:lnTo>
                  <a:lnTo>
                    <a:pt x="542720" y="205146"/>
                  </a:lnTo>
                  <a:lnTo>
                    <a:pt x="532670" y="184642"/>
                  </a:lnTo>
                  <a:lnTo>
                    <a:pt x="520712" y="164909"/>
                  </a:lnTo>
                  <a:lnTo>
                    <a:pt x="546125" y="138595"/>
                  </a:lnTo>
                  <a:lnTo>
                    <a:pt x="552018" y="132689"/>
                  </a:lnTo>
                  <a:lnTo>
                    <a:pt x="552030" y="123126"/>
                  </a:lnTo>
                  <a:lnTo>
                    <a:pt x="546178" y="117271"/>
                  </a:lnTo>
                  <a:close/>
                </a:path>
                <a:path w="608964" h="612775" extrusionOk="0">
                  <a:moveTo>
                    <a:pt x="349986" y="0"/>
                  </a:moveTo>
                  <a:lnTo>
                    <a:pt x="254165" y="0"/>
                  </a:lnTo>
                  <a:lnTo>
                    <a:pt x="247522" y="8127"/>
                  </a:lnTo>
                  <a:lnTo>
                    <a:pt x="247522" y="53225"/>
                  </a:lnTo>
                  <a:lnTo>
                    <a:pt x="225076" y="59311"/>
                  </a:lnTo>
                  <a:lnTo>
                    <a:pt x="203206" y="67403"/>
                  </a:lnTo>
                  <a:lnTo>
                    <a:pt x="182107" y="77455"/>
                  </a:lnTo>
                  <a:lnTo>
                    <a:pt x="161975" y="89420"/>
                  </a:lnTo>
                  <a:lnTo>
                    <a:pt x="518337" y="89420"/>
                  </a:lnTo>
                  <a:lnTo>
                    <a:pt x="516166" y="87248"/>
                  </a:lnTo>
                  <a:lnTo>
                    <a:pt x="442976" y="87248"/>
                  </a:lnTo>
                  <a:lnTo>
                    <a:pt x="422700" y="75612"/>
                  </a:lnTo>
                  <a:lnTo>
                    <a:pt x="401507" y="65895"/>
                  </a:lnTo>
                  <a:lnTo>
                    <a:pt x="379425" y="58102"/>
                  </a:lnTo>
                  <a:lnTo>
                    <a:pt x="357124" y="52400"/>
                  </a:lnTo>
                  <a:lnTo>
                    <a:pt x="357124" y="8127"/>
                  </a:lnTo>
                  <a:lnTo>
                    <a:pt x="349986" y="0"/>
                  </a:lnTo>
                  <a:close/>
                </a:path>
                <a:path w="608964" h="612775" extrusionOk="0">
                  <a:moveTo>
                    <a:pt x="484289" y="55359"/>
                  </a:moveTo>
                  <a:lnTo>
                    <a:pt x="474776" y="55359"/>
                  </a:lnTo>
                  <a:lnTo>
                    <a:pt x="442976" y="87248"/>
                  </a:lnTo>
                  <a:lnTo>
                    <a:pt x="516166" y="87248"/>
                  </a:lnTo>
                  <a:lnTo>
                    <a:pt x="484289" y="55359"/>
                  </a:lnTo>
                  <a:close/>
                </a:path>
              </a:pathLst>
            </a:custGeom>
            <a:solidFill>
              <a:srgbClr val="E4EBF7"/>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1" name="Google Shape;21;p3"/>
            <p:cNvPicPr preferRelativeResize="0"/>
            <p:nvPr/>
          </p:nvPicPr>
          <p:blipFill rotWithShape="1">
            <a:blip r:embed="rId3">
              <a:alphaModFix/>
            </a:blip>
            <a:srcRect/>
            <a:stretch/>
          </p:blipFill>
          <p:spPr>
            <a:xfrm>
              <a:off x="457205" y="5863497"/>
              <a:ext cx="6751070" cy="3049619"/>
            </a:xfrm>
            <a:prstGeom prst="rect">
              <a:avLst/>
            </a:prstGeom>
            <a:noFill/>
            <a:ln>
              <a:noFill/>
            </a:ln>
          </p:spPr>
        </p:pic>
        <p:sp>
          <p:nvSpPr>
            <p:cNvPr id="22" name="Google Shape;22;p3"/>
            <p:cNvSpPr/>
            <p:nvPr/>
          </p:nvSpPr>
          <p:spPr>
            <a:xfrm>
              <a:off x="4891017" y="5814334"/>
              <a:ext cx="18415" cy="78740"/>
            </a:xfrm>
            <a:custGeom>
              <a:avLst/>
              <a:gdLst/>
              <a:ahLst/>
              <a:cxnLst/>
              <a:rect l="l" t="t" r="r" b="b"/>
              <a:pathLst>
                <a:path w="18414" h="78739" extrusionOk="0">
                  <a:moveTo>
                    <a:pt x="14135" y="0"/>
                  </a:moveTo>
                  <a:lnTo>
                    <a:pt x="4076" y="0"/>
                  </a:lnTo>
                  <a:lnTo>
                    <a:pt x="0" y="4076"/>
                  </a:lnTo>
                  <a:lnTo>
                    <a:pt x="0" y="74574"/>
                  </a:lnTo>
                  <a:lnTo>
                    <a:pt x="4076" y="78651"/>
                  </a:lnTo>
                  <a:lnTo>
                    <a:pt x="9105" y="78651"/>
                  </a:lnTo>
                  <a:lnTo>
                    <a:pt x="14135" y="78651"/>
                  </a:lnTo>
                  <a:lnTo>
                    <a:pt x="18211" y="74574"/>
                  </a:lnTo>
                  <a:lnTo>
                    <a:pt x="18211" y="4076"/>
                  </a:lnTo>
                  <a:lnTo>
                    <a:pt x="14135" y="0"/>
                  </a:lnTo>
                  <a:close/>
                </a:path>
              </a:pathLst>
            </a:custGeom>
            <a:solidFill>
              <a:srgbClr val="E1E8F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 name="Google Shape;23;p3"/>
            <p:cNvSpPr/>
            <p:nvPr/>
          </p:nvSpPr>
          <p:spPr>
            <a:xfrm>
              <a:off x="4606202" y="5212873"/>
              <a:ext cx="827405" cy="260985"/>
            </a:xfrm>
            <a:custGeom>
              <a:avLst/>
              <a:gdLst/>
              <a:ahLst/>
              <a:cxnLst/>
              <a:rect l="l" t="t" r="r" b="b"/>
              <a:pathLst>
                <a:path w="827404" h="260985" extrusionOk="0">
                  <a:moveTo>
                    <a:pt x="467753" y="0"/>
                  </a:moveTo>
                  <a:lnTo>
                    <a:pt x="415708" y="8259"/>
                  </a:lnTo>
                  <a:lnTo>
                    <a:pt x="370346" y="31289"/>
                  </a:lnTo>
                  <a:lnTo>
                    <a:pt x="334292" y="66469"/>
                  </a:lnTo>
                  <a:lnTo>
                    <a:pt x="310172" y="111175"/>
                  </a:lnTo>
                  <a:lnTo>
                    <a:pt x="297165" y="105245"/>
                  </a:lnTo>
                  <a:lnTo>
                    <a:pt x="283384" y="100877"/>
                  </a:lnTo>
                  <a:lnTo>
                    <a:pt x="268941" y="98179"/>
                  </a:lnTo>
                  <a:lnTo>
                    <a:pt x="253949" y="97256"/>
                  </a:lnTo>
                  <a:lnTo>
                    <a:pt x="214904" y="103721"/>
                  </a:lnTo>
                  <a:lnTo>
                    <a:pt x="181194" y="121685"/>
                  </a:lnTo>
                  <a:lnTo>
                    <a:pt x="154965" y="149002"/>
                  </a:lnTo>
                  <a:lnTo>
                    <a:pt x="138366" y="183527"/>
                  </a:lnTo>
                  <a:lnTo>
                    <a:pt x="127532" y="177771"/>
                  </a:lnTo>
                  <a:lnTo>
                    <a:pt x="55367" y="177063"/>
                  </a:lnTo>
                  <a:lnTo>
                    <a:pt x="7124" y="225306"/>
                  </a:lnTo>
                  <a:lnTo>
                    <a:pt x="0" y="260591"/>
                  </a:lnTo>
                  <a:lnTo>
                    <a:pt x="823048" y="260591"/>
                  </a:lnTo>
                  <a:lnTo>
                    <a:pt x="825550" y="253288"/>
                  </a:lnTo>
                  <a:lnTo>
                    <a:pt x="826909" y="245465"/>
                  </a:lnTo>
                  <a:lnTo>
                    <a:pt x="826909" y="237324"/>
                  </a:lnTo>
                  <a:lnTo>
                    <a:pt x="821296" y="209523"/>
                  </a:lnTo>
                  <a:lnTo>
                    <a:pt x="805988" y="186820"/>
                  </a:lnTo>
                  <a:lnTo>
                    <a:pt x="783281" y="171513"/>
                  </a:lnTo>
                  <a:lnTo>
                    <a:pt x="755472" y="165900"/>
                  </a:lnTo>
                  <a:lnTo>
                    <a:pt x="751624" y="165900"/>
                  </a:lnTo>
                  <a:lnTo>
                    <a:pt x="747852" y="166204"/>
                  </a:lnTo>
                  <a:lnTo>
                    <a:pt x="744169" y="166789"/>
                  </a:lnTo>
                  <a:lnTo>
                    <a:pt x="725797" y="138597"/>
                  </a:lnTo>
                  <a:lnTo>
                    <a:pt x="700478" y="116620"/>
                  </a:lnTo>
                  <a:lnTo>
                    <a:pt x="669695" y="102345"/>
                  </a:lnTo>
                  <a:lnTo>
                    <a:pt x="634936" y="97256"/>
                  </a:lnTo>
                  <a:lnTo>
                    <a:pt x="629907" y="97256"/>
                  </a:lnTo>
                  <a:lnTo>
                    <a:pt x="624941" y="97561"/>
                  </a:lnTo>
                  <a:lnTo>
                    <a:pt x="620064" y="98183"/>
                  </a:lnTo>
                  <a:lnTo>
                    <a:pt x="594715" y="58410"/>
                  </a:lnTo>
                  <a:lnTo>
                    <a:pt x="559463" y="27374"/>
                  </a:lnTo>
                  <a:lnTo>
                    <a:pt x="516433" y="7197"/>
                  </a:lnTo>
                  <a:lnTo>
                    <a:pt x="467753" y="0"/>
                  </a:lnTo>
                  <a:close/>
                </a:path>
              </a:pathLst>
            </a:custGeom>
            <a:solidFill>
              <a:srgbClr val="E4EBF7"/>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4" name="Google Shape;24;p3"/>
            <p:cNvPicPr preferRelativeResize="0"/>
            <p:nvPr/>
          </p:nvPicPr>
          <p:blipFill rotWithShape="1">
            <a:blip r:embed="rId4">
              <a:alphaModFix/>
            </a:blip>
            <a:srcRect/>
            <a:stretch/>
          </p:blipFill>
          <p:spPr>
            <a:xfrm>
              <a:off x="5433456" y="8050034"/>
              <a:ext cx="217665" cy="48056"/>
            </a:xfrm>
            <a:prstGeom prst="rect">
              <a:avLst/>
            </a:prstGeom>
            <a:noFill/>
            <a:ln>
              <a:noFill/>
            </a:ln>
          </p:spPr>
        </p:pic>
        <p:sp>
          <p:nvSpPr>
            <p:cNvPr id="25" name="Google Shape;25;p3"/>
            <p:cNvSpPr/>
            <p:nvPr/>
          </p:nvSpPr>
          <p:spPr>
            <a:xfrm>
              <a:off x="5037175" y="7703413"/>
              <a:ext cx="546735" cy="408940"/>
            </a:xfrm>
            <a:custGeom>
              <a:avLst/>
              <a:gdLst/>
              <a:ahLst/>
              <a:cxnLst/>
              <a:rect l="l" t="t" r="r" b="b"/>
              <a:pathLst>
                <a:path w="546735" h="408940" extrusionOk="0">
                  <a:moveTo>
                    <a:pt x="275818" y="272034"/>
                  </a:moveTo>
                  <a:lnTo>
                    <a:pt x="267296" y="252285"/>
                  </a:lnTo>
                  <a:lnTo>
                    <a:pt x="251879" y="235191"/>
                  </a:lnTo>
                  <a:lnTo>
                    <a:pt x="243624" y="227901"/>
                  </a:lnTo>
                  <a:lnTo>
                    <a:pt x="236474" y="234353"/>
                  </a:lnTo>
                  <a:lnTo>
                    <a:pt x="228790" y="237096"/>
                  </a:lnTo>
                  <a:lnTo>
                    <a:pt x="158826" y="225437"/>
                  </a:lnTo>
                  <a:lnTo>
                    <a:pt x="122783" y="213067"/>
                  </a:lnTo>
                  <a:lnTo>
                    <a:pt x="82499" y="196811"/>
                  </a:lnTo>
                  <a:lnTo>
                    <a:pt x="75793" y="170662"/>
                  </a:lnTo>
                  <a:lnTo>
                    <a:pt x="76542" y="164223"/>
                  </a:lnTo>
                  <a:lnTo>
                    <a:pt x="79679" y="157238"/>
                  </a:lnTo>
                  <a:lnTo>
                    <a:pt x="81927" y="147040"/>
                  </a:lnTo>
                  <a:lnTo>
                    <a:pt x="80733" y="137096"/>
                  </a:lnTo>
                  <a:lnTo>
                    <a:pt x="76898" y="132994"/>
                  </a:lnTo>
                  <a:lnTo>
                    <a:pt x="71196" y="140271"/>
                  </a:lnTo>
                  <a:lnTo>
                    <a:pt x="62712" y="162890"/>
                  </a:lnTo>
                  <a:lnTo>
                    <a:pt x="59270" y="168109"/>
                  </a:lnTo>
                  <a:lnTo>
                    <a:pt x="54241" y="168541"/>
                  </a:lnTo>
                  <a:lnTo>
                    <a:pt x="43459" y="157289"/>
                  </a:lnTo>
                  <a:lnTo>
                    <a:pt x="27381" y="135686"/>
                  </a:lnTo>
                  <a:lnTo>
                    <a:pt x="11303" y="115684"/>
                  </a:lnTo>
                  <a:lnTo>
                    <a:pt x="533" y="109181"/>
                  </a:lnTo>
                  <a:lnTo>
                    <a:pt x="0" y="118770"/>
                  </a:lnTo>
                  <a:lnTo>
                    <a:pt x="6896" y="134975"/>
                  </a:lnTo>
                  <a:lnTo>
                    <a:pt x="14846" y="151714"/>
                  </a:lnTo>
                  <a:lnTo>
                    <a:pt x="17487" y="162890"/>
                  </a:lnTo>
                  <a:lnTo>
                    <a:pt x="15989" y="173228"/>
                  </a:lnTo>
                  <a:lnTo>
                    <a:pt x="16065" y="188328"/>
                  </a:lnTo>
                  <a:lnTo>
                    <a:pt x="18275" y="203441"/>
                  </a:lnTo>
                  <a:lnTo>
                    <a:pt x="51447" y="229273"/>
                  </a:lnTo>
                  <a:lnTo>
                    <a:pt x="105473" y="255117"/>
                  </a:lnTo>
                  <a:lnTo>
                    <a:pt x="181432" y="290093"/>
                  </a:lnTo>
                  <a:lnTo>
                    <a:pt x="225602" y="298221"/>
                  </a:lnTo>
                  <a:lnTo>
                    <a:pt x="241465" y="295262"/>
                  </a:lnTo>
                  <a:lnTo>
                    <a:pt x="263410" y="287261"/>
                  </a:lnTo>
                  <a:lnTo>
                    <a:pt x="275818" y="272034"/>
                  </a:lnTo>
                  <a:close/>
                </a:path>
                <a:path w="546735" h="408940" extrusionOk="0">
                  <a:moveTo>
                    <a:pt x="446036" y="33134"/>
                  </a:moveTo>
                  <a:lnTo>
                    <a:pt x="433019" y="10248"/>
                  </a:lnTo>
                  <a:lnTo>
                    <a:pt x="405320" y="1016"/>
                  </a:lnTo>
                  <a:lnTo>
                    <a:pt x="374713" y="0"/>
                  </a:lnTo>
                  <a:lnTo>
                    <a:pt x="349935" y="2705"/>
                  </a:lnTo>
                  <a:lnTo>
                    <a:pt x="339737" y="4597"/>
                  </a:lnTo>
                  <a:lnTo>
                    <a:pt x="331292" y="30518"/>
                  </a:lnTo>
                  <a:lnTo>
                    <a:pt x="327367" y="72085"/>
                  </a:lnTo>
                  <a:lnTo>
                    <a:pt x="328206" y="113118"/>
                  </a:lnTo>
                  <a:lnTo>
                    <a:pt x="334086" y="137452"/>
                  </a:lnTo>
                  <a:lnTo>
                    <a:pt x="343700" y="144741"/>
                  </a:lnTo>
                  <a:lnTo>
                    <a:pt x="353860" y="146989"/>
                  </a:lnTo>
                  <a:lnTo>
                    <a:pt x="361899" y="146596"/>
                  </a:lnTo>
                  <a:lnTo>
                    <a:pt x="365175" y="145935"/>
                  </a:lnTo>
                  <a:lnTo>
                    <a:pt x="370827" y="208114"/>
                  </a:lnTo>
                  <a:lnTo>
                    <a:pt x="433019" y="199644"/>
                  </a:lnTo>
                  <a:lnTo>
                    <a:pt x="426567" y="171462"/>
                  </a:lnTo>
                  <a:lnTo>
                    <a:pt x="423824" y="154419"/>
                  </a:lnTo>
                  <a:lnTo>
                    <a:pt x="424268" y="141605"/>
                  </a:lnTo>
                  <a:lnTo>
                    <a:pt x="427367" y="126149"/>
                  </a:lnTo>
                  <a:lnTo>
                    <a:pt x="435000" y="100088"/>
                  </a:lnTo>
                  <a:lnTo>
                    <a:pt x="443966" y="66078"/>
                  </a:lnTo>
                  <a:lnTo>
                    <a:pt x="446036" y="33134"/>
                  </a:lnTo>
                  <a:close/>
                </a:path>
                <a:path w="546735" h="408940" extrusionOk="0">
                  <a:moveTo>
                    <a:pt x="546303" y="379222"/>
                  </a:moveTo>
                  <a:lnTo>
                    <a:pt x="535838" y="348043"/>
                  </a:lnTo>
                  <a:lnTo>
                    <a:pt x="520598" y="316852"/>
                  </a:lnTo>
                  <a:lnTo>
                    <a:pt x="509333" y="295744"/>
                  </a:lnTo>
                  <a:lnTo>
                    <a:pt x="458457" y="295744"/>
                  </a:lnTo>
                  <a:lnTo>
                    <a:pt x="469239" y="339483"/>
                  </a:lnTo>
                  <a:lnTo>
                    <a:pt x="492125" y="393204"/>
                  </a:lnTo>
                  <a:lnTo>
                    <a:pt x="527964" y="408317"/>
                  </a:lnTo>
                  <a:lnTo>
                    <a:pt x="543255" y="400329"/>
                  </a:lnTo>
                  <a:lnTo>
                    <a:pt x="546303" y="379222"/>
                  </a:lnTo>
                  <a:close/>
                </a:path>
              </a:pathLst>
            </a:custGeom>
            <a:solidFill>
              <a:srgbClr val="F7B3C7"/>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6" name="Google Shape;26;p3"/>
            <p:cNvPicPr preferRelativeResize="0"/>
            <p:nvPr/>
          </p:nvPicPr>
          <p:blipFill rotWithShape="1">
            <a:blip r:embed="rId5">
              <a:alphaModFix/>
            </a:blip>
            <a:srcRect/>
            <a:stretch/>
          </p:blipFill>
          <p:spPr>
            <a:xfrm>
              <a:off x="5316758" y="8742567"/>
              <a:ext cx="116564" cy="98240"/>
            </a:xfrm>
            <a:prstGeom prst="rect">
              <a:avLst/>
            </a:prstGeom>
            <a:noFill/>
            <a:ln>
              <a:noFill/>
            </a:ln>
          </p:spPr>
        </p:pic>
        <p:pic>
          <p:nvPicPr>
            <p:cNvPr id="27" name="Google Shape;27;p3"/>
            <p:cNvPicPr preferRelativeResize="0"/>
            <p:nvPr/>
          </p:nvPicPr>
          <p:blipFill rotWithShape="1">
            <a:blip r:embed="rId6">
              <a:alphaModFix/>
            </a:blip>
            <a:srcRect/>
            <a:stretch/>
          </p:blipFill>
          <p:spPr>
            <a:xfrm>
              <a:off x="5479991" y="8751057"/>
              <a:ext cx="125881" cy="90814"/>
            </a:xfrm>
            <a:prstGeom prst="rect">
              <a:avLst/>
            </a:prstGeom>
            <a:noFill/>
            <a:ln>
              <a:noFill/>
            </a:ln>
          </p:spPr>
        </p:pic>
        <p:sp>
          <p:nvSpPr>
            <p:cNvPr id="28" name="Google Shape;28;p3"/>
            <p:cNvSpPr/>
            <p:nvPr/>
          </p:nvSpPr>
          <p:spPr>
            <a:xfrm>
              <a:off x="5321793" y="8134831"/>
              <a:ext cx="210185" cy="658495"/>
            </a:xfrm>
            <a:custGeom>
              <a:avLst/>
              <a:gdLst/>
              <a:ahLst/>
              <a:cxnLst/>
              <a:rect l="l" t="t" r="r" b="b"/>
              <a:pathLst>
                <a:path w="210185" h="658495" extrusionOk="0">
                  <a:moveTo>
                    <a:pt x="173834" y="0"/>
                  </a:moveTo>
                  <a:lnTo>
                    <a:pt x="4238" y="0"/>
                  </a:lnTo>
                  <a:lnTo>
                    <a:pt x="4238" y="22618"/>
                  </a:lnTo>
                  <a:lnTo>
                    <a:pt x="1059" y="90065"/>
                  </a:lnTo>
                  <a:lnTo>
                    <a:pt x="0" y="127563"/>
                  </a:lnTo>
                  <a:lnTo>
                    <a:pt x="1059" y="148629"/>
                  </a:lnTo>
                  <a:lnTo>
                    <a:pt x="4238" y="166776"/>
                  </a:lnTo>
                  <a:lnTo>
                    <a:pt x="8565" y="198137"/>
                  </a:lnTo>
                  <a:lnTo>
                    <a:pt x="19344" y="304316"/>
                  </a:lnTo>
                  <a:lnTo>
                    <a:pt x="26857" y="367474"/>
                  </a:lnTo>
                  <a:lnTo>
                    <a:pt x="35512" y="435313"/>
                  </a:lnTo>
                  <a:lnTo>
                    <a:pt x="43108" y="503153"/>
                  </a:lnTo>
                  <a:lnTo>
                    <a:pt x="47525" y="558275"/>
                  </a:lnTo>
                  <a:lnTo>
                    <a:pt x="46643" y="587959"/>
                  </a:lnTo>
                  <a:lnTo>
                    <a:pt x="43369" y="602178"/>
                  </a:lnTo>
                  <a:lnTo>
                    <a:pt x="41687" y="616929"/>
                  </a:lnTo>
                  <a:lnTo>
                    <a:pt x="40979" y="633183"/>
                  </a:lnTo>
                  <a:lnTo>
                    <a:pt x="68289" y="646473"/>
                  </a:lnTo>
                  <a:lnTo>
                    <a:pt x="84242" y="651390"/>
                  </a:lnTo>
                  <a:lnTo>
                    <a:pt x="95004" y="648376"/>
                  </a:lnTo>
                  <a:lnTo>
                    <a:pt x="106740" y="637870"/>
                  </a:lnTo>
                  <a:lnTo>
                    <a:pt x="114661" y="621248"/>
                  </a:lnTo>
                  <a:lnTo>
                    <a:pt x="113515" y="603030"/>
                  </a:lnTo>
                  <a:lnTo>
                    <a:pt x="108797" y="588342"/>
                  </a:lnTo>
                  <a:lnTo>
                    <a:pt x="106003" y="582307"/>
                  </a:lnTo>
                  <a:lnTo>
                    <a:pt x="109138" y="522812"/>
                  </a:lnTo>
                  <a:lnTo>
                    <a:pt x="109888" y="487962"/>
                  </a:lnTo>
                  <a:lnTo>
                    <a:pt x="107987" y="464242"/>
                  </a:lnTo>
                  <a:lnTo>
                    <a:pt x="103171" y="438137"/>
                  </a:lnTo>
                  <a:lnTo>
                    <a:pt x="99099" y="394496"/>
                  </a:lnTo>
                  <a:lnTo>
                    <a:pt x="97063" y="327109"/>
                  </a:lnTo>
                  <a:lnTo>
                    <a:pt x="97063" y="254972"/>
                  </a:lnTo>
                  <a:lnTo>
                    <a:pt x="99099" y="197079"/>
                  </a:lnTo>
                  <a:lnTo>
                    <a:pt x="103171" y="172427"/>
                  </a:lnTo>
                  <a:lnTo>
                    <a:pt x="109091" y="200742"/>
                  </a:lnTo>
                  <a:lnTo>
                    <a:pt x="114480" y="267479"/>
                  </a:lnTo>
                  <a:lnTo>
                    <a:pt x="119870" y="338986"/>
                  </a:lnTo>
                  <a:lnTo>
                    <a:pt x="125790" y="381609"/>
                  </a:lnTo>
                  <a:lnTo>
                    <a:pt x="130335" y="408548"/>
                  </a:lnTo>
                  <a:lnTo>
                    <a:pt x="132499" y="448741"/>
                  </a:lnTo>
                  <a:lnTo>
                    <a:pt x="134134" y="492116"/>
                  </a:lnTo>
                  <a:lnTo>
                    <a:pt x="137093" y="528599"/>
                  </a:lnTo>
                  <a:lnTo>
                    <a:pt x="139300" y="564373"/>
                  </a:lnTo>
                  <a:lnTo>
                    <a:pt x="139917" y="604916"/>
                  </a:lnTo>
                  <a:lnTo>
                    <a:pt x="142656" y="639102"/>
                  </a:lnTo>
                  <a:lnTo>
                    <a:pt x="151228" y="655802"/>
                  </a:lnTo>
                  <a:lnTo>
                    <a:pt x="165326" y="658020"/>
                  </a:lnTo>
                  <a:lnTo>
                    <a:pt x="180624" y="656426"/>
                  </a:lnTo>
                  <a:lnTo>
                    <a:pt x="194771" y="651368"/>
                  </a:lnTo>
                  <a:lnTo>
                    <a:pt x="205419" y="643191"/>
                  </a:lnTo>
                  <a:lnTo>
                    <a:pt x="209908" y="632456"/>
                  </a:lnTo>
                  <a:lnTo>
                    <a:pt x="209235" y="620298"/>
                  </a:lnTo>
                  <a:lnTo>
                    <a:pt x="206533" y="607899"/>
                  </a:lnTo>
                  <a:lnTo>
                    <a:pt x="204936" y="596442"/>
                  </a:lnTo>
                  <a:lnTo>
                    <a:pt x="205200" y="567600"/>
                  </a:lnTo>
                  <a:lnTo>
                    <a:pt x="204933" y="514111"/>
                  </a:lnTo>
                  <a:lnTo>
                    <a:pt x="202547" y="453732"/>
                  </a:lnTo>
                  <a:lnTo>
                    <a:pt x="196453" y="404215"/>
                  </a:lnTo>
                  <a:lnTo>
                    <a:pt x="192972" y="360823"/>
                  </a:lnTo>
                  <a:lnTo>
                    <a:pt x="194375" y="299927"/>
                  </a:lnTo>
                  <a:lnTo>
                    <a:pt x="201519" y="175013"/>
                  </a:lnTo>
                  <a:lnTo>
                    <a:pt x="202104" y="135686"/>
                  </a:lnTo>
                  <a:lnTo>
                    <a:pt x="196497" y="96596"/>
                  </a:lnTo>
                  <a:lnTo>
                    <a:pt x="186912" y="51941"/>
                  </a:lnTo>
                  <a:lnTo>
                    <a:pt x="177855" y="15237"/>
                  </a:lnTo>
                  <a:lnTo>
                    <a:pt x="173834" y="0"/>
                  </a:lnTo>
                  <a:close/>
                </a:path>
              </a:pathLst>
            </a:custGeom>
            <a:solidFill>
              <a:srgbClr val="437BBE"/>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 name="Google Shape;29;p3"/>
            <p:cNvSpPr/>
            <p:nvPr/>
          </p:nvSpPr>
          <p:spPr>
            <a:xfrm>
              <a:off x="5379732" y="7852167"/>
              <a:ext cx="104775" cy="42545"/>
            </a:xfrm>
            <a:custGeom>
              <a:avLst/>
              <a:gdLst/>
              <a:ahLst/>
              <a:cxnLst/>
              <a:rect l="l" t="t" r="r" b="b"/>
              <a:pathLst>
                <a:path w="104775" h="42545" extrusionOk="0">
                  <a:moveTo>
                    <a:pt x="96113" y="0"/>
                  </a:moveTo>
                  <a:lnTo>
                    <a:pt x="51861" y="132"/>
                  </a:lnTo>
                  <a:lnTo>
                    <a:pt x="11315" y="8483"/>
                  </a:lnTo>
                  <a:lnTo>
                    <a:pt x="0" y="42405"/>
                  </a:lnTo>
                  <a:lnTo>
                    <a:pt x="104597" y="39573"/>
                  </a:lnTo>
                  <a:lnTo>
                    <a:pt x="96113" y="0"/>
                  </a:lnTo>
                  <a:close/>
                </a:path>
              </a:pathLst>
            </a:custGeom>
            <a:solidFill>
              <a:srgbClr val="F1F4F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 name="Google Shape;30;p3"/>
            <p:cNvSpPr/>
            <p:nvPr/>
          </p:nvSpPr>
          <p:spPr>
            <a:xfrm>
              <a:off x="5244057" y="7870497"/>
              <a:ext cx="330835" cy="308610"/>
            </a:xfrm>
            <a:custGeom>
              <a:avLst/>
              <a:gdLst/>
              <a:ahLst/>
              <a:cxnLst/>
              <a:rect l="l" t="t" r="r" b="b"/>
              <a:pathLst>
                <a:path w="330835" h="308609" extrusionOk="0">
                  <a:moveTo>
                    <a:pt x="211736" y="0"/>
                  </a:moveTo>
                  <a:lnTo>
                    <a:pt x="168986" y="5431"/>
                  </a:lnTo>
                  <a:lnTo>
                    <a:pt x="105206" y="19741"/>
                  </a:lnTo>
                  <a:lnTo>
                    <a:pt x="79146" y="26891"/>
                  </a:lnTo>
                  <a:lnTo>
                    <a:pt x="55251" y="31972"/>
                  </a:lnTo>
                  <a:lnTo>
                    <a:pt x="30033" y="35727"/>
                  </a:lnTo>
                  <a:lnTo>
                    <a:pt x="9585" y="40010"/>
                  </a:lnTo>
                  <a:lnTo>
                    <a:pt x="0" y="46678"/>
                  </a:lnTo>
                  <a:lnTo>
                    <a:pt x="1322" y="66071"/>
                  </a:lnTo>
                  <a:lnTo>
                    <a:pt x="8478" y="97916"/>
                  </a:lnTo>
                  <a:lnTo>
                    <a:pt x="19875" y="128170"/>
                  </a:lnTo>
                  <a:lnTo>
                    <a:pt x="33921" y="142791"/>
                  </a:lnTo>
                  <a:lnTo>
                    <a:pt x="49335" y="143103"/>
                  </a:lnTo>
                  <a:lnTo>
                    <a:pt x="63954" y="141027"/>
                  </a:lnTo>
                  <a:lnTo>
                    <a:pt x="74862" y="138421"/>
                  </a:lnTo>
                  <a:lnTo>
                    <a:pt x="79146" y="137140"/>
                  </a:lnTo>
                  <a:lnTo>
                    <a:pt x="58126" y="209307"/>
                  </a:lnTo>
                  <a:lnTo>
                    <a:pt x="48764" y="248085"/>
                  </a:lnTo>
                  <a:lnTo>
                    <a:pt x="48942" y="266725"/>
                  </a:lnTo>
                  <a:lnTo>
                    <a:pt x="56540" y="278478"/>
                  </a:lnTo>
                  <a:lnTo>
                    <a:pt x="81064" y="308361"/>
                  </a:lnTo>
                  <a:lnTo>
                    <a:pt x="116572" y="302524"/>
                  </a:lnTo>
                  <a:lnTo>
                    <a:pt x="139103" y="299527"/>
                  </a:lnTo>
                  <a:lnTo>
                    <a:pt x="158280" y="298422"/>
                  </a:lnTo>
                  <a:lnTo>
                    <a:pt x="183730" y="298265"/>
                  </a:lnTo>
                  <a:lnTo>
                    <a:pt x="213639" y="298483"/>
                  </a:lnTo>
                  <a:lnTo>
                    <a:pt x="260654" y="299662"/>
                  </a:lnTo>
                  <a:lnTo>
                    <a:pt x="271704" y="295359"/>
                  </a:lnTo>
                  <a:lnTo>
                    <a:pt x="277091" y="291718"/>
                  </a:lnTo>
                  <a:lnTo>
                    <a:pt x="278349" y="286753"/>
                  </a:lnTo>
                  <a:lnTo>
                    <a:pt x="265823" y="214686"/>
                  </a:lnTo>
                  <a:lnTo>
                    <a:pt x="303342" y="203642"/>
                  </a:lnTo>
                  <a:lnTo>
                    <a:pt x="322608" y="194533"/>
                  </a:lnTo>
                  <a:lnTo>
                    <a:pt x="329706" y="182473"/>
                  </a:lnTo>
                  <a:lnTo>
                    <a:pt x="330720" y="162578"/>
                  </a:lnTo>
                  <a:lnTo>
                    <a:pt x="319193" y="139390"/>
                  </a:lnTo>
                  <a:lnTo>
                    <a:pt x="312700" y="125478"/>
                  </a:lnTo>
                  <a:lnTo>
                    <a:pt x="308859" y="115275"/>
                  </a:lnTo>
                  <a:lnTo>
                    <a:pt x="305282" y="103218"/>
                  </a:lnTo>
                  <a:lnTo>
                    <a:pt x="301706" y="85375"/>
                  </a:lnTo>
                  <a:lnTo>
                    <a:pt x="297864" y="64351"/>
                  </a:lnTo>
                  <a:lnTo>
                    <a:pt x="291371" y="44387"/>
                  </a:lnTo>
                  <a:lnTo>
                    <a:pt x="255463" y="14529"/>
                  </a:lnTo>
                  <a:lnTo>
                    <a:pt x="222599" y="399"/>
                  </a:lnTo>
                  <a:lnTo>
                    <a:pt x="211736" y="0"/>
                  </a:lnTo>
                  <a:close/>
                </a:path>
              </a:pathLst>
            </a:custGeom>
            <a:solidFill>
              <a:srgbClr val="2A327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31" name="Google Shape;31;p3"/>
            <p:cNvPicPr preferRelativeResize="0"/>
            <p:nvPr/>
          </p:nvPicPr>
          <p:blipFill rotWithShape="1">
            <a:blip r:embed="rId7">
              <a:alphaModFix/>
            </a:blip>
            <a:srcRect/>
            <a:stretch/>
          </p:blipFill>
          <p:spPr>
            <a:xfrm>
              <a:off x="5337342" y="7685038"/>
              <a:ext cx="156878" cy="144516"/>
            </a:xfrm>
            <a:prstGeom prst="rect">
              <a:avLst/>
            </a:prstGeom>
            <a:noFill/>
            <a:ln>
              <a:noFill/>
            </a:ln>
          </p:spPr>
        </p:pic>
        <p:pic>
          <p:nvPicPr>
            <p:cNvPr id="32" name="Google Shape;32;p3"/>
            <p:cNvPicPr preferRelativeResize="0"/>
            <p:nvPr/>
          </p:nvPicPr>
          <p:blipFill rotWithShape="1">
            <a:blip r:embed="rId8">
              <a:alphaModFix/>
            </a:blip>
            <a:srcRect/>
            <a:stretch/>
          </p:blipFill>
          <p:spPr>
            <a:xfrm>
              <a:off x="4792158" y="7291564"/>
              <a:ext cx="128828" cy="103657"/>
            </a:xfrm>
            <a:prstGeom prst="rect">
              <a:avLst/>
            </a:prstGeom>
            <a:noFill/>
            <a:ln>
              <a:noFill/>
            </a:ln>
          </p:spPr>
        </p:pic>
        <p:sp>
          <p:nvSpPr>
            <p:cNvPr id="33" name="Google Shape;33;p3"/>
            <p:cNvSpPr/>
            <p:nvPr/>
          </p:nvSpPr>
          <p:spPr>
            <a:xfrm>
              <a:off x="4795148" y="7015475"/>
              <a:ext cx="227965" cy="306070"/>
            </a:xfrm>
            <a:custGeom>
              <a:avLst/>
              <a:gdLst/>
              <a:ahLst/>
              <a:cxnLst/>
              <a:rect l="l" t="t" r="r" b="b"/>
              <a:pathLst>
                <a:path w="227964" h="306070" extrusionOk="0">
                  <a:moveTo>
                    <a:pt x="206984" y="0"/>
                  </a:moveTo>
                  <a:lnTo>
                    <a:pt x="97680" y="3960"/>
                  </a:lnTo>
                  <a:lnTo>
                    <a:pt x="39684" y="9396"/>
                  </a:lnTo>
                  <a:lnTo>
                    <a:pt x="13592" y="20011"/>
                  </a:lnTo>
                  <a:lnTo>
                    <a:pt x="0" y="39509"/>
                  </a:lnTo>
                  <a:lnTo>
                    <a:pt x="670" y="94782"/>
                  </a:lnTo>
                  <a:lnTo>
                    <a:pt x="20100" y="183656"/>
                  </a:lnTo>
                  <a:lnTo>
                    <a:pt x="42983" y="266236"/>
                  </a:lnTo>
                  <a:lnTo>
                    <a:pt x="54013" y="302628"/>
                  </a:lnTo>
                  <a:lnTo>
                    <a:pt x="75823" y="305501"/>
                  </a:lnTo>
                  <a:lnTo>
                    <a:pt x="90382" y="304325"/>
                  </a:lnTo>
                  <a:lnTo>
                    <a:pt x="104251" y="297179"/>
                  </a:lnTo>
                  <a:lnTo>
                    <a:pt x="123990" y="282143"/>
                  </a:lnTo>
                  <a:lnTo>
                    <a:pt x="94526" y="105879"/>
                  </a:lnTo>
                  <a:lnTo>
                    <a:pt x="227596" y="86575"/>
                  </a:lnTo>
                  <a:lnTo>
                    <a:pt x="206984" y="0"/>
                  </a:lnTo>
                  <a:close/>
                </a:path>
              </a:pathLst>
            </a:custGeom>
            <a:solidFill>
              <a:srgbClr val="2A358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34" name="Google Shape;34;p3"/>
            <p:cNvPicPr preferRelativeResize="0"/>
            <p:nvPr/>
          </p:nvPicPr>
          <p:blipFill rotWithShape="1">
            <a:blip r:embed="rId9">
              <a:alphaModFix/>
            </a:blip>
            <a:srcRect/>
            <a:stretch/>
          </p:blipFill>
          <p:spPr>
            <a:xfrm>
              <a:off x="4689272" y="7340245"/>
              <a:ext cx="172769" cy="92249"/>
            </a:xfrm>
            <a:prstGeom prst="rect">
              <a:avLst/>
            </a:prstGeom>
            <a:noFill/>
            <a:ln>
              <a:noFill/>
            </a:ln>
          </p:spPr>
        </p:pic>
        <p:sp>
          <p:nvSpPr>
            <p:cNvPr id="35" name="Google Shape;35;p3"/>
            <p:cNvSpPr/>
            <p:nvPr/>
          </p:nvSpPr>
          <p:spPr>
            <a:xfrm>
              <a:off x="4999851" y="6622614"/>
              <a:ext cx="203835" cy="261620"/>
            </a:xfrm>
            <a:custGeom>
              <a:avLst/>
              <a:gdLst/>
              <a:ahLst/>
              <a:cxnLst/>
              <a:rect l="l" t="t" r="r" b="b"/>
              <a:pathLst>
                <a:path w="203835" h="261620" extrusionOk="0">
                  <a:moveTo>
                    <a:pt x="86492" y="0"/>
                  </a:moveTo>
                  <a:lnTo>
                    <a:pt x="31919" y="18011"/>
                  </a:lnTo>
                  <a:lnTo>
                    <a:pt x="12883" y="59055"/>
                  </a:lnTo>
                  <a:lnTo>
                    <a:pt x="9396" y="97807"/>
                  </a:lnTo>
                  <a:lnTo>
                    <a:pt x="6731" y="112845"/>
                  </a:lnTo>
                  <a:lnTo>
                    <a:pt x="2279" y="123482"/>
                  </a:lnTo>
                  <a:lnTo>
                    <a:pt x="0" y="132878"/>
                  </a:lnTo>
                  <a:lnTo>
                    <a:pt x="3171" y="144162"/>
                  </a:lnTo>
                  <a:lnTo>
                    <a:pt x="9890" y="156120"/>
                  </a:lnTo>
                  <a:lnTo>
                    <a:pt x="18255" y="167538"/>
                  </a:lnTo>
                  <a:lnTo>
                    <a:pt x="20500" y="181302"/>
                  </a:lnTo>
                  <a:lnTo>
                    <a:pt x="14849" y="198720"/>
                  </a:lnTo>
                  <a:lnTo>
                    <a:pt x="8383" y="216208"/>
                  </a:lnTo>
                  <a:lnTo>
                    <a:pt x="8184" y="230187"/>
                  </a:lnTo>
                  <a:lnTo>
                    <a:pt x="16643" y="241208"/>
                  </a:lnTo>
                  <a:lnTo>
                    <a:pt x="28357" y="251128"/>
                  </a:lnTo>
                  <a:lnTo>
                    <a:pt x="38743" y="258292"/>
                  </a:lnTo>
                  <a:lnTo>
                    <a:pt x="43224" y="261048"/>
                  </a:lnTo>
                  <a:lnTo>
                    <a:pt x="137375" y="248529"/>
                  </a:lnTo>
                  <a:lnTo>
                    <a:pt x="185451" y="238904"/>
                  </a:lnTo>
                  <a:lnTo>
                    <a:pt x="202476" y="227267"/>
                  </a:lnTo>
                  <a:lnTo>
                    <a:pt x="203472" y="208711"/>
                  </a:lnTo>
                  <a:lnTo>
                    <a:pt x="200496" y="187159"/>
                  </a:lnTo>
                  <a:lnTo>
                    <a:pt x="194749" y="168690"/>
                  </a:lnTo>
                  <a:lnTo>
                    <a:pt x="184975" y="151608"/>
                  </a:lnTo>
                  <a:lnTo>
                    <a:pt x="169919" y="134213"/>
                  </a:lnTo>
                  <a:lnTo>
                    <a:pt x="159084" y="118194"/>
                  </a:lnTo>
                  <a:lnTo>
                    <a:pt x="158671" y="105194"/>
                  </a:lnTo>
                  <a:lnTo>
                    <a:pt x="162466" y="93451"/>
                  </a:lnTo>
                  <a:lnTo>
                    <a:pt x="164255" y="81203"/>
                  </a:lnTo>
                  <a:lnTo>
                    <a:pt x="160011" y="70443"/>
                  </a:lnTo>
                  <a:lnTo>
                    <a:pt x="142743" y="52700"/>
                  </a:lnTo>
                  <a:lnTo>
                    <a:pt x="135692" y="38925"/>
                  </a:lnTo>
                  <a:lnTo>
                    <a:pt x="128921" y="23404"/>
                  </a:lnTo>
                  <a:lnTo>
                    <a:pt x="118565" y="11409"/>
                  </a:lnTo>
                  <a:lnTo>
                    <a:pt x="104472" y="3440"/>
                  </a:lnTo>
                  <a:lnTo>
                    <a:pt x="86492" y="0"/>
                  </a:lnTo>
                  <a:close/>
                </a:path>
              </a:pathLst>
            </a:custGeom>
            <a:solidFill>
              <a:srgbClr val="3F58A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 name="Google Shape;36;p3"/>
            <p:cNvSpPr/>
            <p:nvPr/>
          </p:nvSpPr>
          <p:spPr>
            <a:xfrm>
              <a:off x="4785999" y="6998487"/>
              <a:ext cx="367665" cy="371475"/>
            </a:xfrm>
            <a:custGeom>
              <a:avLst/>
              <a:gdLst/>
              <a:ahLst/>
              <a:cxnLst/>
              <a:rect l="l" t="t" r="r" b="b"/>
              <a:pathLst>
                <a:path w="367664" h="371475" extrusionOk="0">
                  <a:moveTo>
                    <a:pt x="262699" y="0"/>
                  </a:moveTo>
                  <a:lnTo>
                    <a:pt x="227114" y="21628"/>
                  </a:lnTo>
                  <a:lnTo>
                    <a:pt x="151680" y="33113"/>
                  </a:lnTo>
                  <a:lnTo>
                    <a:pt x="100275" y="41243"/>
                  </a:lnTo>
                  <a:lnTo>
                    <a:pt x="61645" y="48666"/>
                  </a:lnTo>
                  <a:lnTo>
                    <a:pt x="27308" y="72297"/>
                  </a:lnTo>
                  <a:lnTo>
                    <a:pt x="15205" y="125601"/>
                  </a:lnTo>
                  <a:lnTo>
                    <a:pt x="0" y="349326"/>
                  </a:lnTo>
                  <a:lnTo>
                    <a:pt x="13348" y="364721"/>
                  </a:lnTo>
                  <a:lnTo>
                    <a:pt x="25684" y="371092"/>
                  </a:lnTo>
                  <a:lnTo>
                    <a:pt x="44103" y="369555"/>
                  </a:lnTo>
                  <a:lnTo>
                    <a:pt x="75704" y="361226"/>
                  </a:lnTo>
                  <a:lnTo>
                    <a:pt x="99504" y="135178"/>
                  </a:lnTo>
                  <a:lnTo>
                    <a:pt x="117974" y="134579"/>
                  </a:lnTo>
                  <a:lnTo>
                    <a:pt x="163474" y="133605"/>
                  </a:lnTo>
                  <a:lnTo>
                    <a:pt x="221137" y="133491"/>
                  </a:lnTo>
                  <a:lnTo>
                    <a:pt x="276098" y="135470"/>
                  </a:lnTo>
                  <a:lnTo>
                    <a:pt x="326876" y="137620"/>
                  </a:lnTo>
                  <a:lnTo>
                    <a:pt x="353282" y="129471"/>
                  </a:lnTo>
                  <a:lnTo>
                    <a:pt x="363848" y="103047"/>
                  </a:lnTo>
                  <a:lnTo>
                    <a:pt x="367106" y="50368"/>
                  </a:lnTo>
                  <a:lnTo>
                    <a:pt x="262699" y="0"/>
                  </a:lnTo>
                  <a:close/>
                </a:path>
              </a:pathLst>
            </a:custGeom>
            <a:solidFill>
              <a:srgbClr val="2A358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 name="Google Shape;37;p3"/>
            <p:cNvSpPr/>
            <p:nvPr/>
          </p:nvSpPr>
          <p:spPr>
            <a:xfrm>
              <a:off x="5002137" y="6763601"/>
              <a:ext cx="190500" cy="301625"/>
            </a:xfrm>
            <a:custGeom>
              <a:avLst/>
              <a:gdLst/>
              <a:ahLst/>
              <a:cxnLst/>
              <a:rect l="l" t="t" r="r" b="b"/>
              <a:pathLst>
                <a:path w="190500" h="301625" extrusionOk="0">
                  <a:moveTo>
                    <a:pt x="100533" y="0"/>
                  </a:moveTo>
                  <a:lnTo>
                    <a:pt x="85828" y="5597"/>
                  </a:lnTo>
                  <a:lnTo>
                    <a:pt x="59169" y="15176"/>
                  </a:lnTo>
                  <a:lnTo>
                    <a:pt x="47756" y="25393"/>
                  </a:lnTo>
                  <a:lnTo>
                    <a:pt x="37264" y="44572"/>
                  </a:lnTo>
                  <a:lnTo>
                    <a:pt x="18199" y="88760"/>
                  </a:lnTo>
                  <a:lnTo>
                    <a:pt x="12443" y="106508"/>
                  </a:lnTo>
                  <a:lnTo>
                    <a:pt x="11945" y="123755"/>
                  </a:lnTo>
                  <a:lnTo>
                    <a:pt x="14575" y="142849"/>
                  </a:lnTo>
                  <a:lnTo>
                    <a:pt x="18199" y="166141"/>
                  </a:lnTo>
                  <a:lnTo>
                    <a:pt x="20479" y="187112"/>
                  </a:lnTo>
                  <a:lnTo>
                    <a:pt x="19343" y="203033"/>
                  </a:lnTo>
                  <a:lnTo>
                    <a:pt x="13085" y="221943"/>
                  </a:lnTo>
                  <a:lnTo>
                    <a:pt x="0" y="251879"/>
                  </a:lnTo>
                  <a:lnTo>
                    <a:pt x="24975" y="286533"/>
                  </a:lnTo>
                  <a:lnTo>
                    <a:pt x="49026" y="301561"/>
                  </a:lnTo>
                  <a:lnTo>
                    <a:pt x="86305" y="300092"/>
                  </a:lnTo>
                  <a:lnTo>
                    <a:pt x="150964" y="285254"/>
                  </a:lnTo>
                  <a:lnTo>
                    <a:pt x="151499" y="275095"/>
                  </a:lnTo>
                  <a:lnTo>
                    <a:pt x="153530" y="249502"/>
                  </a:lnTo>
                  <a:lnTo>
                    <a:pt x="157694" y="215801"/>
                  </a:lnTo>
                  <a:lnTo>
                    <a:pt x="164630" y="181317"/>
                  </a:lnTo>
                  <a:lnTo>
                    <a:pt x="184351" y="113798"/>
                  </a:lnTo>
                  <a:lnTo>
                    <a:pt x="190227" y="82101"/>
                  </a:lnTo>
                  <a:lnTo>
                    <a:pt x="188137" y="55384"/>
                  </a:lnTo>
                  <a:lnTo>
                    <a:pt x="175037" y="33075"/>
                  </a:lnTo>
                  <a:lnTo>
                    <a:pt x="153293" y="14604"/>
                  </a:lnTo>
                  <a:lnTo>
                    <a:pt x="127071" y="2678"/>
                  </a:lnTo>
                  <a:lnTo>
                    <a:pt x="100533" y="0"/>
                  </a:lnTo>
                  <a:close/>
                </a:path>
              </a:pathLst>
            </a:custGeom>
            <a:solidFill>
              <a:srgbClr val="37BDEE"/>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38" name="Google Shape;38;p3"/>
            <p:cNvPicPr preferRelativeResize="0"/>
            <p:nvPr/>
          </p:nvPicPr>
          <p:blipFill rotWithShape="1">
            <a:blip r:embed="rId10">
              <a:alphaModFix/>
            </a:blip>
            <a:srcRect/>
            <a:stretch/>
          </p:blipFill>
          <p:spPr>
            <a:xfrm>
              <a:off x="4775171" y="6638383"/>
              <a:ext cx="466699" cy="405165"/>
            </a:xfrm>
            <a:prstGeom prst="rect">
              <a:avLst/>
            </a:prstGeom>
            <a:noFill/>
            <a:ln>
              <a:noFill/>
            </a:ln>
          </p:spPr>
        </p:pic>
        <p:pic>
          <p:nvPicPr>
            <p:cNvPr id="39" name="Google Shape;39;p3"/>
            <p:cNvPicPr preferRelativeResize="0"/>
            <p:nvPr/>
          </p:nvPicPr>
          <p:blipFill rotWithShape="1">
            <a:blip r:embed="rId11">
              <a:alphaModFix/>
            </a:blip>
            <a:srcRect/>
            <a:stretch/>
          </p:blipFill>
          <p:spPr>
            <a:xfrm>
              <a:off x="2473916" y="5660426"/>
              <a:ext cx="596086" cy="1015342"/>
            </a:xfrm>
            <a:prstGeom prst="rect">
              <a:avLst/>
            </a:prstGeom>
            <a:noFill/>
            <a:ln>
              <a:noFill/>
            </a:ln>
          </p:spPr>
        </p:pic>
        <p:sp>
          <p:nvSpPr>
            <p:cNvPr id="40" name="Google Shape;40;p3"/>
            <p:cNvSpPr/>
            <p:nvPr/>
          </p:nvSpPr>
          <p:spPr>
            <a:xfrm>
              <a:off x="3658010" y="7213634"/>
              <a:ext cx="350520" cy="761365"/>
            </a:xfrm>
            <a:custGeom>
              <a:avLst/>
              <a:gdLst/>
              <a:ahLst/>
              <a:cxnLst/>
              <a:rect l="l" t="t" r="r" b="b"/>
              <a:pathLst>
                <a:path w="350520" h="761365" extrusionOk="0">
                  <a:moveTo>
                    <a:pt x="175005" y="0"/>
                  </a:moveTo>
                  <a:lnTo>
                    <a:pt x="66446" y="26644"/>
                  </a:lnTo>
                  <a:lnTo>
                    <a:pt x="28032" y="87583"/>
                  </a:lnTo>
                  <a:lnTo>
                    <a:pt x="8305" y="131346"/>
                  </a:lnTo>
                  <a:lnTo>
                    <a:pt x="1038" y="179038"/>
                  </a:lnTo>
                  <a:lnTo>
                    <a:pt x="0" y="251764"/>
                  </a:lnTo>
                  <a:lnTo>
                    <a:pt x="27344" y="383233"/>
                  </a:lnTo>
                  <a:lnTo>
                    <a:pt x="87502" y="552515"/>
                  </a:lnTo>
                  <a:lnTo>
                    <a:pt x="147661" y="698729"/>
                  </a:lnTo>
                  <a:lnTo>
                    <a:pt x="175005" y="760996"/>
                  </a:lnTo>
                  <a:lnTo>
                    <a:pt x="276174" y="535798"/>
                  </a:lnTo>
                  <a:lnTo>
                    <a:pt x="328125" y="407687"/>
                  </a:lnTo>
                  <a:lnTo>
                    <a:pt x="347265" y="328923"/>
                  </a:lnTo>
                  <a:lnTo>
                    <a:pt x="349999" y="251764"/>
                  </a:lnTo>
                  <a:lnTo>
                    <a:pt x="339619" y="164683"/>
                  </a:lnTo>
                  <a:lnTo>
                    <a:pt x="316782" y="93065"/>
                  </a:lnTo>
                  <a:lnTo>
                    <a:pt x="293945" y="44517"/>
                  </a:lnTo>
                  <a:lnTo>
                    <a:pt x="283565" y="26644"/>
                  </a:lnTo>
                  <a:lnTo>
                    <a:pt x="175005" y="0"/>
                  </a:lnTo>
                  <a:close/>
                </a:path>
              </a:pathLst>
            </a:custGeom>
            <a:solidFill>
              <a:srgbClr val="72C057"/>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 name="Google Shape;41;p3"/>
            <p:cNvSpPr/>
            <p:nvPr/>
          </p:nvSpPr>
          <p:spPr>
            <a:xfrm>
              <a:off x="3731084" y="7213633"/>
              <a:ext cx="204470" cy="339090"/>
            </a:xfrm>
            <a:custGeom>
              <a:avLst/>
              <a:gdLst/>
              <a:ahLst/>
              <a:cxnLst/>
              <a:rect l="l" t="t" r="r" b="b"/>
              <a:pathLst>
                <a:path w="204470" h="339090" extrusionOk="0">
                  <a:moveTo>
                    <a:pt x="101930" y="0"/>
                  </a:moveTo>
                  <a:lnTo>
                    <a:pt x="38696" y="15519"/>
                  </a:lnTo>
                  <a:lnTo>
                    <a:pt x="16325" y="51015"/>
                  </a:lnTo>
                  <a:lnTo>
                    <a:pt x="604" y="104285"/>
                  </a:lnTo>
                  <a:lnTo>
                    <a:pt x="0" y="146646"/>
                  </a:lnTo>
                  <a:lnTo>
                    <a:pt x="15926" y="206893"/>
                  </a:lnTo>
                  <a:lnTo>
                    <a:pt x="50965" y="269573"/>
                  </a:lnTo>
                  <a:lnTo>
                    <a:pt x="86003" y="318818"/>
                  </a:lnTo>
                  <a:lnTo>
                    <a:pt x="101930" y="338759"/>
                  </a:lnTo>
                  <a:lnTo>
                    <a:pt x="160858" y="267999"/>
                  </a:lnTo>
                  <a:lnTo>
                    <a:pt x="191119" y="224401"/>
                  </a:lnTo>
                  <a:lnTo>
                    <a:pt x="202267" y="189953"/>
                  </a:lnTo>
                  <a:lnTo>
                    <a:pt x="203860" y="146646"/>
                  </a:lnTo>
                  <a:lnTo>
                    <a:pt x="197814" y="95924"/>
                  </a:lnTo>
                  <a:lnTo>
                    <a:pt x="184511" y="54208"/>
                  </a:lnTo>
                  <a:lnTo>
                    <a:pt x="171209" y="25930"/>
                  </a:lnTo>
                  <a:lnTo>
                    <a:pt x="165163" y="15519"/>
                  </a:lnTo>
                  <a:lnTo>
                    <a:pt x="101930" y="0"/>
                  </a:lnTo>
                  <a:close/>
                </a:path>
              </a:pathLst>
            </a:custGeom>
            <a:solidFill>
              <a:srgbClr val="39837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 name="Google Shape;42;p3"/>
            <p:cNvSpPr/>
            <p:nvPr/>
          </p:nvSpPr>
          <p:spPr>
            <a:xfrm>
              <a:off x="3436522" y="4755795"/>
              <a:ext cx="793115" cy="2545080"/>
            </a:xfrm>
            <a:custGeom>
              <a:avLst/>
              <a:gdLst/>
              <a:ahLst/>
              <a:cxnLst/>
              <a:rect l="l" t="t" r="r" b="b"/>
              <a:pathLst>
                <a:path w="793114" h="2545079" extrusionOk="0">
                  <a:moveTo>
                    <a:pt x="397814" y="0"/>
                  </a:moveTo>
                  <a:lnTo>
                    <a:pt x="395554" y="38"/>
                  </a:lnTo>
                  <a:lnTo>
                    <a:pt x="391735" y="21268"/>
                  </a:lnTo>
                  <a:lnTo>
                    <a:pt x="384500" y="53613"/>
                  </a:lnTo>
                  <a:lnTo>
                    <a:pt x="372314" y="100339"/>
                  </a:lnTo>
                  <a:lnTo>
                    <a:pt x="353910" y="163118"/>
                  </a:lnTo>
                  <a:lnTo>
                    <a:pt x="338629" y="183964"/>
                  </a:lnTo>
                  <a:lnTo>
                    <a:pt x="321841" y="207884"/>
                  </a:lnTo>
                  <a:lnTo>
                    <a:pt x="284603" y="264857"/>
                  </a:lnTo>
                  <a:lnTo>
                    <a:pt x="264581" y="297863"/>
                  </a:lnTo>
                  <a:lnTo>
                    <a:pt x="243911" y="333853"/>
                  </a:lnTo>
                  <a:lnTo>
                    <a:pt x="222807" y="372802"/>
                  </a:lnTo>
                  <a:lnTo>
                    <a:pt x="201483" y="414688"/>
                  </a:lnTo>
                  <a:lnTo>
                    <a:pt x="180155" y="459488"/>
                  </a:lnTo>
                  <a:lnTo>
                    <a:pt x="159036" y="507180"/>
                  </a:lnTo>
                  <a:lnTo>
                    <a:pt x="138341" y="557739"/>
                  </a:lnTo>
                  <a:lnTo>
                    <a:pt x="118285" y="611143"/>
                  </a:lnTo>
                  <a:lnTo>
                    <a:pt x="99082" y="667370"/>
                  </a:lnTo>
                  <a:lnTo>
                    <a:pt x="80948" y="726396"/>
                  </a:lnTo>
                  <a:lnTo>
                    <a:pt x="64096" y="788198"/>
                  </a:lnTo>
                  <a:lnTo>
                    <a:pt x="48741" y="852753"/>
                  </a:lnTo>
                  <a:lnTo>
                    <a:pt x="35097" y="920039"/>
                  </a:lnTo>
                  <a:lnTo>
                    <a:pt x="23380" y="990032"/>
                  </a:lnTo>
                  <a:lnTo>
                    <a:pt x="13804" y="1062710"/>
                  </a:lnTo>
                  <a:lnTo>
                    <a:pt x="8970" y="1109635"/>
                  </a:lnTo>
                  <a:lnTo>
                    <a:pt x="5121" y="1157609"/>
                  </a:lnTo>
                  <a:lnTo>
                    <a:pt x="2309" y="1206620"/>
                  </a:lnTo>
                  <a:lnTo>
                    <a:pt x="585" y="1256660"/>
                  </a:lnTo>
                  <a:lnTo>
                    <a:pt x="0" y="1307719"/>
                  </a:lnTo>
                  <a:lnTo>
                    <a:pt x="427" y="1354981"/>
                  </a:lnTo>
                  <a:lnTo>
                    <a:pt x="1686" y="1401582"/>
                  </a:lnTo>
                  <a:lnTo>
                    <a:pt x="3736" y="1447506"/>
                  </a:lnTo>
                  <a:lnTo>
                    <a:pt x="6539" y="1492733"/>
                  </a:lnTo>
                  <a:lnTo>
                    <a:pt x="10058" y="1537246"/>
                  </a:lnTo>
                  <a:lnTo>
                    <a:pt x="14862" y="1586999"/>
                  </a:lnTo>
                  <a:lnTo>
                    <a:pt x="20483" y="1635776"/>
                  </a:lnTo>
                  <a:lnTo>
                    <a:pt x="26863" y="1683549"/>
                  </a:lnTo>
                  <a:lnTo>
                    <a:pt x="33943" y="1730291"/>
                  </a:lnTo>
                  <a:lnTo>
                    <a:pt x="41665" y="1775975"/>
                  </a:lnTo>
                  <a:lnTo>
                    <a:pt x="49970" y="1820572"/>
                  </a:lnTo>
                  <a:lnTo>
                    <a:pt x="58800" y="1864055"/>
                  </a:lnTo>
                  <a:lnTo>
                    <a:pt x="71633" y="1921675"/>
                  </a:lnTo>
                  <a:lnTo>
                    <a:pt x="85204" y="1977075"/>
                  </a:lnTo>
                  <a:lnTo>
                    <a:pt x="99363" y="2030181"/>
                  </a:lnTo>
                  <a:lnTo>
                    <a:pt x="113964" y="2080919"/>
                  </a:lnTo>
                  <a:lnTo>
                    <a:pt x="128859" y="2129216"/>
                  </a:lnTo>
                  <a:lnTo>
                    <a:pt x="143900" y="2174999"/>
                  </a:lnTo>
                  <a:lnTo>
                    <a:pt x="158940" y="2218194"/>
                  </a:lnTo>
                  <a:lnTo>
                    <a:pt x="198460" y="2327525"/>
                  </a:lnTo>
                  <a:lnTo>
                    <a:pt x="225070" y="2394559"/>
                  </a:lnTo>
                  <a:lnTo>
                    <a:pt x="250864" y="2446830"/>
                  </a:lnTo>
                  <a:lnTo>
                    <a:pt x="287934" y="2511869"/>
                  </a:lnTo>
                  <a:lnTo>
                    <a:pt x="345097" y="2533281"/>
                  </a:lnTo>
                  <a:lnTo>
                    <a:pt x="391033" y="2544114"/>
                  </a:lnTo>
                  <a:lnTo>
                    <a:pt x="395008" y="2544660"/>
                  </a:lnTo>
                  <a:lnTo>
                    <a:pt x="400202" y="2544470"/>
                  </a:lnTo>
                  <a:lnTo>
                    <a:pt x="476794" y="2525510"/>
                  </a:lnTo>
                  <a:lnTo>
                    <a:pt x="515817" y="2492195"/>
                  </a:lnTo>
                  <a:lnTo>
                    <a:pt x="544495" y="2434961"/>
                  </a:lnTo>
                  <a:lnTo>
                    <a:pt x="585661" y="2342851"/>
                  </a:lnTo>
                  <a:lnTo>
                    <a:pt x="633895" y="2218550"/>
                  </a:lnTo>
                  <a:lnTo>
                    <a:pt x="647300" y="2180215"/>
                  </a:lnTo>
                  <a:lnTo>
                    <a:pt x="660717" y="2139823"/>
                  </a:lnTo>
                  <a:lnTo>
                    <a:pt x="674039" y="2097420"/>
                  </a:lnTo>
                  <a:lnTo>
                    <a:pt x="687197" y="2053056"/>
                  </a:lnTo>
                  <a:lnTo>
                    <a:pt x="699377" y="2009233"/>
                  </a:lnTo>
                  <a:lnTo>
                    <a:pt x="711511" y="1962380"/>
                  </a:lnTo>
                  <a:lnTo>
                    <a:pt x="721233" y="1922272"/>
                  </a:lnTo>
                  <a:lnTo>
                    <a:pt x="738978" y="1841068"/>
                  </a:lnTo>
                  <a:lnTo>
                    <a:pt x="748228" y="1793235"/>
                  </a:lnTo>
                  <a:lnTo>
                    <a:pt x="755600" y="1751398"/>
                  </a:lnTo>
                  <a:lnTo>
                    <a:pt x="764019" y="1698129"/>
                  </a:lnTo>
                  <a:lnTo>
                    <a:pt x="773489" y="1627757"/>
                  </a:lnTo>
                  <a:lnTo>
                    <a:pt x="779177" y="1576932"/>
                  </a:lnTo>
                  <a:lnTo>
                    <a:pt x="783976" y="1525060"/>
                  </a:lnTo>
                  <a:lnTo>
                    <a:pt x="787821" y="1472172"/>
                  </a:lnTo>
                  <a:lnTo>
                    <a:pt x="790648" y="1418298"/>
                  </a:lnTo>
                  <a:lnTo>
                    <a:pt x="792392" y="1363470"/>
                  </a:lnTo>
                  <a:lnTo>
                    <a:pt x="792988" y="1307719"/>
                  </a:lnTo>
                  <a:lnTo>
                    <a:pt x="791827" y="1235943"/>
                  </a:lnTo>
                  <a:lnTo>
                    <a:pt x="788443" y="1166212"/>
                  </a:lnTo>
                  <a:lnTo>
                    <a:pt x="782985" y="1098540"/>
                  </a:lnTo>
                  <a:lnTo>
                    <a:pt x="775602" y="1032945"/>
                  </a:lnTo>
                  <a:lnTo>
                    <a:pt x="766442" y="969442"/>
                  </a:lnTo>
                  <a:lnTo>
                    <a:pt x="755654" y="908047"/>
                  </a:lnTo>
                  <a:lnTo>
                    <a:pt x="743387" y="848776"/>
                  </a:lnTo>
                  <a:lnTo>
                    <a:pt x="729790" y="791645"/>
                  </a:lnTo>
                  <a:lnTo>
                    <a:pt x="715011" y="736670"/>
                  </a:lnTo>
                  <a:lnTo>
                    <a:pt x="699198" y="683866"/>
                  </a:lnTo>
                  <a:lnTo>
                    <a:pt x="682501" y="633250"/>
                  </a:lnTo>
                  <a:lnTo>
                    <a:pt x="665069" y="584838"/>
                  </a:lnTo>
                  <a:lnTo>
                    <a:pt x="647049" y="538646"/>
                  </a:lnTo>
                  <a:lnTo>
                    <a:pt x="628591" y="494689"/>
                  </a:lnTo>
                  <a:lnTo>
                    <a:pt x="609843" y="452983"/>
                  </a:lnTo>
                  <a:lnTo>
                    <a:pt x="590955" y="413545"/>
                  </a:lnTo>
                  <a:lnTo>
                    <a:pt x="572074" y="376391"/>
                  </a:lnTo>
                  <a:lnTo>
                    <a:pt x="553350" y="341535"/>
                  </a:lnTo>
                  <a:lnTo>
                    <a:pt x="516965" y="278787"/>
                  </a:lnTo>
                  <a:lnTo>
                    <a:pt x="482992" y="225427"/>
                  </a:lnTo>
                  <a:lnTo>
                    <a:pt x="452618" y="181584"/>
                  </a:lnTo>
                  <a:lnTo>
                    <a:pt x="439153" y="163233"/>
                  </a:lnTo>
                  <a:lnTo>
                    <a:pt x="428978" y="127008"/>
                  </a:lnTo>
                  <a:lnTo>
                    <a:pt x="420523" y="95734"/>
                  </a:lnTo>
                  <a:lnTo>
                    <a:pt x="413634" y="69148"/>
                  </a:lnTo>
                  <a:lnTo>
                    <a:pt x="404545" y="31614"/>
                  </a:lnTo>
                  <a:lnTo>
                    <a:pt x="397814" y="0"/>
                  </a:lnTo>
                  <a:close/>
                </a:path>
              </a:pathLst>
            </a:custGeom>
            <a:solidFill>
              <a:srgbClr val="E1E8F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 name="Google Shape;43;p3"/>
            <p:cNvSpPr/>
            <p:nvPr/>
          </p:nvSpPr>
          <p:spPr>
            <a:xfrm>
              <a:off x="3314682" y="6619859"/>
              <a:ext cx="281305" cy="628015"/>
            </a:xfrm>
            <a:custGeom>
              <a:avLst/>
              <a:gdLst/>
              <a:ahLst/>
              <a:cxnLst/>
              <a:rect l="l" t="t" r="r" b="b"/>
              <a:pathLst>
                <a:path w="281304" h="628015" extrusionOk="0">
                  <a:moveTo>
                    <a:pt x="180657" y="0"/>
                  </a:moveTo>
                  <a:lnTo>
                    <a:pt x="0" y="181292"/>
                  </a:lnTo>
                  <a:lnTo>
                    <a:pt x="0" y="627811"/>
                  </a:lnTo>
                  <a:lnTo>
                    <a:pt x="280797" y="354152"/>
                  </a:lnTo>
                  <a:lnTo>
                    <a:pt x="265757" y="310956"/>
                  </a:lnTo>
                  <a:lnTo>
                    <a:pt x="250716" y="265173"/>
                  </a:lnTo>
                  <a:lnTo>
                    <a:pt x="235821" y="216875"/>
                  </a:lnTo>
                  <a:lnTo>
                    <a:pt x="221220" y="166136"/>
                  </a:lnTo>
                  <a:lnTo>
                    <a:pt x="207060" y="113028"/>
                  </a:lnTo>
                  <a:lnTo>
                    <a:pt x="193490" y="57625"/>
                  </a:lnTo>
                  <a:lnTo>
                    <a:pt x="180657" y="0"/>
                  </a:lnTo>
                  <a:close/>
                </a:path>
              </a:pathLst>
            </a:custGeom>
            <a:solidFill>
              <a:srgbClr val="C4D1E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 name="Google Shape;44;p3"/>
            <p:cNvSpPr/>
            <p:nvPr/>
          </p:nvSpPr>
          <p:spPr>
            <a:xfrm>
              <a:off x="4070426" y="6620287"/>
              <a:ext cx="280670" cy="628015"/>
            </a:xfrm>
            <a:custGeom>
              <a:avLst/>
              <a:gdLst/>
              <a:ahLst/>
              <a:cxnLst/>
              <a:rect l="l" t="t" r="r" b="b"/>
              <a:pathLst>
                <a:path w="280670" h="628015" extrusionOk="0">
                  <a:moveTo>
                    <a:pt x="100215" y="0"/>
                  </a:moveTo>
                  <a:lnTo>
                    <a:pt x="87369" y="57622"/>
                  </a:lnTo>
                  <a:lnTo>
                    <a:pt x="73789" y="113017"/>
                  </a:lnTo>
                  <a:lnTo>
                    <a:pt x="59623" y="166114"/>
                  </a:lnTo>
                  <a:lnTo>
                    <a:pt x="45015" y="216840"/>
                  </a:lnTo>
                  <a:lnTo>
                    <a:pt x="30111" y="265123"/>
                  </a:lnTo>
                  <a:lnTo>
                    <a:pt x="15057" y="310892"/>
                  </a:lnTo>
                  <a:lnTo>
                    <a:pt x="0" y="354075"/>
                  </a:lnTo>
                  <a:lnTo>
                    <a:pt x="280454" y="627392"/>
                  </a:lnTo>
                  <a:lnTo>
                    <a:pt x="280454" y="180860"/>
                  </a:lnTo>
                  <a:lnTo>
                    <a:pt x="100215" y="0"/>
                  </a:lnTo>
                  <a:close/>
                </a:path>
              </a:pathLst>
            </a:custGeom>
            <a:solidFill>
              <a:srgbClr val="E1E8F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 name="Google Shape;45;p3"/>
            <p:cNvSpPr/>
            <p:nvPr/>
          </p:nvSpPr>
          <p:spPr>
            <a:xfrm>
              <a:off x="3153511" y="6641261"/>
              <a:ext cx="1358900" cy="803275"/>
            </a:xfrm>
            <a:custGeom>
              <a:avLst/>
              <a:gdLst/>
              <a:ahLst/>
              <a:cxnLst/>
              <a:rect l="l" t="t" r="r" b="b"/>
              <a:pathLst>
                <a:path w="1358900" h="803275" extrusionOk="0">
                  <a:moveTo>
                    <a:pt x="271145" y="380199"/>
                  </a:moveTo>
                  <a:lnTo>
                    <a:pt x="268198" y="313715"/>
                  </a:lnTo>
                  <a:lnTo>
                    <a:pt x="260070" y="252704"/>
                  </a:lnTo>
                  <a:lnTo>
                    <a:pt x="247878" y="197281"/>
                  </a:lnTo>
                  <a:lnTo>
                    <a:pt x="232689" y="147574"/>
                  </a:lnTo>
                  <a:lnTo>
                    <a:pt x="215607" y="103695"/>
                  </a:lnTo>
                  <a:lnTo>
                    <a:pt x="197713" y="65760"/>
                  </a:lnTo>
                  <a:lnTo>
                    <a:pt x="180047" y="33832"/>
                  </a:lnTo>
                  <a:lnTo>
                    <a:pt x="168109" y="16865"/>
                  </a:lnTo>
                  <a:lnTo>
                    <a:pt x="161417" y="9499"/>
                  </a:lnTo>
                  <a:lnTo>
                    <a:pt x="153492" y="4229"/>
                  </a:lnTo>
                  <a:lnTo>
                    <a:pt x="144741" y="1066"/>
                  </a:lnTo>
                  <a:lnTo>
                    <a:pt x="135572" y="0"/>
                  </a:lnTo>
                  <a:lnTo>
                    <a:pt x="126403" y="1066"/>
                  </a:lnTo>
                  <a:lnTo>
                    <a:pt x="117665" y="4229"/>
                  </a:lnTo>
                  <a:lnTo>
                    <a:pt x="109753" y="9499"/>
                  </a:lnTo>
                  <a:lnTo>
                    <a:pt x="103073" y="16865"/>
                  </a:lnTo>
                  <a:lnTo>
                    <a:pt x="91084" y="33832"/>
                  </a:lnTo>
                  <a:lnTo>
                    <a:pt x="73482" y="65760"/>
                  </a:lnTo>
                  <a:lnTo>
                    <a:pt x="55587" y="103708"/>
                  </a:lnTo>
                  <a:lnTo>
                    <a:pt x="38481" y="147586"/>
                  </a:lnTo>
                  <a:lnTo>
                    <a:pt x="23291" y="197307"/>
                  </a:lnTo>
                  <a:lnTo>
                    <a:pt x="11074" y="252730"/>
                  </a:lnTo>
                  <a:lnTo>
                    <a:pt x="2946" y="313728"/>
                  </a:lnTo>
                  <a:lnTo>
                    <a:pt x="0" y="380199"/>
                  </a:lnTo>
                  <a:lnTo>
                    <a:pt x="1536" y="522770"/>
                  </a:lnTo>
                  <a:lnTo>
                    <a:pt x="12306" y="613181"/>
                  </a:lnTo>
                  <a:lnTo>
                    <a:pt x="41529" y="690041"/>
                  </a:lnTo>
                  <a:lnTo>
                    <a:pt x="98437" y="791946"/>
                  </a:lnTo>
                  <a:lnTo>
                    <a:pt x="133769" y="802982"/>
                  </a:lnTo>
                  <a:lnTo>
                    <a:pt x="134391" y="803122"/>
                  </a:lnTo>
                  <a:lnTo>
                    <a:pt x="135001" y="803173"/>
                  </a:lnTo>
                  <a:lnTo>
                    <a:pt x="136182" y="803173"/>
                  </a:lnTo>
                  <a:lnTo>
                    <a:pt x="172707" y="791946"/>
                  </a:lnTo>
                  <a:lnTo>
                    <a:pt x="221919" y="676833"/>
                  </a:lnTo>
                  <a:lnTo>
                    <a:pt x="255765" y="546646"/>
                  </a:lnTo>
                  <a:lnTo>
                    <a:pt x="271145" y="380199"/>
                  </a:lnTo>
                  <a:close/>
                </a:path>
                <a:path w="1358900" h="803275" extrusionOk="0">
                  <a:moveTo>
                    <a:pt x="1358544" y="380199"/>
                  </a:moveTo>
                  <a:lnTo>
                    <a:pt x="1355598" y="313715"/>
                  </a:lnTo>
                  <a:lnTo>
                    <a:pt x="1347457" y="252691"/>
                  </a:lnTo>
                  <a:lnTo>
                    <a:pt x="1335252" y="197281"/>
                  </a:lnTo>
                  <a:lnTo>
                    <a:pt x="1320050" y="147574"/>
                  </a:lnTo>
                  <a:lnTo>
                    <a:pt x="1302956" y="103695"/>
                  </a:lnTo>
                  <a:lnTo>
                    <a:pt x="1285049" y="65760"/>
                  </a:lnTo>
                  <a:lnTo>
                    <a:pt x="1267447" y="33896"/>
                  </a:lnTo>
                  <a:lnTo>
                    <a:pt x="1255483" y="16891"/>
                  </a:lnTo>
                  <a:lnTo>
                    <a:pt x="1240866" y="4229"/>
                  </a:lnTo>
                  <a:lnTo>
                    <a:pt x="1222959" y="12"/>
                  </a:lnTo>
                  <a:lnTo>
                    <a:pt x="1205052" y="4229"/>
                  </a:lnTo>
                  <a:lnTo>
                    <a:pt x="1178420" y="33896"/>
                  </a:lnTo>
                  <a:lnTo>
                    <a:pt x="1142911" y="103720"/>
                  </a:lnTo>
                  <a:lnTo>
                    <a:pt x="1125829" y="147599"/>
                  </a:lnTo>
                  <a:lnTo>
                    <a:pt x="1110640" y="197307"/>
                  </a:lnTo>
                  <a:lnTo>
                    <a:pt x="1098435" y="252730"/>
                  </a:lnTo>
                  <a:lnTo>
                    <a:pt x="1090320" y="313728"/>
                  </a:lnTo>
                  <a:lnTo>
                    <a:pt x="1087374" y="380199"/>
                  </a:lnTo>
                  <a:lnTo>
                    <a:pt x="1102766" y="546633"/>
                  </a:lnTo>
                  <a:lnTo>
                    <a:pt x="1136611" y="676821"/>
                  </a:lnTo>
                  <a:lnTo>
                    <a:pt x="1170457" y="761644"/>
                  </a:lnTo>
                  <a:lnTo>
                    <a:pt x="1212862" y="801268"/>
                  </a:lnTo>
                  <a:lnTo>
                    <a:pt x="1222298" y="803211"/>
                  </a:lnTo>
                  <a:lnTo>
                    <a:pt x="1223543" y="803211"/>
                  </a:lnTo>
                  <a:lnTo>
                    <a:pt x="1224711" y="803021"/>
                  </a:lnTo>
                  <a:lnTo>
                    <a:pt x="1227950" y="802398"/>
                  </a:lnTo>
                  <a:lnTo>
                    <a:pt x="1317002" y="690029"/>
                  </a:lnTo>
                  <a:lnTo>
                    <a:pt x="1346238" y="613168"/>
                  </a:lnTo>
                  <a:lnTo>
                    <a:pt x="1357007" y="522757"/>
                  </a:lnTo>
                  <a:lnTo>
                    <a:pt x="1358544" y="380199"/>
                  </a:lnTo>
                  <a:close/>
                </a:path>
              </a:pathLst>
            </a:custGeom>
            <a:solidFill>
              <a:srgbClr val="72C057"/>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 name="Google Shape;46;p3"/>
            <p:cNvSpPr/>
            <p:nvPr/>
          </p:nvSpPr>
          <p:spPr>
            <a:xfrm>
              <a:off x="3833016" y="4802785"/>
              <a:ext cx="396875" cy="2498090"/>
            </a:xfrm>
            <a:custGeom>
              <a:avLst/>
              <a:gdLst/>
              <a:ahLst/>
              <a:cxnLst/>
              <a:rect l="l" t="t" r="r" b="b"/>
              <a:pathLst>
                <a:path w="396875" h="2498090" extrusionOk="0">
                  <a:moveTo>
                    <a:pt x="11658" y="0"/>
                  </a:moveTo>
                  <a:lnTo>
                    <a:pt x="0" y="1320"/>
                  </a:lnTo>
                  <a:lnTo>
                    <a:pt x="0" y="2497124"/>
                  </a:lnTo>
                  <a:lnTo>
                    <a:pt x="304" y="2497670"/>
                  </a:lnTo>
                  <a:lnTo>
                    <a:pt x="3708" y="2497480"/>
                  </a:lnTo>
                  <a:lnTo>
                    <a:pt x="80300" y="2478520"/>
                  </a:lnTo>
                  <a:lnTo>
                    <a:pt x="119323" y="2445205"/>
                  </a:lnTo>
                  <a:lnTo>
                    <a:pt x="148001" y="2387971"/>
                  </a:lnTo>
                  <a:lnTo>
                    <a:pt x="189167" y="2295861"/>
                  </a:lnTo>
                  <a:lnTo>
                    <a:pt x="237401" y="2171560"/>
                  </a:lnTo>
                  <a:lnTo>
                    <a:pt x="250806" y="2133225"/>
                  </a:lnTo>
                  <a:lnTo>
                    <a:pt x="264223" y="2092833"/>
                  </a:lnTo>
                  <a:lnTo>
                    <a:pt x="277545" y="2050430"/>
                  </a:lnTo>
                  <a:lnTo>
                    <a:pt x="290702" y="2006066"/>
                  </a:lnTo>
                  <a:lnTo>
                    <a:pt x="302883" y="1962243"/>
                  </a:lnTo>
                  <a:lnTo>
                    <a:pt x="315017" y="1915390"/>
                  </a:lnTo>
                  <a:lnTo>
                    <a:pt x="324738" y="1875281"/>
                  </a:lnTo>
                  <a:lnTo>
                    <a:pt x="342484" y="1794078"/>
                  </a:lnTo>
                  <a:lnTo>
                    <a:pt x="351734" y="1746245"/>
                  </a:lnTo>
                  <a:lnTo>
                    <a:pt x="359106" y="1704408"/>
                  </a:lnTo>
                  <a:lnTo>
                    <a:pt x="367525" y="1651139"/>
                  </a:lnTo>
                  <a:lnTo>
                    <a:pt x="376995" y="1580767"/>
                  </a:lnTo>
                  <a:lnTo>
                    <a:pt x="382683" y="1529942"/>
                  </a:lnTo>
                  <a:lnTo>
                    <a:pt x="387482" y="1478070"/>
                  </a:lnTo>
                  <a:lnTo>
                    <a:pt x="391327" y="1425182"/>
                  </a:lnTo>
                  <a:lnTo>
                    <a:pt x="394154" y="1371308"/>
                  </a:lnTo>
                  <a:lnTo>
                    <a:pt x="395898" y="1316480"/>
                  </a:lnTo>
                  <a:lnTo>
                    <a:pt x="396493" y="1260728"/>
                  </a:lnTo>
                  <a:lnTo>
                    <a:pt x="395333" y="1188953"/>
                  </a:lnTo>
                  <a:lnTo>
                    <a:pt x="391949" y="1119222"/>
                  </a:lnTo>
                  <a:lnTo>
                    <a:pt x="386491" y="1051550"/>
                  </a:lnTo>
                  <a:lnTo>
                    <a:pt x="379108" y="985955"/>
                  </a:lnTo>
                  <a:lnTo>
                    <a:pt x="369948" y="922452"/>
                  </a:lnTo>
                  <a:lnTo>
                    <a:pt x="359160" y="861057"/>
                  </a:lnTo>
                  <a:lnTo>
                    <a:pt x="346893" y="801786"/>
                  </a:lnTo>
                  <a:lnTo>
                    <a:pt x="333296" y="744655"/>
                  </a:lnTo>
                  <a:lnTo>
                    <a:pt x="318517" y="689680"/>
                  </a:lnTo>
                  <a:lnTo>
                    <a:pt x="302704" y="636876"/>
                  </a:lnTo>
                  <a:lnTo>
                    <a:pt x="286007" y="586260"/>
                  </a:lnTo>
                  <a:lnTo>
                    <a:pt x="268575" y="537848"/>
                  </a:lnTo>
                  <a:lnTo>
                    <a:pt x="250555" y="491656"/>
                  </a:lnTo>
                  <a:lnTo>
                    <a:pt x="232097" y="447699"/>
                  </a:lnTo>
                  <a:lnTo>
                    <a:pt x="213349" y="405993"/>
                  </a:lnTo>
                  <a:lnTo>
                    <a:pt x="194461" y="366555"/>
                  </a:lnTo>
                  <a:lnTo>
                    <a:pt x="175580" y="329401"/>
                  </a:lnTo>
                  <a:lnTo>
                    <a:pt x="156856" y="294545"/>
                  </a:lnTo>
                  <a:lnTo>
                    <a:pt x="120471" y="231797"/>
                  </a:lnTo>
                  <a:lnTo>
                    <a:pt x="86498" y="178437"/>
                  </a:lnTo>
                  <a:lnTo>
                    <a:pt x="56124" y="134594"/>
                  </a:lnTo>
                  <a:lnTo>
                    <a:pt x="42659" y="116243"/>
                  </a:lnTo>
                  <a:lnTo>
                    <a:pt x="32484" y="80018"/>
                  </a:lnTo>
                  <a:lnTo>
                    <a:pt x="24029" y="48744"/>
                  </a:lnTo>
                  <a:lnTo>
                    <a:pt x="17140" y="22158"/>
                  </a:lnTo>
                  <a:lnTo>
                    <a:pt x="11658" y="0"/>
                  </a:lnTo>
                  <a:close/>
                </a:path>
              </a:pathLst>
            </a:custGeom>
            <a:solidFill>
              <a:srgbClr val="C4D1E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 name="Google Shape;47;p3"/>
            <p:cNvSpPr/>
            <p:nvPr/>
          </p:nvSpPr>
          <p:spPr>
            <a:xfrm>
              <a:off x="3289084" y="6641261"/>
              <a:ext cx="1223010" cy="803275"/>
            </a:xfrm>
            <a:custGeom>
              <a:avLst/>
              <a:gdLst/>
              <a:ahLst/>
              <a:cxnLst/>
              <a:rect l="l" t="t" r="r" b="b"/>
              <a:pathLst>
                <a:path w="1223010" h="803275" extrusionOk="0">
                  <a:moveTo>
                    <a:pt x="135572" y="380199"/>
                  </a:moveTo>
                  <a:lnTo>
                    <a:pt x="132626" y="313728"/>
                  </a:lnTo>
                  <a:lnTo>
                    <a:pt x="124510" y="252730"/>
                  </a:lnTo>
                  <a:lnTo>
                    <a:pt x="112306" y="197307"/>
                  </a:lnTo>
                  <a:lnTo>
                    <a:pt x="97116" y="147586"/>
                  </a:lnTo>
                  <a:lnTo>
                    <a:pt x="80035" y="103708"/>
                  </a:lnTo>
                  <a:lnTo>
                    <a:pt x="62141" y="65760"/>
                  </a:lnTo>
                  <a:lnTo>
                    <a:pt x="44475" y="33832"/>
                  </a:lnTo>
                  <a:lnTo>
                    <a:pt x="32537" y="16865"/>
                  </a:lnTo>
                  <a:lnTo>
                    <a:pt x="25844" y="9499"/>
                  </a:lnTo>
                  <a:lnTo>
                    <a:pt x="17919" y="4229"/>
                  </a:lnTo>
                  <a:lnTo>
                    <a:pt x="9169" y="1066"/>
                  </a:lnTo>
                  <a:lnTo>
                    <a:pt x="0" y="0"/>
                  </a:lnTo>
                  <a:lnTo>
                    <a:pt x="0" y="803173"/>
                  </a:lnTo>
                  <a:lnTo>
                    <a:pt x="609" y="803173"/>
                  </a:lnTo>
                  <a:lnTo>
                    <a:pt x="1231" y="803122"/>
                  </a:lnTo>
                  <a:lnTo>
                    <a:pt x="52514" y="761644"/>
                  </a:lnTo>
                  <a:lnTo>
                    <a:pt x="86347" y="676833"/>
                  </a:lnTo>
                  <a:lnTo>
                    <a:pt x="120192" y="546646"/>
                  </a:lnTo>
                  <a:lnTo>
                    <a:pt x="135572" y="380199"/>
                  </a:lnTo>
                  <a:close/>
                </a:path>
                <a:path w="1223010" h="803275" extrusionOk="0">
                  <a:moveTo>
                    <a:pt x="1222959" y="380199"/>
                  </a:moveTo>
                  <a:lnTo>
                    <a:pt x="1220012" y="313728"/>
                  </a:lnTo>
                  <a:lnTo>
                    <a:pt x="1211897" y="252730"/>
                  </a:lnTo>
                  <a:lnTo>
                    <a:pt x="1199705" y="197307"/>
                  </a:lnTo>
                  <a:lnTo>
                    <a:pt x="1184516" y="147586"/>
                  </a:lnTo>
                  <a:lnTo>
                    <a:pt x="1167422" y="103708"/>
                  </a:lnTo>
                  <a:lnTo>
                    <a:pt x="1149527" y="65760"/>
                  </a:lnTo>
                  <a:lnTo>
                    <a:pt x="1131862" y="33832"/>
                  </a:lnTo>
                  <a:lnTo>
                    <a:pt x="1119924" y="16865"/>
                  </a:lnTo>
                  <a:lnTo>
                    <a:pt x="1113231" y="9499"/>
                  </a:lnTo>
                  <a:lnTo>
                    <a:pt x="1105306" y="4229"/>
                  </a:lnTo>
                  <a:lnTo>
                    <a:pt x="1096556" y="1066"/>
                  </a:lnTo>
                  <a:lnTo>
                    <a:pt x="1087386" y="0"/>
                  </a:lnTo>
                  <a:lnTo>
                    <a:pt x="1087386" y="803173"/>
                  </a:lnTo>
                  <a:lnTo>
                    <a:pt x="1087996" y="803173"/>
                  </a:lnTo>
                  <a:lnTo>
                    <a:pt x="1088618" y="803122"/>
                  </a:lnTo>
                  <a:lnTo>
                    <a:pt x="1139901" y="761644"/>
                  </a:lnTo>
                  <a:lnTo>
                    <a:pt x="1173746" y="676833"/>
                  </a:lnTo>
                  <a:lnTo>
                    <a:pt x="1207579" y="546646"/>
                  </a:lnTo>
                  <a:lnTo>
                    <a:pt x="1222959" y="380199"/>
                  </a:lnTo>
                  <a:close/>
                </a:path>
              </a:pathLst>
            </a:custGeom>
            <a:solidFill>
              <a:srgbClr val="23AE4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 name="Google Shape;48;p3"/>
            <p:cNvSpPr/>
            <p:nvPr/>
          </p:nvSpPr>
          <p:spPr>
            <a:xfrm>
              <a:off x="3647753" y="5507540"/>
              <a:ext cx="340360" cy="340360"/>
            </a:xfrm>
            <a:custGeom>
              <a:avLst/>
              <a:gdLst/>
              <a:ahLst/>
              <a:cxnLst/>
              <a:rect l="l" t="t" r="r" b="b"/>
              <a:pathLst>
                <a:path w="340360" h="340360" extrusionOk="0">
                  <a:moveTo>
                    <a:pt x="169951" y="0"/>
                  </a:moveTo>
                  <a:lnTo>
                    <a:pt x="124770" y="6071"/>
                  </a:lnTo>
                  <a:lnTo>
                    <a:pt x="84171" y="23205"/>
                  </a:lnTo>
                  <a:lnTo>
                    <a:pt x="49776" y="49782"/>
                  </a:lnTo>
                  <a:lnTo>
                    <a:pt x="23202" y="84181"/>
                  </a:lnTo>
                  <a:lnTo>
                    <a:pt x="6070" y="124781"/>
                  </a:lnTo>
                  <a:lnTo>
                    <a:pt x="0" y="169964"/>
                  </a:lnTo>
                  <a:lnTo>
                    <a:pt x="6070" y="215146"/>
                  </a:lnTo>
                  <a:lnTo>
                    <a:pt x="23202" y="255746"/>
                  </a:lnTo>
                  <a:lnTo>
                    <a:pt x="49776" y="290145"/>
                  </a:lnTo>
                  <a:lnTo>
                    <a:pt x="84171" y="316722"/>
                  </a:lnTo>
                  <a:lnTo>
                    <a:pt x="124770" y="333856"/>
                  </a:lnTo>
                  <a:lnTo>
                    <a:pt x="169951" y="339928"/>
                  </a:lnTo>
                  <a:lnTo>
                    <a:pt x="215133" y="333856"/>
                  </a:lnTo>
                  <a:lnTo>
                    <a:pt x="255734" y="316722"/>
                  </a:lnTo>
                  <a:lnTo>
                    <a:pt x="290133" y="290145"/>
                  </a:lnTo>
                  <a:lnTo>
                    <a:pt x="316709" y="255746"/>
                  </a:lnTo>
                  <a:lnTo>
                    <a:pt x="333844" y="215146"/>
                  </a:lnTo>
                  <a:lnTo>
                    <a:pt x="339915" y="169964"/>
                  </a:lnTo>
                  <a:lnTo>
                    <a:pt x="333844" y="124781"/>
                  </a:lnTo>
                  <a:lnTo>
                    <a:pt x="316709" y="84181"/>
                  </a:lnTo>
                  <a:lnTo>
                    <a:pt x="290133" y="49782"/>
                  </a:lnTo>
                  <a:lnTo>
                    <a:pt x="255734" y="23205"/>
                  </a:lnTo>
                  <a:lnTo>
                    <a:pt x="215133" y="6071"/>
                  </a:lnTo>
                  <a:lnTo>
                    <a:pt x="169951" y="0"/>
                  </a:lnTo>
                  <a:close/>
                </a:path>
              </a:pathLst>
            </a:custGeom>
            <a:solidFill>
              <a:srgbClr val="A9BDE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9" name="Google Shape;49;p3"/>
            <p:cNvPicPr preferRelativeResize="0"/>
            <p:nvPr/>
          </p:nvPicPr>
          <p:blipFill rotWithShape="1">
            <a:blip r:embed="rId12">
              <a:alphaModFix/>
            </a:blip>
            <a:srcRect/>
            <a:stretch/>
          </p:blipFill>
          <p:spPr>
            <a:xfrm>
              <a:off x="3701163" y="5560940"/>
              <a:ext cx="233108" cy="233108"/>
            </a:xfrm>
            <a:prstGeom prst="rect">
              <a:avLst/>
            </a:prstGeom>
            <a:noFill/>
            <a:ln>
              <a:noFill/>
            </a:ln>
          </p:spPr>
        </p:pic>
        <p:pic>
          <p:nvPicPr>
            <p:cNvPr id="50" name="Google Shape;50;p3"/>
            <p:cNvPicPr preferRelativeResize="0"/>
            <p:nvPr/>
          </p:nvPicPr>
          <p:blipFill rotWithShape="1">
            <a:blip r:embed="rId13">
              <a:alphaModFix/>
            </a:blip>
            <a:srcRect/>
            <a:stretch/>
          </p:blipFill>
          <p:spPr>
            <a:xfrm>
              <a:off x="3843643" y="5666750"/>
              <a:ext cx="36207" cy="36207"/>
            </a:xfrm>
            <a:prstGeom prst="rect">
              <a:avLst/>
            </a:prstGeom>
            <a:noFill/>
            <a:ln>
              <a:noFill/>
            </a:ln>
          </p:spPr>
        </p:pic>
        <p:pic>
          <p:nvPicPr>
            <p:cNvPr id="51" name="Google Shape;51;p3"/>
            <p:cNvPicPr preferRelativeResize="0"/>
            <p:nvPr/>
          </p:nvPicPr>
          <p:blipFill rotWithShape="1">
            <a:blip r:embed="rId14">
              <a:alphaModFix/>
            </a:blip>
            <a:srcRect/>
            <a:stretch/>
          </p:blipFill>
          <p:spPr>
            <a:xfrm>
              <a:off x="3823868" y="5631662"/>
              <a:ext cx="19773" cy="19761"/>
            </a:xfrm>
            <a:prstGeom prst="rect">
              <a:avLst/>
            </a:prstGeom>
            <a:noFill/>
            <a:ln>
              <a:noFill/>
            </a:ln>
          </p:spPr>
        </p:pic>
        <p:sp>
          <p:nvSpPr>
            <p:cNvPr id="52" name="Google Shape;52;p3"/>
            <p:cNvSpPr/>
            <p:nvPr/>
          </p:nvSpPr>
          <p:spPr>
            <a:xfrm>
              <a:off x="3607319" y="4757392"/>
              <a:ext cx="450215" cy="547370"/>
            </a:xfrm>
            <a:custGeom>
              <a:avLst/>
              <a:gdLst/>
              <a:ahLst/>
              <a:cxnLst/>
              <a:rect l="l" t="t" r="r" b="b"/>
              <a:pathLst>
                <a:path w="450214" h="547370" extrusionOk="0">
                  <a:moveTo>
                    <a:pt x="227338" y="0"/>
                  </a:moveTo>
                  <a:lnTo>
                    <a:pt x="211886" y="54960"/>
                  </a:lnTo>
                  <a:lnTo>
                    <a:pt x="191740" y="108428"/>
                  </a:lnTo>
                  <a:lnTo>
                    <a:pt x="168330" y="159937"/>
                  </a:lnTo>
                  <a:lnTo>
                    <a:pt x="143087" y="209017"/>
                  </a:lnTo>
                  <a:lnTo>
                    <a:pt x="117442" y="255201"/>
                  </a:lnTo>
                  <a:lnTo>
                    <a:pt x="70671" y="337007"/>
                  </a:lnTo>
                  <a:lnTo>
                    <a:pt x="47414" y="376707"/>
                  </a:lnTo>
                  <a:lnTo>
                    <a:pt x="19526" y="427485"/>
                  </a:lnTo>
                  <a:lnTo>
                    <a:pt x="0" y="476838"/>
                  </a:lnTo>
                  <a:lnTo>
                    <a:pt x="1824" y="512267"/>
                  </a:lnTo>
                  <a:lnTo>
                    <a:pt x="32238" y="530716"/>
                  </a:lnTo>
                  <a:lnTo>
                    <a:pt x="82812" y="541220"/>
                  </a:lnTo>
                  <a:lnTo>
                    <a:pt x="140639" y="545989"/>
                  </a:lnTo>
                  <a:lnTo>
                    <a:pt x="192816" y="547231"/>
                  </a:lnTo>
                  <a:lnTo>
                    <a:pt x="226436" y="547154"/>
                  </a:lnTo>
                  <a:lnTo>
                    <a:pt x="259655" y="547315"/>
                  </a:lnTo>
                  <a:lnTo>
                    <a:pt x="311348" y="546241"/>
                  </a:lnTo>
                  <a:lnTo>
                    <a:pt x="368759" y="541599"/>
                  </a:lnTo>
                  <a:lnTo>
                    <a:pt x="419130" y="531052"/>
                  </a:lnTo>
                  <a:lnTo>
                    <a:pt x="449702" y="512267"/>
                  </a:lnTo>
                  <a:lnTo>
                    <a:pt x="448892" y="482612"/>
                  </a:lnTo>
                  <a:lnTo>
                    <a:pt x="433554" y="440021"/>
                  </a:lnTo>
                  <a:lnTo>
                    <a:pt x="411958" y="394990"/>
                  </a:lnTo>
                  <a:lnTo>
                    <a:pt x="392375" y="358012"/>
                  </a:lnTo>
                  <a:lnTo>
                    <a:pt x="365457" y="312118"/>
                  </a:lnTo>
                  <a:lnTo>
                    <a:pt x="337323" y="269535"/>
                  </a:lnTo>
                  <a:lnTo>
                    <a:pt x="309480" y="228772"/>
                  </a:lnTo>
                  <a:lnTo>
                    <a:pt x="283434" y="188336"/>
                  </a:lnTo>
                  <a:lnTo>
                    <a:pt x="260690" y="146733"/>
                  </a:lnTo>
                  <a:lnTo>
                    <a:pt x="242756" y="102472"/>
                  </a:lnTo>
                  <a:lnTo>
                    <a:pt x="231136" y="54058"/>
                  </a:lnTo>
                  <a:lnTo>
                    <a:pt x="227338" y="0"/>
                  </a:lnTo>
                  <a:close/>
                </a:path>
              </a:pathLst>
            </a:custGeom>
            <a:solidFill>
              <a:srgbClr val="72C057"/>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 name="Google Shape;53;p3"/>
            <p:cNvSpPr/>
            <p:nvPr/>
          </p:nvSpPr>
          <p:spPr>
            <a:xfrm>
              <a:off x="3833016" y="4784402"/>
              <a:ext cx="236220" cy="520700"/>
            </a:xfrm>
            <a:custGeom>
              <a:avLst/>
              <a:gdLst/>
              <a:ahLst/>
              <a:cxnLst/>
              <a:rect l="l" t="t" r="r" b="b"/>
              <a:pathLst>
                <a:path w="236220" h="520700" extrusionOk="0">
                  <a:moveTo>
                    <a:pt x="330" y="0"/>
                  </a:moveTo>
                  <a:lnTo>
                    <a:pt x="0" y="520141"/>
                  </a:lnTo>
                  <a:lnTo>
                    <a:pt x="33080" y="520161"/>
                  </a:lnTo>
                  <a:lnTo>
                    <a:pt x="89296" y="518519"/>
                  </a:lnTo>
                  <a:lnTo>
                    <a:pt x="152547" y="512820"/>
                  </a:lnTo>
                  <a:lnTo>
                    <a:pt x="206736" y="500671"/>
                  </a:lnTo>
                  <a:lnTo>
                    <a:pt x="235762" y="479679"/>
                  </a:lnTo>
                  <a:lnTo>
                    <a:pt x="234160" y="466713"/>
                  </a:lnTo>
                  <a:lnTo>
                    <a:pt x="225761" y="447667"/>
                  </a:lnTo>
                  <a:lnTo>
                    <a:pt x="215467" y="428056"/>
                  </a:lnTo>
                  <a:lnTo>
                    <a:pt x="208178" y="413397"/>
                  </a:lnTo>
                  <a:lnTo>
                    <a:pt x="192813" y="378839"/>
                  </a:lnTo>
                  <a:lnTo>
                    <a:pt x="175283" y="344855"/>
                  </a:lnTo>
                  <a:lnTo>
                    <a:pt x="156541" y="311509"/>
                  </a:lnTo>
                  <a:lnTo>
                    <a:pt x="137541" y="278866"/>
                  </a:lnTo>
                  <a:lnTo>
                    <a:pt x="119209" y="243333"/>
                  </a:lnTo>
                  <a:lnTo>
                    <a:pt x="93120" y="188621"/>
                  </a:lnTo>
                  <a:lnTo>
                    <a:pt x="35496" y="66064"/>
                  </a:lnTo>
                  <a:lnTo>
                    <a:pt x="12877" y="20420"/>
                  </a:lnTo>
                  <a:lnTo>
                    <a:pt x="330" y="0"/>
                  </a:lnTo>
                  <a:close/>
                </a:path>
              </a:pathLst>
            </a:custGeom>
            <a:solidFill>
              <a:srgbClr val="23AE4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4" name="Google Shape;54;p3"/>
            <p:cNvPicPr preferRelativeResize="0"/>
            <p:nvPr/>
          </p:nvPicPr>
          <p:blipFill rotWithShape="1">
            <a:blip r:embed="rId15">
              <a:alphaModFix/>
            </a:blip>
            <a:srcRect/>
            <a:stretch/>
          </p:blipFill>
          <p:spPr>
            <a:xfrm>
              <a:off x="3793458" y="4725289"/>
              <a:ext cx="79095" cy="78816"/>
            </a:xfrm>
            <a:prstGeom prst="rect">
              <a:avLst/>
            </a:prstGeom>
            <a:noFill/>
            <a:ln>
              <a:noFill/>
            </a:ln>
          </p:spPr>
        </p:pic>
        <p:sp>
          <p:nvSpPr>
            <p:cNvPr id="55" name="Google Shape;55;p3"/>
            <p:cNvSpPr/>
            <p:nvPr/>
          </p:nvSpPr>
          <p:spPr>
            <a:xfrm>
              <a:off x="1644281" y="6122911"/>
              <a:ext cx="440055" cy="440690"/>
            </a:xfrm>
            <a:custGeom>
              <a:avLst/>
              <a:gdLst/>
              <a:ahLst/>
              <a:cxnLst/>
              <a:rect l="l" t="t" r="r" b="b"/>
              <a:pathLst>
                <a:path w="440055" h="440690" extrusionOk="0">
                  <a:moveTo>
                    <a:pt x="414858" y="368427"/>
                  </a:moveTo>
                  <a:lnTo>
                    <a:pt x="413283" y="360641"/>
                  </a:lnTo>
                  <a:lnTo>
                    <a:pt x="408990" y="354279"/>
                  </a:lnTo>
                  <a:lnTo>
                    <a:pt x="402640" y="349999"/>
                  </a:lnTo>
                  <a:lnTo>
                    <a:pt x="394855" y="348424"/>
                  </a:lnTo>
                  <a:lnTo>
                    <a:pt x="389877" y="348424"/>
                  </a:lnTo>
                  <a:lnTo>
                    <a:pt x="389877" y="168478"/>
                  </a:lnTo>
                  <a:lnTo>
                    <a:pt x="400392" y="168478"/>
                  </a:lnTo>
                  <a:lnTo>
                    <a:pt x="404850" y="164007"/>
                  </a:lnTo>
                  <a:lnTo>
                    <a:pt x="404850" y="152984"/>
                  </a:lnTo>
                  <a:lnTo>
                    <a:pt x="400380" y="148501"/>
                  </a:lnTo>
                  <a:lnTo>
                    <a:pt x="349872" y="148501"/>
                  </a:lnTo>
                  <a:lnTo>
                    <a:pt x="349872" y="168478"/>
                  </a:lnTo>
                  <a:lnTo>
                    <a:pt x="349872" y="348411"/>
                  </a:lnTo>
                  <a:lnTo>
                    <a:pt x="289902" y="348411"/>
                  </a:lnTo>
                  <a:lnTo>
                    <a:pt x="289902" y="168478"/>
                  </a:lnTo>
                  <a:lnTo>
                    <a:pt x="349872" y="168478"/>
                  </a:lnTo>
                  <a:lnTo>
                    <a:pt x="349872" y="148501"/>
                  </a:lnTo>
                  <a:lnTo>
                    <a:pt x="249910" y="148501"/>
                  </a:lnTo>
                  <a:lnTo>
                    <a:pt x="249910" y="168478"/>
                  </a:lnTo>
                  <a:lnTo>
                    <a:pt x="249910" y="348411"/>
                  </a:lnTo>
                  <a:lnTo>
                    <a:pt x="189941" y="348411"/>
                  </a:lnTo>
                  <a:lnTo>
                    <a:pt x="189941" y="168478"/>
                  </a:lnTo>
                  <a:lnTo>
                    <a:pt x="249910" y="168478"/>
                  </a:lnTo>
                  <a:lnTo>
                    <a:pt x="249910" y="148501"/>
                  </a:lnTo>
                  <a:lnTo>
                    <a:pt x="149936" y="148501"/>
                  </a:lnTo>
                  <a:lnTo>
                    <a:pt x="149936" y="168478"/>
                  </a:lnTo>
                  <a:lnTo>
                    <a:pt x="149936" y="348411"/>
                  </a:lnTo>
                  <a:lnTo>
                    <a:pt x="89966" y="348411"/>
                  </a:lnTo>
                  <a:lnTo>
                    <a:pt x="89966" y="168478"/>
                  </a:lnTo>
                  <a:lnTo>
                    <a:pt x="149936" y="168478"/>
                  </a:lnTo>
                  <a:lnTo>
                    <a:pt x="149936" y="148501"/>
                  </a:lnTo>
                  <a:lnTo>
                    <a:pt x="39471" y="148501"/>
                  </a:lnTo>
                  <a:lnTo>
                    <a:pt x="35001" y="152984"/>
                  </a:lnTo>
                  <a:lnTo>
                    <a:pt x="35001" y="164007"/>
                  </a:lnTo>
                  <a:lnTo>
                    <a:pt x="39484" y="168478"/>
                  </a:lnTo>
                  <a:lnTo>
                    <a:pt x="49999" y="168478"/>
                  </a:lnTo>
                  <a:lnTo>
                    <a:pt x="49999" y="348411"/>
                  </a:lnTo>
                  <a:lnTo>
                    <a:pt x="44996" y="348411"/>
                  </a:lnTo>
                  <a:lnTo>
                    <a:pt x="37198" y="349999"/>
                  </a:lnTo>
                  <a:lnTo>
                    <a:pt x="30848" y="354279"/>
                  </a:lnTo>
                  <a:lnTo>
                    <a:pt x="26555" y="360641"/>
                  </a:lnTo>
                  <a:lnTo>
                    <a:pt x="24993" y="368427"/>
                  </a:lnTo>
                  <a:lnTo>
                    <a:pt x="26555" y="376212"/>
                  </a:lnTo>
                  <a:lnTo>
                    <a:pt x="30848" y="382562"/>
                  </a:lnTo>
                  <a:lnTo>
                    <a:pt x="37198" y="386854"/>
                  </a:lnTo>
                  <a:lnTo>
                    <a:pt x="44996" y="388429"/>
                  </a:lnTo>
                  <a:lnTo>
                    <a:pt x="394855" y="388429"/>
                  </a:lnTo>
                  <a:lnTo>
                    <a:pt x="402640" y="386854"/>
                  </a:lnTo>
                  <a:lnTo>
                    <a:pt x="408990" y="382562"/>
                  </a:lnTo>
                  <a:lnTo>
                    <a:pt x="413283" y="376212"/>
                  </a:lnTo>
                  <a:lnTo>
                    <a:pt x="414858" y="368427"/>
                  </a:lnTo>
                  <a:close/>
                </a:path>
                <a:path w="440055" h="440690" extrusionOk="0">
                  <a:moveTo>
                    <a:pt x="439839" y="420408"/>
                  </a:moveTo>
                  <a:lnTo>
                    <a:pt x="438264" y="412623"/>
                  </a:lnTo>
                  <a:lnTo>
                    <a:pt x="433971" y="406273"/>
                  </a:lnTo>
                  <a:lnTo>
                    <a:pt x="427621" y="401980"/>
                  </a:lnTo>
                  <a:lnTo>
                    <a:pt x="419849" y="400405"/>
                  </a:lnTo>
                  <a:lnTo>
                    <a:pt x="20002" y="400405"/>
                  </a:lnTo>
                  <a:lnTo>
                    <a:pt x="12217" y="401980"/>
                  </a:lnTo>
                  <a:lnTo>
                    <a:pt x="5867" y="406273"/>
                  </a:lnTo>
                  <a:lnTo>
                    <a:pt x="1574" y="412623"/>
                  </a:lnTo>
                  <a:lnTo>
                    <a:pt x="0" y="420408"/>
                  </a:lnTo>
                  <a:lnTo>
                    <a:pt x="1574" y="428193"/>
                  </a:lnTo>
                  <a:lnTo>
                    <a:pt x="5867" y="434543"/>
                  </a:lnTo>
                  <a:lnTo>
                    <a:pt x="12217" y="438835"/>
                  </a:lnTo>
                  <a:lnTo>
                    <a:pt x="20002" y="440397"/>
                  </a:lnTo>
                  <a:lnTo>
                    <a:pt x="419836" y="440397"/>
                  </a:lnTo>
                  <a:lnTo>
                    <a:pt x="427621" y="438835"/>
                  </a:lnTo>
                  <a:lnTo>
                    <a:pt x="433984" y="434543"/>
                  </a:lnTo>
                  <a:lnTo>
                    <a:pt x="438277" y="428193"/>
                  </a:lnTo>
                  <a:lnTo>
                    <a:pt x="439839" y="420408"/>
                  </a:lnTo>
                  <a:close/>
                </a:path>
                <a:path w="440055" h="440690" extrusionOk="0">
                  <a:moveTo>
                    <a:pt x="440042" y="101752"/>
                  </a:moveTo>
                  <a:lnTo>
                    <a:pt x="434378" y="94310"/>
                  </a:lnTo>
                  <a:lnTo>
                    <a:pt x="426529" y="91617"/>
                  </a:lnTo>
                  <a:lnTo>
                    <a:pt x="222923" y="0"/>
                  </a:lnTo>
                  <a:lnTo>
                    <a:pt x="216966" y="0"/>
                  </a:lnTo>
                  <a:lnTo>
                    <a:pt x="11798" y="92303"/>
                  </a:lnTo>
                  <a:lnTo>
                    <a:pt x="6121" y="96139"/>
                  </a:lnTo>
                  <a:lnTo>
                    <a:pt x="2159" y="101511"/>
                  </a:lnTo>
                  <a:lnTo>
                    <a:pt x="190" y="107886"/>
                  </a:lnTo>
                  <a:lnTo>
                    <a:pt x="457" y="114731"/>
                  </a:lnTo>
                  <a:lnTo>
                    <a:pt x="2425" y="123952"/>
                  </a:lnTo>
                  <a:lnTo>
                    <a:pt x="10579" y="130530"/>
                  </a:lnTo>
                  <a:lnTo>
                    <a:pt x="20002" y="130530"/>
                  </a:lnTo>
                  <a:lnTo>
                    <a:pt x="420039" y="130530"/>
                  </a:lnTo>
                  <a:lnTo>
                    <a:pt x="427837" y="128955"/>
                  </a:lnTo>
                  <a:lnTo>
                    <a:pt x="434187" y="124675"/>
                  </a:lnTo>
                  <a:lnTo>
                    <a:pt x="438467" y="118313"/>
                  </a:lnTo>
                  <a:lnTo>
                    <a:pt x="440042" y="110528"/>
                  </a:lnTo>
                  <a:lnTo>
                    <a:pt x="440042" y="101752"/>
                  </a:lnTo>
                  <a:close/>
                </a:path>
              </a:pathLst>
            </a:custGeom>
            <a:solidFill>
              <a:srgbClr val="72C057"/>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 name="Google Shape;56;p3"/>
            <p:cNvSpPr/>
            <p:nvPr/>
          </p:nvSpPr>
          <p:spPr>
            <a:xfrm>
              <a:off x="5556720" y="6147879"/>
              <a:ext cx="651510" cy="546100"/>
            </a:xfrm>
            <a:custGeom>
              <a:avLst/>
              <a:gdLst/>
              <a:ahLst/>
              <a:cxnLst/>
              <a:rect l="l" t="t" r="r" b="b"/>
              <a:pathLst>
                <a:path w="651510" h="546100" extrusionOk="0">
                  <a:moveTo>
                    <a:pt x="282308" y="174472"/>
                  </a:moveTo>
                  <a:lnTo>
                    <a:pt x="276999" y="161175"/>
                  </a:lnTo>
                  <a:lnTo>
                    <a:pt x="269392" y="157949"/>
                  </a:lnTo>
                  <a:lnTo>
                    <a:pt x="12179" y="260858"/>
                  </a:lnTo>
                  <a:lnTo>
                    <a:pt x="7531" y="260858"/>
                  </a:lnTo>
                  <a:lnTo>
                    <a:pt x="4419" y="263969"/>
                  </a:lnTo>
                  <a:lnTo>
                    <a:pt x="3238" y="264439"/>
                  </a:lnTo>
                  <a:lnTo>
                    <a:pt x="2692" y="265696"/>
                  </a:lnTo>
                  <a:lnTo>
                    <a:pt x="1739" y="266649"/>
                  </a:lnTo>
                  <a:lnTo>
                    <a:pt x="1739" y="267931"/>
                  </a:lnTo>
                  <a:lnTo>
                    <a:pt x="0" y="271970"/>
                  </a:lnTo>
                  <a:lnTo>
                    <a:pt x="1739" y="276326"/>
                  </a:lnTo>
                  <a:lnTo>
                    <a:pt x="1739" y="332790"/>
                  </a:lnTo>
                  <a:lnTo>
                    <a:pt x="7531" y="338582"/>
                  </a:lnTo>
                  <a:lnTo>
                    <a:pt x="14693" y="338582"/>
                  </a:lnTo>
                  <a:lnTo>
                    <a:pt x="21856" y="338582"/>
                  </a:lnTo>
                  <a:lnTo>
                    <a:pt x="27647" y="332790"/>
                  </a:lnTo>
                  <a:lnTo>
                    <a:pt x="27647" y="282600"/>
                  </a:lnTo>
                  <a:lnTo>
                    <a:pt x="279069" y="182003"/>
                  </a:lnTo>
                  <a:lnTo>
                    <a:pt x="282308" y="174472"/>
                  </a:lnTo>
                  <a:close/>
                </a:path>
                <a:path w="651510" h="546100" extrusionOk="0">
                  <a:moveTo>
                    <a:pt x="338531" y="196088"/>
                  </a:moveTo>
                  <a:lnTo>
                    <a:pt x="312623" y="196088"/>
                  </a:lnTo>
                  <a:lnTo>
                    <a:pt x="312623" y="545833"/>
                  </a:lnTo>
                  <a:lnTo>
                    <a:pt x="338531" y="545833"/>
                  </a:lnTo>
                  <a:lnTo>
                    <a:pt x="338531" y="196088"/>
                  </a:lnTo>
                  <a:close/>
                </a:path>
                <a:path w="651510" h="546100" extrusionOk="0">
                  <a:moveTo>
                    <a:pt x="338531" y="20523"/>
                  </a:moveTo>
                  <a:lnTo>
                    <a:pt x="332740" y="14732"/>
                  </a:lnTo>
                  <a:lnTo>
                    <a:pt x="318414" y="14732"/>
                  </a:lnTo>
                  <a:lnTo>
                    <a:pt x="312623" y="20523"/>
                  </a:lnTo>
                  <a:lnTo>
                    <a:pt x="312623" y="86664"/>
                  </a:lnTo>
                  <a:lnTo>
                    <a:pt x="318414" y="92456"/>
                  </a:lnTo>
                  <a:lnTo>
                    <a:pt x="325577" y="92456"/>
                  </a:lnTo>
                  <a:lnTo>
                    <a:pt x="332740" y="92456"/>
                  </a:lnTo>
                  <a:lnTo>
                    <a:pt x="338531" y="86664"/>
                  </a:lnTo>
                  <a:lnTo>
                    <a:pt x="338531" y="20523"/>
                  </a:lnTo>
                  <a:close/>
                </a:path>
                <a:path w="651510" h="546100" extrusionOk="0">
                  <a:moveTo>
                    <a:pt x="651217" y="16052"/>
                  </a:moveTo>
                  <a:lnTo>
                    <a:pt x="645464" y="2959"/>
                  </a:lnTo>
                  <a:lnTo>
                    <a:pt x="637832" y="0"/>
                  </a:lnTo>
                  <a:lnTo>
                    <a:pt x="375285" y="115912"/>
                  </a:lnTo>
                  <a:lnTo>
                    <a:pt x="372313" y="123545"/>
                  </a:lnTo>
                  <a:lnTo>
                    <a:pt x="377342" y="134950"/>
                  </a:lnTo>
                  <a:lnTo>
                    <a:pt x="382079" y="137820"/>
                  </a:lnTo>
                  <a:lnTo>
                    <a:pt x="387070" y="137820"/>
                  </a:lnTo>
                  <a:lnTo>
                    <a:pt x="388823" y="137820"/>
                  </a:lnTo>
                  <a:lnTo>
                    <a:pt x="390575" y="137464"/>
                  </a:lnTo>
                  <a:lnTo>
                    <a:pt x="648246" y="23685"/>
                  </a:lnTo>
                  <a:lnTo>
                    <a:pt x="651217" y="16052"/>
                  </a:lnTo>
                  <a:close/>
                </a:path>
              </a:pathLst>
            </a:custGeom>
            <a:solidFill>
              <a:srgbClr val="F4F4F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7" name="Google Shape;57;p3"/>
            <p:cNvPicPr preferRelativeResize="0"/>
            <p:nvPr/>
          </p:nvPicPr>
          <p:blipFill rotWithShape="1">
            <a:blip r:embed="rId16">
              <a:alphaModFix/>
            </a:blip>
            <a:srcRect/>
            <a:stretch/>
          </p:blipFill>
          <p:spPr>
            <a:xfrm>
              <a:off x="6115541" y="6149648"/>
              <a:ext cx="155321" cy="272034"/>
            </a:xfrm>
            <a:prstGeom prst="rect">
              <a:avLst/>
            </a:prstGeom>
            <a:noFill/>
            <a:ln>
              <a:noFill/>
            </a:ln>
          </p:spPr>
        </p:pic>
        <p:sp>
          <p:nvSpPr>
            <p:cNvPr id="58" name="Google Shape;58;p3"/>
            <p:cNvSpPr/>
            <p:nvPr/>
          </p:nvSpPr>
          <p:spPr>
            <a:xfrm>
              <a:off x="5493327" y="6450537"/>
              <a:ext cx="156210" cy="165735"/>
            </a:xfrm>
            <a:custGeom>
              <a:avLst/>
              <a:gdLst/>
              <a:ahLst/>
              <a:cxnLst/>
              <a:rect l="l" t="t" r="r" b="b"/>
              <a:pathLst>
                <a:path w="156210" h="165734" extrusionOk="0">
                  <a:moveTo>
                    <a:pt x="78092" y="0"/>
                  </a:moveTo>
                  <a:lnTo>
                    <a:pt x="10871" y="116433"/>
                  </a:lnTo>
                  <a:lnTo>
                    <a:pt x="0" y="165455"/>
                  </a:lnTo>
                  <a:lnTo>
                    <a:pt x="156184" y="165455"/>
                  </a:lnTo>
                  <a:lnTo>
                    <a:pt x="155613" y="151955"/>
                  </a:lnTo>
                  <a:lnTo>
                    <a:pt x="154662" y="142604"/>
                  </a:lnTo>
                  <a:lnTo>
                    <a:pt x="153973" y="139547"/>
                  </a:lnTo>
                  <a:lnTo>
                    <a:pt x="28816" y="139547"/>
                  </a:lnTo>
                  <a:lnTo>
                    <a:pt x="29921" y="136042"/>
                  </a:lnTo>
                  <a:lnTo>
                    <a:pt x="31419" y="132638"/>
                  </a:lnTo>
                  <a:lnTo>
                    <a:pt x="78079" y="51816"/>
                  </a:lnTo>
                  <a:lnTo>
                    <a:pt x="108007" y="51816"/>
                  </a:lnTo>
                  <a:lnTo>
                    <a:pt x="78092" y="0"/>
                  </a:lnTo>
                  <a:close/>
                </a:path>
                <a:path w="156210" h="165734" extrusionOk="0">
                  <a:moveTo>
                    <a:pt x="108007" y="51816"/>
                  </a:moveTo>
                  <a:lnTo>
                    <a:pt x="78079" y="51816"/>
                  </a:lnTo>
                  <a:lnTo>
                    <a:pt x="124752" y="132638"/>
                  </a:lnTo>
                  <a:lnTo>
                    <a:pt x="126238" y="136042"/>
                  </a:lnTo>
                  <a:lnTo>
                    <a:pt x="127355" y="139547"/>
                  </a:lnTo>
                  <a:lnTo>
                    <a:pt x="153973" y="139547"/>
                  </a:lnTo>
                  <a:lnTo>
                    <a:pt x="152620" y="133546"/>
                  </a:lnTo>
                  <a:lnTo>
                    <a:pt x="149499" y="124812"/>
                  </a:lnTo>
                  <a:lnTo>
                    <a:pt x="145313" y="116433"/>
                  </a:lnTo>
                  <a:lnTo>
                    <a:pt x="108007" y="51816"/>
                  </a:lnTo>
                  <a:close/>
                </a:path>
              </a:pathLst>
            </a:custGeom>
            <a:solidFill>
              <a:srgbClr val="F4F4F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 name="Google Shape;59;p3"/>
            <p:cNvSpPr/>
            <p:nvPr/>
          </p:nvSpPr>
          <p:spPr>
            <a:xfrm>
              <a:off x="5493880" y="6590093"/>
              <a:ext cx="155575" cy="93345"/>
            </a:xfrm>
            <a:custGeom>
              <a:avLst/>
              <a:gdLst/>
              <a:ahLst/>
              <a:cxnLst/>
              <a:rect l="l" t="t" r="r" b="b"/>
              <a:pathLst>
                <a:path w="155575" h="93345" extrusionOk="0">
                  <a:moveTo>
                    <a:pt x="155054" y="12407"/>
                  </a:moveTo>
                  <a:lnTo>
                    <a:pt x="154533" y="0"/>
                  </a:lnTo>
                  <a:lnTo>
                    <a:pt x="520" y="0"/>
                  </a:lnTo>
                  <a:lnTo>
                    <a:pt x="0" y="12407"/>
                  </a:lnTo>
                  <a:lnTo>
                    <a:pt x="952" y="28092"/>
                  </a:lnTo>
                  <a:lnTo>
                    <a:pt x="21793" y="69710"/>
                  </a:lnTo>
                  <a:lnTo>
                    <a:pt x="61861" y="91782"/>
                  </a:lnTo>
                  <a:lnTo>
                    <a:pt x="77533" y="93332"/>
                  </a:lnTo>
                  <a:lnTo>
                    <a:pt x="93192" y="91782"/>
                  </a:lnTo>
                  <a:lnTo>
                    <a:pt x="107924" y="87236"/>
                  </a:lnTo>
                  <a:lnTo>
                    <a:pt x="121399" y="79832"/>
                  </a:lnTo>
                  <a:lnTo>
                    <a:pt x="133261" y="69710"/>
                  </a:lnTo>
                  <a:lnTo>
                    <a:pt x="135039" y="67424"/>
                  </a:lnTo>
                  <a:lnTo>
                    <a:pt x="143002" y="57238"/>
                  </a:lnTo>
                  <a:lnTo>
                    <a:pt x="149999" y="43205"/>
                  </a:lnTo>
                  <a:lnTo>
                    <a:pt x="154089" y="28092"/>
                  </a:lnTo>
                  <a:lnTo>
                    <a:pt x="154216" y="25908"/>
                  </a:lnTo>
                  <a:lnTo>
                    <a:pt x="155054" y="12407"/>
                  </a:lnTo>
                  <a:close/>
                </a:path>
              </a:pathLst>
            </a:custGeom>
            <a:solidFill>
              <a:srgbClr val="72C057"/>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 name="Google Shape;60;p3"/>
            <p:cNvSpPr/>
            <p:nvPr/>
          </p:nvSpPr>
          <p:spPr>
            <a:xfrm>
              <a:off x="5687998" y="6758485"/>
              <a:ext cx="388620" cy="104139"/>
            </a:xfrm>
            <a:custGeom>
              <a:avLst/>
              <a:gdLst/>
              <a:ahLst/>
              <a:cxnLst/>
              <a:rect l="l" t="t" r="r" b="b"/>
              <a:pathLst>
                <a:path w="388620" h="104140" extrusionOk="0">
                  <a:moveTo>
                    <a:pt x="284988" y="0"/>
                  </a:moveTo>
                  <a:lnTo>
                    <a:pt x="103632" y="0"/>
                  </a:lnTo>
                  <a:lnTo>
                    <a:pt x="63297" y="8145"/>
                  </a:lnTo>
                  <a:lnTo>
                    <a:pt x="30356" y="30356"/>
                  </a:lnTo>
                  <a:lnTo>
                    <a:pt x="8145" y="63297"/>
                  </a:lnTo>
                  <a:lnTo>
                    <a:pt x="0" y="103632"/>
                  </a:lnTo>
                  <a:lnTo>
                    <a:pt x="388620" y="103632"/>
                  </a:lnTo>
                  <a:lnTo>
                    <a:pt x="380474" y="63297"/>
                  </a:lnTo>
                  <a:lnTo>
                    <a:pt x="358263" y="30356"/>
                  </a:lnTo>
                  <a:lnTo>
                    <a:pt x="325322" y="8145"/>
                  </a:lnTo>
                  <a:lnTo>
                    <a:pt x="284988" y="0"/>
                  </a:lnTo>
                  <a:close/>
                </a:path>
              </a:pathLst>
            </a:custGeom>
            <a:solidFill>
              <a:srgbClr val="F1F4F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1" name="Google Shape;61;p3"/>
            <p:cNvSpPr/>
            <p:nvPr/>
          </p:nvSpPr>
          <p:spPr>
            <a:xfrm>
              <a:off x="5804585" y="6693712"/>
              <a:ext cx="155575" cy="64769"/>
            </a:xfrm>
            <a:custGeom>
              <a:avLst/>
              <a:gdLst/>
              <a:ahLst/>
              <a:cxnLst/>
              <a:rect l="l" t="t" r="r" b="b"/>
              <a:pathLst>
                <a:path w="155575" h="64770" extrusionOk="0">
                  <a:moveTo>
                    <a:pt x="155448" y="0"/>
                  </a:moveTo>
                  <a:lnTo>
                    <a:pt x="0" y="0"/>
                  </a:lnTo>
                  <a:lnTo>
                    <a:pt x="0" y="64770"/>
                  </a:lnTo>
                  <a:lnTo>
                    <a:pt x="155448" y="64770"/>
                  </a:lnTo>
                  <a:lnTo>
                    <a:pt x="155448" y="0"/>
                  </a:lnTo>
                  <a:close/>
                </a:path>
              </a:pathLst>
            </a:custGeom>
            <a:solidFill>
              <a:srgbClr val="C4D1E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62" name="Google Shape;62;p3"/>
            <p:cNvPicPr preferRelativeResize="0"/>
            <p:nvPr/>
          </p:nvPicPr>
          <p:blipFill rotWithShape="1">
            <a:blip r:embed="rId17">
              <a:alphaModFix/>
            </a:blip>
            <a:srcRect/>
            <a:stretch/>
          </p:blipFill>
          <p:spPr>
            <a:xfrm>
              <a:off x="5817538" y="6227374"/>
              <a:ext cx="129539" cy="129540"/>
            </a:xfrm>
            <a:prstGeom prst="rect">
              <a:avLst/>
            </a:prstGeom>
            <a:noFill/>
            <a:ln>
              <a:noFill/>
            </a:ln>
          </p:spPr>
        </p:pic>
        <p:sp>
          <p:nvSpPr>
            <p:cNvPr id="63" name="Google Shape;63;p3"/>
            <p:cNvSpPr/>
            <p:nvPr/>
          </p:nvSpPr>
          <p:spPr>
            <a:xfrm>
              <a:off x="3150630" y="8391564"/>
              <a:ext cx="875030" cy="658495"/>
            </a:xfrm>
            <a:custGeom>
              <a:avLst/>
              <a:gdLst/>
              <a:ahLst/>
              <a:cxnLst/>
              <a:rect l="l" t="t" r="r" b="b"/>
              <a:pathLst>
                <a:path w="875029" h="658495" extrusionOk="0">
                  <a:moveTo>
                    <a:pt x="577446" y="0"/>
                  </a:moveTo>
                  <a:lnTo>
                    <a:pt x="555315" y="1375"/>
                  </a:lnTo>
                  <a:lnTo>
                    <a:pt x="535461" y="11247"/>
                  </a:lnTo>
                  <a:lnTo>
                    <a:pt x="521406" y="27423"/>
                  </a:lnTo>
                  <a:lnTo>
                    <a:pt x="514428" y="47684"/>
                  </a:lnTo>
                  <a:lnTo>
                    <a:pt x="515805" y="69815"/>
                  </a:lnTo>
                  <a:lnTo>
                    <a:pt x="518302" y="77013"/>
                  </a:lnTo>
                  <a:lnTo>
                    <a:pt x="521698" y="83623"/>
                  </a:lnTo>
                  <a:lnTo>
                    <a:pt x="525885" y="89629"/>
                  </a:lnTo>
                  <a:lnTo>
                    <a:pt x="530753" y="95012"/>
                  </a:lnTo>
                  <a:lnTo>
                    <a:pt x="454998" y="226229"/>
                  </a:lnTo>
                  <a:lnTo>
                    <a:pt x="437893" y="220565"/>
                  </a:lnTo>
                  <a:lnTo>
                    <a:pt x="419950" y="217694"/>
                  </a:lnTo>
                  <a:lnTo>
                    <a:pt x="401482" y="217824"/>
                  </a:lnTo>
                  <a:lnTo>
                    <a:pt x="348899" y="236731"/>
                  </a:lnTo>
                  <a:lnTo>
                    <a:pt x="322829" y="261636"/>
                  </a:lnTo>
                  <a:lnTo>
                    <a:pt x="157462" y="166170"/>
                  </a:lnTo>
                  <a:lnTo>
                    <a:pt x="163149" y="152205"/>
                  </a:lnTo>
                  <a:lnTo>
                    <a:pt x="166274" y="137338"/>
                  </a:lnTo>
                  <a:lnTo>
                    <a:pt x="166626" y="121904"/>
                  </a:lnTo>
                  <a:lnTo>
                    <a:pt x="163990" y="106239"/>
                  </a:lnTo>
                  <a:lnTo>
                    <a:pt x="149182" y="76457"/>
                  </a:lnTo>
                  <a:lnTo>
                    <a:pt x="124921" y="55372"/>
                  </a:lnTo>
                  <a:lnTo>
                    <a:pt x="94531" y="44903"/>
                  </a:lnTo>
                  <a:lnTo>
                    <a:pt x="61336" y="46968"/>
                  </a:lnTo>
                  <a:lnTo>
                    <a:pt x="31554" y="61775"/>
                  </a:lnTo>
                  <a:lnTo>
                    <a:pt x="10469" y="86036"/>
                  </a:lnTo>
                  <a:lnTo>
                    <a:pt x="0" y="116427"/>
                  </a:lnTo>
                  <a:lnTo>
                    <a:pt x="2065" y="149622"/>
                  </a:lnTo>
                  <a:lnTo>
                    <a:pt x="16872" y="179404"/>
                  </a:lnTo>
                  <a:lnTo>
                    <a:pt x="41133" y="200489"/>
                  </a:lnTo>
                  <a:lnTo>
                    <a:pt x="71524" y="210958"/>
                  </a:lnTo>
                  <a:lnTo>
                    <a:pt x="104719" y="208893"/>
                  </a:lnTo>
                  <a:lnTo>
                    <a:pt x="114854" y="205478"/>
                  </a:lnTo>
                  <a:lnTo>
                    <a:pt x="124264" y="200917"/>
                  </a:lnTo>
                  <a:lnTo>
                    <a:pt x="132894" y="195309"/>
                  </a:lnTo>
                  <a:lnTo>
                    <a:pt x="140685" y="188751"/>
                  </a:lnTo>
                  <a:lnTo>
                    <a:pt x="308859" y="285842"/>
                  </a:lnTo>
                  <a:lnTo>
                    <a:pt x="303188" y="302947"/>
                  </a:lnTo>
                  <a:lnTo>
                    <a:pt x="300313" y="320888"/>
                  </a:lnTo>
                  <a:lnTo>
                    <a:pt x="300442" y="339353"/>
                  </a:lnTo>
                  <a:lnTo>
                    <a:pt x="319351" y="391937"/>
                  </a:lnTo>
                  <a:lnTo>
                    <a:pt x="344266" y="418024"/>
                  </a:lnTo>
                  <a:lnTo>
                    <a:pt x="268511" y="549240"/>
                  </a:lnTo>
                  <a:lnTo>
                    <a:pt x="261409" y="547711"/>
                  </a:lnTo>
                  <a:lnTo>
                    <a:pt x="254114" y="547086"/>
                  </a:lnTo>
                  <a:lnTo>
                    <a:pt x="246692" y="547449"/>
                  </a:lnTo>
                  <a:lnTo>
                    <a:pt x="239212" y="548885"/>
                  </a:lnTo>
                  <a:lnTo>
                    <a:pt x="219358" y="558757"/>
                  </a:lnTo>
                  <a:lnTo>
                    <a:pt x="205303" y="574932"/>
                  </a:lnTo>
                  <a:lnTo>
                    <a:pt x="198325" y="595194"/>
                  </a:lnTo>
                  <a:lnTo>
                    <a:pt x="199702" y="617325"/>
                  </a:lnTo>
                  <a:lnTo>
                    <a:pt x="209575" y="637179"/>
                  </a:lnTo>
                  <a:lnTo>
                    <a:pt x="225750" y="651234"/>
                  </a:lnTo>
                  <a:lnTo>
                    <a:pt x="246012" y="658212"/>
                  </a:lnTo>
                  <a:lnTo>
                    <a:pt x="268143" y="656835"/>
                  </a:lnTo>
                  <a:lnTo>
                    <a:pt x="287996" y="646963"/>
                  </a:lnTo>
                  <a:lnTo>
                    <a:pt x="302052" y="630789"/>
                  </a:lnTo>
                  <a:lnTo>
                    <a:pt x="309030" y="610531"/>
                  </a:lnTo>
                  <a:lnTo>
                    <a:pt x="307652" y="588407"/>
                  </a:lnTo>
                  <a:lnTo>
                    <a:pt x="305156" y="581204"/>
                  </a:lnTo>
                  <a:lnTo>
                    <a:pt x="301759" y="574594"/>
                  </a:lnTo>
                  <a:lnTo>
                    <a:pt x="297572" y="568592"/>
                  </a:lnTo>
                  <a:lnTo>
                    <a:pt x="292704" y="563210"/>
                  </a:lnTo>
                  <a:lnTo>
                    <a:pt x="368460" y="431994"/>
                  </a:lnTo>
                  <a:lnTo>
                    <a:pt x="385565" y="437658"/>
                  </a:lnTo>
                  <a:lnTo>
                    <a:pt x="403507" y="440528"/>
                  </a:lnTo>
                  <a:lnTo>
                    <a:pt x="421975" y="440399"/>
                  </a:lnTo>
                  <a:lnTo>
                    <a:pt x="474559" y="421485"/>
                  </a:lnTo>
                  <a:lnTo>
                    <a:pt x="500629" y="396574"/>
                  </a:lnTo>
                  <a:lnTo>
                    <a:pt x="717316" y="521669"/>
                  </a:lnTo>
                  <a:lnTo>
                    <a:pt x="711630" y="535641"/>
                  </a:lnTo>
                  <a:lnTo>
                    <a:pt x="708504" y="550514"/>
                  </a:lnTo>
                  <a:lnTo>
                    <a:pt x="708152" y="565953"/>
                  </a:lnTo>
                  <a:lnTo>
                    <a:pt x="710788" y="581625"/>
                  </a:lnTo>
                  <a:lnTo>
                    <a:pt x="725598" y="611401"/>
                  </a:lnTo>
                  <a:lnTo>
                    <a:pt x="749863" y="632486"/>
                  </a:lnTo>
                  <a:lnTo>
                    <a:pt x="780258" y="642954"/>
                  </a:lnTo>
                  <a:lnTo>
                    <a:pt x="813455" y="640884"/>
                  </a:lnTo>
                  <a:lnTo>
                    <a:pt x="843237" y="626076"/>
                  </a:lnTo>
                  <a:lnTo>
                    <a:pt x="864322" y="601815"/>
                  </a:lnTo>
                  <a:lnTo>
                    <a:pt x="874791" y="571425"/>
                  </a:lnTo>
                  <a:lnTo>
                    <a:pt x="872726" y="538229"/>
                  </a:lnTo>
                  <a:lnTo>
                    <a:pt x="857917" y="508448"/>
                  </a:lnTo>
                  <a:lnTo>
                    <a:pt x="833651" y="487363"/>
                  </a:lnTo>
                  <a:lnTo>
                    <a:pt x="803257" y="476893"/>
                  </a:lnTo>
                  <a:lnTo>
                    <a:pt x="770059" y="478959"/>
                  </a:lnTo>
                  <a:lnTo>
                    <a:pt x="759932" y="482375"/>
                  </a:lnTo>
                  <a:lnTo>
                    <a:pt x="750523" y="486939"/>
                  </a:lnTo>
                  <a:lnTo>
                    <a:pt x="741891" y="492548"/>
                  </a:lnTo>
                  <a:lnTo>
                    <a:pt x="734093" y="499101"/>
                  </a:lnTo>
                  <a:lnTo>
                    <a:pt x="514599" y="372367"/>
                  </a:lnTo>
                  <a:lnTo>
                    <a:pt x="519413" y="358487"/>
                  </a:lnTo>
                  <a:lnTo>
                    <a:pt x="522377" y="344007"/>
                  </a:lnTo>
                  <a:lnTo>
                    <a:pt x="523389" y="329096"/>
                  </a:lnTo>
                  <a:lnTo>
                    <a:pt x="522346" y="313922"/>
                  </a:lnTo>
                  <a:lnTo>
                    <a:pt x="659442" y="277181"/>
                  </a:lnTo>
                  <a:lnTo>
                    <a:pt x="676142" y="301292"/>
                  </a:lnTo>
                  <a:lnTo>
                    <a:pt x="699603" y="317943"/>
                  </a:lnTo>
                  <a:lnTo>
                    <a:pt x="727440" y="325739"/>
                  </a:lnTo>
                  <a:lnTo>
                    <a:pt x="757270" y="323282"/>
                  </a:lnTo>
                  <a:lnTo>
                    <a:pt x="787052" y="308475"/>
                  </a:lnTo>
                  <a:lnTo>
                    <a:pt x="808137" y="284214"/>
                  </a:lnTo>
                  <a:lnTo>
                    <a:pt x="818607" y="253823"/>
                  </a:lnTo>
                  <a:lnTo>
                    <a:pt x="816541" y="220628"/>
                  </a:lnTo>
                  <a:lnTo>
                    <a:pt x="801734" y="190846"/>
                  </a:lnTo>
                  <a:lnTo>
                    <a:pt x="777473" y="169761"/>
                  </a:lnTo>
                  <a:lnTo>
                    <a:pt x="747083" y="159292"/>
                  </a:lnTo>
                  <a:lnTo>
                    <a:pt x="713887" y="161357"/>
                  </a:lnTo>
                  <a:lnTo>
                    <a:pt x="686826" y="174146"/>
                  </a:lnTo>
                  <a:lnTo>
                    <a:pt x="666616" y="194817"/>
                  </a:lnTo>
                  <a:lnTo>
                    <a:pt x="654624" y="220966"/>
                  </a:lnTo>
                  <a:lnTo>
                    <a:pt x="652216" y="250193"/>
                  </a:lnTo>
                  <a:lnTo>
                    <a:pt x="515119" y="286935"/>
                  </a:lnTo>
                  <a:lnTo>
                    <a:pt x="508429" y="273270"/>
                  </a:lnTo>
                  <a:lnTo>
                    <a:pt x="500092" y="260860"/>
                  </a:lnTo>
                  <a:lnTo>
                    <a:pt x="490284" y="249800"/>
                  </a:lnTo>
                  <a:lnTo>
                    <a:pt x="479178" y="240186"/>
                  </a:lnTo>
                  <a:lnTo>
                    <a:pt x="554934" y="108969"/>
                  </a:lnTo>
                  <a:lnTo>
                    <a:pt x="562043" y="110500"/>
                  </a:lnTo>
                  <a:lnTo>
                    <a:pt x="569342" y="111128"/>
                  </a:lnTo>
                  <a:lnTo>
                    <a:pt x="576765" y="110766"/>
                  </a:lnTo>
                  <a:lnTo>
                    <a:pt x="584246" y="109325"/>
                  </a:lnTo>
                  <a:lnTo>
                    <a:pt x="604099" y="99453"/>
                  </a:lnTo>
                  <a:lnTo>
                    <a:pt x="618155" y="83279"/>
                  </a:lnTo>
                  <a:lnTo>
                    <a:pt x="625133" y="63021"/>
                  </a:lnTo>
                  <a:lnTo>
                    <a:pt x="623755" y="40897"/>
                  </a:lnTo>
                  <a:lnTo>
                    <a:pt x="613883" y="21042"/>
                  </a:lnTo>
                  <a:lnTo>
                    <a:pt x="597708" y="6982"/>
                  </a:lnTo>
                  <a:lnTo>
                    <a:pt x="577446" y="0"/>
                  </a:lnTo>
                  <a:close/>
                </a:path>
              </a:pathLst>
            </a:custGeom>
            <a:solidFill>
              <a:srgbClr val="74D1F6"/>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64" name="Google Shape;64;p3"/>
          <p:cNvSpPr/>
          <p:nvPr/>
        </p:nvSpPr>
        <p:spPr>
          <a:xfrm rot="-2700000">
            <a:off x="797761" y="2418794"/>
            <a:ext cx="5013420" cy="5365641"/>
          </a:xfrm>
          <a:prstGeom prst="rect">
            <a:avLst/>
          </a:prstGeom>
          <a:noFill/>
          <a:ln>
            <a:noFill/>
          </a:ln>
        </p:spPr>
        <p:txBody>
          <a:bodyPr spcFirstLastPara="1" wrap="square" lIns="91425" tIns="91425" rIns="91425" bIns="91425" anchor="ctr" anchorCtr="0">
            <a:noAutofit/>
          </a:bodyPr>
          <a:lstStyle/>
          <a:p>
            <a:pPr marL="0" marR="0" lvl="0" indent="0" algn="ctr" rtl="0">
              <a:lnSpc>
                <a:spcPct val="107000"/>
              </a:lnSpc>
              <a:spcBef>
                <a:spcPts val="0"/>
              </a:spcBef>
              <a:spcAft>
                <a:spcPts val="0"/>
              </a:spcAft>
              <a:buNone/>
            </a:pPr>
            <a:r>
              <a:rPr lang="en-US" sz="4800" b="1" i="1" u="sng">
                <a:solidFill>
                  <a:srgbClr val="FF0000"/>
                </a:solidFill>
                <a:latin typeface="Calibri"/>
                <a:ea typeface="Calibri"/>
                <a:cs typeface="Calibri"/>
                <a:sym typeface="Calibri"/>
              </a:rPr>
              <a:t>‘For internal FCDO use only’</a:t>
            </a:r>
            <a:endParaRPr sz="4800" i="1">
              <a:solidFill>
                <a:srgbClr val="FF0000"/>
              </a:solidFill>
              <a:latin typeface="Calibri"/>
              <a:ea typeface="Calibri"/>
              <a:cs typeface="Calibri"/>
              <a:sym typeface="Calibri"/>
            </a:endParaRPr>
          </a:p>
        </p:txBody>
      </p:sp>
      <p:sp>
        <p:nvSpPr>
          <p:cNvPr id="65" name="Google Shape;65;p3"/>
          <p:cNvSpPr/>
          <p:nvPr/>
        </p:nvSpPr>
        <p:spPr>
          <a:xfrm>
            <a:off x="1258769" y="549809"/>
            <a:ext cx="4610338" cy="1993110"/>
          </a:xfrm>
          <a:prstGeom prst="rect">
            <a:avLst/>
          </a:prstGeom>
          <a:noFill/>
          <a:ln>
            <a:noFill/>
          </a:ln>
        </p:spPr>
        <p:txBody>
          <a:bodyPr spcFirstLastPara="1" wrap="square" lIns="91425" tIns="45700" rIns="91425" bIns="45700" anchor="t" anchorCtr="0">
            <a:noAutofit/>
          </a:bodyPr>
          <a:lstStyle/>
          <a:p>
            <a:pPr marL="0" marR="0" lvl="0" indent="0" algn="ctr" rtl="0">
              <a:lnSpc>
                <a:spcPct val="107000"/>
              </a:lnSpc>
              <a:spcBef>
                <a:spcPts val="0"/>
              </a:spcBef>
              <a:spcAft>
                <a:spcPts val="0"/>
              </a:spcAft>
              <a:buNone/>
            </a:pPr>
            <a:r>
              <a:rPr lang="en-US" sz="2800" b="1">
                <a:solidFill>
                  <a:schemeClr val="lt2"/>
                </a:solidFill>
                <a:latin typeface="Gill Sans"/>
                <a:ea typeface="Gill Sans"/>
                <a:cs typeface="Gill Sans"/>
                <a:sym typeface="Gill Sans"/>
              </a:rPr>
              <a:t>Understanding the Kenyan Startup Ecosystem</a:t>
            </a:r>
            <a:endParaRPr sz="2800">
              <a:solidFill>
                <a:schemeClr val="lt2"/>
              </a:solidFill>
              <a:latin typeface="Gill Sans"/>
              <a:ea typeface="Gill Sans"/>
              <a:cs typeface="Gill Sans"/>
              <a:sym typeface="Gill Sans"/>
            </a:endParaRPr>
          </a:p>
          <a:p>
            <a:pPr marL="0" marR="0" lvl="0" indent="0" algn="ctr" rtl="0">
              <a:lnSpc>
                <a:spcPct val="107000"/>
              </a:lnSpc>
              <a:spcBef>
                <a:spcPts val="800"/>
              </a:spcBef>
              <a:spcAft>
                <a:spcPts val="0"/>
              </a:spcAft>
              <a:buNone/>
            </a:pPr>
            <a:endParaRPr sz="1600" i="1">
              <a:solidFill>
                <a:schemeClr val="lt2"/>
              </a:solidFill>
              <a:latin typeface="Gill Sans"/>
              <a:ea typeface="Gill Sans"/>
              <a:cs typeface="Gill Sans"/>
              <a:sym typeface="Gill Sans"/>
            </a:endParaRPr>
          </a:p>
          <a:p>
            <a:pPr marL="0" marR="0" lvl="0" indent="0" algn="ctr" rtl="0">
              <a:lnSpc>
                <a:spcPct val="107000"/>
              </a:lnSpc>
              <a:spcBef>
                <a:spcPts val="800"/>
              </a:spcBef>
              <a:spcAft>
                <a:spcPts val="0"/>
              </a:spcAft>
              <a:buNone/>
            </a:pPr>
            <a:r>
              <a:rPr lang="en-US" sz="1600" i="1">
                <a:solidFill>
                  <a:schemeClr val="lt2"/>
                </a:solidFill>
                <a:latin typeface="Gill Sans"/>
                <a:ea typeface="Gill Sans"/>
                <a:cs typeface="Gill Sans"/>
                <a:sym typeface="Gill Sans"/>
              </a:rPr>
              <a:t>A Report on the survey findings of startups and startup ecosystem stakeholders in Kenya</a:t>
            </a:r>
            <a:endParaRPr sz="1600">
              <a:solidFill>
                <a:schemeClr val="lt2"/>
              </a:solidFill>
              <a:latin typeface="Gill Sans"/>
              <a:ea typeface="Gill Sans"/>
              <a:cs typeface="Gill Sans"/>
              <a:sym typeface="Gill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12"/>
          <p:cNvSpPr txBox="1"/>
          <p:nvPr/>
        </p:nvSpPr>
        <p:spPr>
          <a:xfrm>
            <a:off x="549275" y="755650"/>
            <a:ext cx="4111291"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2"/>
                </a:solidFill>
                <a:latin typeface="Verdana"/>
                <a:ea typeface="Verdana"/>
                <a:cs typeface="Verdana"/>
                <a:sym typeface="Verdana"/>
              </a:rPr>
              <a:t>Acronyms</a:t>
            </a:r>
            <a:endParaRPr/>
          </a:p>
        </p:txBody>
      </p:sp>
      <p:sp>
        <p:nvSpPr>
          <p:cNvPr id="276" name="Google Shape;276;p12"/>
          <p:cNvSpPr/>
          <p:nvPr/>
        </p:nvSpPr>
        <p:spPr>
          <a:xfrm>
            <a:off x="4054642" y="0"/>
            <a:ext cx="2803358" cy="926432"/>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277" name="Google Shape;277;p12"/>
          <p:cNvCxnSpPr/>
          <p:nvPr/>
        </p:nvCxnSpPr>
        <p:spPr>
          <a:xfrm>
            <a:off x="549275" y="405063"/>
            <a:ext cx="5761414" cy="0"/>
          </a:xfrm>
          <a:prstGeom prst="straightConnector1">
            <a:avLst/>
          </a:prstGeom>
          <a:noFill/>
          <a:ln w="9525" cap="flat" cmpd="sng">
            <a:solidFill>
              <a:schemeClr val="dk2"/>
            </a:solidFill>
            <a:prstDash val="solid"/>
            <a:round/>
            <a:headEnd type="none" w="sm" len="sm"/>
            <a:tailEnd type="none" w="sm" len="sm"/>
          </a:ln>
        </p:spPr>
      </p:cxnSp>
      <p:sp>
        <p:nvSpPr>
          <p:cNvPr id="278" name="Google Shape;278;p12"/>
          <p:cNvSpPr/>
          <p:nvPr/>
        </p:nvSpPr>
        <p:spPr>
          <a:xfrm>
            <a:off x="5985836" y="164431"/>
            <a:ext cx="324853" cy="240632"/>
          </a:xfrm>
          <a:prstGeom prst="flowChartInputOutpu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9" name="Google Shape;279;p12"/>
          <p:cNvSpPr txBox="1"/>
          <p:nvPr/>
        </p:nvSpPr>
        <p:spPr>
          <a:xfrm>
            <a:off x="549275" y="164431"/>
            <a:ext cx="2121736"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chemeClr val="accent2"/>
                </a:solidFill>
                <a:latin typeface="Verdana"/>
                <a:ea typeface="Verdana"/>
                <a:cs typeface="Verdana"/>
                <a:sym typeface="Verdana"/>
              </a:rPr>
              <a:t>Acronyms</a:t>
            </a:r>
            <a:endParaRPr/>
          </a:p>
        </p:txBody>
      </p:sp>
      <p:sp>
        <p:nvSpPr>
          <p:cNvPr id="280" name="Google Shape;280;p12"/>
          <p:cNvSpPr/>
          <p:nvPr/>
        </p:nvSpPr>
        <p:spPr>
          <a:xfrm>
            <a:off x="0" y="8388350"/>
            <a:ext cx="2394284" cy="755648"/>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aphicFrame>
        <p:nvGraphicFramePr>
          <p:cNvPr id="281" name="Google Shape;281;p12"/>
          <p:cNvGraphicFramePr/>
          <p:nvPr/>
        </p:nvGraphicFramePr>
        <p:xfrm>
          <a:off x="551238" y="1691011"/>
          <a:ext cx="3000000" cy="3000000"/>
        </p:xfrm>
        <a:graphic>
          <a:graphicData uri="http://schemas.openxmlformats.org/drawingml/2006/table">
            <a:tbl>
              <a:tblPr>
                <a:noFill/>
                <a:tableStyleId>{AA5F4320-D091-4B2C-A407-C3AE6D38FE3C}</a:tableStyleId>
              </a:tblPr>
              <a:tblGrid>
                <a:gridCol w="839725"/>
                <a:gridCol w="4919725"/>
              </a:tblGrid>
              <a:tr h="187475">
                <a:tc>
                  <a:txBody>
                    <a:bodyPr/>
                    <a:lstStyle/>
                    <a:p>
                      <a:pPr marL="0" marR="0" lvl="0" indent="0" algn="l" rtl="0">
                        <a:lnSpc>
                          <a:spcPct val="115000"/>
                        </a:lnSpc>
                        <a:spcBef>
                          <a:spcPts val="0"/>
                        </a:spcBef>
                        <a:spcAft>
                          <a:spcPts val="0"/>
                        </a:spcAft>
                        <a:buNone/>
                      </a:pPr>
                      <a:r>
                        <a:rPr lang="en-US" sz="1100" u="none" strike="noStrike" cap="none"/>
                        <a:t>ASSEK</a:t>
                      </a:r>
                      <a:endParaRPr sz="1100" u="none" strike="noStrike" cap="none">
                        <a:latin typeface="Calibri"/>
                        <a:ea typeface="Calibri"/>
                        <a:cs typeface="Calibri"/>
                        <a:sym typeface="Calibri"/>
                      </a:endParaRPr>
                    </a:p>
                  </a:txBody>
                  <a:tcPr marL="67500" marR="67500" marT="0" marB="0" anchor="b"/>
                </a:tc>
                <a:tc>
                  <a:txBody>
                    <a:bodyPr/>
                    <a:lstStyle/>
                    <a:p>
                      <a:pPr marL="0" marR="0" lvl="0" indent="0" algn="l" rtl="0">
                        <a:lnSpc>
                          <a:spcPct val="115000"/>
                        </a:lnSpc>
                        <a:spcBef>
                          <a:spcPts val="0"/>
                        </a:spcBef>
                        <a:spcAft>
                          <a:spcPts val="0"/>
                        </a:spcAft>
                        <a:buNone/>
                      </a:pPr>
                      <a:r>
                        <a:rPr lang="en-US" sz="1100" u="none" strike="noStrike" cap="none"/>
                        <a:t>The Association of Startup and SMEs Enablers of Kenya</a:t>
                      </a:r>
                      <a:endParaRPr sz="1100" u="none" strike="noStrike" cap="none">
                        <a:latin typeface="Calibri"/>
                        <a:ea typeface="Calibri"/>
                        <a:cs typeface="Calibri"/>
                        <a:sym typeface="Calibri"/>
                      </a:endParaRPr>
                    </a:p>
                  </a:txBody>
                  <a:tcPr marL="67500" marR="67500" marT="0" marB="0" anchor="b"/>
                </a:tc>
              </a:tr>
              <a:tr h="187475">
                <a:tc>
                  <a:txBody>
                    <a:bodyPr/>
                    <a:lstStyle/>
                    <a:p>
                      <a:pPr marL="0" marR="0" lvl="0" indent="0" algn="l" rtl="0">
                        <a:lnSpc>
                          <a:spcPct val="115000"/>
                        </a:lnSpc>
                        <a:spcBef>
                          <a:spcPts val="0"/>
                        </a:spcBef>
                        <a:spcAft>
                          <a:spcPts val="0"/>
                        </a:spcAft>
                        <a:buNone/>
                      </a:pPr>
                      <a:r>
                        <a:rPr lang="en-US" sz="1100" u="none" strike="noStrike" cap="none"/>
                        <a:t>AVCA</a:t>
                      </a:r>
                      <a:endParaRPr sz="1100" u="none" strike="noStrike" cap="none">
                        <a:latin typeface="Calibri"/>
                        <a:ea typeface="Calibri"/>
                        <a:cs typeface="Calibri"/>
                        <a:sym typeface="Calibri"/>
                      </a:endParaRPr>
                    </a:p>
                  </a:txBody>
                  <a:tcPr marL="67500" marR="67500" marT="0" marB="0" anchor="b"/>
                </a:tc>
                <a:tc>
                  <a:txBody>
                    <a:bodyPr/>
                    <a:lstStyle/>
                    <a:p>
                      <a:pPr marL="0" marR="0" lvl="0" indent="0" algn="l" rtl="0">
                        <a:lnSpc>
                          <a:spcPct val="115000"/>
                        </a:lnSpc>
                        <a:spcBef>
                          <a:spcPts val="0"/>
                        </a:spcBef>
                        <a:spcAft>
                          <a:spcPts val="0"/>
                        </a:spcAft>
                        <a:buNone/>
                      </a:pPr>
                      <a:r>
                        <a:rPr lang="en-US" sz="1100" u="none" strike="noStrike" cap="none"/>
                        <a:t>The African Private Equity and Venture Capital Association</a:t>
                      </a:r>
                      <a:endParaRPr sz="1100" u="none" strike="noStrike" cap="none">
                        <a:latin typeface="Calibri"/>
                        <a:ea typeface="Calibri"/>
                        <a:cs typeface="Calibri"/>
                        <a:sym typeface="Calibri"/>
                      </a:endParaRPr>
                    </a:p>
                  </a:txBody>
                  <a:tcPr marL="67500" marR="67500" marT="0" marB="0" anchor="b"/>
                </a:tc>
              </a:tr>
              <a:tr h="187475">
                <a:tc>
                  <a:txBody>
                    <a:bodyPr/>
                    <a:lstStyle/>
                    <a:p>
                      <a:pPr marL="0" marR="0" lvl="0" indent="0" algn="l" rtl="0">
                        <a:lnSpc>
                          <a:spcPct val="115000"/>
                        </a:lnSpc>
                        <a:spcBef>
                          <a:spcPts val="0"/>
                        </a:spcBef>
                        <a:spcAft>
                          <a:spcPts val="0"/>
                        </a:spcAft>
                        <a:buNone/>
                      </a:pPr>
                      <a:r>
                        <a:rPr lang="en-US" sz="1100" u="none" strike="noStrike" cap="none"/>
                        <a:t>BDS</a:t>
                      </a:r>
                      <a:endParaRPr sz="1100" u="none" strike="noStrike" cap="none">
                        <a:latin typeface="Calibri"/>
                        <a:ea typeface="Calibri"/>
                        <a:cs typeface="Calibri"/>
                        <a:sym typeface="Calibri"/>
                      </a:endParaRPr>
                    </a:p>
                  </a:txBody>
                  <a:tcPr marL="67500" marR="67500" marT="0" marB="0" anchor="b"/>
                </a:tc>
                <a:tc>
                  <a:txBody>
                    <a:bodyPr/>
                    <a:lstStyle/>
                    <a:p>
                      <a:pPr marL="0" marR="0" lvl="0" indent="0" algn="l" rtl="0">
                        <a:lnSpc>
                          <a:spcPct val="115000"/>
                        </a:lnSpc>
                        <a:spcBef>
                          <a:spcPts val="0"/>
                        </a:spcBef>
                        <a:spcAft>
                          <a:spcPts val="0"/>
                        </a:spcAft>
                        <a:buNone/>
                      </a:pPr>
                      <a:r>
                        <a:rPr lang="en-US" sz="1100" u="none" strike="noStrike" cap="none"/>
                        <a:t>Business Development Services</a:t>
                      </a:r>
                      <a:endParaRPr sz="1100" u="none" strike="noStrike" cap="none">
                        <a:latin typeface="Calibri"/>
                        <a:ea typeface="Calibri"/>
                        <a:cs typeface="Calibri"/>
                        <a:sym typeface="Calibri"/>
                      </a:endParaRPr>
                    </a:p>
                  </a:txBody>
                  <a:tcPr marL="67500" marR="67500" marT="0" marB="0" anchor="b"/>
                </a:tc>
              </a:tr>
              <a:tr h="187475">
                <a:tc>
                  <a:txBody>
                    <a:bodyPr/>
                    <a:lstStyle/>
                    <a:p>
                      <a:pPr marL="0" marR="0" lvl="0" indent="0" algn="l" rtl="0">
                        <a:lnSpc>
                          <a:spcPct val="115000"/>
                        </a:lnSpc>
                        <a:spcBef>
                          <a:spcPts val="0"/>
                        </a:spcBef>
                        <a:spcAft>
                          <a:spcPts val="0"/>
                        </a:spcAft>
                        <a:buNone/>
                      </a:pPr>
                      <a:r>
                        <a:rPr lang="en-US" sz="1100" u="none" strike="noStrike" cap="none"/>
                        <a:t>CBK</a:t>
                      </a:r>
                      <a:endParaRPr sz="1100" u="none" strike="noStrike" cap="none">
                        <a:latin typeface="Calibri"/>
                        <a:ea typeface="Calibri"/>
                        <a:cs typeface="Calibri"/>
                        <a:sym typeface="Calibri"/>
                      </a:endParaRPr>
                    </a:p>
                  </a:txBody>
                  <a:tcPr marL="67500" marR="67500" marT="0" marB="0" anchor="b"/>
                </a:tc>
                <a:tc>
                  <a:txBody>
                    <a:bodyPr/>
                    <a:lstStyle/>
                    <a:p>
                      <a:pPr marL="0" marR="0" lvl="0" indent="0" algn="l" rtl="0">
                        <a:lnSpc>
                          <a:spcPct val="115000"/>
                        </a:lnSpc>
                        <a:spcBef>
                          <a:spcPts val="0"/>
                        </a:spcBef>
                        <a:spcAft>
                          <a:spcPts val="0"/>
                        </a:spcAft>
                        <a:buNone/>
                      </a:pPr>
                      <a:r>
                        <a:rPr lang="en-US" sz="1100" u="none" strike="noStrike" cap="none"/>
                        <a:t>The Central Bank of Kenya</a:t>
                      </a:r>
                      <a:endParaRPr sz="1100" u="none" strike="noStrike" cap="none">
                        <a:latin typeface="Calibri"/>
                        <a:ea typeface="Calibri"/>
                        <a:cs typeface="Calibri"/>
                        <a:sym typeface="Calibri"/>
                      </a:endParaRPr>
                    </a:p>
                  </a:txBody>
                  <a:tcPr marL="67500" marR="67500" marT="0" marB="0" anchor="b"/>
                </a:tc>
              </a:tr>
              <a:tr h="187475">
                <a:tc>
                  <a:txBody>
                    <a:bodyPr/>
                    <a:lstStyle/>
                    <a:p>
                      <a:pPr marL="0" marR="0" lvl="0" indent="0" algn="l" rtl="0">
                        <a:lnSpc>
                          <a:spcPct val="115000"/>
                        </a:lnSpc>
                        <a:spcBef>
                          <a:spcPts val="0"/>
                        </a:spcBef>
                        <a:spcAft>
                          <a:spcPts val="0"/>
                        </a:spcAft>
                        <a:buNone/>
                      </a:pPr>
                      <a:r>
                        <a:rPr lang="en-US" sz="1100" u="none" strike="noStrike" cap="none"/>
                        <a:t>COVID-19 </a:t>
                      </a:r>
                      <a:endParaRPr sz="1100" u="none" strike="noStrike" cap="none">
                        <a:latin typeface="Calibri"/>
                        <a:ea typeface="Calibri"/>
                        <a:cs typeface="Calibri"/>
                        <a:sym typeface="Calibri"/>
                      </a:endParaRPr>
                    </a:p>
                  </a:txBody>
                  <a:tcPr marL="67500" marR="67500" marT="0" marB="0" anchor="b"/>
                </a:tc>
                <a:tc>
                  <a:txBody>
                    <a:bodyPr/>
                    <a:lstStyle/>
                    <a:p>
                      <a:pPr marL="0" marR="0" lvl="0" indent="0" algn="l" rtl="0">
                        <a:lnSpc>
                          <a:spcPct val="115000"/>
                        </a:lnSpc>
                        <a:spcBef>
                          <a:spcPts val="0"/>
                        </a:spcBef>
                        <a:spcAft>
                          <a:spcPts val="0"/>
                        </a:spcAft>
                        <a:buNone/>
                      </a:pPr>
                      <a:r>
                        <a:rPr lang="en-US" sz="1100" u="none" strike="noStrike" cap="none"/>
                        <a:t>Coronavirus disease caused by the SARS-CoV-2 virus</a:t>
                      </a:r>
                      <a:endParaRPr sz="1100" u="none" strike="noStrike" cap="none">
                        <a:latin typeface="Calibri"/>
                        <a:ea typeface="Calibri"/>
                        <a:cs typeface="Calibri"/>
                        <a:sym typeface="Calibri"/>
                      </a:endParaRPr>
                    </a:p>
                  </a:txBody>
                  <a:tcPr marL="67500" marR="67500" marT="0" marB="0" anchor="b"/>
                </a:tc>
              </a:tr>
              <a:tr h="187475">
                <a:tc>
                  <a:txBody>
                    <a:bodyPr/>
                    <a:lstStyle/>
                    <a:p>
                      <a:pPr marL="0" marR="0" lvl="0" indent="0" algn="l" rtl="0">
                        <a:lnSpc>
                          <a:spcPct val="115000"/>
                        </a:lnSpc>
                        <a:spcBef>
                          <a:spcPts val="0"/>
                        </a:spcBef>
                        <a:spcAft>
                          <a:spcPts val="0"/>
                        </a:spcAft>
                        <a:buNone/>
                      </a:pPr>
                      <a:r>
                        <a:rPr lang="en-US" sz="1100" u="none" strike="noStrike" cap="none"/>
                        <a:t>FCDO</a:t>
                      </a:r>
                      <a:endParaRPr sz="1100" u="none" strike="noStrike" cap="none">
                        <a:latin typeface="Calibri"/>
                        <a:ea typeface="Calibri"/>
                        <a:cs typeface="Calibri"/>
                        <a:sym typeface="Calibri"/>
                      </a:endParaRPr>
                    </a:p>
                  </a:txBody>
                  <a:tcPr marL="67500" marR="67500" marT="0" marB="0" anchor="b"/>
                </a:tc>
                <a:tc>
                  <a:txBody>
                    <a:bodyPr/>
                    <a:lstStyle/>
                    <a:p>
                      <a:pPr marL="0" marR="0" lvl="0" indent="0" algn="l" rtl="0">
                        <a:lnSpc>
                          <a:spcPct val="115000"/>
                        </a:lnSpc>
                        <a:spcBef>
                          <a:spcPts val="0"/>
                        </a:spcBef>
                        <a:spcAft>
                          <a:spcPts val="0"/>
                        </a:spcAft>
                        <a:buNone/>
                      </a:pPr>
                      <a:r>
                        <a:rPr lang="en-US" sz="1100" u="none" strike="noStrike" cap="none"/>
                        <a:t>The Foreign, Commonwealth and Development Office</a:t>
                      </a:r>
                      <a:endParaRPr sz="1100" u="none" strike="noStrike" cap="none">
                        <a:latin typeface="Calibri"/>
                        <a:ea typeface="Calibri"/>
                        <a:cs typeface="Calibri"/>
                        <a:sym typeface="Calibri"/>
                      </a:endParaRPr>
                    </a:p>
                  </a:txBody>
                  <a:tcPr marL="67500" marR="67500" marT="0" marB="0" anchor="b"/>
                </a:tc>
              </a:tr>
              <a:tr h="187475">
                <a:tc>
                  <a:txBody>
                    <a:bodyPr/>
                    <a:lstStyle/>
                    <a:p>
                      <a:pPr marL="0" marR="0" lvl="0" indent="0" algn="l" rtl="0">
                        <a:lnSpc>
                          <a:spcPct val="115000"/>
                        </a:lnSpc>
                        <a:spcBef>
                          <a:spcPts val="0"/>
                        </a:spcBef>
                        <a:spcAft>
                          <a:spcPts val="0"/>
                        </a:spcAft>
                        <a:buNone/>
                      </a:pPr>
                      <a:r>
                        <a:rPr lang="en-US" sz="1100" u="none" strike="noStrike" cap="none"/>
                        <a:t>FGD</a:t>
                      </a:r>
                      <a:endParaRPr sz="1100" u="none" strike="noStrike" cap="none">
                        <a:latin typeface="Calibri"/>
                        <a:ea typeface="Calibri"/>
                        <a:cs typeface="Calibri"/>
                        <a:sym typeface="Calibri"/>
                      </a:endParaRPr>
                    </a:p>
                  </a:txBody>
                  <a:tcPr marL="67500" marR="67500" marT="0" marB="0" anchor="b"/>
                </a:tc>
                <a:tc>
                  <a:txBody>
                    <a:bodyPr/>
                    <a:lstStyle/>
                    <a:p>
                      <a:pPr marL="0" marR="0" lvl="0" indent="0" algn="l" rtl="0">
                        <a:lnSpc>
                          <a:spcPct val="115000"/>
                        </a:lnSpc>
                        <a:spcBef>
                          <a:spcPts val="0"/>
                        </a:spcBef>
                        <a:spcAft>
                          <a:spcPts val="0"/>
                        </a:spcAft>
                        <a:buNone/>
                      </a:pPr>
                      <a:r>
                        <a:rPr lang="en-US" sz="1100" u="none" strike="noStrike" cap="none"/>
                        <a:t>Focus Group Discussion</a:t>
                      </a:r>
                      <a:endParaRPr sz="1100" u="none" strike="noStrike" cap="none">
                        <a:latin typeface="Calibri"/>
                        <a:ea typeface="Calibri"/>
                        <a:cs typeface="Calibri"/>
                        <a:sym typeface="Calibri"/>
                      </a:endParaRPr>
                    </a:p>
                  </a:txBody>
                  <a:tcPr marL="67500" marR="67500" marT="0" marB="0" anchor="b"/>
                </a:tc>
              </a:tr>
              <a:tr h="187475">
                <a:tc>
                  <a:txBody>
                    <a:bodyPr/>
                    <a:lstStyle/>
                    <a:p>
                      <a:pPr marL="0" marR="0" lvl="0" indent="0" algn="l" rtl="0">
                        <a:lnSpc>
                          <a:spcPct val="115000"/>
                        </a:lnSpc>
                        <a:spcBef>
                          <a:spcPts val="0"/>
                        </a:spcBef>
                        <a:spcAft>
                          <a:spcPts val="0"/>
                        </a:spcAft>
                        <a:buNone/>
                      </a:pPr>
                      <a:r>
                        <a:rPr lang="en-US" sz="1100" u="none" strike="noStrike" cap="none"/>
                        <a:t>GIZ</a:t>
                      </a:r>
                      <a:endParaRPr sz="1100" u="none" strike="noStrike" cap="none">
                        <a:latin typeface="Calibri"/>
                        <a:ea typeface="Calibri"/>
                        <a:cs typeface="Calibri"/>
                        <a:sym typeface="Calibri"/>
                      </a:endParaRPr>
                    </a:p>
                  </a:txBody>
                  <a:tcPr marL="67500" marR="67500" marT="0" marB="0" anchor="b"/>
                </a:tc>
                <a:tc>
                  <a:txBody>
                    <a:bodyPr/>
                    <a:lstStyle/>
                    <a:p>
                      <a:pPr marL="0" marR="0" lvl="0" indent="0" algn="l" rtl="0">
                        <a:lnSpc>
                          <a:spcPct val="115000"/>
                        </a:lnSpc>
                        <a:spcBef>
                          <a:spcPts val="0"/>
                        </a:spcBef>
                        <a:spcAft>
                          <a:spcPts val="0"/>
                        </a:spcAft>
                        <a:buNone/>
                      </a:pPr>
                      <a:r>
                        <a:rPr lang="en-US" sz="1100" u="none" strike="noStrike" cap="none"/>
                        <a:t>Deutsche Gesellschaft für Internationale Zusammenarbeit</a:t>
                      </a:r>
                      <a:endParaRPr sz="1100" u="none" strike="noStrike" cap="none">
                        <a:latin typeface="Calibri"/>
                        <a:ea typeface="Calibri"/>
                        <a:cs typeface="Calibri"/>
                        <a:sym typeface="Calibri"/>
                      </a:endParaRPr>
                    </a:p>
                  </a:txBody>
                  <a:tcPr marL="67500" marR="67500" marT="0" marB="0" anchor="b"/>
                </a:tc>
              </a:tr>
              <a:tr h="187475">
                <a:tc>
                  <a:txBody>
                    <a:bodyPr/>
                    <a:lstStyle/>
                    <a:p>
                      <a:pPr marL="0" marR="0" lvl="0" indent="0" algn="l" rtl="0">
                        <a:lnSpc>
                          <a:spcPct val="115000"/>
                        </a:lnSpc>
                        <a:spcBef>
                          <a:spcPts val="0"/>
                        </a:spcBef>
                        <a:spcAft>
                          <a:spcPts val="0"/>
                        </a:spcAft>
                        <a:buNone/>
                      </a:pPr>
                      <a:r>
                        <a:rPr lang="en-US" sz="1100" u="none" strike="noStrike" cap="none"/>
                        <a:t>ICT</a:t>
                      </a:r>
                      <a:endParaRPr sz="1100" u="none" strike="noStrike" cap="none">
                        <a:latin typeface="Calibri"/>
                        <a:ea typeface="Calibri"/>
                        <a:cs typeface="Calibri"/>
                        <a:sym typeface="Calibri"/>
                      </a:endParaRPr>
                    </a:p>
                  </a:txBody>
                  <a:tcPr marL="67500" marR="67500" marT="0" marB="0" anchor="b"/>
                </a:tc>
                <a:tc>
                  <a:txBody>
                    <a:bodyPr/>
                    <a:lstStyle/>
                    <a:p>
                      <a:pPr marL="0" marR="0" lvl="0" indent="0" algn="l" rtl="0">
                        <a:lnSpc>
                          <a:spcPct val="115000"/>
                        </a:lnSpc>
                        <a:spcBef>
                          <a:spcPts val="0"/>
                        </a:spcBef>
                        <a:spcAft>
                          <a:spcPts val="0"/>
                        </a:spcAft>
                        <a:buNone/>
                      </a:pPr>
                      <a:r>
                        <a:rPr lang="en-US" sz="1100" u="none" strike="noStrike" cap="none"/>
                        <a:t>information, communications and technology  </a:t>
                      </a:r>
                      <a:endParaRPr sz="1100" u="none" strike="noStrike" cap="none">
                        <a:latin typeface="Calibri"/>
                        <a:ea typeface="Calibri"/>
                        <a:cs typeface="Calibri"/>
                        <a:sym typeface="Calibri"/>
                      </a:endParaRPr>
                    </a:p>
                  </a:txBody>
                  <a:tcPr marL="67500" marR="67500" marT="0" marB="0" anchor="b"/>
                </a:tc>
              </a:tr>
              <a:tr h="187475">
                <a:tc>
                  <a:txBody>
                    <a:bodyPr/>
                    <a:lstStyle/>
                    <a:p>
                      <a:pPr marL="0" marR="0" lvl="0" indent="0" algn="l" rtl="0">
                        <a:lnSpc>
                          <a:spcPct val="115000"/>
                        </a:lnSpc>
                        <a:spcBef>
                          <a:spcPts val="0"/>
                        </a:spcBef>
                        <a:spcAft>
                          <a:spcPts val="0"/>
                        </a:spcAft>
                        <a:buNone/>
                      </a:pPr>
                      <a:r>
                        <a:rPr lang="en-US" sz="1100" u="none" strike="noStrike" cap="none"/>
                        <a:t>IPO </a:t>
                      </a:r>
                      <a:endParaRPr sz="1100" u="none" strike="noStrike" cap="none">
                        <a:latin typeface="Calibri"/>
                        <a:ea typeface="Calibri"/>
                        <a:cs typeface="Calibri"/>
                        <a:sym typeface="Calibri"/>
                      </a:endParaRPr>
                    </a:p>
                  </a:txBody>
                  <a:tcPr marL="67500" marR="67500" marT="0" marB="0" anchor="b"/>
                </a:tc>
                <a:tc>
                  <a:txBody>
                    <a:bodyPr/>
                    <a:lstStyle/>
                    <a:p>
                      <a:pPr marL="0" marR="0" lvl="0" indent="0" algn="l" rtl="0">
                        <a:lnSpc>
                          <a:spcPct val="115000"/>
                        </a:lnSpc>
                        <a:spcBef>
                          <a:spcPts val="0"/>
                        </a:spcBef>
                        <a:spcAft>
                          <a:spcPts val="0"/>
                        </a:spcAft>
                        <a:buNone/>
                      </a:pPr>
                      <a:r>
                        <a:rPr lang="en-US" sz="1100" u="none" strike="noStrike" cap="none"/>
                        <a:t>Initial public offering or stock launch </a:t>
                      </a:r>
                      <a:endParaRPr sz="1100" u="none" strike="noStrike" cap="none">
                        <a:latin typeface="Calibri"/>
                        <a:ea typeface="Calibri"/>
                        <a:cs typeface="Calibri"/>
                        <a:sym typeface="Calibri"/>
                      </a:endParaRPr>
                    </a:p>
                  </a:txBody>
                  <a:tcPr marL="67500" marR="67500" marT="0" marB="0" anchor="b"/>
                </a:tc>
              </a:tr>
              <a:tr h="187475">
                <a:tc>
                  <a:txBody>
                    <a:bodyPr/>
                    <a:lstStyle/>
                    <a:p>
                      <a:pPr marL="0" marR="0" lvl="0" indent="0" algn="l" rtl="0">
                        <a:lnSpc>
                          <a:spcPct val="115000"/>
                        </a:lnSpc>
                        <a:spcBef>
                          <a:spcPts val="0"/>
                        </a:spcBef>
                        <a:spcAft>
                          <a:spcPts val="0"/>
                        </a:spcAft>
                        <a:buNone/>
                      </a:pPr>
                      <a:r>
                        <a:rPr lang="en-US" sz="1100" u="none" strike="noStrike" cap="none"/>
                        <a:t>KAM</a:t>
                      </a:r>
                      <a:endParaRPr sz="1100" u="none" strike="noStrike" cap="none">
                        <a:latin typeface="Calibri"/>
                        <a:ea typeface="Calibri"/>
                        <a:cs typeface="Calibri"/>
                        <a:sym typeface="Calibri"/>
                      </a:endParaRPr>
                    </a:p>
                  </a:txBody>
                  <a:tcPr marL="67500" marR="67500" marT="0" marB="0" anchor="b"/>
                </a:tc>
                <a:tc>
                  <a:txBody>
                    <a:bodyPr/>
                    <a:lstStyle/>
                    <a:p>
                      <a:pPr marL="0" marR="0" lvl="0" indent="0" algn="l" rtl="0">
                        <a:lnSpc>
                          <a:spcPct val="115000"/>
                        </a:lnSpc>
                        <a:spcBef>
                          <a:spcPts val="0"/>
                        </a:spcBef>
                        <a:spcAft>
                          <a:spcPts val="0"/>
                        </a:spcAft>
                        <a:buNone/>
                      </a:pPr>
                      <a:r>
                        <a:rPr lang="en-US" sz="1100" u="none" strike="noStrike" cap="none"/>
                        <a:t>Kenya Association of Manufacturers </a:t>
                      </a:r>
                      <a:endParaRPr sz="1100" u="none" strike="noStrike" cap="none">
                        <a:latin typeface="Calibri"/>
                        <a:ea typeface="Calibri"/>
                        <a:cs typeface="Calibri"/>
                        <a:sym typeface="Calibri"/>
                      </a:endParaRPr>
                    </a:p>
                  </a:txBody>
                  <a:tcPr marL="67500" marR="67500" marT="0" marB="0" anchor="b"/>
                </a:tc>
              </a:tr>
              <a:tr h="187475">
                <a:tc>
                  <a:txBody>
                    <a:bodyPr/>
                    <a:lstStyle/>
                    <a:p>
                      <a:pPr marL="0" marR="0" lvl="0" indent="0" algn="l" rtl="0">
                        <a:lnSpc>
                          <a:spcPct val="115000"/>
                        </a:lnSpc>
                        <a:spcBef>
                          <a:spcPts val="0"/>
                        </a:spcBef>
                        <a:spcAft>
                          <a:spcPts val="0"/>
                        </a:spcAft>
                        <a:buNone/>
                      </a:pPr>
                      <a:r>
                        <a:rPr lang="en-US" sz="1100" u="none" strike="noStrike" cap="none"/>
                        <a:t>KeNIA</a:t>
                      </a:r>
                      <a:endParaRPr sz="1100" u="none" strike="noStrike" cap="none">
                        <a:latin typeface="Calibri"/>
                        <a:ea typeface="Calibri"/>
                        <a:cs typeface="Calibri"/>
                        <a:sym typeface="Calibri"/>
                      </a:endParaRPr>
                    </a:p>
                  </a:txBody>
                  <a:tcPr marL="67500" marR="67500" marT="0" marB="0" anchor="b"/>
                </a:tc>
                <a:tc>
                  <a:txBody>
                    <a:bodyPr/>
                    <a:lstStyle/>
                    <a:p>
                      <a:pPr marL="0" marR="0" lvl="0" indent="0" algn="l" rtl="0">
                        <a:lnSpc>
                          <a:spcPct val="115000"/>
                        </a:lnSpc>
                        <a:spcBef>
                          <a:spcPts val="0"/>
                        </a:spcBef>
                        <a:spcAft>
                          <a:spcPts val="0"/>
                        </a:spcAft>
                        <a:buNone/>
                      </a:pPr>
                      <a:r>
                        <a:rPr lang="en-US" sz="1100" u="none" strike="noStrike" cap="none"/>
                        <a:t>Kenya National Innovation Agency </a:t>
                      </a:r>
                      <a:endParaRPr sz="1100" u="none" strike="noStrike" cap="none">
                        <a:latin typeface="Calibri"/>
                        <a:ea typeface="Calibri"/>
                        <a:cs typeface="Calibri"/>
                        <a:sym typeface="Calibri"/>
                      </a:endParaRPr>
                    </a:p>
                  </a:txBody>
                  <a:tcPr marL="67500" marR="67500" marT="0" marB="0" anchor="b"/>
                </a:tc>
              </a:tr>
              <a:tr h="187475">
                <a:tc>
                  <a:txBody>
                    <a:bodyPr/>
                    <a:lstStyle/>
                    <a:p>
                      <a:pPr marL="0" marR="0" lvl="0" indent="0" algn="l" rtl="0">
                        <a:lnSpc>
                          <a:spcPct val="115000"/>
                        </a:lnSpc>
                        <a:spcBef>
                          <a:spcPts val="0"/>
                        </a:spcBef>
                        <a:spcAft>
                          <a:spcPts val="0"/>
                        </a:spcAft>
                        <a:buNone/>
                      </a:pPr>
                      <a:r>
                        <a:rPr lang="en-US" sz="1100" u="none" strike="noStrike" cap="none"/>
                        <a:t>KenInvest</a:t>
                      </a:r>
                      <a:endParaRPr sz="1100" u="none" strike="noStrike" cap="none">
                        <a:latin typeface="Calibri"/>
                        <a:ea typeface="Calibri"/>
                        <a:cs typeface="Calibri"/>
                        <a:sym typeface="Calibri"/>
                      </a:endParaRPr>
                    </a:p>
                  </a:txBody>
                  <a:tcPr marL="67500" marR="67500" marT="0" marB="0" anchor="b"/>
                </a:tc>
                <a:tc>
                  <a:txBody>
                    <a:bodyPr/>
                    <a:lstStyle/>
                    <a:p>
                      <a:pPr marL="0" marR="0" lvl="0" indent="0" algn="l" rtl="0">
                        <a:lnSpc>
                          <a:spcPct val="115000"/>
                        </a:lnSpc>
                        <a:spcBef>
                          <a:spcPts val="0"/>
                        </a:spcBef>
                        <a:spcAft>
                          <a:spcPts val="0"/>
                        </a:spcAft>
                        <a:buNone/>
                      </a:pPr>
                      <a:r>
                        <a:rPr lang="en-US" sz="1100" u="none" strike="noStrike" cap="none"/>
                        <a:t>Kenya Investment Authority</a:t>
                      </a:r>
                      <a:endParaRPr sz="1100" u="none" strike="noStrike" cap="none">
                        <a:latin typeface="Calibri"/>
                        <a:ea typeface="Calibri"/>
                        <a:cs typeface="Calibri"/>
                        <a:sym typeface="Calibri"/>
                      </a:endParaRPr>
                    </a:p>
                  </a:txBody>
                  <a:tcPr marL="67500" marR="67500" marT="0" marB="0" anchor="b"/>
                </a:tc>
              </a:tr>
              <a:tr h="187475">
                <a:tc>
                  <a:txBody>
                    <a:bodyPr/>
                    <a:lstStyle/>
                    <a:p>
                      <a:pPr marL="0" marR="0" lvl="0" indent="0" algn="l" rtl="0">
                        <a:lnSpc>
                          <a:spcPct val="115000"/>
                        </a:lnSpc>
                        <a:spcBef>
                          <a:spcPts val="0"/>
                        </a:spcBef>
                        <a:spcAft>
                          <a:spcPts val="0"/>
                        </a:spcAft>
                        <a:buNone/>
                      </a:pPr>
                      <a:r>
                        <a:rPr lang="en-US" sz="1100" u="none" strike="noStrike" cap="none"/>
                        <a:t>KEPSA</a:t>
                      </a:r>
                      <a:endParaRPr sz="1100" u="none" strike="noStrike" cap="none">
                        <a:latin typeface="Calibri"/>
                        <a:ea typeface="Calibri"/>
                        <a:cs typeface="Calibri"/>
                        <a:sym typeface="Calibri"/>
                      </a:endParaRPr>
                    </a:p>
                  </a:txBody>
                  <a:tcPr marL="67500" marR="67500" marT="0" marB="0" anchor="b"/>
                </a:tc>
                <a:tc>
                  <a:txBody>
                    <a:bodyPr/>
                    <a:lstStyle/>
                    <a:p>
                      <a:pPr marL="0" marR="0" lvl="0" indent="0" algn="l" rtl="0">
                        <a:lnSpc>
                          <a:spcPct val="115000"/>
                        </a:lnSpc>
                        <a:spcBef>
                          <a:spcPts val="0"/>
                        </a:spcBef>
                        <a:spcAft>
                          <a:spcPts val="0"/>
                        </a:spcAft>
                        <a:buNone/>
                      </a:pPr>
                      <a:r>
                        <a:rPr lang="en-US" sz="1100" u="none" strike="noStrike" cap="none"/>
                        <a:t>Kenya Private Sector Alliance</a:t>
                      </a:r>
                      <a:endParaRPr sz="1100" u="none" strike="noStrike" cap="none">
                        <a:latin typeface="Calibri"/>
                        <a:ea typeface="Calibri"/>
                        <a:cs typeface="Calibri"/>
                        <a:sym typeface="Calibri"/>
                      </a:endParaRPr>
                    </a:p>
                  </a:txBody>
                  <a:tcPr marL="67500" marR="67500" marT="0" marB="0" anchor="b"/>
                </a:tc>
              </a:tr>
              <a:tr h="187475">
                <a:tc>
                  <a:txBody>
                    <a:bodyPr/>
                    <a:lstStyle/>
                    <a:p>
                      <a:pPr marL="0" marR="0" lvl="0" indent="0" algn="l" rtl="0">
                        <a:lnSpc>
                          <a:spcPct val="115000"/>
                        </a:lnSpc>
                        <a:spcBef>
                          <a:spcPts val="0"/>
                        </a:spcBef>
                        <a:spcAft>
                          <a:spcPts val="0"/>
                        </a:spcAft>
                        <a:buNone/>
                      </a:pPr>
                      <a:r>
                        <a:rPr lang="en-US" sz="1100" u="none" strike="noStrike" cap="none"/>
                        <a:t>KIE</a:t>
                      </a:r>
                      <a:endParaRPr sz="1100" u="none" strike="noStrike" cap="none">
                        <a:latin typeface="Calibri"/>
                        <a:ea typeface="Calibri"/>
                        <a:cs typeface="Calibri"/>
                        <a:sym typeface="Calibri"/>
                      </a:endParaRPr>
                    </a:p>
                  </a:txBody>
                  <a:tcPr marL="67500" marR="67500" marT="0" marB="0" anchor="b"/>
                </a:tc>
                <a:tc>
                  <a:txBody>
                    <a:bodyPr/>
                    <a:lstStyle/>
                    <a:p>
                      <a:pPr marL="0" marR="0" lvl="0" indent="0" algn="l" rtl="0">
                        <a:lnSpc>
                          <a:spcPct val="115000"/>
                        </a:lnSpc>
                        <a:spcBef>
                          <a:spcPts val="0"/>
                        </a:spcBef>
                        <a:spcAft>
                          <a:spcPts val="0"/>
                        </a:spcAft>
                        <a:buNone/>
                      </a:pPr>
                      <a:r>
                        <a:rPr lang="en-US" sz="1100" u="none" strike="noStrike" cap="none"/>
                        <a:t>Kenya Industrial Estates Ltd</a:t>
                      </a:r>
                      <a:endParaRPr sz="1100" u="none" strike="noStrike" cap="none">
                        <a:latin typeface="Calibri"/>
                        <a:ea typeface="Calibri"/>
                        <a:cs typeface="Calibri"/>
                        <a:sym typeface="Calibri"/>
                      </a:endParaRPr>
                    </a:p>
                  </a:txBody>
                  <a:tcPr marL="67500" marR="67500" marT="0" marB="0" anchor="b"/>
                </a:tc>
              </a:tr>
              <a:tr h="187475">
                <a:tc>
                  <a:txBody>
                    <a:bodyPr/>
                    <a:lstStyle/>
                    <a:p>
                      <a:pPr marL="0" marR="0" lvl="0" indent="0" algn="l" rtl="0">
                        <a:lnSpc>
                          <a:spcPct val="115000"/>
                        </a:lnSpc>
                        <a:spcBef>
                          <a:spcPts val="0"/>
                        </a:spcBef>
                        <a:spcAft>
                          <a:spcPts val="0"/>
                        </a:spcAft>
                        <a:buNone/>
                      </a:pPr>
                      <a:r>
                        <a:rPr lang="en-US" sz="1100" u="none" strike="noStrike" cap="none"/>
                        <a:t>KII</a:t>
                      </a:r>
                      <a:endParaRPr sz="1100" u="none" strike="noStrike" cap="none">
                        <a:latin typeface="Calibri"/>
                        <a:ea typeface="Calibri"/>
                        <a:cs typeface="Calibri"/>
                        <a:sym typeface="Calibri"/>
                      </a:endParaRPr>
                    </a:p>
                  </a:txBody>
                  <a:tcPr marL="67500" marR="67500" marT="0" marB="0" anchor="b"/>
                </a:tc>
                <a:tc>
                  <a:txBody>
                    <a:bodyPr/>
                    <a:lstStyle/>
                    <a:p>
                      <a:pPr marL="0" marR="0" lvl="0" indent="0" algn="l" rtl="0">
                        <a:lnSpc>
                          <a:spcPct val="115000"/>
                        </a:lnSpc>
                        <a:spcBef>
                          <a:spcPts val="0"/>
                        </a:spcBef>
                        <a:spcAft>
                          <a:spcPts val="0"/>
                        </a:spcAft>
                        <a:buNone/>
                      </a:pPr>
                      <a:r>
                        <a:rPr lang="en-US" sz="1100" u="none" strike="noStrike" cap="none"/>
                        <a:t>Key Informant Interviews</a:t>
                      </a:r>
                      <a:endParaRPr sz="1100" u="none" strike="noStrike" cap="none">
                        <a:latin typeface="Calibri"/>
                        <a:ea typeface="Calibri"/>
                        <a:cs typeface="Calibri"/>
                        <a:sym typeface="Calibri"/>
                      </a:endParaRPr>
                    </a:p>
                  </a:txBody>
                  <a:tcPr marL="67500" marR="67500" marT="0" marB="0" anchor="b"/>
                </a:tc>
              </a:tr>
              <a:tr h="187475">
                <a:tc>
                  <a:txBody>
                    <a:bodyPr/>
                    <a:lstStyle/>
                    <a:p>
                      <a:pPr marL="0" marR="0" lvl="0" indent="0" algn="l" rtl="0">
                        <a:lnSpc>
                          <a:spcPct val="115000"/>
                        </a:lnSpc>
                        <a:spcBef>
                          <a:spcPts val="0"/>
                        </a:spcBef>
                        <a:spcAft>
                          <a:spcPts val="0"/>
                        </a:spcAft>
                        <a:buNone/>
                      </a:pPr>
                      <a:r>
                        <a:rPr lang="en-US" sz="1100" u="none" strike="noStrike" cap="none"/>
                        <a:t>KIRDI</a:t>
                      </a:r>
                      <a:endParaRPr sz="1100" u="none" strike="noStrike" cap="none">
                        <a:latin typeface="Calibri"/>
                        <a:ea typeface="Calibri"/>
                        <a:cs typeface="Calibri"/>
                        <a:sym typeface="Calibri"/>
                      </a:endParaRPr>
                    </a:p>
                  </a:txBody>
                  <a:tcPr marL="67500" marR="67500" marT="0" marB="0" anchor="b"/>
                </a:tc>
                <a:tc>
                  <a:txBody>
                    <a:bodyPr/>
                    <a:lstStyle/>
                    <a:p>
                      <a:pPr marL="0" marR="0" lvl="0" indent="0" algn="l" rtl="0">
                        <a:lnSpc>
                          <a:spcPct val="115000"/>
                        </a:lnSpc>
                        <a:spcBef>
                          <a:spcPts val="0"/>
                        </a:spcBef>
                        <a:spcAft>
                          <a:spcPts val="0"/>
                        </a:spcAft>
                        <a:buNone/>
                      </a:pPr>
                      <a:r>
                        <a:rPr lang="en-US" sz="1100" u="none" strike="noStrike" cap="none"/>
                        <a:t>Kenya Industrial Research and Development  Institute</a:t>
                      </a:r>
                      <a:endParaRPr sz="1100" u="none" strike="noStrike" cap="none">
                        <a:latin typeface="Calibri"/>
                        <a:ea typeface="Calibri"/>
                        <a:cs typeface="Calibri"/>
                        <a:sym typeface="Calibri"/>
                      </a:endParaRPr>
                    </a:p>
                  </a:txBody>
                  <a:tcPr marL="67500" marR="67500" marT="0" marB="0" anchor="b"/>
                </a:tc>
              </a:tr>
              <a:tr h="187475">
                <a:tc>
                  <a:txBody>
                    <a:bodyPr/>
                    <a:lstStyle/>
                    <a:p>
                      <a:pPr marL="0" marR="0" lvl="0" indent="0" algn="l" rtl="0">
                        <a:lnSpc>
                          <a:spcPct val="115000"/>
                        </a:lnSpc>
                        <a:spcBef>
                          <a:spcPts val="0"/>
                        </a:spcBef>
                        <a:spcAft>
                          <a:spcPts val="0"/>
                        </a:spcAft>
                        <a:buNone/>
                      </a:pPr>
                      <a:r>
                        <a:rPr lang="en-US" sz="1100" u="none" strike="noStrike" cap="none"/>
                        <a:t>MSEA</a:t>
                      </a:r>
                      <a:endParaRPr sz="1100" u="none" strike="noStrike" cap="none">
                        <a:latin typeface="Calibri"/>
                        <a:ea typeface="Calibri"/>
                        <a:cs typeface="Calibri"/>
                        <a:sym typeface="Calibri"/>
                      </a:endParaRPr>
                    </a:p>
                  </a:txBody>
                  <a:tcPr marL="67500" marR="67500" marT="0" marB="0" anchor="b"/>
                </a:tc>
                <a:tc>
                  <a:txBody>
                    <a:bodyPr/>
                    <a:lstStyle/>
                    <a:p>
                      <a:pPr marL="0" marR="0" lvl="0" indent="0" algn="l" rtl="0">
                        <a:lnSpc>
                          <a:spcPct val="115000"/>
                        </a:lnSpc>
                        <a:spcBef>
                          <a:spcPts val="0"/>
                        </a:spcBef>
                        <a:spcAft>
                          <a:spcPts val="0"/>
                        </a:spcAft>
                        <a:buNone/>
                      </a:pPr>
                      <a:r>
                        <a:rPr lang="en-US" sz="1100" u="none" strike="noStrike" cap="none"/>
                        <a:t>Micro and Small Enterprises Authority </a:t>
                      </a:r>
                      <a:endParaRPr sz="1100" u="none" strike="noStrike" cap="none">
                        <a:latin typeface="Calibri"/>
                        <a:ea typeface="Calibri"/>
                        <a:cs typeface="Calibri"/>
                        <a:sym typeface="Calibri"/>
                      </a:endParaRPr>
                    </a:p>
                  </a:txBody>
                  <a:tcPr marL="67500" marR="67500" marT="0" marB="0" anchor="b"/>
                </a:tc>
              </a:tr>
              <a:tr h="187475">
                <a:tc>
                  <a:txBody>
                    <a:bodyPr/>
                    <a:lstStyle/>
                    <a:p>
                      <a:pPr marL="0" marR="0" lvl="0" indent="0" algn="l" rtl="0">
                        <a:lnSpc>
                          <a:spcPct val="115000"/>
                        </a:lnSpc>
                        <a:spcBef>
                          <a:spcPts val="0"/>
                        </a:spcBef>
                        <a:spcAft>
                          <a:spcPts val="0"/>
                        </a:spcAft>
                        <a:buNone/>
                      </a:pPr>
                      <a:r>
                        <a:rPr lang="en-US" sz="1100" u="none" strike="noStrike" cap="none"/>
                        <a:t>MSMEs</a:t>
                      </a:r>
                      <a:endParaRPr sz="1100" u="none" strike="noStrike" cap="none">
                        <a:latin typeface="Calibri"/>
                        <a:ea typeface="Calibri"/>
                        <a:cs typeface="Calibri"/>
                        <a:sym typeface="Calibri"/>
                      </a:endParaRPr>
                    </a:p>
                  </a:txBody>
                  <a:tcPr marL="67500" marR="67500" marT="0" marB="0" anchor="b"/>
                </a:tc>
                <a:tc>
                  <a:txBody>
                    <a:bodyPr/>
                    <a:lstStyle/>
                    <a:p>
                      <a:pPr marL="0" marR="0" lvl="0" indent="0" algn="l" rtl="0">
                        <a:lnSpc>
                          <a:spcPct val="115000"/>
                        </a:lnSpc>
                        <a:spcBef>
                          <a:spcPts val="0"/>
                        </a:spcBef>
                        <a:spcAft>
                          <a:spcPts val="0"/>
                        </a:spcAft>
                        <a:buNone/>
                      </a:pPr>
                      <a:r>
                        <a:rPr lang="en-US" sz="1100" u="none" strike="noStrike" cap="none"/>
                        <a:t>Micro, small and medium enterprises</a:t>
                      </a:r>
                      <a:endParaRPr sz="1100" u="none" strike="noStrike" cap="none">
                        <a:latin typeface="Calibri"/>
                        <a:ea typeface="Calibri"/>
                        <a:cs typeface="Calibri"/>
                        <a:sym typeface="Calibri"/>
                      </a:endParaRPr>
                    </a:p>
                  </a:txBody>
                  <a:tcPr marL="67500" marR="67500" marT="0" marB="0" anchor="b"/>
                </a:tc>
              </a:tr>
              <a:tr h="187475">
                <a:tc>
                  <a:txBody>
                    <a:bodyPr/>
                    <a:lstStyle/>
                    <a:p>
                      <a:pPr marL="0" marR="0" lvl="0" indent="0" algn="l" rtl="0">
                        <a:lnSpc>
                          <a:spcPct val="115000"/>
                        </a:lnSpc>
                        <a:spcBef>
                          <a:spcPts val="0"/>
                        </a:spcBef>
                        <a:spcAft>
                          <a:spcPts val="0"/>
                        </a:spcAft>
                        <a:buNone/>
                      </a:pPr>
                      <a:r>
                        <a:rPr lang="en-US" sz="1100" u="none" strike="noStrike" cap="none"/>
                        <a:t>SDGs</a:t>
                      </a:r>
                      <a:endParaRPr sz="1100" u="none" strike="noStrike" cap="none">
                        <a:latin typeface="Calibri"/>
                        <a:ea typeface="Calibri"/>
                        <a:cs typeface="Calibri"/>
                        <a:sym typeface="Calibri"/>
                      </a:endParaRPr>
                    </a:p>
                  </a:txBody>
                  <a:tcPr marL="67500" marR="67500" marT="0" marB="0" anchor="b"/>
                </a:tc>
                <a:tc>
                  <a:txBody>
                    <a:bodyPr/>
                    <a:lstStyle/>
                    <a:p>
                      <a:pPr marL="0" marR="0" lvl="0" indent="0" algn="l" rtl="0">
                        <a:lnSpc>
                          <a:spcPct val="115000"/>
                        </a:lnSpc>
                        <a:spcBef>
                          <a:spcPts val="0"/>
                        </a:spcBef>
                        <a:spcAft>
                          <a:spcPts val="0"/>
                        </a:spcAft>
                        <a:buNone/>
                      </a:pPr>
                      <a:r>
                        <a:rPr lang="en-US" sz="1100" u="none" strike="noStrike" cap="none"/>
                        <a:t>Sustainable Development Goal</a:t>
                      </a:r>
                      <a:endParaRPr sz="1100" u="none" strike="noStrike" cap="none">
                        <a:latin typeface="Calibri"/>
                        <a:ea typeface="Calibri"/>
                        <a:cs typeface="Calibri"/>
                        <a:sym typeface="Calibri"/>
                      </a:endParaRPr>
                    </a:p>
                  </a:txBody>
                  <a:tcPr marL="67500" marR="67500" marT="0" marB="0" anchor="b"/>
                </a:tc>
              </a:tr>
              <a:tr h="187475">
                <a:tc>
                  <a:txBody>
                    <a:bodyPr/>
                    <a:lstStyle/>
                    <a:p>
                      <a:pPr marL="0" marR="0" lvl="0" indent="0" algn="l" rtl="0">
                        <a:lnSpc>
                          <a:spcPct val="115000"/>
                        </a:lnSpc>
                        <a:spcBef>
                          <a:spcPts val="0"/>
                        </a:spcBef>
                        <a:spcAft>
                          <a:spcPts val="0"/>
                        </a:spcAft>
                        <a:buNone/>
                      </a:pPr>
                      <a:r>
                        <a:rPr lang="en-US" sz="1100" u="none" strike="noStrike" cap="none"/>
                        <a:t>UN</a:t>
                      </a:r>
                      <a:endParaRPr sz="1100" u="none" strike="noStrike" cap="none">
                        <a:latin typeface="Calibri"/>
                        <a:ea typeface="Calibri"/>
                        <a:cs typeface="Calibri"/>
                        <a:sym typeface="Calibri"/>
                      </a:endParaRPr>
                    </a:p>
                  </a:txBody>
                  <a:tcPr marL="67500" marR="67500" marT="0" marB="0" anchor="b"/>
                </a:tc>
                <a:tc>
                  <a:txBody>
                    <a:bodyPr/>
                    <a:lstStyle/>
                    <a:p>
                      <a:pPr marL="0" marR="0" lvl="0" indent="0" algn="l" rtl="0">
                        <a:lnSpc>
                          <a:spcPct val="115000"/>
                        </a:lnSpc>
                        <a:spcBef>
                          <a:spcPts val="0"/>
                        </a:spcBef>
                        <a:spcAft>
                          <a:spcPts val="0"/>
                        </a:spcAft>
                        <a:buNone/>
                      </a:pPr>
                      <a:r>
                        <a:rPr lang="en-US" sz="1100" u="none" strike="noStrike" cap="none"/>
                        <a:t>The United Nations</a:t>
                      </a:r>
                      <a:endParaRPr sz="1100" u="none" strike="noStrike" cap="none">
                        <a:latin typeface="Calibri"/>
                        <a:ea typeface="Calibri"/>
                        <a:cs typeface="Calibri"/>
                        <a:sym typeface="Calibri"/>
                      </a:endParaRPr>
                    </a:p>
                  </a:txBody>
                  <a:tcPr marL="67500" marR="67500" marT="0" marB="0" anchor="b"/>
                </a:tc>
              </a:tr>
              <a:tr h="187475">
                <a:tc>
                  <a:txBody>
                    <a:bodyPr/>
                    <a:lstStyle/>
                    <a:p>
                      <a:pPr marL="0" marR="0" lvl="0" indent="0" algn="l" rtl="0">
                        <a:lnSpc>
                          <a:spcPct val="115000"/>
                        </a:lnSpc>
                        <a:spcBef>
                          <a:spcPts val="0"/>
                        </a:spcBef>
                        <a:spcAft>
                          <a:spcPts val="0"/>
                        </a:spcAft>
                        <a:buNone/>
                      </a:pPr>
                      <a:r>
                        <a:rPr lang="en-US" sz="1100" u="none" strike="noStrike" cap="none"/>
                        <a:t>UON</a:t>
                      </a:r>
                      <a:endParaRPr sz="1100" u="none" strike="noStrike" cap="none">
                        <a:latin typeface="Calibri"/>
                        <a:ea typeface="Calibri"/>
                        <a:cs typeface="Calibri"/>
                        <a:sym typeface="Calibri"/>
                      </a:endParaRPr>
                    </a:p>
                  </a:txBody>
                  <a:tcPr marL="67500" marR="67500" marT="0" marB="0" anchor="b"/>
                </a:tc>
                <a:tc>
                  <a:txBody>
                    <a:bodyPr/>
                    <a:lstStyle/>
                    <a:p>
                      <a:pPr marL="0" marR="0" lvl="0" indent="0" algn="l" rtl="0">
                        <a:lnSpc>
                          <a:spcPct val="115000"/>
                        </a:lnSpc>
                        <a:spcBef>
                          <a:spcPts val="0"/>
                        </a:spcBef>
                        <a:spcAft>
                          <a:spcPts val="0"/>
                        </a:spcAft>
                        <a:buNone/>
                      </a:pPr>
                      <a:r>
                        <a:rPr lang="en-US" sz="1100" u="none" strike="noStrike" cap="none"/>
                        <a:t>The University of Nairobi</a:t>
                      </a:r>
                      <a:endParaRPr sz="1100" u="none" strike="noStrike" cap="none">
                        <a:latin typeface="Calibri"/>
                        <a:ea typeface="Calibri"/>
                        <a:cs typeface="Calibri"/>
                        <a:sym typeface="Calibri"/>
                      </a:endParaRPr>
                    </a:p>
                  </a:txBody>
                  <a:tcPr marL="67500" marR="67500" marT="0" marB="0" anchor="b"/>
                </a:tc>
              </a:tr>
              <a:tr h="187475">
                <a:tc>
                  <a:txBody>
                    <a:bodyPr/>
                    <a:lstStyle/>
                    <a:p>
                      <a:pPr marL="0" marR="0" lvl="0" indent="0" algn="l" rtl="0">
                        <a:lnSpc>
                          <a:spcPct val="115000"/>
                        </a:lnSpc>
                        <a:spcBef>
                          <a:spcPts val="0"/>
                        </a:spcBef>
                        <a:spcAft>
                          <a:spcPts val="0"/>
                        </a:spcAft>
                        <a:buNone/>
                      </a:pPr>
                      <a:r>
                        <a:rPr lang="en-US" sz="1100" u="none" strike="noStrike" cap="none"/>
                        <a:t>VC4A</a:t>
                      </a:r>
                      <a:endParaRPr sz="1100" u="none" strike="noStrike" cap="none">
                        <a:latin typeface="Calibri"/>
                        <a:ea typeface="Calibri"/>
                        <a:cs typeface="Calibri"/>
                        <a:sym typeface="Calibri"/>
                      </a:endParaRPr>
                    </a:p>
                  </a:txBody>
                  <a:tcPr marL="67500" marR="67500" marT="0" marB="0" anchor="b"/>
                </a:tc>
                <a:tc>
                  <a:txBody>
                    <a:bodyPr/>
                    <a:lstStyle/>
                    <a:p>
                      <a:pPr marL="0" marR="0" lvl="0" indent="0" algn="l" rtl="0">
                        <a:lnSpc>
                          <a:spcPct val="115000"/>
                        </a:lnSpc>
                        <a:spcBef>
                          <a:spcPts val="0"/>
                        </a:spcBef>
                        <a:spcAft>
                          <a:spcPts val="0"/>
                        </a:spcAft>
                        <a:buNone/>
                      </a:pPr>
                      <a:r>
                        <a:rPr lang="en-US" sz="1100" u="none" strike="noStrike" cap="none"/>
                        <a:t>Venture Capital for Africa</a:t>
                      </a:r>
                      <a:endParaRPr sz="1100" u="none" strike="noStrike" cap="none">
                        <a:latin typeface="Calibri"/>
                        <a:ea typeface="Calibri"/>
                        <a:cs typeface="Calibri"/>
                        <a:sym typeface="Calibri"/>
                      </a:endParaRPr>
                    </a:p>
                  </a:txBody>
                  <a:tcPr marL="67500" marR="67500" marT="0" marB="0" anchor="b"/>
                </a:tc>
              </a:tr>
              <a:tr h="187475">
                <a:tc>
                  <a:txBody>
                    <a:bodyPr/>
                    <a:lstStyle/>
                    <a:p>
                      <a:pPr marL="0" marR="0" lvl="0" indent="0" algn="l" rtl="0">
                        <a:lnSpc>
                          <a:spcPct val="115000"/>
                        </a:lnSpc>
                        <a:spcBef>
                          <a:spcPts val="0"/>
                        </a:spcBef>
                        <a:spcAft>
                          <a:spcPts val="0"/>
                        </a:spcAft>
                        <a:buNone/>
                      </a:pPr>
                      <a:r>
                        <a:rPr lang="en-US" sz="1100" u="none" strike="noStrike" cap="none"/>
                        <a:t>WEDF</a:t>
                      </a:r>
                      <a:endParaRPr sz="1100" u="none" strike="noStrike" cap="none">
                        <a:latin typeface="Calibri"/>
                        <a:ea typeface="Calibri"/>
                        <a:cs typeface="Calibri"/>
                        <a:sym typeface="Calibri"/>
                      </a:endParaRPr>
                    </a:p>
                  </a:txBody>
                  <a:tcPr marL="67500" marR="67500" marT="0" marB="0" anchor="b"/>
                </a:tc>
                <a:tc>
                  <a:txBody>
                    <a:bodyPr/>
                    <a:lstStyle/>
                    <a:p>
                      <a:pPr marL="0" marR="0" lvl="0" indent="0" algn="l" rtl="0">
                        <a:lnSpc>
                          <a:spcPct val="115000"/>
                        </a:lnSpc>
                        <a:spcBef>
                          <a:spcPts val="0"/>
                        </a:spcBef>
                        <a:spcAft>
                          <a:spcPts val="0"/>
                        </a:spcAft>
                        <a:buNone/>
                      </a:pPr>
                      <a:r>
                        <a:rPr lang="en-US" sz="1100" u="none" strike="noStrike" cap="none"/>
                        <a:t>Women Enterprise Development Fund</a:t>
                      </a:r>
                      <a:endParaRPr sz="1100" u="none" strike="noStrike" cap="none">
                        <a:latin typeface="Calibri"/>
                        <a:ea typeface="Calibri"/>
                        <a:cs typeface="Calibri"/>
                        <a:sym typeface="Calibri"/>
                      </a:endParaRPr>
                    </a:p>
                  </a:txBody>
                  <a:tcPr marL="67500" marR="67500" marT="0" marB="0" anchor="b"/>
                </a:tc>
              </a:tr>
              <a:tr h="187475">
                <a:tc>
                  <a:txBody>
                    <a:bodyPr/>
                    <a:lstStyle/>
                    <a:p>
                      <a:pPr marL="0" marR="0" lvl="0" indent="0" algn="l" rtl="0">
                        <a:lnSpc>
                          <a:spcPct val="115000"/>
                        </a:lnSpc>
                        <a:spcBef>
                          <a:spcPts val="0"/>
                        </a:spcBef>
                        <a:spcAft>
                          <a:spcPts val="0"/>
                        </a:spcAft>
                        <a:buNone/>
                      </a:pPr>
                      <a:r>
                        <a:rPr lang="en-US" sz="1100" u="none" strike="noStrike" cap="none"/>
                        <a:t>YEDF</a:t>
                      </a:r>
                      <a:endParaRPr sz="1100" u="none" strike="noStrike" cap="none">
                        <a:latin typeface="Calibri"/>
                        <a:ea typeface="Calibri"/>
                        <a:cs typeface="Calibri"/>
                        <a:sym typeface="Calibri"/>
                      </a:endParaRPr>
                    </a:p>
                  </a:txBody>
                  <a:tcPr marL="67500" marR="67500" marT="0" marB="0" anchor="b"/>
                </a:tc>
                <a:tc>
                  <a:txBody>
                    <a:bodyPr/>
                    <a:lstStyle/>
                    <a:p>
                      <a:pPr marL="0" marR="0" lvl="0" indent="0" algn="l" rtl="0">
                        <a:lnSpc>
                          <a:spcPct val="115000"/>
                        </a:lnSpc>
                        <a:spcBef>
                          <a:spcPts val="0"/>
                        </a:spcBef>
                        <a:spcAft>
                          <a:spcPts val="0"/>
                        </a:spcAft>
                        <a:buNone/>
                      </a:pPr>
                      <a:r>
                        <a:rPr lang="en-US" sz="1100" u="none" strike="noStrike" cap="none"/>
                        <a:t>Youth Enterprise Development Fund</a:t>
                      </a:r>
                      <a:endParaRPr sz="1100" u="none" strike="noStrike" cap="none">
                        <a:latin typeface="Calibri"/>
                        <a:ea typeface="Calibri"/>
                        <a:cs typeface="Calibri"/>
                        <a:sym typeface="Calibri"/>
                      </a:endParaRPr>
                    </a:p>
                  </a:txBody>
                  <a:tcPr marL="67500" marR="67500" marT="0" marB="0" anchor="b"/>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13"/>
          <p:cNvSpPr txBox="1"/>
          <p:nvPr/>
        </p:nvSpPr>
        <p:spPr>
          <a:xfrm>
            <a:off x="549275" y="774412"/>
            <a:ext cx="4111291"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2"/>
                </a:solidFill>
                <a:latin typeface="Verdana"/>
                <a:ea typeface="Verdana"/>
                <a:cs typeface="Verdana"/>
                <a:sym typeface="Verdana"/>
              </a:rPr>
              <a:t>List of Tables</a:t>
            </a:r>
            <a:endParaRPr/>
          </a:p>
        </p:txBody>
      </p:sp>
      <p:sp>
        <p:nvSpPr>
          <p:cNvPr id="287" name="Google Shape;287;p13"/>
          <p:cNvSpPr/>
          <p:nvPr/>
        </p:nvSpPr>
        <p:spPr>
          <a:xfrm>
            <a:off x="4054642" y="0"/>
            <a:ext cx="2803358" cy="926432"/>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288" name="Google Shape;288;p13"/>
          <p:cNvCxnSpPr/>
          <p:nvPr/>
        </p:nvCxnSpPr>
        <p:spPr>
          <a:xfrm>
            <a:off x="549275" y="405063"/>
            <a:ext cx="5759450" cy="0"/>
          </a:xfrm>
          <a:prstGeom prst="straightConnector1">
            <a:avLst/>
          </a:prstGeom>
          <a:noFill/>
          <a:ln w="9525" cap="flat" cmpd="sng">
            <a:solidFill>
              <a:schemeClr val="dk2"/>
            </a:solidFill>
            <a:prstDash val="solid"/>
            <a:round/>
            <a:headEnd type="none" w="sm" len="sm"/>
            <a:tailEnd type="none" w="sm" len="sm"/>
          </a:ln>
        </p:spPr>
      </p:cxnSp>
      <p:sp>
        <p:nvSpPr>
          <p:cNvPr id="289" name="Google Shape;289;p13"/>
          <p:cNvSpPr/>
          <p:nvPr/>
        </p:nvSpPr>
        <p:spPr>
          <a:xfrm>
            <a:off x="549275" y="164431"/>
            <a:ext cx="324853" cy="240632"/>
          </a:xfrm>
          <a:prstGeom prst="flowChartInputOutpu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0" name="Google Shape;290;p13"/>
          <p:cNvSpPr txBox="1"/>
          <p:nvPr/>
        </p:nvSpPr>
        <p:spPr>
          <a:xfrm>
            <a:off x="4186989" y="180899"/>
            <a:ext cx="2121736"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b="1">
                <a:solidFill>
                  <a:schemeClr val="accent2"/>
                </a:solidFill>
                <a:latin typeface="Verdana"/>
                <a:ea typeface="Verdana"/>
                <a:cs typeface="Verdana"/>
                <a:sym typeface="Verdana"/>
              </a:rPr>
              <a:t>List of Tables</a:t>
            </a:r>
            <a:endParaRPr/>
          </a:p>
        </p:txBody>
      </p:sp>
      <p:sp>
        <p:nvSpPr>
          <p:cNvPr id="291" name="Google Shape;291;p13"/>
          <p:cNvSpPr/>
          <p:nvPr/>
        </p:nvSpPr>
        <p:spPr>
          <a:xfrm>
            <a:off x="0" y="8388350"/>
            <a:ext cx="2394284" cy="755648"/>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14"/>
          <p:cNvSpPr txBox="1"/>
          <p:nvPr/>
        </p:nvSpPr>
        <p:spPr>
          <a:xfrm>
            <a:off x="549275" y="774412"/>
            <a:ext cx="4111291"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2"/>
                </a:solidFill>
                <a:latin typeface="Verdana"/>
                <a:ea typeface="Verdana"/>
                <a:cs typeface="Verdana"/>
                <a:sym typeface="Verdana"/>
              </a:rPr>
              <a:t>List of Figures</a:t>
            </a:r>
            <a:endParaRPr/>
          </a:p>
        </p:txBody>
      </p:sp>
      <p:sp>
        <p:nvSpPr>
          <p:cNvPr id="297" name="Google Shape;297;p14"/>
          <p:cNvSpPr/>
          <p:nvPr/>
        </p:nvSpPr>
        <p:spPr>
          <a:xfrm>
            <a:off x="4054642" y="0"/>
            <a:ext cx="2803358" cy="926432"/>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298" name="Google Shape;298;p14"/>
          <p:cNvCxnSpPr/>
          <p:nvPr/>
        </p:nvCxnSpPr>
        <p:spPr>
          <a:xfrm>
            <a:off x="549275" y="405063"/>
            <a:ext cx="5759450" cy="0"/>
          </a:xfrm>
          <a:prstGeom prst="straightConnector1">
            <a:avLst/>
          </a:prstGeom>
          <a:noFill/>
          <a:ln w="9525" cap="flat" cmpd="sng">
            <a:solidFill>
              <a:schemeClr val="dk2"/>
            </a:solidFill>
            <a:prstDash val="solid"/>
            <a:round/>
            <a:headEnd type="none" w="sm" len="sm"/>
            <a:tailEnd type="none" w="sm" len="sm"/>
          </a:ln>
        </p:spPr>
      </p:cxnSp>
      <p:sp>
        <p:nvSpPr>
          <p:cNvPr id="299" name="Google Shape;299;p14"/>
          <p:cNvSpPr/>
          <p:nvPr/>
        </p:nvSpPr>
        <p:spPr>
          <a:xfrm>
            <a:off x="549275" y="164431"/>
            <a:ext cx="324853" cy="240632"/>
          </a:xfrm>
          <a:prstGeom prst="flowChartInputOutpu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0" name="Google Shape;300;p14"/>
          <p:cNvSpPr txBox="1"/>
          <p:nvPr/>
        </p:nvSpPr>
        <p:spPr>
          <a:xfrm>
            <a:off x="4186989" y="180899"/>
            <a:ext cx="2121736"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b="1">
                <a:solidFill>
                  <a:schemeClr val="accent2"/>
                </a:solidFill>
                <a:latin typeface="Verdana"/>
                <a:ea typeface="Verdana"/>
                <a:cs typeface="Verdana"/>
                <a:sym typeface="Verdana"/>
              </a:rPr>
              <a:t>List of Figures</a:t>
            </a:r>
            <a:endParaRPr/>
          </a:p>
        </p:txBody>
      </p:sp>
      <p:sp>
        <p:nvSpPr>
          <p:cNvPr id="301" name="Google Shape;301;p14"/>
          <p:cNvSpPr/>
          <p:nvPr/>
        </p:nvSpPr>
        <p:spPr>
          <a:xfrm>
            <a:off x="0" y="8388350"/>
            <a:ext cx="2394284" cy="755648"/>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15"/>
          <p:cNvSpPr/>
          <p:nvPr/>
        </p:nvSpPr>
        <p:spPr>
          <a:xfrm>
            <a:off x="4054642" y="0"/>
            <a:ext cx="2803358" cy="926432"/>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7" name="Google Shape;307;p15"/>
          <p:cNvSpPr/>
          <p:nvPr/>
        </p:nvSpPr>
        <p:spPr>
          <a:xfrm>
            <a:off x="0" y="8388350"/>
            <a:ext cx="2394284" cy="755648"/>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cxnSp>
        <p:nvCxnSpPr>
          <p:cNvPr id="312" name="Google Shape;312;p16"/>
          <p:cNvCxnSpPr/>
          <p:nvPr/>
        </p:nvCxnSpPr>
        <p:spPr>
          <a:xfrm rot="10800000">
            <a:off x="2171700" y="8610600"/>
            <a:ext cx="0" cy="17801"/>
          </a:xfrm>
          <a:prstGeom prst="straightConnector1">
            <a:avLst/>
          </a:prstGeom>
          <a:noFill/>
          <a:ln w="9525" cap="flat" cmpd="sng">
            <a:solidFill>
              <a:srgbClr val="BE8E00"/>
            </a:solidFill>
            <a:prstDash val="solid"/>
            <a:round/>
            <a:headEnd type="none" w="sm" len="sm"/>
            <a:tailEnd type="none" w="sm" len="sm"/>
          </a:ln>
        </p:spPr>
      </p:cxnSp>
      <p:sp>
        <p:nvSpPr>
          <p:cNvPr id="313" name="Google Shape;313;p16"/>
          <p:cNvSpPr txBox="1"/>
          <p:nvPr/>
        </p:nvSpPr>
        <p:spPr>
          <a:xfrm>
            <a:off x="549271" y="857934"/>
            <a:ext cx="575944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dk1"/>
                </a:solidFill>
                <a:latin typeface="Calibri"/>
                <a:ea typeface="Calibri"/>
                <a:cs typeface="Calibri"/>
                <a:sym typeface="Calibri"/>
              </a:rPr>
              <a:t>  Executive Summary</a:t>
            </a:r>
            <a:endParaRPr/>
          </a:p>
        </p:txBody>
      </p:sp>
      <p:sp>
        <p:nvSpPr>
          <p:cNvPr id="314" name="Google Shape;314;p16"/>
          <p:cNvSpPr txBox="1"/>
          <p:nvPr/>
        </p:nvSpPr>
        <p:spPr>
          <a:xfrm>
            <a:off x="549275" y="8610600"/>
            <a:ext cx="5759449" cy="21544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chemeClr val="dk1"/>
              </a:buClr>
              <a:buSzPts val="800"/>
              <a:buFont typeface="Calibri"/>
              <a:buAutoNum type="arabicPeriod"/>
            </a:pPr>
            <a:r>
              <a:rPr lang="en-US" sz="800" u="sng">
                <a:solidFill>
                  <a:schemeClr val="hlink"/>
                </a:solidFill>
                <a:latin typeface="Calibri"/>
                <a:ea typeface="Calibri"/>
                <a:cs typeface="Calibri"/>
                <a:sym typeface="Calibri"/>
                <a:hlinkClick r:id="rId3"/>
              </a:rPr>
              <a:t>https://disrupt-africa.com/tag/african-tech-startups-funding-report/</a:t>
            </a:r>
            <a:endParaRPr sz="800">
              <a:solidFill>
                <a:schemeClr val="dk1"/>
              </a:solidFill>
              <a:latin typeface="Calibri"/>
              <a:ea typeface="Calibri"/>
              <a:cs typeface="Calibri"/>
              <a:sym typeface="Calibri"/>
            </a:endParaRPr>
          </a:p>
        </p:txBody>
      </p:sp>
      <p:sp>
        <p:nvSpPr>
          <p:cNvPr id="315" name="Google Shape;315;p16"/>
          <p:cNvSpPr/>
          <p:nvPr/>
        </p:nvSpPr>
        <p:spPr>
          <a:xfrm rot="10800000">
            <a:off x="723899" y="1504265"/>
            <a:ext cx="6134103" cy="1764179"/>
          </a:xfrm>
          <a:custGeom>
            <a:avLst/>
            <a:gdLst/>
            <a:ahLst/>
            <a:cxnLst/>
            <a:rect l="l" t="t" r="r" b="b"/>
            <a:pathLst>
              <a:path w="2586677" h="1179560" extrusionOk="0">
                <a:moveTo>
                  <a:pt x="0" y="1179559"/>
                </a:moveTo>
                <a:lnTo>
                  <a:pt x="975" y="0"/>
                </a:lnTo>
                <a:lnTo>
                  <a:pt x="2079738" y="0"/>
                </a:lnTo>
                <a:lnTo>
                  <a:pt x="2586677" y="1179560"/>
                </a:lnTo>
                <a:lnTo>
                  <a:pt x="0" y="1179559"/>
                </a:lnTo>
                <a:close/>
              </a:path>
            </a:pathLst>
          </a:cu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6" name="Google Shape;316;p16"/>
          <p:cNvSpPr txBox="1"/>
          <p:nvPr/>
        </p:nvSpPr>
        <p:spPr>
          <a:xfrm>
            <a:off x="1907177" y="1607795"/>
            <a:ext cx="4401548"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lt2"/>
                </a:solidFill>
                <a:latin typeface="Calibri"/>
                <a:ea typeface="Calibri"/>
                <a:cs typeface="Calibri"/>
                <a:sym typeface="Calibri"/>
              </a:rPr>
              <a:t>The Kenyan startup ecosystem is among the most thriving in the African ecosystem, coming third after Nigeria and South Africa, there has been a general improvement in the total amount of funding raised by startups. African startups raised </a:t>
            </a:r>
            <a:r>
              <a:rPr lang="en-US" sz="1100" b="1">
                <a:solidFill>
                  <a:schemeClr val="lt2"/>
                </a:solidFill>
                <a:latin typeface="Calibri"/>
                <a:ea typeface="Calibri"/>
                <a:cs typeface="Calibri"/>
                <a:sym typeface="Calibri"/>
              </a:rPr>
              <a:t>USD 2.14 billion</a:t>
            </a:r>
            <a:r>
              <a:rPr lang="en-US" sz="1100" baseline="30000">
                <a:solidFill>
                  <a:schemeClr val="lt2"/>
                </a:solidFill>
                <a:latin typeface="Calibri"/>
                <a:ea typeface="Calibri"/>
                <a:cs typeface="Calibri"/>
                <a:sym typeface="Calibri"/>
              </a:rPr>
              <a:t>1</a:t>
            </a:r>
            <a:r>
              <a:rPr lang="en-US" sz="1100">
                <a:solidFill>
                  <a:schemeClr val="lt2"/>
                </a:solidFill>
                <a:latin typeface="Calibri"/>
                <a:ea typeface="Calibri"/>
                <a:cs typeface="Calibri"/>
                <a:sym typeface="Calibri"/>
              </a:rPr>
              <a:t>, the bulk of which took place in Nigeria, South Africa, Kenya, and Egypt. Kenya on its own had </a:t>
            </a:r>
            <a:r>
              <a:rPr lang="en-US" sz="1100" b="1">
                <a:solidFill>
                  <a:schemeClr val="lt2"/>
                </a:solidFill>
                <a:latin typeface="Calibri"/>
                <a:ea typeface="Calibri"/>
                <a:cs typeface="Calibri"/>
                <a:sym typeface="Calibri"/>
              </a:rPr>
              <a:t>87 </a:t>
            </a:r>
            <a:r>
              <a:rPr lang="en-US" sz="1100">
                <a:solidFill>
                  <a:schemeClr val="lt2"/>
                </a:solidFill>
                <a:latin typeface="Calibri"/>
                <a:ea typeface="Calibri"/>
                <a:cs typeface="Calibri"/>
                <a:sym typeface="Calibri"/>
              </a:rPr>
              <a:t>startups, raising a total of </a:t>
            </a:r>
            <a:r>
              <a:rPr lang="en-US" sz="1100" b="1">
                <a:solidFill>
                  <a:schemeClr val="lt2"/>
                </a:solidFill>
                <a:latin typeface="Calibri"/>
                <a:ea typeface="Calibri"/>
                <a:cs typeface="Calibri"/>
                <a:sym typeface="Calibri"/>
              </a:rPr>
              <a:t>USD 291m</a:t>
            </a:r>
            <a:r>
              <a:rPr lang="en-US" sz="1100">
                <a:solidFill>
                  <a:schemeClr val="lt2"/>
                </a:solidFill>
                <a:latin typeface="Calibri"/>
                <a:ea typeface="Calibri"/>
                <a:cs typeface="Calibri"/>
                <a:sym typeface="Calibri"/>
              </a:rPr>
              <a:t>. In the first quarter of </a:t>
            </a:r>
            <a:r>
              <a:rPr lang="en-US" sz="1100" b="1">
                <a:solidFill>
                  <a:schemeClr val="lt2"/>
                </a:solidFill>
                <a:latin typeface="Calibri"/>
                <a:ea typeface="Calibri"/>
                <a:cs typeface="Calibri"/>
                <a:sym typeface="Calibri"/>
              </a:rPr>
              <a:t>2022</a:t>
            </a:r>
            <a:r>
              <a:rPr lang="en-US" sz="1100">
                <a:solidFill>
                  <a:schemeClr val="lt2"/>
                </a:solidFill>
                <a:latin typeface="Calibri"/>
                <a:ea typeface="Calibri"/>
                <a:cs typeface="Calibri"/>
                <a:sym typeface="Calibri"/>
              </a:rPr>
              <a:t>, the start-up sector attracted </a:t>
            </a:r>
            <a:r>
              <a:rPr lang="en-US" sz="1100" b="1">
                <a:solidFill>
                  <a:schemeClr val="lt2"/>
                </a:solidFill>
                <a:latin typeface="Calibri"/>
                <a:ea typeface="Calibri"/>
                <a:cs typeface="Calibri"/>
                <a:sym typeface="Calibri"/>
              </a:rPr>
              <a:t>USD 401 million </a:t>
            </a:r>
            <a:r>
              <a:rPr lang="en-US" sz="1100">
                <a:solidFill>
                  <a:schemeClr val="lt2"/>
                </a:solidFill>
                <a:latin typeface="Calibri"/>
                <a:ea typeface="Calibri"/>
                <a:cs typeface="Calibri"/>
                <a:sym typeface="Calibri"/>
              </a:rPr>
              <a:t>in funding. Yearly funding is expected to reach </a:t>
            </a:r>
            <a:r>
              <a:rPr lang="en-US" sz="1100" b="1">
                <a:solidFill>
                  <a:schemeClr val="lt2"/>
                </a:solidFill>
                <a:latin typeface="Calibri"/>
                <a:ea typeface="Calibri"/>
                <a:cs typeface="Calibri"/>
                <a:sym typeface="Calibri"/>
              </a:rPr>
              <a:t>KES 100 billion by 2025</a:t>
            </a:r>
            <a:r>
              <a:rPr lang="en-US" sz="1100" baseline="30000">
                <a:solidFill>
                  <a:schemeClr val="lt2"/>
                </a:solidFill>
                <a:latin typeface="Calibri"/>
                <a:ea typeface="Calibri"/>
                <a:cs typeface="Calibri"/>
                <a:sym typeface="Calibri"/>
              </a:rPr>
              <a:t>2</a:t>
            </a:r>
            <a:r>
              <a:rPr lang="en-US" sz="1100" b="1">
                <a:solidFill>
                  <a:schemeClr val="lt2"/>
                </a:solidFill>
                <a:latin typeface="Calibri"/>
                <a:ea typeface="Calibri"/>
                <a:cs typeface="Calibri"/>
                <a:sym typeface="Calibri"/>
              </a:rPr>
              <a:t>.</a:t>
            </a:r>
            <a:r>
              <a:rPr lang="en-US" sz="1100">
                <a:solidFill>
                  <a:schemeClr val="lt2"/>
                </a:solidFill>
                <a:latin typeface="Calibri"/>
                <a:ea typeface="Calibri"/>
                <a:cs typeface="Calibri"/>
                <a:sym typeface="Calibri"/>
              </a:rPr>
              <a:t> </a:t>
            </a:r>
            <a:endParaRPr/>
          </a:p>
        </p:txBody>
      </p:sp>
      <p:cxnSp>
        <p:nvCxnSpPr>
          <p:cNvPr id="317" name="Google Shape;317;p16"/>
          <p:cNvCxnSpPr/>
          <p:nvPr/>
        </p:nvCxnSpPr>
        <p:spPr>
          <a:xfrm>
            <a:off x="549275" y="0"/>
            <a:ext cx="0" cy="1181100"/>
          </a:xfrm>
          <a:prstGeom prst="straightConnector1">
            <a:avLst/>
          </a:prstGeom>
          <a:noFill/>
          <a:ln w="9525" cap="flat" cmpd="sng">
            <a:solidFill>
              <a:schemeClr val="dk2"/>
            </a:solidFill>
            <a:prstDash val="solid"/>
            <a:round/>
            <a:headEnd type="none" w="sm" len="sm"/>
            <a:tailEnd type="none" w="sm" len="sm"/>
          </a:ln>
        </p:spPr>
      </p:cxnSp>
      <p:sp>
        <p:nvSpPr>
          <p:cNvPr id="318" name="Google Shape;318;p16"/>
          <p:cNvSpPr txBox="1"/>
          <p:nvPr/>
        </p:nvSpPr>
        <p:spPr>
          <a:xfrm>
            <a:off x="549274" y="3810738"/>
            <a:ext cx="575944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2"/>
                </a:solidFill>
                <a:latin typeface="Gill Sans"/>
                <a:ea typeface="Gill Sans"/>
                <a:cs typeface="Gill Sans"/>
                <a:sym typeface="Gill Sans"/>
              </a:rPr>
              <a:t>SUMMARY OF KEY FINDINGS</a:t>
            </a:r>
            <a:endParaRPr/>
          </a:p>
        </p:txBody>
      </p:sp>
      <p:sp>
        <p:nvSpPr>
          <p:cNvPr id="319" name="Google Shape;319;p16"/>
          <p:cNvSpPr txBox="1"/>
          <p:nvPr/>
        </p:nvSpPr>
        <p:spPr>
          <a:xfrm>
            <a:off x="549270" y="4067755"/>
            <a:ext cx="5759400" cy="2393400"/>
          </a:xfrm>
          <a:prstGeom prst="rect">
            <a:avLst/>
          </a:prstGeom>
          <a:noFill/>
          <a:ln>
            <a:noFill/>
          </a:ln>
        </p:spPr>
        <p:txBody>
          <a:bodyPr spcFirstLastPara="1" wrap="square" lIns="91425" tIns="45700" rIns="91425" bIns="45700" anchor="t" anchorCtr="0">
            <a:spAutoFit/>
          </a:bodyPr>
          <a:lstStyle/>
          <a:p>
            <a:pPr marL="171450" marR="0" lvl="0" indent="-171450" algn="l" rtl="0">
              <a:spcBef>
                <a:spcPts val="0"/>
              </a:spcBef>
              <a:spcAft>
                <a:spcPts val="0"/>
              </a:spcAft>
              <a:buClr>
                <a:schemeClr val="dk1"/>
              </a:buClr>
              <a:buSzPts val="1150"/>
              <a:buFont typeface="Arial"/>
              <a:buChar char="•"/>
            </a:pPr>
            <a:r>
              <a:rPr lang="en-US" sz="1150">
                <a:solidFill>
                  <a:schemeClr val="dk1"/>
                </a:solidFill>
                <a:latin typeface="Calibri"/>
                <a:ea typeface="Calibri"/>
                <a:cs typeface="Calibri"/>
                <a:sym typeface="Calibri"/>
              </a:rPr>
              <a:t>Majority of startups have concentrated their operations </a:t>
            </a:r>
            <a:r>
              <a:rPr lang="en-US" sz="1150" b="1">
                <a:solidFill>
                  <a:schemeClr val="dk1"/>
                </a:solidFill>
                <a:latin typeface="Calibri"/>
                <a:ea typeface="Calibri"/>
                <a:cs typeface="Calibri"/>
                <a:sym typeface="Calibri"/>
              </a:rPr>
              <a:t>within the county’s capital, Nairobi </a:t>
            </a:r>
            <a:r>
              <a:rPr lang="en-US" sz="1150">
                <a:solidFill>
                  <a:schemeClr val="dk1"/>
                </a:solidFill>
                <a:latin typeface="Calibri"/>
                <a:ea typeface="Calibri"/>
                <a:cs typeface="Calibri"/>
                <a:sym typeface="Calibri"/>
              </a:rPr>
              <a:t>this is also true for </a:t>
            </a:r>
            <a:r>
              <a:rPr lang="en-US" sz="1150" b="1">
                <a:solidFill>
                  <a:schemeClr val="dk1"/>
                </a:solidFill>
                <a:latin typeface="Calibri"/>
                <a:ea typeface="Calibri"/>
                <a:cs typeface="Calibri"/>
                <a:sym typeface="Calibri"/>
              </a:rPr>
              <a:t>SMEs </a:t>
            </a:r>
            <a:r>
              <a:rPr lang="en-US" sz="1150">
                <a:solidFill>
                  <a:schemeClr val="dk1"/>
                </a:solidFill>
                <a:latin typeface="Calibri"/>
                <a:ea typeface="Calibri"/>
                <a:cs typeface="Calibri"/>
                <a:sym typeface="Calibri"/>
              </a:rPr>
              <a:t>in the country</a:t>
            </a:r>
            <a:endParaRPr/>
          </a:p>
          <a:p>
            <a:pPr marL="171450" marR="0" lvl="0" indent="-171450" algn="l" rtl="0">
              <a:spcBef>
                <a:spcPts val="0"/>
              </a:spcBef>
              <a:spcAft>
                <a:spcPts val="0"/>
              </a:spcAft>
              <a:buClr>
                <a:schemeClr val="dk1"/>
              </a:buClr>
              <a:buSzPts val="1150"/>
              <a:buFont typeface="Arial"/>
              <a:buChar char="•"/>
            </a:pPr>
            <a:r>
              <a:rPr lang="en-US" sz="1150">
                <a:solidFill>
                  <a:schemeClr val="dk1"/>
                </a:solidFill>
                <a:latin typeface="Calibri"/>
                <a:ea typeface="Calibri"/>
                <a:cs typeface="Calibri"/>
                <a:sym typeface="Calibri"/>
              </a:rPr>
              <a:t>The </a:t>
            </a:r>
            <a:r>
              <a:rPr lang="en-US" sz="1150" b="1">
                <a:solidFill>
                  <a:schemeClr val="dk1"/>
                </a:solidFill>
                <a:latin typeface="Calibri"/>
                <a:ea typeface="Calibri"/>
                <a:cs typeface="Calibri"/>
                <a:sym typeface="Calibri"/>
              </a:rPr>
              <a:t>Agricultural sector </a:t>
            </a:r>
            <a:r>
              <a:rPr lang="en-US" sz="1150">
                <a:solidFill>
                  <a:schemeClr val="dk1"/>
                </a:solidFill>
                <a:latin typeface="Calibri"/>
                <a:ea typeface="Calibri"/>
                <a:cs typeface="Calibri"/>
                <a:sym typeface="Calibri"/>
              </a:rPr>
              <a:t>attracts most of the startups although the largest proportion of investors prefer the </a:t>
            </a:r>
            <a:r>
              <a:rPr lang="en-US" sz="1150" b="1">
                <a:solidFill>
                  <a:schemeClr val="dk1"/>
                </a:solidFill>
                <a:latin typeface="Calibri"/>
                <a:ea typeface="Calibri"/>
                <a:cs typeface="Calibri"/>
                <a:sym typeface="Calibri"/>
              </a:rPr>
              <a:t>healthcare sector</a:t>
            </a:r>
            <a:endParaRPr/>
          </a:p>
          <a:p>
            <a:pPr marL="171450" marR="0" lvl="0" indent="-171450" algn="l" rtl="0">
              <a:spcBef>
                <a:spcPts val="0"/>
              </a:spcBef>
              <a:spcAft>
                <a:spcPts val="0"/>
              </a:spcAft>
              <a:buClr>
                <a:schemeClr val="dk1"/>
              </a:buClr>
              <a:buSzPts val="1150"/>
              <a:buFont typeface="Arial"/>
              <a:buChar char="•"/>
            </a:pPr>
            <a:r>
              <a:rPr lang="en-US" sz="1150">
                <a:solidFill>
                  <a:schemeClr val="dk1"/>
                </a:solidFill>
                <a:latin typeface="Calibri"/>
                <a:ea typeface="Calibri"/>
                <a:cs typeface="Calibri"/>
                <a:sym typeface="Calibri"/>
              </a:rPr>
              <a:t>The main challenge faced by startups and SMEs is finding </a:t>
            </a:r>
            <a:r>
              <a:rPr lang="en-US" sz="1150" b="1">
                <a:solidFill>
                  <a:schemeClr val="dk1"/>
                </a:solidFill>
                <a:latin typeface="Calibri"/>
                <a:ea typeface="Calibri"/>
                <a:cs typeface="Calibri"/>
                <a:sym typeface="Calibri"/>
              </a:rPr>
              <a:t>suitable investors. This is also the case for SMEs</a:t>
            </a:r>
            <a:endParaRPr/>
          </a:p>
          <a:p>
            <a:pPr marL="171450" marR="0" lvl="0" indent="-171450" algn="l" rtl="0">
              <a:spcBef>
                <a:spcPts val="0"/>
              </a:spcBef>
              <a:spcAft>
                <a:spcPts val="0"/>
              </a:spcAft>
              <a:buClr>
                <a:schemeClr val="dk1"/>
              </a:buClr>
              <a:buSzPts val="1150"/>
              <a:buFont typeface="Arial"/>
              <a:buChar char="•"/>
            </a:pPr>
            <a:r>
              <a:rPr lang="en-US" sz="1150">
                <a:solidFill>
                  <a:schemeClr val="dk1"/>
                </a:solidFill>
                <a:latin typeface="Calibri"/>
                <a:ea typeface="Calibri"/>
                <a:cs typeface="Calibri"/>
                <a:sym typeface="Calibri"/>
              </a:rPr>
              <a:t>Women still make up a </a:t>
            </a:r>
            <a:r>
              <a:rPr lang="en-US" sz="1150" b="1">
                <a:solidFill>
                  <a:schemeClr val="dk1"/>
                </a:solidFill>
                <a:latin typeface="Calibri"/>
                <a:ea typeface="Calibri"/>
                <a:cs typeface="Calibri"/>
                <a:sym typeface="Calibri"/>
              </a:rPr>
              <a:t>smaller percentage </a:t>
            </a:r>
            <a:r>
              <a:rPr lang="en-US" sz="1150">
                <a:solidFill>
                  <a:schemeClr val="dk1"/>
                </a:solidFill>
                <a:latin typeface="Calibri"/>
                <a:ea typeface="Calibri"/>
                <a:cs typeface="Calibri"/>
                <a:sym typeface="Calibri"/>
              </a:rPr>
              <a:t>of founders of startups and SMEs than male founders. </a:t>
            </a:r>
            <a:endParaRPr/>
          </a:p>
          <a:p>
            <a:pPr marL="171450" marR="0" lvl="0" indent="-171450" algn="l" rtl="0">
              <a:spcBef>
                <a:spcPts val="0"/>
              </a:spcBef>
              <a:spcAft>
                <a:spcPts val="0"/>
              </a:spcAft>
              <a:buClr>
                <a:schemeClr val="dk1"/>
              </a:buClr>
              <a:buSzPts val="1150"/>
              <a:buFont typeface="Arial"/>
              <a:buChar char="•"/>
            </a:pPr>
            <a:r>
              <a:rPr lang="en-US" sz="1150">
                <a:solidFill>
                  <a:schemeClr val="dk1"/>
                </a:solidFill>
                <a:latin typeface="Calibri"/>
                <a:ea typeface="Calibri"/>
                <a:cs typeface="Calibri"/>
                <a:sym typeface="Calibri"/>
              </a:rPr>
              <a:t>Startups cite corruption, tax laws, legal procedures and operating costs as their top challenges. The primary barrier to SMEs' operations, according to them, is a lack of investor-friendly legislation.</a:t>
            </a:r>
            <a:endParaRPr/>
          </a:p>
          <a:p>
            <a:pPr marL="171450" marR="0" lvl="0" indent="-171450" algn="l" rtl="0">
              <a:spcBef>
                <a:spcPts val="0"/>
              </a:spcBef>
              <a:spcAft>
                <a:spcPts val="0"/>
              </a:spcAft>
              <a:buClr>
                <a:schemeClr val="dk1"/>
              </a:buClr>
              <a:buSzPts val="1150"/>
              <a:buFont typeface="Arial"/>
              <a:buChar char="•"/>
            </a:pPr>
            <a:r>
              <a:rPr lang="en-US" sz="1150">
                <a:solidFill>
                  <a:schemeClr val="dk1"/>
                </a:solidFill>
                <a:latin typeface="Calibri"/>
                <a:ea typeface="Calibri"/>
                <a:cs typeface="Calibri"/>
                <a:sym typeface="Calibri"/>
              </a:rPr>
              <a:t>Over the last ten years, hubs have become </a:t>
            </a:r>
            <a:r>
              <a:rPr lang="en-US" sz="1150" b="1">
                <a:solidFill>
                  <a:schemeClr val="dk1"/>
                </a:solidFill>
                <a:latin typeface="Calibri"/>
                <a:ea typeface="Calibri"/>
                <a:cs typeface="Calibri"/>
                <a:sym typeface="Calibri"/>
              </a:rPr>
              <a:t>more focused in specific sectors </a:t>
            </a:r>
            <a:r>
              <a:rPr lang="en-US" sz="1150">
                <a:solidFill>
                  <a:schemeClr val="dk1"/>
                </a:solidFill>
                <a:latin typeface="Calibri"/>
                <a:ea typeface="Calibri"/>
                <a:cs typeface="Calibri"/>
                <a:sym typeface="Calibri"/>
              </a:rPr>
              <a:t>like agriculture, healthcare and fintech.</a:t>
            </a:r>
            <a:endParaRPr/>
          </a:p>
        </p:txBody>
      </p:sp>
      <p:sp>
        <p:nvSpPr>
          <p:cNvPr id="320" name="Google Shape;320;p16"/>
          <p:cNvSpPr txBox="1"/>
          <p:nvPr/>
        </p:nvSpPr>
        <p:spPr>
          <a:xfrm>
            <a:off x="549269" y="6616234"/>
            <a:ext cx="575944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2"/>
                </a:solidFill>
                <a:latin typeface="Gill Sans"/>
                <a:ea typeface="Gill Sans"/>
                <a:cs typeface="Gill Sans"/>
                <a:sym typeface="Gill Sans"/>
              </a:rPr>
              <a:t>GOVERNMENT AND ACADEMIA </a:t>
            </a:r>
            <a:endParaRPr/>
          </a:p>
        </p:txBody>
      </p:sp>
      <p:sp>
        <p:nvSpPr>
          <p:cNvPr id="321" name="Google Shape;321;p16"/>
          <p:cNvSpPr txBox="1"/>
          <p:nvPr/>
        </p:nvSpPr>
        <p:spPr>
          <a:xfrm>
            <a:off x="549275" y="7008793"/>
            <a:ext cx="2879725" cy="127727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rgbClr val="252525"/>
                </a:solidFill>
                <a:latin typeface="Calibri"/>
                <a:ea typeface="Calibri"/>
                <a:cs typeface="Calibri"/>
                <a:sym typeface="Calibri"/>
              </a:rPr>
              <a:t>The government's involvement in the startup ecosystem has grown initially from the Science Technology and Innovation Act, which sought to protect innovations, through to the MSME Act for regulation of the MSE sector And on to the more recent startup bill meant to provide a regulatory framework for the operations</a:t>
            </a:r>
            <a:endParaRPr sz="1100">
              <a:solidFill>
                <a:schemeClr val="dk1"/>
              </a:solidFill>
              <a:latin typeface="Calibri"/>
              <a:ea typeface="Calibri"/>
              <a:cs typeface="Calibri"/>
              <a:sym typeface="Calibri"/>
            </a:endParaRPr>
          </a:p>
        </p:txBody>
      </p:sp>
      <p:sp>
        <p:nvSpPr>
          <p:cNvPr id="322" name="Google Shape;322;p16"/>
          <p:cNvSpPr txBox="1"/>
          <p:nvPr/>
        </p:nvSpPr>
        <p:spPr>
          <a:xfrm>
            <a:off x="3563927" y="7008492"/>
            <a:ext cx="2744787" cy="144655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of startups . Through other agencies like NACOSTI and KeNIA, the government has tried to regulate the ecosystem. The government's role through the drafting of the startup bill has additionally received mixed reactions from startups and investors. Some investors have pointed out that even though this is a good gesture, there is a need </a:t>
            </a:r>
            <a:endParaRPr sz="1100">
              <a:solidFill>
                <a:schemeClr val="dk1"/>
              </a:solidFill>
              <a:latin typeface="Calibri"/>
              <a:ea typeface="Calibri"/>
              <a:cs typeface="Calibri"/>
              <a:sym typeface="Calibri"/>
            </a:endParaRPr>
          </a:p>
        </p:txBody>
      </p:sp>
      <p:sp>
        <p:nvSpPr>
          <p:cNvPr id="323" name="Google Shape;323;p16"/>
          <p:cNvSpPr/>
          <p:nvPr/>
        </p:nvSpPr>
        <p:spPr>
          <a:xfrm>
            <a:off x="4189228" y="0"/>
            <a:ext cx="2668771" cy="636637"/>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4" name="Google Shape;324;p16"/>
          <p:cNvSpPr txBox="1"/>
          <p:nvPr/>
        </p:nvSpPr>
        <p:spPr>
          <a:xfrm>
            <a:off x="4186989" y="180899"/>
            <a:ext cx="2121736"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b="1">
                <a:solidFill>
                  <a:schemeClr val="accent2"/>
                </a:solidFill>
                <a:latin typeface="Verdana"/>
                <a:ea typeface="Verdana"/>
                <a:cs typeface="Verdana"/>
                <a:sym typeface="Verdana"/>
              </a:rPr>
              <a:t>Executive Summary</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7"/>
          <p:cNvSpPr/>
          <p:nvPr/>
        </p:nvSpPr>
        <p:spPr>
          <a:xfrm rot="10800000" flipH="1">
            <a:off x="0" y="882992"/>
            <a:ext cx="6308728" cy="1955458"/>
          </a:xfrm>
          <a:custGeom>
            <a:avLst/>
            <a:gdLst/>
            <a:ahLst/>
            <a:cxnLst/>
            <a:rect l="l" t="t" r="r" b="b"/>
            <a:pathLst>
              <a:path w="2586677" h="1179560" extrusionOk="0">
                <a:moveTo>
                  <a:pt x="0" y="1179559"/>
                </a:moveTo>
                <a:lnTo>
                  <a:pt x="975" y="0"/>
                </a:lnTo>
                <a:lnTo>
                  <a:pt x="2079738" y="0"/>
                </a:lnTo>
                <a:lnTo>
                  <a:pt x="2586677" y="1179560"/>
                </a:lnTo>
                <a:lnTo>
                  <a:pt x="0" y="1179559"/>
                </a:lnTo>
                <a:close/>
              </a:path>
            </a:pathLst>
          </a:custGeom>
          <a:solidFill>
            <a:srgbClr val="323F4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0" name="Google Shape;330;p17"/>
          <p:cNvSpPr/>
          <p:nvPr/>
        </p:nvSpPr>
        <p:spPr>
          <a:xfrm rot="10800000" flipH="1">
            <a:off x="0" y="983687"/>
            <a:ext cx="6038836" cy="1937655"/>
          </a:xfrm>
          <a:custGeom>
            <a:avLst/>
            <a:gdLst/>
            <a:ahLst/>
            <a:cxnLst/>
            <a:rect l="l" t="t" r="r" b="b"/>
            <a:pathLst>
              <a:path w="2586677" h="1179560" extrusionOk="0">
                <a:moveTo>
                  <a:pt x="0" y="1179559"/>
                </a:moveTo>
                <a:lnTo>
                  <a:pt x="975" y="0"/>
                </a:lnTo>
                <a:lnTo>
                  <a:pt x="2079738" y="0"/>
                </a:lnTo>
                <a:lnTo>
                  <a:pt x="2586677" y="1179560"/>
                </a:lnTo>
                <a:lnTo>
                  <a:pt x="0" y="1179559"/>
                </a:lnTo>
                <a:close/>
              </a:path>
            </a:pathLst>
          </a:custGeom>
          <a:blipFill rotWithShape="0">
            <a:blip r:embed="rId3">
              <a:alphaModFix/>
            </a:blip>
            <a:stretch>
              <a:fillRect/>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331" name="Google Shape;331;p17"/>
          <p:cNvCxnSpPr/>
          <p:nvPr/>
        </p:nvCxnSpPr>
        <p:spPr>
          <a:xfrm rot="10800000">
            <a:off x="2171700" y="8610600"/>
            <a:ext cx="0" cy="17801"/>
          </a:xfrm>
          <a:prstGeom prst="straightConnector1">
            <a:avLst/>
          </a:prstGeom>
          <a:noFill/>
          <a:ln w="9525" cap="flat" cmpd="sng">
            <a:solidFill>
              <a:srgbClr val="BE8E00"/>
            </a:solidFill>
            <a:prstDash val="solid"/>
            <a:round/>
            <a:headEnd type="none" w="sm" len="sm"/>
            <a:tailEnd type="none" w="sm" len="sm"/>
          </a:ln>
        </p:spPr>
      </p:cxnSp>
      <p:sp>
        <p:nvSpPr>
          <p:cNvPr id="332" name="Google Shape;332;p17"/>
          <p:cNvSpPr txBox="1"/>
          <p:nvPr/>
        </p:nvSpPr>
        <p:spPr>
          <a:xfrm>
            <a:off x="549275" y="8610600"/>
            <a:ext cx="5759449"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u="sng">
                <a:solidFill>
                  <a:schemeClr val="hlink"/>
                </a:solidFill>
                <a:latin typeface="Calibri"/>
                <a:ea typeface="Calibri"/>
                <a:cs typeface="Calibri"/>
                <a:sym typeface="Calibri"/>
                <a:hlinkClick r:id="rId4"/>
              </a:rPr>
              <a:t>1. https://data.worldbank.org/indicator/SL.UEM.TOTL.ZS?locations=KE</a:t>
            </a:r>
            <a:endParaRPr sz="800">
              <a:solidFill>
                <a:schemeClr val="dk1"/>
              </a:solidFill>
              <a:latin typeface="Calibri"/>
              <a:ea typeface="Calibri"/>
              <a:cs typeface="Calibri"/>
              <a:sym typeface="Calibri"/>
            </a:endParaRPr>
          </a:p>
          <a:p>
            <a:pPr marL="0" marR="0" lvl="0" indent="0" algn="l" rtl="0">
              <a:spcBef>
                <a:spcPts val="0"/>
              </a:spcBef>
              <a:spcAft>
                <a:spcPts val="0"/>
              </a:spcAft>
              <a:buNone/>
            </a:pPr>
            <a:r>
              <a:rPr lang="en-US" sz="800" u="sng">
                <a:solidFill>
                  <a:schemeClr val="hlink"/>
                </a:solidFill>
                <a:latin typeface="Calibri"/>
                <a:ea typeface="Calibri"/>
                <a:cs typeface="Calibri"/>
                <a:sym typeface="Calibri"/>
                <a:hlinkClick r:id="rId5"/>
              </a:rPr>
              <a:t>2. https://disrupt-africa.com/tag/african-tech-startups-funding-report/</a:t>
            </a:r>
            <a:endParaRPr sz="800">
              <a:solidFill>
                <a:schemeClr val="dk1"/>
              </a:solidFill>
              <a:latin typeface="Calibri"/>
              <a:ea typeface="Calibri"/>
              <a:cs typeface="Calibri"/>
              <a:sym typeface="Calibri"/>
            </a:endParaRPr>
          </a:p>
        </p:txBody>
      </p:sp>
      <p:cxnSp>
        <p:nvCxnSpPr>
          <p:cNvPr id="333" name="Google Shape;333;p17"/>
          <p:cNvCxnSpPr/>
          <p:nvPr/>
        </p:nvCxnSpPr>
        <p:spPr>
          <a:xfrm>
            <a:off x="549275" y="0"/>
            <a:ext cx="0" cy="755650"/>
          </a:xfrm>
          <a:prstGeom prst="straightConnector1">
            <a:avLst/>
          </a:prstGeom>
          <a:noFill/>
          <a:ln w="9525" cap="flat" cmpd="sng">
            <a:solidFill>
              <a:schemeClr val="dk2"/>
            </a:solidFill>
            <a:prstDash val="solid"/>
            <a:round/>
            <a:headEnd type="none" w="sm" len="sm"/>
            <a:tailEnd type="none" w="sm" len="sm"/>
          </a:ln>
        </p:spPr>
      </p:cxnSp>
      <p:sp>
        <p:nvSpPr>
          <p:cNvPr id="334" name="Google Shape;334;p17"/>
          <p:cNvSpPr/>
          <p:nvPr/>
        </p:nvSpPr>
        <p:spPr>
          <a:xfrm rot="10800000" flipH="1">
            <a:off x="-4" y="1066800"/>
            <a:ext cx="5759445" cy="1854542"/>
          </a:xfrm>
          <a:custGeom>
            <a:avLst/>
            <a:gdLst/>
            <a:ahLst/>
            <a:cxnLst/>
            <a:rect l="l" t="t" r="r" b="b"/>
            <a:pathLst>
              <a:path w="2586677" h="1179560" extrusionOk="0">
                <a:moveTo>
                  <a:pt x="0" y="1179559"/>
                </a:moveTo>
                <a:lnTo>
                  <a:pt x="975" y="0"/>
                </a:lnTo>
                <a:lnTo>
                  <a:pt x="2079738" y="0"/>
                </a:lnTo>
                <a:lnTo>
                  <a:pt x="2586677" y="1179560"/>
                </a:lnTo>
                <a:lnTo>
                  <a:pt x="0" y="1179559"/>
                </a:lnTo>
                <a:close/>
              </a:path>
            </a:pathLst>
          </a:cu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5" name="Google Shape;335;p17"/>
          <p:cNvSpPr txBox="1"/>
          <p:nvPr/>
        </p:nvSpPr>
        <p:spPr>
          <a:xfrm>
            <a:off x="549275" y="3205371"/>
            <a:ext cx="2744788" cy="195438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to review the contents of the bill and to seek more participation from sector players. Start-ups have different reactions to the regulatory framework meant to regulate their businesses. The government could play a wider and more expansive role in its bid to regulate the sector by providing risk-free capital to these startups. Risk-free capital provision would help in addressing the early stage funding problem experienced by startups. </a:t>
            </a:r>
            <a:endParaRPr sz="1100">
              <a:solidFill>
                <a:srgbClr val="252525"/>
              </a:solidFill>
              <a:latin typeface="Calibri"/>
              <a:ea typeface="Calibri"/>
              <a:cs typeface="Calibri"/>
              <a:sym typeface="Calibri"/>
            </a:endParaRPr>
          </a:p>
        </p:txBody>
      </p:sp>
      <p:sp>
        <p:nvSpPr>
          <p:cNvPr id="336" name="Google Shape;336;p17"/>
          <p:cNvSpPr txBox="1"/>
          <p:nvPr/>
        </p:nvSpPr>
        <p:spPr>
          <a:xfrm>
            <a:off x="3563936" y="3205371"/>
            <a:ext cx="2744788" cy="212365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rgbClr val="252525"/>
                </a:solidFill>
                <a:latin typeface="Calibri"/>
                <a:ea typeface="Calibri"/>
                <a:cs typeface="Calibri"/>
                <a:sym typeface="Calibri"/>
              </a:rPr>
              <a:t>Academic institutions, particularly universities, are key stakeholders in the ecosystem . The role of universities is reflected more accurately through the establishment of incubation hubs. Some of the largest universities in Kenya established these hubs more than 10 years ago. Specifically, Strathmore University developed (iLabAfrica), the University of Nairobi (Nailab and C4DLab), and Kenyatta University (Chandaria Business and Innovation Centre).</a:t>
            </a:r>
            <a:endParaRPr/>
          </a:p>
        </p:txBody>
      </p:sp>
      <p:sp>
        <p:nvSpPr>
          <p:cNvPr id="337" name="Google Shape;337;p17"/>
          <p:cNvSpPr txBox="1"/>
          <p:nvPr/>
        </p:nvSpPr>
        <p:spPr>
          <a:xfrm>
            <a:off x="549275" y="5458193"/>
            <a:ext cx="571182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2"/>
                </a:solidFill>
                <a:latin typeface="Gill Sans"/>
                <a:ea typeface="Gill Sans"/>
                <a:cs typeface="Gill Sans"/>
                <a:sym typeface="Gill Sans"/>
              </a:rPr>
              <a:t>INVESTORS</a:t>
            </a:r>
            <a:endParaRPr/>
          </a:p>
        </p:txBody>
      </p:sp>
      <p:sp>
        <p:nvSpPr>
          <p:cNvPr id="338" name="Google Shape;338;p17"/>
          <p:cNvSpPr txBox="1"/>
          <p:nvPr/>
        </p:nvSpPr>
        <p:spPr>
          <a:xfrm>
            <a:off x="549275" y="5857206"/>
            <a:ext cx="2744788" cy="263149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Funding options are mainly provided by either private equity, venture capital, or angel investors. The country has also seen an improvement in its investor ecosystem. With more than 24 private equity firms and over 71 venture capital firms in Kenya</a:t>
            </a:r>
            <a:r>
              <a:rPr lang="en-US" sz="1100" baseline="30000">
                <a:solidFill>
                  <a:schemeClr val="dk1"/>
                </a:solidFill>
                <a:latin typeface="Calibri"/>
                <a:ea typeface="Calibri"/>
                <a:cs typeface="Calibri"/>
                <a:sym typeface="Calibri"/>
              </a:rPr>
              <a:t>1</a:t>
            </a:r>
            <a:r>
              <a:rPr lang="en-US" sz="1100">
                <a:solidFill>
                  <a:schemeClr val="dk1"/>
                </a:solidFill>
                <a:latin typeface="Calibri"/>
                <a:ea typeface="Calibri"/>
                <a:cs typeface="Calibri"/>
                <a:sym typeface="Calibri"/>
              </a:rPr>
              <a:t>, investors provide different types of support apart from funding, including technical assistance, business development, and corporate governance. The growth of the ecosystem has seen the rise of venture capital firms like Fanisi Capital, Savannah Fund and AFZA Capital. Most investors in Kenya are sector agnostic and have no sector reference, although a great majority still invest in</a:t>
            </a:r>
            <a:endParaRPr/>
          </a:p>
        </p:txBody>
      </p:sp>
      <p:sp>
        <p:nvSpPr>
          <p:cNvPr id="339" name="Google Shape;339;p17"/>
          <p:cNvSpPr txBox="1"/>
          <p:nvPr/>
        </p:nvSpPr>
        <p:spPr>
          <a:xfrm>
            <a:off x="3563936" y="5857206"/>
            <a:ext cx="2744788" cy="229293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particular sectors of the economy. Investors have invested in different rounds in a bid to diversify their portfolios, with some startups like Twiga Foods attracting series C funding. The provision of funds for these startups at different funding rounds is important in providing both short-term and long-term capital to ensure sustainability and survival. As the continent attracts more and more funding, it is vital that startups are investor ready and that necessary regulatory policies are amended to encourage investors' participation.</a:t>
            </a:r>
            <a:endParaRPr/>
          </a:p>
        </p:txBody>
      </p:sp>
      <p:sp>
        <p:nvSpPr>
          <p:cNvPr id="340" name="Google Shape;340;p17"/>
          <p:cNvSpPr/>
          <p:nvPr/>
        </p:nvSpPr>
        <p:spPr>
          <a:xfrm>
            <a:off x="4189228" y="0"/>
            <a:ext cx="2668771" cy="636637"/>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1" name="Google Shape;341;p17"/>
          <p:cNvSpPr txBox="1"/>
          <p:nvPr/>
        </p:nvSpPr>
        <p:spPr>
          <a:xfrm>
            <a:off x="4186989" y="180899"/>
            <a:ext cx="2121736" cy="24622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000" b="1">
                <a:solidFill>
                  <a:schemeClr val="accent2"/>
                </a:solidFill>
                <a:latin typeface="Verdana"/>
                <a:ea typeface="Verdana"/>
                <a:cs typeface="Verdana"/>
                <a:sym typeface="Verdana"/>
              </a:rPr>
              <a:t>Executive Summary</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18"/>
          <p:cNvSpPr/>
          <p:nvPr/>
        </p:nvSpPr>
        <p:spPr>
          <a:xfrm rot="10800000">
            <a:off x="549272" y="3594271"/>
            <a:ext cx="6308728" cy="1955458"/>
          </a:xfrm>
          <a:custGeom>
            <a:avLst/>
            <a:gdLst/>
            <a:ahLst/>
            <a:cxnLst/>
            <a:rect l="l" t="t" r="r" b="b"/>
            <a:pathLst>
              <a:path w="2586677" h="1179560" extrusionOk="0">
                <a:moveTo>
                  <a:pt x="0" y="1179559"/>
                </a:moveTo>
                <a:lnTo>
                  <a:pt x="975" y="0"/>
                </a:lnTo>
                <a:lnTo>
                  <a:pt x="2079738" y="0"/>
                </a:lnTo>
                <a:lnTo>
                  <a:pt x="2586677" y="1179560"/>
                </a:lnTo>
                <a:lnTo>
                  <a:pt x="0" y="1179559"/>
                </a:lnTo>
                <a:close/>
              </a:path>
            </a:pathLst>
          </a:custGeom>
          <a:solidFill>
            <a:srgbClr val="8296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7" name="Google Shape;347;p18"/>
          <p:cNvSpPr/>
          <p:nvPr/>
        </p:nvSpPr>
        <p:spPr>
          <a:xfrm rot="10800000">
            <a:off x="819164" y="3720929"/>
            <a:ext cx="6038836" cy="1937655"/>
          </a:xfrm>
          <a:custGeom>
            <a:avLst/>
            <a:gdLst/>
            <a:ahLst/>
            <a:cxnLst/>
            <a:rect l="l" t="t" r="r" b="b"/>
            <a:pathLst>
              <a:path w="2586677" h="1179560" extrusionOk="0">
                <a:moveTo>
                  <a:pt x="0" y="1179559"/>
                </a:moveTo>
                <a:lnTo>
                  <a:pt x="975" y="0"/>
                </a:lnTo>
                <a:lnTo>
                  <a:pt x="2079738" y="0"/>
                </a:lnTo>
                <a:lnTo>
                  <a:pt x="2586677" y="1179560"/>
                </a:lnTo>
                <a:lnTo>
                  <a:pt x="0" y="1179559"/>
                </a:lnTo>
                <a:close/>
              </a:path>
            </a:pathLst>
          </a:custGeom>
          <a:blipFill rotWithShape="0">
            <a:blip r:embed="rId3">
              <a:alphaModFix/>
            </a:blip>
            <a:stretch>
              <a:fillRect/>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348" name="Google Shape;348;p18"/>
          <p:cNvCxnSpPr/>
          <p:nvPr/>
        </p:nvCxnSpPr>
        <p:spPr>
          <a:xfrm rot="10800000">
            <a:off x="2171700" y="8610600"/>
            <a:ext cx="0" cy="17801"/>
          </a:xfrm>
          <a:prstGeom prst="straightConnector1">
            <a:avLst/>
          </a:prstGeom>
          <a:noFill/>
          <a:ln w="9525" cap="flat" cmpd="sng">
            <a:solidFill>
              <a:srgbClr val="BE8E00"/>
            </a:solidFill>
            <a:prstDash val="solid"/>
            <a:round/>
            <a:headEnd type="none" w="sm" len="sm"/>
            <a:tailEnd type="none" w="sm" len="sm"/>
          </a:ln>
        </p:spPr>
      </p:cxnSp>
      <p:sp>
        <p:nvSpPr>
          <p:cNvPr id="349" name="Google Shape;349;p18"/>
          <p:cNvSpPr txBox="1"/>
          <p:nvPr/>
        </p:nvSpPr>
        <p:spPr>
          <a:xfrm>
            <a:off x="549275" y="8610600"/>
            <a:ext cx="5759449" cy="33855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chemeClr val="dk1"/>
              </a:buClr>
              <a:buSzPts val="800"/>
              <a:buFont typeface="Calibri"/>
              <a:buAutoNum type="arabicPeriod"/>
            </a:pPr>
            <a:r>
              <a:rPr lang="en-US" sz="800" u="sng">
                <a:solidFill>
                  <a:schemeClr val="hlink"/>
                </a:solidFill>
                <a:latin typeface="Calibri"/>
                <a:ea typeface="Calibri"/>
                <a:cs typeface="Calibri"/>
                <a:sym typeface="Calibri"/>
                <a:hlinkClick r:id="rId4"/>
              </a:rPr>
              <a:t> https://disrupt-africa.com/tag/african-tech-startups-funding-report/</a:t>
            </a:r>
            <a:endParaRPr sz="800">
              <a:solidFill>
                <a:schemeClr val="dk1"/>
              </a:solidFill>
              <a:latin typeface="Calibri"/>
              <a:ea typeface="Calibri"/>
              <a:cs typeface="Calibri"/>
              <a:sym typeface="Calibri"/>
            </a:endParaRPr>
          </a:p>
          <a:p>
            <a:pPr marL="228600" marR="0" lvl="0" indent="-228600" algn="l" rtl="0">
              <a:spcBef>
                <a:spcPts val="0"/>
              </a:spcBef>
              <a:spcAft>
                <a:spcPts val="0"/>
              </a:spcAft>
              <a:buClr>
                <a:schemeClr val="dk1"/>
              </a:buClr>
              <a:buSzPts val="800"/>
              <a:buFont typeface="Calibri"/>
              <a:buAutoNum type="arabicPeriod"/>
            </a:pPr>
            <a:r>
              <a:rPr lang="en-US" sz="800">
                <a:solidFill>
                  <a:schemeClr val="dk1"/>
                </a:solidFill>
                <a:latin typeface="Calibri"/>
                <a:ea typeface="Calibri"/>
                <a:cs typeface="Calibri"/>
                <a:sym typeface="Calibri"/>
              </a:rPr>
              <a:t>https://magnitt.com/research/kenya-q1-2022-venture-investment-report-50817</a:t>
            </a:r>
            <a:endParaRPr/>
          </a:p>
        </p:txBody>
      </p:sp>
      <p:cxnSp>
        <p:nvCxnSpPr>
          <p:cNvPr id="350" name="Google Shape;350;p18"/>
          <p:cNvCxnSpPr/>
          <p:nvPr/>
        </p:nvCxnSpPr>
        <p:spPr>
          <a:xfrm>
            <a:off x="549275" y="0"/>
            <a:ext cx="0" cy="1181100"/>
          </a:xfrm>
          <a:prstGeom prst="straightConnector1">
            <a:avLst/>
          </a:prstGeom>
          <a:noFill/>
          <a:ln w="9525" cap="flat" cmpd="sng">
            <a:solidFill>
              <a:schemeClr val="dk2"/>
            </a:solidFill>
            <a:prstDash val="solid"/>
            <a:round/>
            <a:headEnd type="none" w="sm" len="sm"/>
            <a:tailEnd type="none" w="sm" len="sm"/>
          </a:ln>
        </p:spPr>
      </p:cxnSp>
      <p:sp>
        <p:nvSpPr>
          <p:cNvPr id="351" name="Google Shape;351;p18"/>
          <p:cNvSpPr/>
          <p:nvPr/>
        </p:nvSpPr>
        <p:spPr>
          <a:xfrm rot="10800000" flipH="1">
            <a:off x="-4" y="1066800"/>
            <a:ext cx="5759445" cy="1854542"/>
          </a:xfrm>
          <a:custGeom>
            <a:avLst/>
            <a:gdLst/>
            <a:ahLst/>
            <a:cxnLst/>
            <a:rect l="l" t="t" r="r" b="b"/>
            <a:pathLst>
              <a:path w="2586677" h="1179560" extrusionOk="0">
                <a:moveTo>
                  <a:pt x="0" y="1179559"/>
                </a:moveTo>
                <a:lnTo>
                  <a:pt x="975" y="0"/>
                </a:lnTo>
                <a:lnTo>
                  <a:pt x="2079738" y="0"/>
                </a:lnTo>
                <a:lnTo>
                  <a:pt x="2586677" y="1179560"/>
                </a:lnTo>
                <a:lnTo>
                  <a:pt x="0" y="1179559"/>
                </a:lnTo>
                <a:close/>
              </a:path>
            </a:pathLst>
          </a:cu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2" name="Google Shape;352;p18"/>
          <p:cNvSpPr txBox="1"/>
          <p:nvPr/>
        </p:nvSpPr>
        <p:spPr>
          <a:xfrm>
            <a:off x="573090" y="755650"/>
            <a:ext cx="571182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2"/>
                </a:solidFill>
                <a:latin typeface="Gill Sans"/>
                <a:ea typeface="Gill Sans"/>
                <a:cs typeface="Gill Sans"/>
                <a:sym typeface="Gill Sans"/>
              </a:rPr>
              <a:t>FUNDING</a:t>
            </a:r>
            <a:endParaRPr/>
          </a:p>
        </p:txBody>
      </p:sp>
      <p:sp>
        <p:nvSpPr>
          <p:cNvPr id="353" name="Google Shape;353;p18"/>
          <p:cNvSpPr txBox="1"/>
          <p:nvPr/>
        </p:nvSpPr>
        <p:spPr>
          <a:xfrm>
            <a:off x="573090" y="1190085"/>
            <a:ext cx="2720973" cy="212365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On matters of funding, startups in Kenya generally face an acute funding shortage due to reasons identified by the study, such as lack of investor preparedness, lack of knowledge on how and when to get funds, among others. However, there has been a general improvement in the total amount of funding raised by startups. According to the African Tech Startups Funding Report</a:t>
            </a:r>
            <a:r>
              <a:rPr lang="en-US" sz="1100" b="1" baseline="30000">
                <a:solidFill>
                  <a:srgbClr val="252525"/>
                </a:solidFill>
                <a:latin typeface="Calibri"/>
                <a:ea typeface="Calibri"/>
                <a:cs typeface="Calibri"/>
                <a:sym typeface="Calibri"/>
              </a:rPr>
              <a:t>1 </a:t>
            </a:r>
            <a:r>
              <a:rPr lang="en-US" sz="1100">
                <a:solidFill>
                  <a:schemeClr val="dk1"/>
                </a:solidFill>
                <a:latin typeface="Calibri"/>
                <a:ea typeface="Calibri"/>
                <a:cs typeface="Calibri"/>
                <a:sym typeface="Calibri"/>
              </a:rPr>
              <a:t>of 2021, African startups raised USD 2.14 billion, the bulk of which took place in Nigeria, South Africa, Kenya, and Egypt. </a:t>
            </a:r>
            <a:endParaRPr sz="1100">
              <a:solidFill>
                <a:schemeClr val="dk1"/>
              </a:solidFill>
              <a:latin typeface="Calibri"/>
              <a:ea typeface="Calibri"/>
              <a:cs typeface="Calibri"/>
              <a:sym typeface="Calibri"/>
            </a:endParaRPr>
          </a:p>
        </p:txBody>
      </p:sp>
      <p:sp>
        <p:nvSpPr>
          <p:cNvPr id="354" name="Google Shape;354;p18"/>
          <p:cNvSpPr txBox="1"/>
          <p:nvPr/>
        </p:nvSpPr>
        <p:spPr>
          <a:xfrm>
            <a:off x="3563937" y="1196526"/>
            <a:ext cx="2720973" cy="161582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Kenya on its own had 87 startups, raising a total of USD 291m. The venture capital ecosystem surpassed capital investment in 2021 despite having 62% fewer deals. In the first quarter of 2022, the start-up sector attracted USD 401 million in venture funding</a:t>
            </a:r>
            <a:r>
              <a:rPr lang="en-US" sz="1100" baseline="30000">
                <a:solidFill>
                  <a:schemeClr val="dk1"/>
                </a:solidFill>
                <a:latin typeface="Calibri"/>
                <a:ea typeface="Calibri"/>
                <a:cs typeface="Calibri"/>
                <a:sym typeface="Calibri"/>
              </a:rPr>
              <a:t>2</a:t>
            </a:r>
            <a:r>
              <a:rPr lang="en-US" sz="1100">
                <a:solidFill>
                  <a:schemeClr val="dk1"/>
                </a:solidFill>
                <a:latin typeface="Calibri"/>
                <a:ea typeface="Calibri"/>
                <a:cs typeface="Calibri"/>
                <a:sym typeface="Calibri"/>
              </a:rPr>
              <a:t>. Funding options are mainly provided by either private equity, venture capital, or angel investors.</a:t>
            </a:r>
            <a:endParaRPr sz="1100">
              <a:solidFill>
                <a:schemeClr val="dk1"/>
              </a:solidFill>
              <a:latin typeface="Calibri"/>
              <a:ea typeface="Calibri"/>
              <a:cs typeface="Calibri"/>
              <a:sym typeface="Calibri"/>
            </a:endParaRPr>
          </a:p>
        </p:txBody>
      </p:sp>
      <p:sp>
        <p:nvSpPr>
          <p:cNvPr id="355" name="Google Shape;355;p18"/>
          <p:cNvSpPr/>
          <p:nvPr/>
        </p:nvSpPr>
        <p:spPr>
          <a:xfrm rot="-5400000">
            <a:off x="2586748" y="6493704"/>
            <a:ext cx="1684504" cy="1482487"/>
          </a:xfrm>
          <a:prstGeom prst="hexagon">
            <a:avLst>
              <a:gd name="adj" fmla="val 25000"/>
              <a:gd name="vf" fmla="val 115470"/>
            </a:avLst>
          </a:prstGeom>
          <a:noFill/>
          <a:ln w="25400" cap="flat" cmpd="sng">
            <a:solidFill>
              <a:srgbClr val="222A3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6" name="Google Shape;356;p18"/>
          <p:cNvSpPr/>
          <p:nvPr/>
        </p:nvSpPr>
        <p:spPr>
          <a:xfrm rot="-5400000">
            <a:off x="2778711" y="6493704"/>
            <a:ext cx="1684504" cy="1482487"/>
          </a:xfrm>
          <a:prstGeom prst="hexagon">
            <a:avLst>
              <a:gd name="adj" fmla="val 25000"/>
              <a:gd name="vf" fmla="val 115470"/>
            </a:avLst>
          </a:prstGeom>
          <a:noFill/>
          <a:ln w="25400" cap="flat" cmpd="sng">
            <a:solidFill>
              <a:srgbClr val="252F3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7" name="Google Shape;357;p18"/>
          <p:cNvSpPr/>
          <p:nvPr/>
        </p:nvSpPr>
        <p:spPr>
          <a:xfrm rot="-5400000">
            <a:off x="2996331" y="6493704"/>
            <a:ext cx="1684504" cy="1482487"/>
          </a:xfrm>
          <a:prstGeom prst="hexagon">
            <a:avLst>
              <a:gd name="adj" fmla="val 25000"/>
              <a:gd name="vf" fmla="val 115470"/>
            </a:avLst>
          </a:prstGeom>
          <a:noFill/>
          <a:ln w="25400" cap="flat" cmpd="sng">
            <a:solidFill>
              <a:srgbClr val="8296B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8" name="Google Shape;358;p18"/>
          <p:cNvSpPr/>
          <p:nvPr/>
        </p:nvSpPr>
        <p:spPr>
          <a:xfrm rot="-5400000">
            <a:off x="3185282" y="6493704"/>
            <a:ext cx="1684504" cy="1482487"/>
          </a:xfrm>
          <a:prstGeom prst="hexagon">
            <a:avLst>
              <a:gd name="adj" fmla="val 25000"/>
              <a:gd name="vf" fmla="val 115470"/>
            </a:avLst>
          </a:prstGeom>
          <a:noFill/>
          <a:ln w="25400"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9" name="Google Shape;359;p18"/>
          <p:cNvSpPr/>
          <p:nvPr/>
        </p:nvSpPr>
        <p:spPr>
          <a:xfrm>
            <a:off x="4189228" y="0"/>
            <a:ext cx="2668771" cy="636637"/>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0" name="Google Shape;360;p18"/>
          <p:cNvSpPr txBox="1"/>
          <p:nvPr/>
        </p:nvSpPr>
        <p:spPr>
          <a:xfrm>
            <a:off x="4186989" y="180899"/>
            <a:ext cx="2121736"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b="1">
                <a:solidFill>
                  <a:schemeClr val="accent2"/>
                </a:solidFill>
                <a:latin typeface="Verdana"/>
                <a:ea typeface="Verdana"/>
                <a:cs typeface="Verdana"/>
                <a:sym typeface="Verdana"/>
              </a:rPr>
              <a:t>Executive Summary</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19"/>
          <p:cNvSpPr/>
          <p:nvPr/>
        </p:nvSpPr>
        <p:spPr>
          <a:xfrm>
            <a:off x="2505868" y="6200001"/>
            <a:ext cx="1999458" cy="2105799"/>
          </a:xfrm>
          <a:prstGeom prst="rect">
            <a:avLst/>
          </a:prstGeom>
          <a:solidFill>
            <a:schemeClr val="accent3"/>
          </a:solidFill>
          <a:ln w="28575" cap="flat" cmpd="sng">
            <a:solidFill>
              <a:srgbClr val="B5B5B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6" name="Google Shape;366;p19"/>
          <p:cNvSpPr/>
          <p:nvPr/>
        </p:nvSpPr>
        <p:spPr>
          <a:xfrm>
            <a:off x="594526" y="5640855"/>
            <a:ext cx="1511292" cy="2664945"/>
          </a:xfrm>
          <a:prstGeom prst="rect">
            <a:avLst/>
          </a:prstGeom>
          <a:solidFill>
            <a:schemeClr val="accent3"/>
          </a:solidFill>
          <a:ln w="28575" cap="flat" cmpd="sng">
            <a:solidFill>
              <a:srgbClr val="B5B5B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7" name="Google Shape;367;p19"/>
          <p:cNvSpPr/>
          <p:nvPr/>
        </p:nvSpPr>
        <p:spPr>
          <a:xfrm>
            <a:off x="580624" y="3096707"/>
            <a:ext cx="1220296" cy="2275853"/>
          </a:xfrm>
          <a:prstGeom prst="rect">
            <a:avLst/>
          </a:prstGeom>
          <a:solidFill>
            <a:schemeClr val="accent3"/>
          </a:solidFill>
          <a:ln w="28575" cap="flat" cmpd="sng">
            <a:solidFill>
              <a:srgbClr val="B5B5B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8" name="Google Shape;368;p19"/>
          <p:cNvSpPr/>
          <p:nvPr/>
        </p:nvSpPr>
        <p:spPr>
          <a:xfrm>
            <a:off x="5057775" y="3587425"/>
            <a:ext cx="1223170" cy="2179170"/>
          </a:xfrm>
          <a:prstGeom prst="rect">
            <a:avLst/>
          </a:prstGeom>
          <a:solidFill>
            <a:schemeClr val="accent3"/>
          </a:solidFill>
          <a:ln w="28575" cap="flat" cmpd="sng">
            <a:solidFill>
              <a:srgbClr val="B5B5B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9" name="Google Shape;369;p19"/>
          <p:cNvSpPr/>
          <p:nvPr/>
        </p:nvSpPr>
        <p:spPr>
          <a:xfrm>
            <a:off x="4862513" y="1181099"/>
            <a:ext cx="1395405" cy="2103680"/>
          </a:xfrm>
          <a:prstGeom prst="rect">
            <a:avLst/>
          </a:prstGeom>
          <a:solidFill>
            <a:schemeClr val="accent3"/>
          </a:solidFill>
          <a:ln w="28575" cap="flat" cmpd="sng">
            <a:solidFill>
              <a:srgbClr val="B5B5B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0" name="Google Shape;370;p19"/>
          <p:cNvSpPr/>
          <p:nvPr/>
        </p:nvSpPr>
        <p:spPr>
          <a:xfrm>
            <a:off x="2360612" y="1181099"/>
            <a:ext cx="2144714" cy="1272540"/>
          </a:xfrm>
          <a:prstGeom prst="rect">
            <a:avLst/>
          </a:prstGeom>
          <a:solidFill>
            <a:schemeClr val="accent3"/>
          </a:solidFill>
          <a:ln w="28575" cap="flat" cmpd="sng">
            <a:solidFill>
              <a:srgbClr val="B5B5B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1" name="Google Shape;371;p19"/>
          <p:cNvSpPr/>
          <p:nvPr/>
        </p:nvSpPr>
        <p:spPr>
          <a:xfrm>
            <a:off x="594526" y="1188015"/>
            <a:ext cx="1408898" cy="1524299"/>
          </a:xfrm>
          <a:prstGeom prst="rect">
            <a:avLst/>
          </a:prstGeom>
          <a:solidFill>
            <a:schemeClr val="accent3"/>
          </a:solidFill>
          <a:ln w="28575" cap="flat" cmpd="sng">
            <a:solidFill>
              <a:srgbClr val="B5B5B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2" name="Google Shape;372;p19"/>
          <p:cNvSpPr txBox="1"/>
          <p:nvPr/>
        </p:nvSpPr>
        <p:spPr>
          <a:xfrm>
            <a:off x="2387326" y="3857198"/>
            <a:ext cx="2219325"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chemeClr val="dk1"/>
                </a:solidFill>
                <a:latin typeface="Gill Sans"/>
                <a:ea typeface="Gill Sans"/>
                <a:cs typeface="Gill Sans"/>
                <a:sym typeface="Gill Sans"/>
              </a:rPr>
              <a:t>KEY </a:t>
            </a:r>
            <a:endParaRPr/>
          </a:p>
          <a:p>
            <a:pPr marL="0" marR="0" lvl="0" indent="0" algn="ctr" rtl="0">
              <a:spcBef>
                <a:spcPts val="0"/>
              </a:spcBef>
              <a:spcAft>
                <a:spcPts val="0"/>
              </a:spcAft>
              <a:buNone/>
            </a:pPr>
            <a:r>
              <a:rPr lang="en-US" sz="2800" b="1">
                <a:solidFill>
                  <a:schemeClr val="dk1"/>
                </a:solidFill>
                <a:latin typeface="Gill Sans"/>
                <a:ea typeface="Gill Sans"/>
                <a:cs typeface="Gill Sans"/>
                <a:sym typeface="Gill Sans"/>
              </a:rPr>
              <a:t>FACTS</a:t>
            </a:r>
            <a:endParaRPr/>
          </a:p>
        </p:txBody>
      </p:sp>
      <p:sp>
        <p:nvSpPr>
          <p:cNvPr id="373" name="Google Shape;373;p19"/>
          <p:cNvSpPr txBox="1"/>
          <p:nvPr/>
        </p:nvSpPr>
        <p:spPr>
          <a:xfrm>
            <a:off x="566738" y="1707526"/>
            <a:ext cx="138588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F1F1F"/>
                </a:solidFill>
                <a:latin typeface="Calibri"/>
                <a:ea typeface="Calibri"/>
                <a:cs typeface="Calibri"/>
                <a:sym typeface="Calibri"/>
              </a:rPr>
              <a:t>Market Size</a:t>
            </a:r>
            <a:endParaRPr/>
          </a:p>
        </p:txBody>
      </p:sp>
      <p:sp>
        <p:nvSpPr>
          <p:cNvPr id="374" name="Google Shape;374;p19"/>
          <p:cNvSpPr txBox="1"/>
          <p:nvPr/>
        </p:nvSpPr>
        <p:spPr>
          <a:xfrm>
            <a:off x="2360611" y="1707526"/>
            <a:ext cx="214749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1F1F1F"/>
                </a:solidFill>
                <a:latin typeface="Calibri"/>
                <a:ea typeface="Calibri"/>
                <a:cs typeface="Calibri"/>
                <a:sym typeface="Calibri"/>
              </a:rPr>
              <a:t>Super Sized Deals</a:t>
            </a:r>
            <a:endParaRPr/>
          </a:p>
        </p:txBody>
      </p:sp>
      <p:sp>
        <p:nvSpPr>
          <p:cNvPr id="375" name="Google Shape;375;p19"/>
          <p:cNvSpPr txBox="1"/>
          <p:nvPr/>
        </p:nvSpPr>
        <p:spPr>
          <a:xfrm>
            <a:off x="5107580" y="4259548"/>
            <a:ext cx="116979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PE &amp; VC </a:t>
            </a:r>
            <a:endParaRPr/>
          </a:p>
        </p:txBody>
      </p:sp>
      <p:sp>
        <p:nvSpPr>
          <p:cNvPr id="376" name="Google Shape;376;p19"/>
          <p:cNvSpPr txBox="1"/>
          <p:nvPr/>
        </p:nvSpPr>
        <p:spPr>
          <a:xfrm>
            <a:off x="549267" y="6282766"/>
            <a:ext cx="152876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Hubs, Accelerators</a:t>
            </a:r>
            <a:endParaRPr/>
          </a:p>
        </p:txBody>
      </p:sp>
      <p:sp>
        <p:nvSpPr>
          <p:cNvPr id="377" name="Google Shape;377;p19"/>
          <p:cNvSpPr txBox="1"/>
          <p:nvPr/>
        </p:nvSpPr>
        <p:spPr>
          <a:xfrm>
            <a:off x="4856167" y="1701512"/>
            <a:ext cx="142120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Ranking</a:t>
            </a:r>
            <a:endParaRPr/>
          </a:p>
        </p:txBody>
      </p:sp>
      <p:sp>
        <p:nvSpPr>
          <p:cNvPr id="378" name="Google Shape;378;p19"/>
          <p:cNvSpPr txBox="1"/>
          <p:nvPr/>
        </p:nvSpPr>
        <p:spPr>
          <a:xfrm>
            <a:off x="2491978" y="6853020"/>
            <a:ext cx="199945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Growth Prospects</a:t>
            </a:r>
            <a:endParaRPr/>
          </a:p>
        </p:txBody>
      </p:sp>
      <p:sp>
        <p:nvSpPr>
          <p:cNvPr id="379" name="Google Shape;379;p19"/>
          <p:cNvSpPr txBox="1"/>
          <p:nvPr/>
        </p:nvSpPr>
        <p:spPr>
          <a:xfrm>
            <a:off x="577055" y="3575696"/>
            <a:ext cx="152876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SMEs and Startups</a:t>
            </a:r>
            <a:endParaRPr/>
          </a:p>
        </p:txBody>
      </p:sp>
      <p:sp>
        <p:nvSpPr>
          <p:cNvPr id="380" name="Google Shape;380;p19"/>
          <p:cNvSpPr/>
          <p:nvPr/>
        </p:nvSpPr>
        <p:spPr>
          <a:xfrm>
            <a:off x="4808538" y="5899693"/>
            <a:ext cx="1454936" cy="1920332"/>
          </a:xfrm>
          <a:prstGeom prst="rect">
            <a:avLst/>
          </a:prstGeom>
          <a:solidFill>
            <a:schemeClr val="accent3"/>
          </a:solidFill>
          <a:ln w="28575" cap="flat" cmpd="sng">
            <a:solidFill>
              <a:srgbClr val="B5B5B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1" name="Google Shape;381;p19"/>
          <p:cNvSpPr txBox="1"/>
          <p:nvPr/>
        </p:nvSpPr>
        <p:spPr>
          <a:xfrm>
            <a:off x="4818458" y="6484467"/>
            <a:ext cx="143509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Academia</a:t>
            </a:r>
            <a:endParaRPr/>
          </a:p>
        </p:txBody>
      </p:sp>
      <p:sp>
        <p:nvSpPr>
          <p:cNvPr id="382" name="Google Shape;382;p19"/>
          <p:cNvSpPr/>
          <p:nvPr/>
        </p:nvSpPr>
        <p:spPr>
          <a:xfrm>
            <a:off x="2469355" y="3305979"/>
            <a:ext cx="1932783" cy="1934570"/>
          </a:xfrm>
          <a:prstGeom prst="heptagon">
            <a:avLst>
              <a:gd name="hf" fmla="val 102572"/>
              <a:gd name="vf" fmla="val 105210"/>
            </a:avLst>
          </a:prstGeom>
          <a:noFill/>
          <a:ln w="76200"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383" name="Google Shape;383;p19"/>
          <p:cNvCxnSpPr/>
          <p:nvPr/>
        </p:nvCxnSpPr>
        <p:spPr>
          <a:xfrm>
            <a:off x="4402138" y="4259548"/>
            <a:ext cx="668433" cy="0"/>
          </a:xfrm>
          <a:prstGeom prst="straightConnector1">
            <a:avLst/>
          </a:prstGeom>
          <a:noFill/>
          <a:ln w="12700" cap="flat" cmpd="sng">
            <a:solidFill>
              <a:srgbClr val="B5B5B5"/>
            </a:solidFill>
            <a:prstDash val="solid"/>
            <a:round/>
            <a:headEnd type="none" w="sm" len="sm"/>
            <a:tailEnd type="none" w="sm" len="sm"/>
          </a:ln>
        </p:spPr>
      </p:cxnSp>
      <p:pic>
        <p:nvPicPr>
          <p:cNvPr id="384" name="Google Shape;384;p19" descr="Bar graph with upward trend"/>
          <p:cNvPicPr preferRelativeResize="0"/>
          <p:nvPr/>
        </p:nvPicPr>
        <p:blipFill rotWithShape="1">
          <a:blip r:embed="rId3">
            <a:alphaModFix/>
          </a:blip>
          <a:srcRect/>
          <a:stretch/>
        </p:blipFill>
        <p:spPr>
          <a:xfrm>
            <a:off x="711041" y="5720275"/>
            <a:ext cx="548640" cy="548640"/>
          </a:xfrm>
          <a:prstGeom prst="rect">
            <a:avLst/>
          </a:prstGeom>
          <a:noFill/>
          <a:ln>
            <a:noFill/>
          </a:ln>
        </p:spPr>
      </p:pic>
      <p:pic>
        <p:nvPicPr>
          <p:cNvPr id="385" name="Google Shape;385;p19" descr="Dollar"/>
          <p:cNvPicPr preferRelativeResize="0"/>
          <p:nvPr/>
        </p:nvPicPr>
        <p:blipFill rotWithShape="1">
          <a:blip r:embed="rId4">
            <a:alphaModFix/>
          </a:blip>
          <a:srcRect/>
          <a:stretch/>
        </p:blipFill>
        <p:spPr>
          <a:xfrm>
            <a:off x="3154680" y="1188015"/>
            <a:ext cx="548640" cy="548640"/>
          </a:xfrm>
          <a:prstGeom prst="rect">
            <a:avLst/>
          </a:prstGeom>
          <a:noFill/>
          <a:ln>
            <a:noFill/>
          </a:ln>
        </p:spPr>
      </p:pic>
      <p:pic>
        <p:nvPicPr>
          <p:cNvPr id="386" name="Google Shape;386;p19" descr="Piggy Bank"/>
          <p:cNvPicPr preferRelativeResize="0"/>
          <p:nvPr/>
        </p:nvPicPr>
        <p:blipFill rotWithShape="1">
          <a:blip r:embed="rId5">
            <a:alphaModFix/>
          </a:blip>
          <a:srcRect/>
          <a:stretch/>
        </p:blipFill>
        <p:spPr>
          <a:xfrm>
            <a:off x="1048065" y="1175599"/>
            <a:ext cx="548640" cy="548640"/>
          </a:xfrm>
          <a:prstGeom prst="rect">
            <a:avLst/>
          </a:prstGeom>
          <a:noFill/>
          <a:ln>
            <a:noFill/>
          </a:ln>
        </p:spPr>
      </p:pic>
      <p:pic>
        <p:nvPicPr>
          <p:cNvPr id="387" name="Google Shape;387;p19" descr="Globe"/>
          <p:cNvPicPr preferRelativeResize="0"/>
          <p:nvPr/>
        </p:nvPicPr>
        <p:blipFill rotWithShape="1">
          <a:blip r:embed="rId6">
            <a:alphaModFix/>
          </a:blip>
          <a:srcRect/>
          <a:stretch/>
        </p:blipFill>
        <p:spPr>
          <a:xfrm>
            <a:off x="4932285" y="1181098"/>
            <a:ext cx="548640" cy="548640"/>
          </a:xfrm>
          <a:prstGeom prst="rect">
            <a:avLst/>
          </a:prstGeom>
          <a:noFill/>
          <a:ln>
            <a:noFill/>
          </a:ln>
        </p:spPr>
      </p:pic>
      <p:pic>
        <p:nvPicPr>
          <p:cNvPr id="388" name="Google Shape;388;p19" descr="Circular flowchart"/>
          <p:cNvPicPr preferRelativeResize="0"/>
          <p:nvPr/>
        </p:nvPicPr>
        <p:blipFill rotWithShape="1">
          <a:blip r:embed="rId7">
            <a:alphaModFix/>
          </a:blip>
          <a:srcRect/>
          <a:stretch/>
        </p:blipFill>
        <p:spPr>
          <a:xfrm>
            <a:off x="5070571" y="3550847"/>
            <a:ext cx="548640" cy="548640"/>
          </a:xfrm>
          <a:prstGeom prst="rect">
            <a:avLst/>
          </a:prstGeom>
          <a:noFill/>
          <a:ln>
            <a:noFill/>
          </a:ln>
        </p:spPr>
      </p:pic>
      <p:pic>
        <p:nvPicPr>
          <p:cNvPr id="389" name="Google Shape;389;p19" descr="Business Growth"/>
          <p:cNvPicPr preferRelativeResize="0"/>
          <p:nvPr/>
        </p:nvPicPr>
        <p:blipFill rotWithShape="1">
          <a:blip r:embed="rId8">
            <a:alphaModFix/>
          </a:blip>
          <a:srcRect/>
          <a:stretch/>
        </p:blipFill>
        <p:spPr>
          <a:xfrm>
            <a:off x="2619091" y="6282766"/>
            <a:ext cx="548640" cy="548640"/>
          </a:xfrm>
          <a:prstGeom prst="rect">
            <a:avLst/>
          </a:prstGeom>
          <a:noFill/>
          <a:ln>
            <a:noFill/>
          </a:ln>
        </p:spPr>
      </p:pic>
      <p:pic>
        <p:nvPicPr>
          <p:cNvPr id="390" name="Google Shape;390;p19" descr="Graduation cap"/>
          <p:cNvPicPr preferRelativeResize="0"/>
          <p:nvPr/>
        </p:nvPicPr>
        <p:blipFill rotWithShape="1">
          <a:blip r:embed="rId9">
            <a:alphaModFix/>
          </a:blip>
          <a:srcRect/>
          <a:stretch/>
        </p:blipFill>
        <p:spPr>
          <a:xfrm>
            <a:off x="4866722" y="5923011"/>
            <a:ext cx="548640" cy="548640"/>
          </a:xfrm>
          <a:prstGeom prst="rect">
            <a:avLst/>
          </a:prstGeom>
          <a:noFill/>
          <a:ln>
            <a:noFill/>
          </a:ln>
        </p:spPr>
      </p:pic>
      <p:sp>
        <p:nvSpPr>
          <p:cNvPr id="391" name="Google Shape;391;p19"/>
          <p:cNvSpPr txBox="1"/>
          <p:nvPr/>
        </p:nvSpPr>
        <p:spPr>
          <a:xfrm>
            <a:off x="549275" y="2102060"/>
            <a:ext cx="1441055"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1"/>
                </a:solidFill>
                <a:latin typeface="Calibri"/>
                <a:ea typeface="Calibri"/>
                <a:cs typeface="Calibri"/>
                <a:sym typeface="Calibri"/>
              </a:rPr>
              <a:t>Startup market estimated at us$</a:t>
            </a:r>
            <a:endParaRPr/>
          </a:p>
        </p:txBody>
      </p:sp>
      <p:sp>
        <p:nvSpPr>
          <p:cNvPr id="392" name="Google Shape;392;p19"/>
          <p:cNvSpPr txBox="1"/>
          <p:nvPr/>
        </p:nvSpPr>
        <p:spPr>
          <a:xfrm>
            <a:off x="4867671" y="2102060"/>
            <a:ext cx="1390248" cy="115416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1"/>
                </a:solidFill>
                <a:latin typeface="Calibri"/>
                <a:ea typeface="Calibri"/>
                <a:cs typeface="Calibri"/>
                <a:sym typeface="Calibri"/>
              </a:rPr>
              <a:t>Ranked </a:t>
            </a:r>
            <a:r>
              <a:rPr lang="en-US" sz="1200">
                <a:solidFill>
                  <a:schemeClr val="dk2"/>
                </a:solidFill>
                <a:latin typeface="Arial Black"/>
                <a:ea typeface="Arial Black"/>
                <a:cs typeface="Arial Black"/>
                <a:sym typeface="Arial Black"/>
              </a:rPr>
              <a:t>1</a:t>
            </a:r>
            <a:r>
              <a:rPr lang="en-US" sz="1200" baseline="30000">
                <a:solidFill>
                  <a:schemeClr val="dk2"/>
                </a:solidFill>
                <a:latin typeface="Arial Black"/>
                <a:ea typeface="Arial Black"/>
                <a:cs typeface="Arial Black"/>
                <a:sym typeface="Arial Black"/>
              </a:rPr>
              <a:t>st</a:t>
            </a:r>
            <a:r>
              <a:rPr lang="en-US" sz="1100">
                <a:solidFill>
                  <a:schemeClr val="dk1"/>
                </a:solidFill>
                <a:latin typeface="Calibri"/>
                <a:ea typeface="Calibri"/>
                <a:cs typeface="Calibri"/>
                <a:sym typeface="Calibri"/>
              </a:rPr>
              <a:t> in East Africa and </a:t>
            </a:r>
            <a:r>
              <a:rPr lang="en-US" sz="1200">
                <a:solidFill>
                  <a:schemeClr val="dk2"/>
                </a:solidFill>
                <a:latin typeface="Arial Black"/>
                <a:ea typeface="Arial Black"/>
                <a:cs typeface="Arial Black"/>
                <a:sym typeface="Arial Black"/>
              </a:rPr>
              <a:t>3</a:t>
            </a:r>
            <a:r>
              <a:rPr lang="en-US" sz="1200" baseline="30000">
                <a:solidFill>
                  <a:schemeClr val="dk2"/>
                </a:solidFill>
                <a:latin typeface="Arial Black"/>
                <a:ea typeface="Arial Black"/>
                <a:cs typeface="Arial Black"/>
                <a:sym typeface="Arial Black"/>
              </a:rPr>
              <a:t>rd</a:t>
            </a:r>
            <a:r>
              <a:rPr lang="en-US" sz="1100">
                <a:solidFill>
                  <a:schemeClr val="dk1"/>
                </a:solidFill>
                <a:latin typeface="Calibri"/>
                <a:ea typeface="Calibri"/>
                <a:cs typeface="Calibri"/>
                <a:sym typeface="Calibri"/>
              </a:rPr>
              <a:t> in Africa. The country ranks </a:t>
            </a:r>
            <a:r>
              <a:rPr lang="en-US" sz="1200" b="1">
                <a:solidFill>
                  <a:schemeClr val="dk2"/>
                </a:solidFill>
                <a:latin typeface="Arial Black"/>
                <a:ea typeface="Arial Black"/>
                <a:cs typeface="Arial Black"/>
                <a:sym typeface="Arial Black"/>
              </a:rPr>
              <a:t>62</a:t>
            </a:r>
            <a:r>
              <a:rPr lang="en-US" sz="1200" b="1" baseline="30000">
                <a:solidFill>
                  <a:schemeClr val="dk2"/>
                </a:solidFill>
                <a:latin typeface="Arial Black"/>
                <a:ea typeface="Arial Black"/>
                <a:cs typeface="Arial Black"/>
                <a:sym typeface="Arial Black"/>
              </a:rPr>
              <a:t>nd</a:t>
            </a:r>
            <a:r>
              <a:rPr lang="en-US" sz="1100">
                <a:solidFill>
                  <a:schemeClr val="dk1"/>
                </a:solidFill>
                <a:latin typeface="Calibri"/>
                <a:ea typeface="Calibri"/>
                <a:cs typeface="Calibri"/>
                <a:sym typeface="Calibri"/>
              </a:rPr>
              <a:t> Globally in ease of doing business</a:t>
            </a:r>
            <a:endParaRPr/>
          </a:p>
        </p:txBody>
      </p:sp>
      <p:sp>
        <p:nvSpPr>
          <p:cNvPr id="393" name="Google Shape;393;p19"/>
          <p:cNvSpPr txBox="1"/>
          <p:nvPr/>
        </p:nvSpPr>
        <p:spPr>
          <a:xfrm>
            <a:off x="5107580" y="4603119"/>
            <a:ext cx="1151339"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1"/>
                </a:solidFill>
                <a:latin typeface="Calibri"/>
                <a:ea typeface="Calibri"/>
                <a:cs typeface="Calibri"/>
                <a:sym typeface="Calibri"/>
              </a:rPr>
              <a:t>More than </a:t>
            </a:r>
            <a:r>
              <a:rPr lang="en-US" sz="1100" b="1">
                <a:solidFill>
                  <a:schemeClr val="dk2"/>
                </a:solidFill>
                <a:latin typeface="Arial Black"/>
                <a:ea typeface="Arial Black"/>
                <a:cs typeface="Arial Black"/>
                <a:sym typeface="Arial Black"/>
              </a:rPr>
              <a:t>24</a:t>
            </a:r>
            <a:r>
              <a:rPr lang="en-US" sz="1100">
                <a:solidFill>
                  <a:schemeClr val="dk1"/>
                </a:solidFill>
                <a:latin typeface="Calibri"/>
                <a:ea typeface="Calibri"/>
                <a:cs typeface="Calibri"/>
                <a:sym typeface="Calibri"/>
              </a:rPr>
              <a:t> PE firms and </a:t>
            </a:r>
            <a:r>
              <a:rPr lang="en-US" sz="1100">
                <a:solidFill>
                  <a:schemeClr val="dk2"/>
                </a:solidFill>
                <a:latin typeface="Arial Black"/>
                <a:ea typeface="Arial Black"/>
                <a:cs typeface="Arial Black"/>
                <a:sym typeface="Arial Black"/>
              </a:rPr>
              <a:t>71</a:t>
            </a:r>
            <a:r>
              <a:rPr lang="en-US" sz="1100">
                <a:solidFill>
                  <a:schemeClr val="dk1"/>
                </a:solidFill>
                <a:latin typeface="Calibri"/>
                <a:ea typeface="Calibri"/>
                <a:cs typeface="Calibri"/>
                <a:sym typeface="Calibri"/>
              </a:rPr>
              <a:t> VC firms funding the ecosystem</a:t>
            </a:r>
            <a:endParaRPr/>
          </a:p>
        </p:txBody>
      </p:sp>
      <p:sp>
        <p:nvSpPr>
          <p:cNvPr id="394" name="Google Shape;394;p19"/>
          <p:cNvSpPr txBox="1"/>
          <p:nvPr/>
        </p:nvSpPr>
        <p:spPr>
          <a:xfrm>
            <a:off x="2519759" y="7289586"/>
            <a:ext cx="1971678" cy="96949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dk2"/>
                </a:solidFill>
                <a:latin typeface="Arial Black"/>
                <a:ea typeface="Arial Black"/>
                <a:cs typeface="Arial Black"/>
                <a:sym typeface="Arial Black"/>
              </a:rPr>
              <a:t>442%</a:t>
            </a:r>
            <a:r>
              <a:rPr lang="en-US" sz="1100">
                <a:solidFill>
                  <a:schemeClr val="dk1"/>
                </a:solidFill>
                <a:latin typeface="Calibri"/>
                <a:ea typeface="Calibri"/>
                <a:cs typeface="Calibri"/>
                <a:sym typeface="Calibri"/>
              </a:rPr>
              <a:t> growth in funds raised in H1 2022 compared to H1 2021</a:t>
            </a:r>
            <a:r>
              <a:rPr lang="en-US" sz="1100" b="1" baseline="30000">
                <a:solidFill>
                  <a:schemeClr val="dk1"/>
                </a:solidFill>
                <a:latin typeface="Calibri"/>
                <a:ea typeface="Calibri"/>
                <a:cs typeface="Calibri"/>
                <a:sym typeface="Calibri"/>
              </a:rPr>
              <a:t>1</a:t>
            </a:r>
            <a:r>
              <a:rPr lang="en-US" sz="1100">
                <a:solidFill>
                  <a:schemeClr val="dk1"/>
                </a:solidFill>
                <a:latin typeface="Calibri"/>
                <a:ea typeface="Calibri"/>
                <a:cs typeface="Calibri"/>
                <a:sym typeface="Calibri"/>
              </a:rPr>
              <a:t>. Yearly funding expected to reach </a:t>
            </a:r>
            <a:r>
              <a:rPr lang="en-US" sz="1200" b="1">
                <a:solidFill>
                  <a:schemeClr val="dk2"/>
                </a:solidFill>
                <a:latin typeface="Arial Black"/>
                <a:ea typeface="Arial Black"/>
                <a:cs typeface="Arial Black"/>
                <a:sym typeface="Arial Black"/>
              </a:rPr>
              <a:t>KES 100B </a:t>
            </a:r>
            <a:r>
              <a:rPr lang="en-US" sz="1100">
                <a:solidFill>
                  <a:schemeClr val="dk1"/>
                </a:solidFill>
                <a:latin typeface="Calibri"/>
                <a:ea typeface="Calibri"/>
                <a:cs typeface="Calibri"/>
                <a:sym typeface="Calibri"/>
              </a:rPr>
              <a:t>by 2025</a:t>
            </a:r>
            <a:r>
              <a:rPr lang="en-US" sz="1100" b="1" baseline="30000">
                <a:solidFill>
                  <a:schemeClr val="dk1"/>
                </a:solidFill>
                <a:latin typeface="Calibri"/>
                <a:ea typeface="Calibri"/>
                <a:cs typeface="Calibri"/>
                <a:sym typeface="Calibri"/>
              </a:rPr>
              <a:t>2 </a:t>
            </a:r>
            <a:endParaRPr sz="1100">
              <a:solidFill>
                <a:schemeClr val="dk1"/>
              </a:solidFill>
              <a:latin typeface="Calibri"/>
              <a:ea typeface="Calibri"/>
              <a:cs typeface="Calibri"/>
              <a:sym typeface="Calibri"/>
            </a:endParaRPr>
          </a:p>
        </p:txBody>
      </p:sp>
      <p:sp>
        <p:nvSpPr>
          <p:cNvPr id="395" name="Google Shape;395;p19"/>
          <p:cNvSpPr txBox="1"/>
          <p:nvPr/>
        </p:nvSpPr>
        <p:spPr>
          <a:xfrm>
            <a:off x="566739" y="6978744"/>
            <a:ext cx="1511292" cy="96949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1"/>
                </a:solidFill>
                <a:latin typeface="Calibri"/>
                <a:ea typeface="Calibri"/>
                <a:cs typeface="Calibri"/>
                <a:sym typeface="Calibri"/>
              </a:rPr>
              <a:t>More than </a:t>
            </a:r>
            <a:r>
              <a:rPr lang="en-US" sz="1200" b="1">
                <a:solidFill>
                  <a:schemeClr val="dk2"/>
                </a:solidFill>
                <a:latin typeface="Arial Black"/>
                <a:ea typeface="Arial Black"/>
                <a:cs typeface="Arial Black"/>
                <a:sym typeface="Arial Black"/>
              </a:rPr>
              <a:t>249</a:t>
            </a:r>
            <a:r>
              <a:rPr lang="en-US" sz="1100" b="1">
                <a:solidFill>
                  <a:schemeClr val="dk2"/>
                </a:solidFill>
                <a:latin typeface="Calibri"/>
                <a:ea typeface="Calibri"/>
                <a:cs typeface="Calibri"/>
                <a:sym typeface="Calibri"/>
              </a:rPr>
              <a:t> hubs </a:t>
            </a:r>
            <a:r>
              <a:rPr lang="en-US" sz="1100">
                <a:solidFill>
                  <a:schemeClr val="dk1"/>
                </a:solidFill>
                <a:latin typeface="Calibri"/>
                <a:ea typeface="Calibri"/>
                <a:cs typeface="Calibri"/>
                <a:sym typeface="Calibri"/>
              </a:rPr>
              <a:t>and </a:t>
            </a:r>
            <a:r>
              <a:rPr lang="en-US" sz="1200" b="1">
                <a:solidFill>
                  <a:schemeClr val="dk2"/>
                </a:solidFill>
                <a:latin typeface="Arial Black"/>
                <a:ea typeface="Arial Black"/>
                <a:cs typeface="Arial Black"/>
                <a:sym typeface="Arial Black"/>
              </a:rPr>
              <a:t>50+</a:t>
            </a:r>
            <a:r>
              <a:rPr lang="en-US" sz="1100" b="1">
                <a:solidFill>
                  <a:schemeClr val="dk2"/>
                </a:solidFill>
                <a:latin typeface="Calibri"/>
                <a:ea typeface="Calibri"/>
                <a:cs typeface="Calibri"/>
                <a:sym typeface="Calibri"/>
              </a:rPr>
              <a:t> accelerators </a:t>
            </a:r>
            <a:r>
              <a:rPr lang="en-US" sz="1100">
                <a:solidFill>
                  <a:schemeClr val="dk1"/>
                </a:solidFill>
                <a:latin typeface="Calibri"/>
                <a:ea typeface="Calibri"/>
                <a:cs typeface="Calibri"/>
                <a:sym typeface="Calibri"/>
              </a:rPr>
              <a:t>with </a:t>
            </a:r>
            <a:r>
              <a:rPr lang="en-US" sz="1100" b="1">
                <a:solidFill>
                  <a:schemeClr val="dk2"/>
                </a:solidFill>
                <a:latin typeface="Arial Black"/>
                <a:ea typeface="Arial Black"/>
                <a:cs typeface="Arial Black"/>
                <a:sym typeface="Arial Black"/>
              </a:rPr>
              <a:t>1, 160 </a:t>
            </a:r>
            <a:r>
              <a:rPr lang="en-US" sz="1100">
                <a:solidFill>
                  <a:schemeClr val="dk1"/>
                </a:solidFill>
                <a:latin typeface="Calibri"/>
                <a:ea typeface="Calibri"/>
                <a:cs typeface="Calibri"/>
                <a:sym typeface="Calibri"/>
              </a:rPr>
              <a:t>county innovations set for establishment</a:t>
            </a:r>
            <a:endParaRPr/>
          </a:p>
        </p:txBody>
      </p:sp>
      <p:pic>
        <p:nvPicPr>
          <p:cNvPr id="396" name="Google Shape;396;p19" descr="Rocket"/>
          <p:cNvPicPr preferRelativeResize="0"/>
          <p:nvPr/>
        </p:nvPicPr>
        <p:blipFill rotWithShape="1">
          <a:blip r:embed="rId10">
            <a:alphaModFix/>
          </a:blip>
          <a:srcRect/>
          <a:stretch/>
        </p:blipFill>
        <p:spPr>
          <a:xfrm>
            <a:off x="631825" y="3153525"/>
            <a:ext cx="548640" cy="548640"/>
          </a:xfrm>
          <a:prstGeom prst="rect">
            <a:avLst/>
          </a:prstGeom>
          <a:noFill/>
          <a:ln>
            <a:noFill/>
          </a:ln>
        </p:spPr>
      </p:pic>
      <p:sp>
        <p:nvSpPr>
          <p:cNvPr id="397" name="Google Shape;397;p19"/>
          <p:cNvSpPr txBox="1"/>
          <p:nvPr/>
        </p:nvSpPr>
        <p:spPr>
          <a:xfrm>
            <a:off x="598683" y="4273264"/>
            <a:ext cx="1071763" cy="8002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dk2"/>
                </a:solidFill>
                <a:latin typeface="Arial Black"/>
                <a:ea typeface="Arial Black"/>
                <a:cs typeface="Arial Black"/>
                <a:sym typeface="Arial Black"/>
              </a:rPr>
              <a:t>1,000 + </a:t>
            </a:r>
            <a:r>
              <a:rPr lang="en-US" sz="1100">
                <a:solidFill>
                  <a:schemeClr val="dk1"/>
                </a:solidFill>
                <a:latin typeface="Calibri"/>
                <a:ea typeface="Calibri"/>
                <a:cs typeface="Calibri"/>
                <a:sym typeface="Calibri"/>
              </a:rPr>
              <a:t>Startups with over </a:t>
            </a:r>
            <a:r>
              <a:rPr lang="en-US" sz="1200" b="1">
                <a:solidFill>
                  <a:schemeClr val="dk2"/>
                </a:solidFill>
                <a:latin typeface="Arial Black"/>
                <a:ea typeface="Arial Black"/>
                <a:cs typeface="Arial Black"/>
                <a:sym typeface="Arial Black"/>
              </a:rPr>
              <a:t>7.4m</a:t>
            </a:r>
            <a:r>
              <a:rPr lang="en-US" sz="1100">
                <a:solidFill>
                  <a:schemeClr val="dk1"/>
                </a:solidFill>
                <a:latin typeface="Calibri"/>
                <a:ea typeface="Calibri"/>
                <a:cs typeface="Calibri"/>
                <a:sym typeface="Calibri"/>
              </a:rPr>
              <a:t> MSMEs</a:t>
            </a:r>
            <a:endParaRPr/>
          </a:p>
        </p:txBody>
      </p:sp>
      <p:sp>
        <p:nvSpPr>
          <p:cNvPr id="398" name="Google Shape;398;p19"/>
          <p:cNvSpPr txBox="1"/>
          <p:nvPr/>
        </p:nvSpPr>
        <p:spPr>
          <a:xfrm>
            <a:off x="549275" y="8589487"/>
            <a:ext cx="5759450" cy="461665"/>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chemeClr val="dk1"/>
              </a:buClr>
              <a:buSzPts val="800"/>
              <a:buFont typeface="Calibri"/>
              <a:buAutoNum type="arabicPeriod"/>
            </a:pPr>
            <a:r>
              <a:rPr lang="en-US" sz="800">
                <a:solidFill>
                  <a:schemeClr val="dk1"/>
                </a:solidFill>
                <a:latin typeface="Calibri"/>
                <a:ea typeface="Calibri"/>
                <a:cs typeface="Calibri"/>
                <a:sym typeface="Calibri"/>
              </a:rPr>
              <a:t>https://techcrunch.com/2022/08/09/in-africa-kenyan-startups-have-so-far-recorded-highest-funding-growth-this-year/</a:t>
            </a:r>
            <a:endParaRPr/>
          </a:p>
          <a:p>
            <a:pPr marL="228600" marR="0" lvl="0" indent="-228600" algn="l" rtl="0">
              <a:spcBef>
                <a:spcPts val="0"/>
              </a:spcBef>
              <a:spcAft>
                <a:spcPts val="0"/>
              </a:spcAft>
              <a:buClr>
                <a:schemeClr val="dk1"/>
              </a:buClr>
              <a:buSzPts val="800"/>
              <a:buFont typeface="Calibri"/>
              <a:buAutoNum type="arabicPeriod"/>
            </a:pPr>
            <a:r>
              <a:rPr lang="en-US" sz="800">
                <a:solidFill>
                  <a:schemeClr val="dk1"/>
                </a:solidFill>
                <a:latin typeface="Calibri"/>
                <a:ea typeface="Calibri"/>
                <a:cs typeface="Calibri"/>
                <a:sym typeface="Calibri"/>
              </a:rPr>
              <a:t>https://www.capitalfm.co.ke/business/2022/06/yearly-funding-for-kenyan-start-ups-projected-to-hit-sh100bn-by-2025/</a:t>
            </a:r>
            <a:endParaRPr/>
          </a:p>
          <a:p>
            <a:pPr marL="228600" marR="0" lvl="0" indent="-177800" algn="l" rtl="0">
              <a:spcBef>
                <a:spcPts val="0"/>
              </a:spcBef>
              <a:spcAft>
                <a:spcPts val="0"/>
              </a:spcAft>
              <a:buClr>
                <a:schemeClr val="dk1"/>
              </a:buClr>
              <a:buSzPts val="800"/>
              <a:buFont typeface="Calibri"/>
              <a:buNone/>
            </a:pPr>
            <a:endParaRPr sz="800">
              <a:solidFill>
                <a:schemeClr val="dk1"/>
              </a:solidFill>
              <a:latin typeface="Calibri"/>
              <a:ea typeface="Calibri"/>
              <a:cs typeface="Calibri"/>
              <a:sym typeface="Calibri"/>
            </a:endParaRPr>
          </a:p>
        </p:txBody>
      </p:sp>
      <p:sp>
        <p:nvSpPr>
          <p:cNvPr id="399" name="Google Shape;399;p19"/>
          <p:cNvSpPr/>
          <p:nvPr/>
        </p:nvSpPr>
        <p:spPr>
          <a:xfrm rot="10800000">
            <a:off x="3244748" y="2540021"/>
            <a:ext cx="343298" cy="572465"/>
          </a:xfrm>
          <a:prstGeom prst="downArrow">
            <a:avLst>
              <a:gd name="adj1" fmla="val 50000"/>
              <a:gd name="adj2" fmla="val 50000"/>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0" name="Google Shape;400;p19"/>
          <p:cNvSpPr/>
          <p:nvPr/>
        </p:nvSpPr>
        <p:spPr>
          <a:xfrm rot="-8394446">
            <a:off x="4268987" y="2871968"/>
            <a:ext cx="343298" cy="572465"/>
          </a:xfrm>
          <a:prstGeom prst="downArrow">
            <a:avLst>
              <a:gd name="adj1" fmla="val 50000"/>
              <a:gd name="adj2" fmla="val 50000"/>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1" name="Google Shape;401;p19"/>
          <p:cNvSpPr/>
          <p:nvPr/>
        </p:nvSpPr>
        <p:spPr>
          <a:xfrm rot="-5400000">
            <a:off x="4581389" y="3925336"/>
            <a:ext cx="343298" cy="572465"/>
          </a:xfrm>
          <a:prstGeom prst="downArrow">
            <a:avLst>
              <a:gd name="adj1" fmla="val 50000"/>
              <a:gd name="adj2" fmla="val 50000"/>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2" name="Google Shape;402;p19"/>
          <p:cNvSpPr/>
          <p:nvPr/>
        </p:nvSpPr>
        <p:spPr>
          <a:xfrm rot="8229737">
            <a:off x="2215677" y="2804622"/>
            <a:ext cx="343298" cy="572465"/>
          </a:xfrm>
          <a:prstGeom prst="downArrow">
            <a:avLst>
              <a:gd name="adj1" fmla="val 50000"/>
              <a:gd name="adj2" fmla="val 50000"/>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3" name="Google Shape;403;p19"/>
          <p:cNvSpPr/>
          <p:nvPr/>
        </p:nvSpPr>
        <p:spPr>
          <a:xfrm rot="5400000">
            <a:off x="1946806" y="3801322"/>
            <a:ext cx="343298" cy="572465"/>
          </a:xfrm>
          <a:prstGeom prst="downArrow">
            <a:avLst>
              <a:gd name="adj1" fmla="val 50000"/>
              <a:gd name="adj2" fmla="val 50000"/>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4" name="Google Shape;404;p19"/>
          <p:cNvSpPr/>
          <p:nvPr/>
        </p:nvSpPr>
        <p:spPr>
          <a:xfrm rot="2638301">
            <a:off x="2329253" y="4979587"/>
            <a:ext cx="343298" cy="572465"/>
          </a:xfrm>
          <a:prstGeom prst="downArrow">
            <a:avLst>
              <a:gd name="adj1" fmla="val 50000"/>
              <a:gd name="adj2" fmla="val 50000"/>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5" name="Google Shape;405;p19"/>
          <p:cNvSpPr/>
          <p:nvPr/>
        </p:nvSpPr>
        <p:spPr>
          <a:xfrm>
            <a:off x="3244747" y="5513462"/>
            <a:ext cx="343298" cy="572465"/>
          </a:xfrm>
          <a:prstGeom prst="downArrow">
            <a:avLst>
              <a:gd name="adj1" fmla="val 50000"/>
              <a:gd name="adj2" fmla="val 50000"/>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6" name="Google Shape;406;p19"/>
          <p:cNvSpPr/>
          <p:nvPr/>
        </p:nvSpPr>
        <p:spPr>
          <a:xfrm rot="-2035483">
            <a:off x="4259609" y="5083311"/>
            <a:ext cx="343298" cy="572465"/>
          </a:xfrm>
          <a:prstGeom prst="downArrow">
            <a:avLst>
              <a:gd name="adj1" fmla="val 50000"/>
              <a:gd name="adj2" fmla="val 50000"/>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7" name="Google Shape;407;p19"/>
          <p:cNvSpPr txBox="1"/>
          <p:nvPr/>
        </p:nvSpPr>
        <p:spPr>
          <a:xfrm>
            <a:off x="2404689" y="1987210"/>
            <a:ext cx="1997450" cy="44627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1"/>
                </a:solidFill>
                <a:latin typeface="Calibri"/>
                <a:ea typeface="Calibri"/>
                <a:cs typeface="Calibri"/>
                <a:sym typeface="Calibri"/>
              </a:rPr>
              <a:t>2 supersized deals worth more than </a:t>
            </a:r>
            <a:r>
              <a:rPr lang="en-US" sz="1200" b="1">
                <a:solidFill>
                  <a:schemeClr val="dk2"/>
                </a:solidFill>
                <a:latin typeface="Arial Black"/>
                <a:ea typeface="Arial Black"/>
                <a:cs typeface="Arial Black"/>
                <a:sym typeface="Arial Black"/>
              </a:rPr>
              <a:t>US$100m</a:t>
            </a:r>
            <a:endParaRPr/>
          </a:p>
        </p:txBody>
      </p:sp>
      <p:cxnSp>
        <p:nvCxnSpPr>
          <p:cNvPr id="408" name="Google Shape;408;p19"/>
          <p:cNvCxnSpPr/>
          <p:nvPr/>
        </p:nvCxnSpPr>
        <p:spPr>
          <a:xfrm flipH="1">
            <a:off x="549267" y="0"/>
            <a:ext cx="8" cy="755650"/>
          </a:xfrm>
          <a:prstGeom prst="straightConnector1">
            <a:avLst/>
          </a:prstGeom>
          <a:noFill/>
          <a:ln w="9525" cap="flat" cmpd="sng">
            <a:solidFill>
              <a:schemeClr val="dk2"/>
            </a:solidFill>
            <a:prstDash val="solid"/>
            <a:round/>
            <a:headEnd type="none" w="sm" len="sm"/>
            <a:tailEnd type="none" w="sm" len="sm"/>
          </a:ln>
        </p:spPr>
      </p:cxnSp>
      <p:sp>
        <p:nvSpPr>
          <p:cNvPr id="409" name="Google Shape;409;p19"/>
          <p:cNvSpPr/>
          <p:nvPr/>
        </p:nvSpPr>
        <p:spPr>
          <a:xfrm>
            <a:off x="4189228" y="0"/>
            <a:ext cx="2668771" cy="636637"/>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0" name="Google Shape;410;p19"/>
          <p:cNvSpPr txBox="1"/>
          <p:nvPr/>
        </p:nvSpPr>
        <p:spPr>
          <a:xfrm>
            <a:off x="4186989" y="180899"/>
            <a:ext cx="2121736"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b="1">
                <a:solidFill>
                  <a:schemeClr val="accent2"/>
                </a:solidFill>
                <a:latin typeface="Verdana"/>
                <a:ea typeface="Verdana"/>
                <a:cs typeface="Verdana"/>
                <a:sym typeface="Verdana"/>
              </a:rPr>
              <a:t>Executive Summary</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cxnSp>
        <p:nvCxnSpPr>
          <p:cNvPr id="415" name="Google Shape;415;p20"/>
          <p:cNvCxnSpPr/>
          <p:nvPr/>
        </p:nvCxnSpPr>
        <p:spPr>
          <a:xfrm rot="10800000">
            <a:off x="2171700" y="8610600"/>
            <a:ext cx="0" cy="17801"/>
          </a:xfrm>
          <a:prstGeom prst="straightConnector1">
            <a:avLst/>
          </a:prstGeom>
          <a:noFill/>
          <a:ln w="9525" cap="flat" cmpd="sng">
            <a:solidFill>
              <a:srgbClr val="BE8E00"/>
            </a:solidFill>
            <a:prstDash val="solid"/>
            <a:round/>
            <a:headEnd type="none" w="sm" len="sm"/>
            <a:tailEnd type="none" w="sm" len="sm"/>
          </a:ln>
        </p:spPr>
      </p:cxnSp>
      <p:sp>
        <p:nvSpPr>
          <p:cNvPr id="416" name="Google Shape;416;p20"/>
          <p:cNvSpPr txBox="1"/>
          <p:nvPr/>
        </p:nvSpPr>
        <p:spPr>
          <a:xfrm>
            <a:off x="2021434" y="974230"/>
            <a:ext cx="3845422"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3600" b="1">
                <a:solidFill>
                  <a:schemeClr val="accent5"/>
                </a:solidFill>
                <a:latin typeface="Raleway"/>
                <a:ea typeface="Raleway"/>
                <a:cs typeface="Raleway"/>
                <a:sym typeface="Raleway"/>
              </a:rPr>
              <a:t>INTRODUCTION</a:t>
            </a:r>
            <a:endParaRPr/>
          </a:p>
        </p:txBody>
      </p:sp>
      <p:sp>
        <p:nvSpPr>
          <p:cNvPr id="417" name="Google Shape;417;p20"/>
          <p:cNvSpPr txBox="1"/>
          <p:nvPr/>
        </p:nvSpPr>
        <p:spPr>
          <a:xfrm>
            <a:off x="549275" y="2157015"/>
            <a:ext cx="2744788" cy="6490559"/>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1100">
                <a:solidFill>
                  <a:schemeClr val="dk1"/>
                </a:solidFill>
                <a:latin typeface="Calibri"/>
                <a:ea typeface="Calibri"/>
                <a:cs typeface="Calibri"/>
                <a:sym typeface="Calibri"/>
              </a:rPr>
              <a:t>Research and secondary data show the ever-rising numbers of start-ups, incubators, innovation hubs, and accelerator programs. In Kenya, the sector appears to be booming, with more and more start-ups sprouting across different sectors of the economy. Entrepreneurship in Kenya serves as a source of employment and a major contributor to economic growth. Medium and small medium enterprises contribute nearly 40% of the gross domestic product and constitutes of nearly 98% of all businesses in the country</a:t>
            </a:r>
            <a:r>
              <a:rPr lang="en-US" sz="1100" b="1" baseline="30000">
                <a:solidFill>
                  <a:schemeClr val="dk1"/>
                </a:solidFill>
                <a:latin typeface="Calibri"/>
                <a:ea typeface="Calibri"/>
                <a:cs typeface="Calibri"/>
                <a:sym typeface="Calibri"/>
              </a:rPr>
              <a:t>1</a:t>
            </a:r>
            <a:r>
              <a:rPr lang="en-US" sz="1100">
                <a:solidFill>
                  <a:schemeClr val="dk1"/>
                </a:solidFill>
                <a:latin typeface="Calibri"/>
                <a:ea typeface="Calibri"/>
                <a:cs typeface="Calibri"/>
                <a:sym typeface="Calibri"/>
              </a:rPr>
              <a:t>. However, there’s still a gap in the quantitative aspects of the start-up ecosystem as there isn’t much reference point to get reliable data on start-ups.</a:t>
            </a:r>
            <a:endParaRPr/>
          </a:p>
          <a:p>
            <a:pPr marL="0" marR="0" lvl="0" indent="0" algn="just" rtl="0">
              <a:spcBef>
                <a:spcPts val="800"/>
              </a:spcBef>
              <a:spcAft>
                <a:spcPts val="0"/>
              </a:spcAft>
              <a:buNone/>
            </a:pPr>
            <a:r>
              <a:rPr lang="en-US" sz="1100">
                <a:solidFill>
                  <a:schemeClr val="dk1"/>
                </a:solidFill>
                <a:latin typeface="Calibri"/>
                <a:ea typeface="Calibri"/>
                <a:cs typeface="Calibri"/>
                <a:sym typeface="Calibri"/>
              </a:rPr>
              <a:t>This research, spearheaded by the FCDO, aims to provide both qualitative and quantitative data regarding the evolution of the start-up ecosystem in Kenya. It presents quantitative data meant to provide a baseline for evaluating the different components of the start-up’s ecosystem in Kenya. The Kenyan government has signaled its support for start-ups and MSMEs through programs like the credit guarantee schemes and research funds. Academic institutions like universities have also done their part through the setting up of incubation and innovation hubs. County government support has been witnessed in the form of county innovation funds and innovation weeks such as those in Laikipia, Machakos, and Nairobi</a:t>
            </a:r>
            <a:endParaRPr/>
          </a:p>
        </p:txBody>
      </p:sp>
      <p:sp>
        <p:nvSpPr>
          <p:cNvPr id="418" name="Google Shape;418;p20"/>
          <p:cNvSpPr txBox="1"/>
          <p:nvPr/>
        </p:nvSpPr>
        <p:spPr>
          <a:xfrm>
            <a:off x="549275" y="8610600"/>
            <a:ext cx="5759449"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dk1"/>
                </a:solidFill>
                <a:latin typeface="Calibri"/>
                <a:ea typeface="Calibri"/>
                <a:cs typeface="Calibri"/>
                <a:sym typeface="Calibri"/>
              </a:rPr>
              <a:t>1. https://www.centralbank.go.ke/2021/07/15/2020-survey-report-on-msme-access-to-bank-credit/</a:t>
            </a:r>
            <a:endParaRPr/>
          </a:p>
        </p:txBody>
      </p:sp>
      <p:sp>
        <p:nvSpPr>
          <p:cNvPr id="419" name="Google Shape;419;p20"/>
          <p:cNvSpPr txBox="1"/>
          <p:nvPr/>
        </p:nvSpPr>
        <p:spPr>
          <a:xfrm>
            <a:off x="3563936" y="2133600"/>
            <a:ext cx="2744788" cy="584775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Apart from the government and its entities, privately-owned innovation hubs and incubators like Gearbox are independently supporting entrepreneurs, graduates and offers support to the ecosystem. There are an increasing number of start-up conferences and competitions like the Shelter Tech Innovation Week, Disrupt Africa Live Pitch, and the Glovo Startup Competitions. </a:t>
            </a:r>
            <a:endParaRPr/>
          </a:p>
          <a:p>
            <a:pPr marL="0" marR="0" lvl="0" indent="0" algn="just" rtl="0">
              <a:spcBef>
                <a:spcPts val="0"/>
              </a:spcBef>
              <a:spcAft>
                <a:spcPts val="0"/>
              </a:spcAft>
              <a:buNone/>
            </a:pPr>
            <a:endParaRPr sz="1100">
              <a:solidFill>
                <a:srgbClr val="252525"/>
              </a:solidFill>
              <a:latin typeface="Calibri"/>
              <a:ea typeface="Calibri"/>
              <a:cs typeface="Calibri"/>
              <a:sym typeface="Calibri"/>
            </a:endParaRPr>
          </a:p>
          <a:p>
            <a:pPr marL="0" marR="0" lvl="0" indent="0" algn="just" rtl="0">
              <a:spcBef>
                <a:spcPts val="0"/>
              </a:spcBef>
              <a:spcAft>
                <a:spcPts val="0"/>
              </a:spcAft>
              <a:buNone/>
            </a:pPr>
            <a:r>
              <a:rPr lang="en-US" sz="1100">
                <a:solidFill>
                  <a:schemeClr val="dk1"/>
                </a:solidFill>
                <a:latin typeface="Calibri"/>
                <a:ea typeface="Calibri"/>
                <a:cs typeface="Calibri"/>
                <a:sym typeface="Calibri"/>
              </a:rPr>
              <a:t>In spite of this, Kenya still continues to possess a crippling business environment caused by inflexible regulatory policies. Investors point out a series of factors that have hindered smooth business operations, from tax policies to inadequate policy support from the government and even high valuation and high cost of talent acquisition.</a:t>
            </a:r>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a:solidFill>
                  <a:schemeClr val="dk1"/>
                </a:solidFill>
                <a:latin typeface="Calibri"/>
                <a:ea typeface="Calibri"/>
                <a:cs typeface="Calibri"/>
                <a:sym typeface="Calibri"/>
              </a:rPr>
              <a:t>A look at other countries above Kenya, such as Nigeria in South Africa, reveals that favorable government policies and ICT infrastructure go a long way in ensuring growth of the economy. Although Kenya remains top within the East African region and still third in Africa, there are many challenges, especially in the macroeconomic and regulatory environments, that remain unsolved. The dissonance in objectives; increasing entrepreneurship while enforcing tax regulations on new businesses, makes Kenya an intriguing economy for further investigation. </a:t>
            </a:r>
            <a:endParaRPr/>
          </a:p>
        </p:txBody>
      </p:sp>
      <p:grpSp>
        <p:nvGrpSpPr>
          <p:cNvPr id="420" name="Google Shape;420;p20"/>
          <p:cNvGrpSpPr/>
          <p:nvPr/>
        </p:nvGrpSpPr>
        <p:grpSpPr>
          <a:xfrm>
            <a:off x="652920" y="885916"/>
            <a:ext cx="986548" cy="822960"/>
            <a:chOff x="487325" y="725609"/>
            <a:chExt cx="986548" cy="822960"/>
          </a:xfrm>
        </p:grpSpPr>
        <p:sp>
          <p:nvSpPr>
            <p:cNvPr id="421" name="Google Shape;421;p20"/>
            <p:cNvSpPr/>
            <p:nvPr/>
          </p:nvSpPr>
          <p:spPr>
            <a:xfrm>
              <a:off x="569119" y="725609"/>
              <a:ext cx="822960" cy="822960"/>
            </a:xfrm>
            <a:prstGeom prst="ellipse">
              <a:avLst/>
            </a:prstGeom>
            <a:noFill/>
            <a:ln w="127000"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2" name="Google Shape;422;p20"/>
            <p:cNvSpPr txBox="1"/>
            <p:nvPr/>
          </p:nvSpPr>
          <p:spPr>
            <a:xfrm>
              <a:off x="487325" y="776495"/>
              <a:ext cx="986548"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400" b="1">
                  <a:solidFill>
                    <a:schemeClr val="dk1"/>
                  </a:solidFill>
                  <a:latin typeface="Calibri"/>
                  <a:ea typeface="Calibri"/>
                  <a:cs typeface="Calibri"/>
                  <a:sym typeface="Calibri"/>
                </a:rPr>
                <a:t>1</a:t>
              </a:r>
              <a:endParaRPr/>
            </a:p>
          </p:txBody>
        </p:sp>
      </p:grpSp>
      <p:cxnSp>
        <p:nvCxnSpPr>
          <p:cNvPr id="423" name="Google Shape;423;p20"/>
          <p:cNvCxnSpPr/>
          <p:nvPr/>
        </p:nvCxnSpPr>
        <p:spPr>
          <a:xfrm>
            <a:off x="5808659" y="1297395"/>
            <a:ext cx="500065" cy="0"/>
          </a:xfrm>
          <a:prstGeom prst="straightConnector1">
            <a:avLst/>
          </a:prstGeom>
          <a:noFill/>
          <a:ln w="57150" cap="flat" cmpd="sng">
            <a:solidFill>
              <a:srgbClr val="BE8E00"/>
            </a:solidFill>
            <a:prstDash val="solid"/>
            <a:round/>
            <a:headEnd type="none" w="sm" len="sm"/>
            <a:tailEnd type="none" w="sm" len="sm"/>
          </a:ln>
        </p:spPr>
      </p:cxnSp>
      <p:cxnSp>
        <p:nvCxnSpPr>
          <p:cNvPr id="424" name="Google Shape;424;p20"/>
          <p:cNvCxnSpPr/>
          <p:nvPr/>
        </p:nvCxnSpPr>
        <p:spPr>
          <a:xfrm>
            <a:off x="549275" y="0"/>
            <a:ext cx="0" cy="1181100"/>
          </a:xfrm>
          <a:prstGeom prst="straightConnector1">
            <a:avLst/>
          </a:prstGeom>
          <a:noFill/>
          <a:ln w="9525" cap="flat" cmpd="sng">
            <a:solidFill>
              <a:schemeClr val="dk2"/>
            </a:solidFill>
            <a:prstDash val="solid"/>
            <a:round/>
            <a:headEnd type="none" w="sm" len="sm"/>
            <a:tailEnd type="none" w="sm" len="sm"/>
          </a:ln>
        </p:spPr>
      </p:cxnSp>
      <p:sp>
        <p:nvSpPr>
          <p:cNvPr id="425" name="Google Shape;425;p20"/>
          <p:cNvSpPr txBox="1"/>
          <p:nvPr/>
        </p:nvSpPr>
        <p:spPr>
          <a:xfrm>
            <a:off x="4646431" y="35442"/>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b="1">
                <a:solidFill>
                  <a:schemeClr val="lt2"/>
                </a:solidFill>
                <a:latin typeface="Lucida Sans"/>
                <a:ea typeface="Lucida Sans"/>
                <a:cs typeface="Lucida Sans"/>
                <a:sym typeface="Lucida Sans"/>
              </a:rPr>
              <a:t>1 | Introduction</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21"/>
          <p:cNvSpPr txBox="1"/>
          <p:nvPr/>
        </p:nvSpPr>
        <p:spPr>
          <a:xfrm>
            <a:off x="549275" y="754269"/>
            <a:ext cx="5732400" cy="30780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a:solidFill>
                  <a:schemeClr val="dk2"/>
                </a:solidFill>
                <a:latin typeface="Gill Sans"/>
                <a:ea typeface="Gill Sans"/>
                <a:cs typeface="Gill Sans"/>
                <a:sym typeface="Gill Sans"/>
              </a:rPr>
              <a:t>STARTUP DEFINITION AND CHARACTERISTICS</a:t>
            </a:r>
            <a:endParaRPr/>
          </a:p>
        </p:txBody>
      </p:sp>
      <p:grpSp>
        <p:nvGrpSpPr>
          <p:cNvPr id="431" name="Google Shape;431;p21"/>
          <p:cNvGrpSpPr/>
          <p:nvPr/>
        </p:nvGrpSpPr>
        <p:grpSpPr>
          <a:xfrm>
            <a:off x="587374" y="1042988"/>
            <a:ext cx="5759451" cy="5187767"/>
            <a:chOff x="549274" y="1259477"/>
            <a:chExt cx="5759451" cy="5187767"/>
          </a:xfrm>
        </p:grpSpPr>
        <p:grpSp>
          <p:nvGrpSpPr>
            <p:cNvPr id="432" name="Google Shape;432;p21"/>
            <p:cNvGrpSpPr/>
            <p:nvPr/>
          </p:nvGrpSpPr>
          <p:grpSpPr>
            <a:xfrm>
              <a:off x="4877369" y="1429700"/>
              <a:ext cx="1429676" cy="875282"/>
              <a:chOff x="8921977" y="1559058"/>
              <a:chExt cx="2926080" cy="1167042"/>
            </a:xfrm>
          </p:grpSpPr>
          <p:sp>
            <p:nvSpPr>
              <p:cNvPr id="433" name="Google Shape;433;p21"/>
              <p:cNvSpPr txBox="1"/>
              <p:nvPr/>
            </p:nvSpPr>
            <p:spPr>
              <a:xfrm>
                <a:off x="8921977" y="1559058"/>
                <a:ext cx="2926080" cy="369332"/>
              </a:xfrm>
              <a:prstGeom prst="rect">
                <a:avLst/>
              </a:prstGeom>
              <a:noFill/>
              <a:ln>
                <a:noFill/>
              </a:ln>
            </p:spPr>
            <p:txBody>
              <a:bodyPr spcFirstLastPara="1" wrap="square" lIns="0" tIns="45700" rIns="0" bIns="45700" anchor="b" anchorCtr="0">
                <a:spAutoFit/>
              </a:bodyPr>
              <a:lstStyle/>
              <a:p>
                <a:pPr marL="0" marR="0" lvl="0" indent="0" algn="l" rtl="0">
                  <a:spcBef>
                    <a:spcPts val="0"/>
                  </a:spcBef>
                  <a:spcAft>
                    <a:spcPts val="0"/>
                  </a:spcAft>
                  <a:buNone/>
                </a:pPr>
                <a:r>
                  <a:rPr lang="en-US" sz="1200" b="1">
                    <a:solidFill>
                      <a:schemeClr val="accent1"/>
                    </a:solidFill>
                    <a:latin typeface="Calibri"/>
                    <a:ea typeface="Calibri"/>
                    <a:cs typeface="Calibri"/>
                    <a:sym typeface="Calibri"/>
                  </a:rPr>
                  <a:t>Earnings and Scalability</a:t>
                </a:r>
                <a:endParaRPr/>
              </a:p>
            </p:txBody>
          </p:sp>
          <p:sp>
            <p:nvSpPr>
              <p:cNvPr id="434" name="Google Shape;434;p21"/>
              <p:cNvSpPr txBox="1"/>
              <p:nvPr/>
            </p:nvSpPr>
            <p:spPr>
              <a:xfrm>
                <a:off x="8921977" y="1925881"/>
                <a:ext cx="2926080" cy="800219"/>
              </a:xfrm>
              <a:prstGeom prst="rect">
                <a:avLst/>
              </a:prstGeom>
              <a:noFill/>
              <a:ln>
                <a:noFill/>
              </a:ln>
            </p:spPr>
            <p:txBody>
              <a:bodyPr spcFirstLastPara="1" wrap="square" lIns="0" tIns="45700" rIns="0" bIns="45700" anchor="t" anchorCtr="0">
                <a:spAutoFit/>
              </a:bodyPr>
              <a:lstStyle/>
              <a:p>
                <a:pPr marL="0" marR="0" lvl="0" indent="0" algn="l" rtl="0">
                  <a:spcBef>
                    <a:spcPts val="0"/>
                  </a:spcBef>
                  <a:spcAft>
                    <a:spcPts val="0"/>
                  </a:spcAft>
                  <a:buNone/>
                </a:pPr>
                <a:r>
                  <a:rPr lang="en-US" sz="1100">
                    <a:solidFill>
                      <a:schemeClr val="dk1"/>
                    </a:solidFill>
                    <a:latin typeface="Calibri"/>
                    <a:ea typeface="Calibri"/>
                    <a:cs typeface="Calibri"/>
                    <a:sym typeface="Calibri"/>
                  </a:rPr>
                  <a:t>Targeting a significant revenue, staff and customer growth to establish growing market share and presence</a:t>
                </a:r>
                <a:endParaRPr/>
              </a:p>
            </p:txBody>
          </p:sp>
        </p:grpSp>
        <p:grpSp>
          <p:nvGrpSpPr>
            <p:cNvPr id="435" name="Google Shape;435;p21"/>
            <p:cNvGrpSpPr/>
            <p:nvPr/>
          </p:nvGrpSpPr>
          <p:grpSpPr>
            <a:xfrm>
              <a:off x="1404647" y="1259477"/>
              <a:ext cx="2869261" cy="481501"/>
              <a:chOff x="8921977" y="1559058"/>
              <a:chExt cx="3633447" cy="642002"/>
            </a:xfrm>
          </p:grpSpPr>
          <p:sp>
            <p:nvSpPr>
              <p:cNvPr id="436" name="Google Shape;436;p21"/>
              <p:cNvSpPr txBox="1"/>
              <p:nvPr/>
            </p:nvSpPr>
            <p:spPr>
              <a:xfrm>
                <a:off x="8921977" y="1559058"/>
                <a:ext cx="2926080" cy="369332"/>
              </a:xfrm>
              <a:prstGeom prst="rect">
                <a:avLst/>
              </a:prstGeom>
              <a:noFill/>
              <a:ln>
                <a:noFill/>
              </a:ln>
            </p:spPr>
            <p:txBody>
              <a:bodyPr spcFirstLastPara="1" wrap="square" lIns="0" tIns="45700" rIns="0" bIns="45700" anchor="b" anchorCtr="0">
                <a:spAutoFit/>
              </a:bodyPr>
              <a:lstStyle/>
              <a:p>
                <a:pPr marL="0" marR="0" lvl="0" indent="0" algn="r" rtl="0">
                  <a:spcBef>
                    <a:spcPts val="0"/>
                  </a:spcBef>
                  <a:spcAft>
                    <a:spcPts val="0"/>
                  </a:spcAft>
                  <a:buNone/>
                </a:pPr>
                <a:r>
                  <a:rPr lang="en-US" sz="1200" b="1">
                    <a:solidFill>
                      <a:schemeClr val="accent1"/>
                    </a:solidFill>
                    <a:latin typeface="Calibri"/>
                    <a:ea typeface="Calibri"/>
                    <a:cs typeface="Calibri"/>
                    <a:sym typeface="Calibri"/>
                  </a:rPr>
                  <a:t>Timeline</a:t>
                </a:r>
                <a:endParaRPr/>
              </a:p>
            </p:txBody>
          </p:sp>
          <p:sp>
            <p:nvSpPr>
              <p:cNvPr id="437" name="Google Shape;437;p21"/>
              <p:cNvSpPr txBox="1"/>
              <p:nvPr/>
            </p:nvSpPr>
            <p:spPr>
              <a:xfrm>
                <a:off x="9629344" y="1852246"/>
                <a:ext cx="2926080" cy="348814"/>
              </a:xfrm>
              <a:prstGeom prst="rect">
                <a:avLst/>
              </a:prstGeom>
              <a:noFill/>
              <a:ln>
                <a:noFill/>
              </a:ln>
            </p:spPr>
            <p:txBody>
              <a:bodyPr spcFirstLastPara="1" wrap="square" lIns="0" tIns="45700" rIns="0" bIns="45700" anchor="t" anchorCtr="0">
                <a:spAutoFit/>
              </a:bodyPr>
              <a:lstStyle/>
              <a:p>
                <a:pPr marL="0" marR="0" lvl="0" indent="0" algn="r" rtl="0">
                  <a:spcBef>
                    <a:spcPts val="0"/>
                  </a:spcBef>
                  <a:spcAft>
                    <a:spcPts val="0"/>
                  </a:spcAft>
                  <a:buNone/>
                </a:pPr>
                <a:r>
                  <a:rPr lang="en-US" sz="1100">
                    <a:solidFill>
                      <a:schemeClr val="dk1"/>
                    </a:solidFill>
                    <a:latin typeface="Calibri"/>
                    <a:ea typeface="Calibri"/>
                    <a:cs typeface="Calibri"/>
                    <a:sym typeface="Calibri"/>
                  </a:rPr>
                  <a:t>Typically between 1-7 years</a:t>
                </a:r>
                <a:endParaRPr/>
              </a:p>
            </p:txBody>
          </p:sp>
        </p:grpSp>
        <p:grpSp>
          <p:nvGrpSpPr>
            <p:cNvPr id="438" name="Google Shape;438;p21"/>
            <p:cNvGrpSpPr/>
            <p:nvPr/>
          </p:nvGrpSpPr>
          <p:grpSpPr>
            <a:xfrm>
              <a:off x="2639511" y="5401461"/>
              <a:ext cx="1778861" cy="1045783"/>
              <a:chOff x="8793131" y="1558478"/>
              <a:chExt cx="2926080" cy="1394380"/>
            </a:xfrm>
          </p:grpSpPr>
          <p:sp>
            <p:nvSpPr>
              <p:cNvPr id="439" name="Google Shape;439;p21"/>
              <p:cNvSpPr txBox="1"/>
              <p:nvPr/>
            </p:nvSpPr>
            <p:spPr>
              <a:xfrm>
                <a:off x="8793131" y="1558478"/>
                <a:ext cx="2926080" cy="369333"/>
              </a:xfrm>
              <a:prstGeom prst="rect">
                <a:avLst/>
              </a:prstGeom>
              <a:noFill/>
              <a:ln>
                <a:noFill/>
              </a:ln>
            </p:spPr>
            <p:txBody>
              <a:bodyPr spcFirstLastPara="1" wrap="square" lIns="0" tIns="45700" rIns="0" bIns="45700" anchor="b" anchorCtr="0">
                <a:spAutoFit/>
              </a:bodyPr>
              <a:lstStyle/>
              <a:p>
                <a:pPr marL="0" marR="0" lvl="0" indent="0" algn="ctr" rtl="0">
                  <a:spcBef>
                    <a:spcPts val="0"/>
                  </a:spcBef>
                  <a:spcAft>
                    <a:spcPts val="0"/>
                  </a:spcAft>
                  <a:buNone/>
                </a:pPr>
                <a:r>
                  <a:rPr lang="en-US" sz="1200" b="1">
                    <a:solidFill>
                      <a:schemeClr val="accent1"/>
                    </a:solidFill>
                    <a:latin typeface="Calibri"/>
                    <a:ea typeface="Calibri"/>
                    <a:cs typeface="Calibri"/>
                    <a:sym typeface="Calibri"/>
                  </a:rPr>
                  <a:t>Finance</a:t>
                </a:r>
                <a:endParaRPr/>
              </a:p>
            </p:txBody>
          </p:sp>
          <p:sp>
            <p:nvSpPr>
              <p:cNvPr id="440" name="Google Shape;440;p21"/>
              <p:cNvSpPr txBox="1"/>
              <p:nvPr/>
            </p:nvSpPr>
            <p:spPr>
              <a:xfrm>
                <a:off x="8793131" y="1926935"/>
                <a:ext cx="2926080" cy="1025923"/>
              </a:xfrm>
              <a:prstGeom prst="rect">
                <a:avLst/>
              </a:prstGeom>
              <a:noFill/>
              <a:ln>
                <a:noFill/>
              </a:ln>
            </p:spPr>
            <p:txBody>
              <a:bodyPr spcFirstLastPara="1" wrap="square" lIns="0" tIns="45700" rIns="0" bIns="45700" anchor="t" anchorCtr="0">
                <a:spAutoFit/>
              </a:bodyPr>
              <a:lstStyle/>
              <a:p>
                <a:pPr marL="0" marR="0" lvl="0" indent="0" algn="ctr" rtl="0">
                  <a:spcBef>
                    <a:spcPts val="0"/>
                  </a:spcBef>
                  <a:spcAft>
                    <a:spcPts val="0"/>
                  </a:spcAft>
                  <a:buNone/>
                </a:pPr>
                <a:r>
                  <a:rPr lang="en-US" sz="1100">
                    <a:solidFill>
                      <a:schemeClr val="dk1"/>
                    </a:solidFill>
                    <a:latin typeface="Calibri"/>
                    <a:ea typeface="Calibri"/>
                    <a:cs typeface="Calibri"/>
                    <a:sym typeface="Calibri"/>
                  </a:rPr>
                  <a:t>Largely financed by business angels, investors, government programs, venture capitals, venture debt or bootstrapped</a:t>
                </a:r>
                <a:endParaRPr/>
              </a:p>
            </p:txBody>
          </p:sp>
        </p:grpSp>
        <p:grpSp>
          <p:nvGrpSpPr>
            <p:cNvPr id="441" name="Google Shape;441;p21"/>
            <p:cNvGrpSpPr/>
            <p:nvPr/>
          </p:nvGrpSpPr>
          <p:grpSpPr>
            <a:xfrm>
              <a:off x="597799" y="4972892"/>
              <a:ext cx="1412291" cy="1213836"/>
              <a:chOff x="8921977" y="1559058"/>
              <a:chExt cx="2926080" cy="1618449"/>
            </a:xfrm>
          </p:grpSpPr>
          <p:sp>
            <p:nvSpPr>
              <p:cNvPr id="442" name="Google Shape;442;p21"/>
              <p:cNvSpPr txBox="1"/>
              <p:nvPr/>
            </p:nvSpPr>
            <p:spPr>
              <a:xfrm>
                <a:off x="8921977" y="1559058"/>
                <a:ext cx="2926080" cy="369332"/>
              </a:xfrm>
              <a:prstGeom prst="rect">
                <a:avLst/>
              </a:prstGeom>
              <a:noFill/>
              <a:ln>
                <a:noFill/>
              </a:ln>
            </p:spPr>
            <p:txBody>
              <a:bodyPr spcFirstLastPara="1" wrap="square" lIns="0" tIns="45700" rIns="0" bIns="45700" anchor="b" anchorCtr="0">
                <a:spAutoFit/>
              </a:bodyPr>
              <a:lstStyle/>
              <a:p>
                <a:pPr marL="0" marR="0" lvl="0" indent="0" algn="r" rtl="0">
                  <a:spcBef>
                    <a:spcPts val="0"/>
                  </a:spcBef>
                  <a:spcAft>
                    <a:spcPts val="0"/>
                  </a:spcAft>
                  <a:buNone/>
                </a:pPr>
                <a:r>
                  <a:rPr lang="en-US" sz="1200" b="1">
                    <a:solidFill>
                      <a:schemeClr val="accent1"/>
                    </a:solidFill>
                    <a:latin typeface="Calibri"/>
                    <a:ea typeface="Calibri"/>
                    <a:cs typeface="Calibri"/>
                    <a:sym typeface="Calibri"/>
                  </a:rPr>
                  <a:t>Disruptive and Unique</a:t>
                </a:r>
                <a:endParaRPr/>
              </a:p>
            </p:txBody>
          </p:sp>
          <p:sp>
            <p:nvSpPr>
              <p:cNvPr id="443" name="Google Shape;443;p21"/>
              <p:cNvSpPr txBox="1"/>
              <p:nvPr/>
            </p:nvSpPr>
            <p:spPr>
              <a:xfrm>
                <a:off x="8921977" y="1925881"/>
                <a:ext cx="2926080" cy="1251626"/>
              </a:xfrm>
              <a:prstGeom prst="rect">
                <a:avLst/>
              </a:prstGeom>
              <a:noFill/>
              <a:ln>
                <a:noFill/>
              </a:ln>
            </p:spPr>
            <p:txBody>
              <a:bodyPr spcFirstLastPara="1" wrap="square" lIns="0" tIns="45700" rIns="0" bIns="45700" anchor="t" anchorCtr="0">
                <a:spAutoFit/>
              </a:bodyPr>
              <a:lstStyle/>
              <a:p>
                <a:pPr marL="0" marR="0" lvl="0" indent="0" algn="r" rtl="0">
                  <a:spcBef>
                    <a:spcPts val="0"/>
                  </a:spcBef>
                  <a:spcAft>
                    <a:spcPts val="0"/>
                  </a:spcAft>
                  <a:buNone/>
                </a:pPr>
                <a:r>
                  <a:rPr lang="en-US" sz="1100">
                    <a:solidFill>
                      <a:schemeClr val="dk1"/>
                    </a:solidFill>
                    <a:latin typeface="Calibri"/>
                    <a:ea typeface="Calibri"/>
                    <a:cs typeface="Calibri"/>
                    <a:sym typeface="Calibri"/>
                  </a:rPr>
                  <a:t>Looks at solutions that were not previously available in the market and that makes processes easier</a:t>
                </a:r>
                <a:endParaRPr sz="1100">
                  <a:solidFill>
                    <a:schemeClr val="dk1"/>
                  </a:solidFill>
                  <a:latin typeface="Calibri"/>
                  <a:ea typeface="Calibri"/>
                  <a:cs typeface="Calibri"/>
                  <a:sym typeface="Calibri"/>
                </a:endParaRPr>
              </a:p>
            </p:txBody>
          </p:sp>
        </p:grpSp>
        <p:grpSp>
          <p:nvGrpSpPr>
            <p:cNvPr id="444" name="Google Shape;444;p21"/>
            <p:cNvGrpSpPr/>
            <p:nvPr/>
          </p:nvGrpSpPr>
          <p:grpSpPr>
            <a:xfrm>
              <a:off x="4937554" y="4673665"/>
              <a:ext cx="1351564" cy="1213835"/>
              <a:chOff x="8921977" y="1559058"/>
              <a:chExt cx="2926080" cy="1618445"/>
            </a:xfrm>
          </p:grpSpPr>
          <p:sp>
            <p:nvSpPr>
              <p:cNvPr id="445" name="Google Shape;445;p21"/>
              <p:cNvSpPr txBox="1"/>
              <p:nvPr/>
            </p:nvSpPr>
            <p:spPr>
              <a:xfrm>
                <a:off x="8921977" y="1559058"/>
                <a:ext cx="2926080" cy="369332"/>
              </a:xfrm>
              <a:prstGeom prst="rect">
                <a:avLst/>
              </a:prstGeom>
              <a:noFill/>
              <a:ln>
                <a:noFill/>
              </a:ln>
            </p:spPr>
            <p:txBody>
              <a:bodyPr spcFirstLastPara="1" wrap="square" lIns="0" tIns="45700" rIns="0" bIns="45700" anchor="b" anchorCtr="0">
                <a:spAutoFit/>
              </a:bodyPr>
              <a:lstStyle/>
              <a:p>
                <a:pPr marL="0" marR="0" lvl="0" indent="0" algn="l" rtl="0">
                  <a:spcBef>
                    <a:spcPts val="0"/>
                  </a:spcBef>
                  <a:spcAft>
                    <a:spcPts val="0"/>
                  </a:spcAft>
                  <a:buNone/>
                </a:pPr>
                <a:r>
                  <a:rPr lang="en-US" sz="1200" b="1">
                    <a:solidFill>
                      <a:schemeClr val="accent1"/>
                    </a:solidFill>
                    <a:latin typeface="Calibri"/>
                    <a:ea typeface="Calibri"/>
                    <a:cs typeface="Calibri"/>
                    <a:sym typeface="Calibri"/>
                  </a:rPr>
                  <a:t>Competition</a:t>
                </a:r>
                <a:endParaRPr/>
              </a:p>
            </p:txBody>
          </p:sp>
          <p:sp>
            <p:nvSpPr>
              <p:cNvPr id="446" name="Google Shape;446;p21"/>
              <p:cNvSpPr txBox="1"/>
              <p:nvPr/>
            </p:nvSpPr>
            <p:spPr>
              <a:xfrm>
                <a:off x="8921977" y="1925879"/>
                <a:ext cx="2926080" cy="1251624"/>
              </a:xfrm>
              <a:prstGeom prst="rect">
                <a:avLst/>
              </a:prstGeom>
              <a:noFill/>
              <a:ln>
                <a:noFill/>
              </a:ln>
            </p:spPr>
            <p:txBody>
              <a:bodyPr spcFirstLastPara="1" wrap="square" lIns="0" tIns="45700" rIns="0" bIns="45700" anchor="t" anchorCtr="0">
                <a:spAutoFit/>
              </a:bodyPr>
              <a:lstStyle/>
              <a:p>
                <a:pPr marL="0" marR="0" lvl="0" indent="0" algn="l" rtl="0">
                  <a:spcBef>
                    <a:spcPts val="0"/>
                  </a:spcBef>
                  <a:spcAft>
                    <a:spcPts val="0"/>
                  </a:spcAft>
                  <a:buNone/>
                </a:pPr>
                <a:r>
                  <a:rPr lang="en-US" sz="1100">
                    <a:solidFill>
                      <a:schemeClr val="dk1"/>
                    </a:solidFill>
                    <a:latin typeface="Calibri"/>
                    <a:ea typeface="Calibri"/>
                    <a:cs typeface="Calibri"/>
                    <a:sym typeface="Calibri"/>
                  </a:rPr>
                  <a:t>Often solves a problem in a different manner than what exists unless the market size if large enough, ability to move beyond geographies in many cases</a:t>
                </a:r>
                <a:endParaRPr sz="1100">
                  <a:solidFill>
                    <a:schemeClr val="dk1"/>
                  </a:solidFill>
                  <a:latin typeface="Calibri"/>
                  <a:ea typeface="Calibri"/>
                  <a:cs typeface="Calibri"/>
                  <a:sym typeface="Calibri"/>
                </a:endParaRPr>
              </a:p>
            </p:txBody>
          </p:sp>
        </p:grpSp>
        <p:grpSp>
          <p:nvGrpSpPr>
            <p:cNvPr id="447" name="Google Shape;447;p21"/>
            <p:cNvGrpSpPr/>
            <p:nvPr/>
          </p:nvGrpSpPr>
          <p:grpSpPr>
            <a:xfrm>
              <a:off x="549274" y="2718937"/>
              <a:ext cx="1030209" cy="1213836"/>
              <a:chOff x="8921977" y="1559058"/>
              <a:chExt cx="2926080" cy="1618450"/>
            </a:xfrm>
          </p:grpSpPr>
          <p:sp>
            <p:nvSpPr>
              <p:cNvPr id="448" name="Google Shape;448;p21"/>
              <p:cNvSpPr txBox="1"/>
              <p:nvPr/>
            </p:nvSpPr>
            <p:spPr>
              <a:xfrm>
                <a:off x="8921977" y="1559058"/>
                <a:ext cx="2926080" cy="369332"/>
              </a:xfrm>
              <a:prstGeom prst="rect">
                <a:avLst/>
              </a:prstGeom>
              <a:noFill/>
              <a:ln>
                <a:noFill/>
              </a:ln>
            </p:spPr>
            <p:txBody>
              <a:bodyPr spcFirstLastPara="1" wrap="square" lIns="0" tIns="45700" rIns="0" bIns="45700" anchor="b" anchorCtr="0">
                <a:spAutoFit/>
              </a:bodyPr>
              <a:lstStyle/>
              <a:p>
                <a:pPr marL="0" marR="0" lvl="0" indent="0" algn="r" rtl="0">
                  <a:spcBef>
                    <a:spcPts val="0"/>
                  </a:spcBef>
                  <a:spcAft>
                    <a:spcPts val="0"/>
                  </a:spcAft>
                  <a:buNone/>
                </a:pPr>
                <a:r>
                  <a:rPr lang="en-US" sz="1200" b="1">
                    <a:solidFill>
                      <a:schemeClr val="accent1"/>
                    </a:solidFill>
                    <a:latin typeface="Calibri"/>
                    <a:ea typeface="Calibri"/>
                    <a:cs typeface="Calibri"/>
                    <a:sym typeface="Calibri"/>
                  </a:rPr>
                  <a:t>Agile and Lean</a:t>
                </a:r>
                <a:endParaRPr/>
              </a:p>
            </p:txBody>
          </p:sp>
          <p:sp>
            <p:nvSpPr>
              <p:cNvPr id="449" name="Google Shape;449;p21"/>
              <p:cNvSpPr txBox="1"/>
              <p:nvPr/>
            </p:nvSpPr>
            <p:spPr>
              <a:xfrm>
                <a:off x="8921977" y="1925881"/>
                <a:ext cx="2926080" cy="1251627"/>
              </a:xfrm>
              <a:prstGeom prst="rect">
                <a:avLst/>
              </a:prstGeom>
              <a:noFill/>
              <a:ln>
                <a:noFill/>
              </a:ln>
            </p:spPr>
            <p:txBody>
              <a:bodyPr spcFirstLastPara="1" wrap="square" lIns="0" tIns="45700" rIns="0" bIns="45700" anchor="t" anchorCtr="0">
                <a:spAutoFit/>
              </a:bodyPr>
              <a:lstStyle/>
              <a:p>
                <a:pPr marL="0" marR="0" lvl="0" indent="0" algn="r" rtl="0">
                  <a:spcBef>
                    <a:spcPts val="0"/>
                  </a:spcBef>
                  <a:spcAft>
                    <a:spcPts val="0"/>
                  </a:spcAft>
                  <a:buNone/>
                </a:pPr>
                <a:r>
                  <a:rPr lang="en-US" sz="1100">
                    <a:solidFill>
                      <a:schemeClr val="dk1"/>
                    </a:solidFill>
                    <a:latin typeface="Calibri"/>
                    <a:ea typeface="Calibri"/>
                    <a:cs typeface="Calibri"/>
                    <a:sym typeface="Calibri"/>
                  </a:rPr>
                  <a:t>Works quickly to find solutions even though the entire business may not work and has the ability to quickly change to find new solutions to problems faced</a:t>
                </a:r>
                <a:endParaRPr sz="1100">
                  <a:solidFill>
                    <a:schemeClr val="dk1"/>
                  </a:solidFill>
                  <a:latin typeface="Calibri"/>
                  <a:ea typeface="Calibri"/>
                  <a:cs typeface="Calibri"/>
                  <a:sym typeface="Calibri"/>
                </a:endParaRPr>
              </a:p>
            </p:txBody>
          </p:sp>
        </p:grpSp>
        <p:grpSp>
          <p:nvGrpSpPr>
            <p:cNvPr id="450" name="Google Shape;450;p21"/>
            <p:cNvGrpSpPr/>
            <p:nvPr/>
          </p:nvGrpSpPr>
          <p:grpSpPr>
            <a:xfrm>
              <a:off x="5277472" y="2827793"/>
              <a:ext cx="1031253" cy="875281"/>
              <a:chOff x="8921977" y="1559058"/>
              <a:chExt cx="2926080" cy="1167043"/>
            </a:xfrm>
          </p:grpSpPr>
          <p:sp>
            <p:nvSpPr>
              <p:cNvPr id="451" name="Google Shape;451;p21"/>
              <p:cNvSpPr txBox="1"/>
              <p:nvPr/>
            </p:nvSpPr>
            <p:spPr>
              <a:xfrm>
                <a:off x="8921977" y="1559058"/>
                <a:ext cx="2926080" cy="369332"/>
              </a:xfrm>
              <a:prstGeom prst="rect">
                <a:avLst/>
              </a:prstGeom>
              <a:noFill/>
              <a:ln>
                <a:noFill/>
              </a:ln>
            </p:spPr>
            <p:txBody>
              <a:bodyPr spcFirstLastPara="1" wrap="square" lIns="0" tIns="45700" rIns="0" bIns="45700" anchor="b" anchorCtr="0">
                <a:spAutoFit/>
              </a:bodyPr>
              <a:lstStyle/>
              <a:p>
                <a:pPr marL="0" marR="0" lvl="0" indent="0" algn="l" rtl="0">
                  <a:spcBef>
                    <a:spcPts val="0"/>
                  </a:spcBef>
                  <a:spcAft>
                    <a:spcPts val="0"/>
                  </a:spcAft>
                  <a:buNone/>
                </a:pPr>
                <a:r>
                  <a:rPr lang="en-US" sz="1200" b="1">
                    <a:solidFill>
                      <a:schemeClr val="accent1"/>
                    </a:solidFill>
                    <a:latin typeface="Calibri"/>
                    <a:ea typeface="Calibri"/>
                    <a:cs typeface="Calibri"/>
                    <a:sym typeface="Calibri"/>
                  </a:rPr>
                  <a:t>Risk</a:t>
                </a:r>
                <a:endParaRPr/>
              </a:p>
            </p:txBody>
          </p:sp>
          <p:sp>
            <p:nvSpPr>
              <p:cNvPr id="452" name="Google Shape;452;p21"/>
              <p:cNvSpPr txBox="1"/>
              <p:nvPr/>
            </p:nvSpPr>
            <p:spPr>
              <a:xfrm>
                <a:off x="8921977" y="1925881"/>
                <a:ext cx="2926080" cy="800220"/>
              </a:xfrm>
              <a:prstGeom prst="rect">
                <a:avLst/>
              </a:prstGeom>
              <a:noFill/>
              <a:ln>
                <a:noFill/>
              </a:ln>
            </p:spPr>
            <p:txBody>
              <a:bodyPr spcFirstLastPara="1" wrap="square" lIns="0" tIns="45700" rIns="0" bIns="45700" anchor="t" anchorCtr="0">
                <a:spAutoFit/>
              </a:bodyPr>
              <a:lstStyle/>
              <a:p>
                <a:pPr marL="0" marR="0" lvl="0" indent="0" algn="l" rtl="0">
                  <a:spcBef>
                    <a:spcPts val="0"/>
                  </a:spcBef>
                  <a:spcAft>
                    <a:spcPts val="0"/>
                  </a:spcAft>
                  <a:buNone/>
                </a:pPr>
                <a:r>
                  <a:rPr lang="en-US" sz="1100">
                    <a:solidFill>
                      <a:schemeClr val="dk1"/>
                    </a:solidFill>
                    <a:latin typeface="Calibri"/>
                    <a:ea typeface="Calibri"/>
                    <a:cs typeface="Calibri"/>
                    <a:sym typeface="Calibri"/>
                  </a:rPr>
                  <a:t>Thriving in a high-risk environment, with cashflow often being an issue and hence the need for regular fund raises</a:t>
                </a:r>
                <a:endParaRPr sz="1100">
                  <a:solidFill>
                    <a:schemeClr val="dk1"/>
                  </a:solidFill>
                  <a:latin typeface="Calibri"/>
                  <a:ea typeface="Calibri"/>
                  <a:cs typeface="Calibri"/>
                  <a:sym typeface="Calibri"/>
                </a:endParaRPr>
              </a:p>
            </p:txBody>
          </p:sp>
        </p:grpSp>
        <p:grpSp>
          <p:nvGrpSpPr>
            <p:cNvPr id="453" name="Google Shape;453;p21"/>
            <p:cNvGrpSpPr/>
            <p:nvPr/>
          </p:nvGrpSpPr>
          <p:grpSpPr>
            <a:xfrm>
              <a:off x="568318" y="1352135"/>
              <a:ext cx="1636353" cy="1213836"/>
              <a:chOff x="8921977" y="1559058"/>
              <a:chExt cx="2926080" cy="1618450"/>
            </a:xfrm>
          </p:grpSpPr>
          <p:sp>
            <p:nvSpPr>
              <p:cNvPr id="454" name="Google Shape;454;p21"/>
              <p:cNvSpPr txBox="1"/>
              <p:nvPr/>
            </p:nvSpPr>
            <p:spPr>
              <a:xfrm>
                <a:off x="8921977" y="1559058"/>
                <a:ext cx="2926080" cy="369333"/>
              </a:xfrm>
              <a:prstGeom prst="rect">
                <a:avLst/>
              </a:prstGeom>
              <a:noFill/>
              <a:ln>
                <a:noFill/>
              </a:ln>
            </p:spPr>
            <p:txBody>
              <a:bodyPr spcFirstLastPara="1" wrap="square" lIns="0" tIns="45700" rIns="0" bIns="45700" anchor="b" anchorCtr="0">
                <a:spAutoFit/>
              </a:bodyPr>
              <a:lstStyle/>
              <a:p>
                <a:pPr marL="0" marR="0" lvl="0" indent="0" algn="r" rtl="0">
                  <a:spcBef>
                    <a:spcPts val="0"/>
                  </a:spcBef>
                  <a:spcAft>
                    <a:spcPts val="0"/>
                  </a:spcAft>
                  <a:buNone/>
                </a:pPr>
                <a:r>
                  <a:rPr lang="en-US" sz="1200" b="1">
                    <a:solidFill>
                      <a:schemeClr val="accent1"/>
                    </a:solidFill>
                    <a:latin typeface="Calibri"/>
                    <a:ea typeface="Calibri"/>
                    <a:cs typeface="Calibri"/>
                    <a:sym typeface="Calibri"/>
                  </a:rPr>
                  <a:t>Product</a:t>
                </a:r>
                <a:endParaRPr/>
              </a:p>
            </p:txBody>
          </p:sp>
          <p:sp>
            <p:nvSpPr>
              <p:cNvPr id="455" name="Google Shape;455;p21"/>
              <p:cNvSpPr txBox="1"/>
              <p:nvPr/>
            </p:nvSpPr>
            <p:spPr>
              <a:xfrm>
                <a:off x="8921977" y="1925881"/>
                <a:ext cx="2926080" cy="1251627"/>
              </a:xfrm>
              <a:prstGeom prst="rect">
                <a:avLst/>
              </a:prstGeom>
              <a:noFill/>
              <a:ln>
                <a:noFill/>
              </a:ln>
            </p:spPr>
            <p:txBody>
              <a:bodyPr spcFirstLastPara="1" wrap="square" lIns="0" tIns="45700" rIns="0" bIns="45700" anchor="t" anchorCtr="0">
                <a:spAutoFit/>
              </a:bodyPr>
              <a:lstStyle/>
              <a:p>
                <a:pPr marL="0" marR="0" lvl="0" indent="0" algn="r" rtl="0">
                  <a:spcBef>
                    <a:spcPts val="0"/>
                  </a:spcBef>
                  <a:spcAft>
                    <a:spcPts val="0"/>
                  </a:spcAft>
                  <a:buNone/>
                </a:pPr>
                <a:r>
                  <a:rPr lang="en-US" sz="1100">
                    <a:solidFill>
                      <a:schemeClr val="dk1"/>
                    </a:solidFill>
                    <a:latin typeface="Calibri"/>
                    <a:ea typeface="Calibri"/>
                    <a:cs typeface="Calibri"/>
                    <a:sym typeface="Calibri"/>
                  </a:rPr>
                  <a:t>Develop a unique product or service, bring it to market and make it irresistible and irreplaceable for customers</a:t>
                </a:r>
                <a:endParaRPr/>
              </a:p>
            </p:txBody>
          </p:sp>
        </p:grpSp>
        <p:grpSp>
          <p:nvGrpSpPr>
            <p:cNvPr id="456" name="Google Shape;456;p21"/>
            <p:cNvGrpSpPr/>
            <p:nvPr/>
          </p:nvGrpSpPr>
          <p:grpSpPr>
            <a:xfrm>
              <a:off x="1612159" y="1803622"/>
              <a:ext cx="3601526" cy="3605151"/>
              <a:chOff x="3698944" y="1137172"/>
              <a:chExt cx="4802035" cy="4806868"/>
            </a:xfrm>
          </p:grpSpPr>
          <p:sp>
            <p:nvSpPr>
              <p:cNvPr id="457" name="Google Shape;457;p21"/>
              <p:cNvSpPr/>
              <p:nvPr/>
            </p:nvSpPr>
            <p:spPr>
              <a:xfrm>
                <a:off x="5001397" y="1137172"/>
                <a:ext cx="2181804" cy="1051090"/>
              </a:xfrm>
              <a:custGeom>
                <a:avLst/>
                <a:gdLst/>
                <a:ahLst/>
                <a:cxnLst/>
                <a:rect l="l" t="t" r="r" b="b"/>
                <a:pathLst>
                  <a:path w="21229" h="21432" extrusionOk="0">
                    <a:moveTo>
                      <a:pt x="6039" y="20774"/>
                    </a:moveTo>
                    <a:cubicBezTo>
                      <a:pt x="6320" y="21364"/>
                      <a:pt x="6715" y="21600"/>
                      <a:pt x="7081" y="21305"/>
                    </a:cubicBezTo>
                    <a:cubicBezTo>
                      <a:pt x="7334" y="21069"/>
                      <a:pt x="7588" y="21010"/>
                      <a:pt x="7869" y="21010"/>
                    </a:cubicBezTo>
                    <a:lnTo>
                      <a:pt x="13361" y="21010"/>
                    </a:lnTo>
                    <a:cubicBezTo>
                      <a:pt x="13642" y="21010"/>
                      <a:pt x="13896" y="21128"/>
                      <a:pt x="14149" y="21305"/>
                    </a:cubicBezTo>
                    <a:cubicBezTo>
                      <a:pt x="14515" y="21600"/>
                      <a:pt x="14910" y="21364"/>
                      <a:pt x="15191" y="20774"/>
                    </a:cubicBezTo>
                    <a:lnTo>
                      <a:pt x="20964" y="7967"/>
                    </a:lnTo>
                    <a:cubicBezTo>
                      <a:pt x="21415" y="6964"/>
                      <a:pt x="21274" y="5311"/>
                      <a:pt x="20655" y="4721"/>
                    </a:cubicBezTo>
                    <a:cubicBezTo>
                      <a:pt x="17529" y="1593"/>
                      <a:pt x="14093" y="0"/>
                      <a:pt x="10629" y="0"/>
                    </a:cubicBezTo>
                    <a:cubicBezTo>
                      <a:pt x="7137" y="0"/>
                      <a:pt x="3673" y="1652"/>
                      <a:pt x="547" y="4780"/>
                    </a:cubicBezTo>
                    <a:cubicBezTo>
                      <a:pt x="-44" y="5370"/>
                      <a:pt x="-185" y="7023"/>
                      <a:pt x="266" y="7967"/>
                    </a:cubicBezTo>
                    <a:lnTo>
                      <a:pt x="6039" y="20774"/>
                    </a:lnTo>
                    <a:close/>
                  </a:path>
                </a:pathLst>
              </a:custGeom>
              <a:solidFill>
                <a:schemeClr val="accent2"/>
              </a:solidFill>
              <a:ln>
                <a:noFill/>
              </a:ln>
            </p:spPr>
            <p:txBody>
              <a:bodyPr spcFirstLastPara="1" wrap="square" lIns="28575" tIns="28575" rIns="28575" bIns="28575" anchor="ctr" anchorCtr="0">
                <a:noAutofit/>
              </a:bodyPr>
              <a:lstStyle/>
              <a:p>
                <a:pPr marL="0" marR="0" lvl="0" indent="0" algn="l" rtl="0">
                  <a:spcBef>
                    <a:spcPts val="0"/>
                  </a:spcBef>
                  <a:spcAft>
                    <a:spcPts val="0"/>
                  </a:spcAft>
                  <a:buNone/>
                </a:pPr>
                <a:endParaRPr sz="2250">
                  <a:solidFill>
                    <a:schemeClr val="dk1"/>
                  </a:solidFill>
                  <a:latin typeface="Calibri"/>
                  <a:ea typeface="Calibri"/>
                  <a:cs typeface="Calibri"/>
                  <a:sym typeface="Calibri"/>
                </a:endParaRPr>
              </a:p>
            </p:txBody>
          </p:sp>
          <p:sp>
            <p:nvSpPr>
              <p:cNvPr id="458" name="Google Shape;458;p21"/>
              <p:cNvSpPr/>
              <p:nvPr/>
            </p:nvSpPr>
            <p:spPr>
              <a:xfrm>
                <a:off x="4085109" y="1501340"/>
                <a:ext cx="1524607" cy="1560938"/>
              </a:xfrm>
              <a:custGeom>
                <a:avLst/>
                <a:gdLst/>
                <a:ahLst/>
                <a:cxnLst/>
                <a:rect l="l" t="t" r="r" b="b"/>
                <a:pathLst>
                  <a:path w="21387" h="21374" extrusionOk="0">
                    <a:moveTo>
                      <a:pt x="368" y="11359"/>
                    </a:moveTo>
                    <a:lnTo>
                      <a:pt x="9666" y="20950"/>
                    </a:lnTo>
                    <a:cubicBezTo>
                      <a:pt x="10031" y="21346"/>
                      <a:pt x="10600" y="21465"/>
                      <a:pt x="11128" y="21306"/>
                    </a:cubicBezTo>
                    <a:cubicBezTo>
                      <a:pt x="11412" y="21227"/>
                      <a:pt x="11696" y="21188"/>
                      <a:pt x="11980" y="21188"/>
                    </a:cubicBezTo>
                    <a:lnTo>
                      <a:pt x="17380" y="21188"/>
                    </a:lnTo>
                    <a:cubicBezTo>
                      <a:pt x="19410" y="21188"/>
                      <a:pt x="21075" y="19563"/>
                      <a:pt x="21075" y="17581"/>
                    </a:cubicBezTo>
                    <a:lnTo>
                      <a:pt x="21075" y="12310"/>
                    </a:lnTo>
                    <a:cubicBezTo>
                      <a:pt x="21075" y="11913"/>
                      <a:pt x="21156" y="11557"/>
                      <a:pt x="21278" y="11200"/>
                    </a:cubicBezTo>
                    <a:cubicBezTo>
                      <a:pt x="21481" y="10724"/>
                      <a:pt x="21400" y="10170"/>
                      <a:pt x="21034" y="9773"/>
                    </a:cubicBezTo>
                    <a:lnTo>
                      <a:pt x="11980" y="420"/>
                    </a:lnTo>
                    <a:cubicBezTo>
                      <a:pt x="11534" y="-56"/>
                      <a:pt x="10762" y="-135"/>
                      <a:pt x="10234" y="222"/>
                    </a:cubicBezTo>
                    <a:cubicBezTo>
                      <a:pt x="6296" y="2639"/>
                      <a:pt x="2886" y="5889"/>
                      <a:pt x="246" y="9654"/>
                    </a:cubicBezTo>
                    <a:cubicBezTo>
                      <a:pt x="-119" y="10170"/>
                      <a:pt x="-78" y="10883"/>
                      <a:pt x="368" y="11359"/>
                    </a:cubicBezTo>
                    <a:close/>
                  </a:path>
                </a:pathLst>
              </a:custGeom>
              <a:solidFill>
                <a:srgbClr val="191F27"/>
              </a:solidFill>
              <a:ln>
                <a:noFill/>
              </a:ln>
            </p:spPr>
            <p:txBody>
              <a:bodyPr spcFirstLastPara="1" wrap="square" lIns="28575" tIns="28575" rIns="28575" bIns="28575" anchor="ctr" anchorCtr="0">
                <a:noAutofit/>
              </a:bodyPr>
              <a:lstStyle/>
              <a:p>
                <a:pPr marL="0" marR="0" lvl="0" indent="0" algn="l" rtl="0">
                  <a:spcBef>
                    <a:spcPts val="0"/>
                  </a:spcBef>
                  <a:spcAft>
                    <a:spcPts val="0"/>
                  </a:spcAft>
                  <a:buNone/>
                </a:pPr>
                <a:endParaRPr sz="2250">
                  <a:solidFill>
                    <a:schemeClr val="dk1"/>
                  </a:solidFill>
                  <a:latin typeface="Calibri"/>
                  <a:ea typeface="Calibri"/>
                  <a:cs typeface="Calibri"/>
                  <a:sym typeface="Calibri"/>
                </a:endParaRPr>
              </a:p>
            </p:txBody>
          </p:sp>
          <p:sp>
            <p:nvSpPr>
              <p:cNvPr id="459" name="Google Shape;459;p21"/>
              <p:cNvSpPr/>
              <p:nvPr/>
            </p:nvSpPr>
            <p:spPr>
              <a:xfrm>
                <a:off x="6581096" y="1498997"/>
                <a:ext cx="1525796" cy="1560941"/>
              </a:xfrm>
              <a:custGeom>
                <a:avLst/>
                <a:gdLst/>
                <a:ahLst/>
                <a:cxnLst/>
                <a:rect l="l" t="t" r="r" b="b"/>
                <a:pathLst>
                  <a:path w="21364" h="21374" extrusionOk="0">
                    <a:moveTo>
                      <a:pt x="3999" y="21188"/>
                    </a:moveTo>
                    <a:lnTo>
                      <a:pt x="9389" y="21188"/>
                    </a:lnTo>
                    <a:cubicBezTo>
                      <a:pt x="9673" y="21188"/>
                      <a:pt x="9956" y="21227"/>
                      <a:pt x="10240" y="21306"/>
                    </a:cubicBezTo>
                    <a:cubicBezTo>
                      <a:pt x="10767" y="21465"/>
                      <a:pt x="11294" y="21346"/>
                      <a:pt x="11658" y="20950"/>
                    </a:cubicBezTo>
                    <a:lnTo>
                      <a:pt x="20979" y="11319"/>
                    </a:lnTo>
                    <a:cubicBezTo>
                      <a:pt x="21425" y="10843"/>
                      <a:pt x="21506" y="10130"/>
                      <a:pt x="21101" y="9615"/>
                    </a:cubicBezTo>
                    <a:cubicBezTo>
                      <a:pt x="18467" y="5850"/>
                      <a:pt x="15062" y="2639"/>
                      <a:pt x="11132" y="222"/>
                    </a:cubicBezTo>
                    <a:cubicBezTo>
                      <a:pt x="10564" y="-135"/>
                      <a:pt x="9835" y="-56"/>
                      <a:pt x="9389" y="420"/>
                    </a:cubicBezTo>
                    <a:lnTo>
                      <a:pt x="352" y="9734"/>
                    </a:lnTo>
                    <a:cubicBezTo>
                      <a:pt x="-13" y="10130"/>
                      <a:pt x="-94" y="10685"/>
                      <a:pt x="109" y="11160"/>
                    </a:cubicBezTo>
                    <a:cubicBezTo>
                      <a:pt x="271" y="11517"/>
                      <a:pt x="311" y="11874"/>
                      <a:pt x="311" y="12270"/>
                    </a:cubicBezTo>
                    <a:lnTo>
                      <a:pt x="311" y="17541"/>
                    </a:lnTo>
                    <a:cubicBezTo>
                      <a:pt x="352" y="19563"/>
                      <a:pt x="1973" y="21188"/>
                      <a:pt x="3999" y="21188"/>
                    </a:cubicBezTo>
                    <a:close/>
                  </a:path>
                </a:pathLst>
              </a:custGeom>
              <a:solidFill>
                <a:srgbClr val="424242"/>
              </a:solidFill>
              <a:ln>
                <a:noFill/>
              </a:ln>
            </p:spPr>
            <p:txBody>
              <a:bodyPr spcFirstLastPara="1" wrap="square" lIns="28575" tIns="28575" rIns="28575" bIns="28575" anchor="ctr" anchorCtr="0">
                <a:noAutofit/>
              </a:bodyPr>
              <a:lstStyle/>
              <a:p>
                <a:pPr marL="0" marR="0" lvl="0" indent="0" algn="l" rtl="0">
                  <a:spcBef>
                    <a:spcPts val="0"/>
                  </a:spcBef>
                  <a:spcAft>
                    <a:spcPts val="0"/>
                  </a:spcAft>
                  <a:buNone/>
                </a:pPr>
                <a:endParaRPr sz="2250">
                  <a:solidFill>
                    <a:schemeClr val="dk1"/>
                  </a:solidFill>
                  <a:latin typeface="Calibri"/>
                  <a:ea typeface="Calibri"/>
                  <a:cs typeface="Calibri"/>
                  <a:sym typeface="Calibri"/>
                </a:endParaRPr>
              </a:p>
            </p:txBody>
          </p:sp>
          <p:sp>
            <p:nvSpPr>
              <p:cNvPr id="460" name="Google Shape;460;p21"/>
              <p:cNvSpPr/>
              <p:nvPr/>
            </p:nvSpPr>
            <p:spPr>
              <a:xfrm>
                <a:off x="3698944" y="2400755"/>
                <a:ext cx="1060416" cy="2287352"/>
              </a:xfrm>
              <a:custGeom>
                <a:avLst/>
                <a:gdLst/>
                <a:ahLst/>
                <a:cxnLst/>
                <a:rect l="l" t="t" r="r" b="b"/>
                <a:pathLst>
                  <a:path w="21446" h="21258" extrusionOk="0">
                    <a:moveTo>
                      <a:pt x="0" y="10778"/>
                    </a:moveTo>
                    <a:cubicBezTo>
                      <a:pt x="0" y="14248"/>
                      <a:pt x="1756" y="17664"/>
                      <a:pt x="5093" y="20758"/>
                    </a:cubicBezTo>
                    <a:cubicBezTo>
                      <a:pt x="5737" y="21322"/>
                      <a:pt x="7376" y="21430"/>
                      <a:pt x="8312" y="20973"/>
                    </a:cubicBezTo>
                    <a:lnTo>
                      <a:pt x="20546" y="15028"/>
                    </a:lnTo>
                    <a:cubicBezTo>
                      <a:pt x="21073" y="14786"/>
                      <a:pt x="21307" y="14409"/>
                      <a:pt x="21015" y="14087"/>
                    </a:cubicBezTo>
                    <a:cubicBezTo>
                      <a:pt x="20839" y="13871"/>
                      <a:pt x="20780" y="13629"/>
                      <a:pt x="20780" y="13414"/>
                    </a:cubicBezTo>
                    <a:lnTo>
                      <a:pt x="20780" y="8169"/>
                    </a:lnTo>
                    <a:cubicBezTo>
                      <a:pt x="20780" y="7846"/>
                      <a:pt x="20956" y="7550"/>
                      <a:pt x="21249" y="7281"/>
                    </a:cubicBezTo>
                    <a:cubicBezTo>
                      <a:pt x="21600" y="6931"/>
                      <a:pt x="21483" y="6528"/>
                      <a:pt x="20898" y="6232"/>
                    </a:cubicBezTo>
                    <a:lnTo>
                      <a:pt x="8663" y="287"/>
                    </a:lnTo>
                    <a:cubicBezTo>
                      <a:pt x="7727" y="-170"/>
                      <a:pt x="6088" y="-62"/>
                      <a:pt x="5444" y="476"/>
                    </a:cubicBezTo>
                    <a:cubicBezTo>
                      <a:pt x="1873" y="3650"/>
                      <a:pt x="0" y="7173"/>
                      <a:pt x="0" y="10778"/>
                    </a:cubicBezTo>
                    <a:close/>
                  </a:path>
                </a:pathLst>
              </a:custGeom>
              <a:solidFill>
                <a:schemeClr val="accent5"/>
              </a:solidFill>
              <a:ln>
                <a:noFill/>
              </a:ln>
            </p:spPr>
            <p:txBody>
              <a:bodyPr spcFirstLastPara="1" wrap="square" lIns="28575" tIns="28575" rIns="28575" bIns="28575" anchor="ctr" anchorCtr="0">
                <a:noAutofit/>
              </a:bodyPr>
              <a:lstStyle/>
              <a:p>
                <a:pPr marL="0" marR="0" lvl="0" indent="0" algn="l" rtl="0">
                  <a:spcBef>
                    <a:spcPts val="0"/>
                  </a:spcBef>
                  <a:spcAft>
                    <a:spcPts val="0"/>
                  </a:spcAft>
                  <a:buNone/>
                </a:pPr>
                <a:endParaRPr sz="2250">
                  <a:solidFill>
                    <a:schemeClr val="dk1"/>
                  </a:solidFill>
                  <a:latin typeface="Calibri"/>
                  <a:ea typeface="Calibri"/>
                  <a:cs typeface="Calibri"/>
                  <a:sym typeface="Calibri"/>
                </a:endParaRPr>
              </a:p>
            </p:txBody>
          </p:sp>
          <p:sp>
            <p:nvSpPr>
              <p:cNvPr id="461" name="Google Shape;461;p21"/>
              <p:cNvSpPr/>
              <p:nvPr/>
            </p:nvSpPr>
            <p:spPr>
              <a:xfrm>
                <a:off x="6586933" y="4020704"/>
                <a:ext cx="1533912" cy="1555460"/>
              </a:xfrm>
              <a:custGeom>
                <a:avLst/>
                <a:gdLst/>
                <a:ahLst/>
                <a:cxnLst/>
                <a:rect l="l" t="t" r="r" b="b"/>
                <a:pathLst>
                  <a:path w="21397" h="21338" extrusionOk="0">
                    <a:moveTo>
                      <a:pt x="9177" y="350"/>
                    </a:moveTo>
                    <a:lnTo>
                      <a:pt x="3807" y="350"/>
                    </a:lnTo>
                    <a:cubicBezTo>
                      <a:pt x="1788" y="350"/>
                      <a:pt x="133" y="1978"/>
                      <a:pt x="133" y="3964"/>
                    </a:cubicBezTo>
                    <a:lnTo>
                      <a:pt x="133" y="9245"/>
                    </a:lnTo>
                    <a:cubicBezTo>
                      <a:pt x="133" y="9483"/>
                      <a:pt x="92" y="9761"/>
                      <a:pt x="52" y="9999"/>
                    </a:cubicBezTo>
                    <a:cubicBezTo>
                      <a:pt x="-69" y="10475"/>
                      <a:pt x="12" y="10992"/>
                      <a:pt x="375" y="11349"/>
                    </a:cubicBezTo>
                    <a:lnTo>
                      <a:pt x="9580" y="20918"/>
                    </a:lnTo>
                    <a:cubicBezTo>
                      <a:pt x="10024" y="21395"/>
                      <a:pt x="10792" y="21474"/>
                      <a:pt x="11357" y="21117"/>
                    </a:cubicBezTo>
                    <a:cubicBezTo>
                      <a:pt x="15273" y="18615"/>
                      <a:pt x="18584" y="15359"/>
                      <a:pt x="21168" y="11548"/>
                    </a:cubicBezTo>
                    <a:cubicBezTo>
                      <a:pt x="21531" y="11031"/>
                      <a:pt x="21450" y="10317"/>
                      <a:pt x="21006" y="9840"/>
                    </a:cubicBezTo>
                    <a:lnTo>
                      <a:pt x="11962" y="430"/>
                    </a:lnTo>
                    <a:cubicBezTo>
                      <a:pt x="11559" y="33"/>
                      <a:pt x="10953" y="-126"/>
                      <a:pt x="10428" y="112"/>
                    </a:cubicBezTo>
                    <a:cubicBezTo>
                      <a:pt x="9984" y="271"/>
                      <a:pt x="9580" y="350"/>
                      <a:pt x="9177" y="350"/>
                    </a:cubicBezTo>
                    <a:close/>
                  </a:path>
                </a:pathLst>
              </a:custGeom>
              <a:solidFill>
                <a:srgbClr val="B5B5B5"/>
              </a:solidFill>
              <a:ln>
                <a:noFill/>
              </a:ln>
            </p:spPr>
            <p:txBody>
              <a:bodyPr spcFirstLastPara="1" wrap="square" lIns="28575" tIns="28575" rIns="28575" bIns="28575" anchor="ctr" anchorCtr="0">
                <a:noAutofit/>
              </a:bodyPr>
              <a:lstStyle/>
              <a:p>
                <a:pPr marL="0" marR="0" lvl="0" indent="0" algn="l" rtl="0">
                  <a:spcBef>
                    <a:spcPts val="0"/>
                  </a:spcBef>
                  <a:spcAft>
                    <a:spcPts val="0"/>
                  </a:spcAft>
                  <a:buNone/>
                </a:pPr>
                <a:endParaRPr sz="2250">
                  <a:solidFill>
                    <a:schemeClr val="dk1"/>
                  </a:solidFill>
                  <a:latin typeface="Calibri"/>
                  <a:ea typeface="Calibri"/>
                  <a:cs typeface="Calibri"/>
                  <a:sym typeface="Calibri"/>
                </a:endParaRPr>
              </a:p>
            </p:txBody>
          </p:sp>
          <p:sp>
            <p:nvSpPr>
              <p:cNvPr id="462" name="Google Shape;462;p21"/>
              <p:cNvSpPr/>
              <p:nvPr/>
            </p:nvSpPr>
            <p:spPr>
              <a:xfrm>
                <a:off x="7440561" y="2396072"/>
                <a:ext cx="1060418" cy="2296718"/>
              </a:xfrm>
              <a:custGeom>
                <a:avLst/>
                <a:gdLst/>
                <a:ahLst/>
                <a:cxnLst/>
                <a:rect l="l" t="t" r="r" b="b"/>
                <a:pathLst>
                  <a:path w="21446" h="21266" extrusionOk="0">
                    <a:moveTo>
                      <a:pt x="12783" y="293"/>
                    </a:moveTo>
                    <a:lnTo>
                      <a:pt x="548" y="6215"/>
                    </a:lnTo>
                    <a:cubicBezTo>
                      <a:pt x="-37" y="6510"/>
                      <a:pt x="-154" y="6912"/>
                      <a:pt x="197" y="7260"/>
                    </a:cubicBezTo>
                    <a:cubicBezTo>
                      <a:pt x="490" y="7528"/>
                      <a:pt x="666" y="7850"/>
                      <a:pt x="666" y="8172"/>
                    </a:cubicBezTo>
                    <a:lnTo>
                      <a:pt x="666" y="13397"/>
                    </a:lnTo>
                    <a:cubicBezTo>
                      <a:pt x="666" y="13639"/>
                      <a:pt x="548" y="13880"/>
                      <a:pt x="373" y="14094"/>
                    </a:cubicBezTo>
                    <a:cubicBezTo>
                      <a:pt x="80" y="14416"/>
                      <a:pt x="314" y="14791"/>
                      <a:pt x="841" y="15059"/>
                    </a:cubicBezTo>
                    <a:lnTo>
                      <a:pt x="13075" y="20981"/>
                    </a:lnTo>
                    <a:cubicBezTo>
                      <a:pt x="14012" y="21437"/>
                      <a:pt x="15709" y="21330"/>
                      <a:pt x="16295" y="20767"/>
                    </a:cubicBezTo>
                    <a:cubicBezTo>
                      <a:pt x="19690" y="17685"/>
                      <a:pt x="21446" y="14282"/>
                      <a:pt x="21446" y="10798"/>
                    </a:cubicBezTo>
                    <a:cubicBezTo>
                      <a:pt x="21446" y="7207"/>
                      <a:pt x="19573" y="3669"/>
                      <a:pt x="15944" y="507"/>
                    </a:cubicBezTo>
                    <a:cubicBezTo>
                      <a:pt x="15358" y="-83"/>
                      <a:pt x="13719" y="-163"/>
                      <a:pt x="12783" y="293"/>
                    </a:cubicBezTo>
                    <a:close/>
                  </a:path>
                </a:pathLst>
              </a:custGeom>
              <a:solidFill>
                <a:schemeClr val="accent4"/>
              </a:solidFill>
              <a:ln>
                <a:noFill/>
              </a:ln>
            </p:spPr>
            <p:txBody>
              <a:bodyPr spcFirstLastPara="1" wrap="square" lIns="28575" tIns="28575" rIns="28575" bIns="28575" anchor="ctr" anchorCtr="0">
                <a:noAutofit/>
              </a:bodyPr>
              <a:lstStyle/>
              <a:p>
                <a:pPr marL="0" marR="0" lvl="0" indent="0" algn="l" rtl="0">
                  <a:spcBef>
                    <a:spcPts val="0"/>
                  </a:spcBef>
                  <a:spcAft>
                    <a:spcPts val="0"/>
                  </a:spcAft>
                  <a:buNone/>
                </a:pPr>
                <a:endParaRPr sz="2250">
                  <a:solidFill>
                    <a:schemeClr val="dk1"/>
                  </a:solidFill>
                  <a:latin typeface="Calibri"/>
                  <a:ea typeface="Calibri"/>
                  <a:cs typeface="Calibri"/>
                  <a:sym typeface="Calibri"/>
                </a:endParaRPr>
              </a:p>
            </p:txBody>
          </p:sp>
          <p:sp>
            <p:nvSpPr>
              <p:cNvPr id="463" name="Google Shape;463;p21"/>
              <p:cNvSpPr/>
              <p:nvPr/>
            </p:nvSpPr>
            <p:spPr>
              <a:xfrm>
                <a:off x="4081556" y="4016601"/>
                <a:ext cx="1532239" cy="1558983"/>
              </a:xfrm>
              <a:custGeom>
                <a:avLst/>
                <a:gdLst/>
                <a:ahLst/>
                <a:cxnLst/>
                <a:rect l="l" t="t" r="r" b="b"/>
                <a:pathLst>
                  <a:path w="21414" h="21348" extrusionOk="0">
                    <a:moveTo>
                      <a:pt x="17606" y="359"/>
                    </a:moveTo>
                    <a:lnTo>
                      <a:pt x="12226" y="359"/>
                    </a:lnTo>
                    <a:cubicBezTo>
                      <a:pt x="11781" y="359"/>
                      <a:pt x="11377" y="279"/>
                      <a:pt x="10972" y="121"/>
                    </a:cubicBezTo>
                    <a:cubicBezTo>
                      <a:pt x="10446" y="-117"/>
                      <a:pt x="9799" y="2"/>
                      <a:pt x="9435" y="438"/>
                    </a:cubicBezTo>
                    <a:lnTo>
                      <a:pt x="374" y="9831"/>
                    </a:lnTo>
                    <a:cubicBezTo>
                      <a:pt x="-71" y="10306"/>
                      <a:pt x="-111" y="10980"/>
                      <a:pt x="213" y="11535"/>
                    </a:cubicBezTo>
                    <a:cubicBezTo>
                      <a:pt x="2761" y="15340"/>
                      <a:pt x="6118" y="18629"/>
                      <a:pt x="10001" y="21126"/>
                    </a:cubicBezTo>
                    <a:cubicBezTo>
                      <a:pt x="10568" y="21483"/>
                      <a:pt x="11296" y="21404"/>
                      <a:pt x="11781" y="20928"/>
                    </a:cubicBezTo>
                    <a:lnTo>
                      <a:pt x="21044" y="11337"/>
                    </a:lnTo>
                    <a:cubicBezTo>
                      <a:pt x="21368" y="10980"/>
                      <a:pt x="21489" y="10505"/>
                      <a:pt x="21368" y="10069"/>
                    </a:cubicBezTo>
                    <a:cubicBezTo>
                      <a:pt x="21287" y="9831"/>
                      <a:pt x="21287" y="9553"/>
                      <a:pt x="21287" y="9316"/>
                    </a:cubicBezTo>
                    <a:lnTo>
                      <a:pt x="21287" y="4044"/>
                    </a:lnTo>
                    <a:cubicBezTo>
                      <a:pt x="21246" y="1984"/>
                      <a:pt x="19628" y="359"/>
                      <a:pt x="17606" y="359"/>
                    </a:cubicBezTo>
                    <a:close/>
                  </a:path>
                </a:pathLst>
              </a:custGeom>
              <a:solidFill>
                <a:srgbClr val="5B5B5B"/>
              </a:solidFill>
              <a:ln>
                <a:noFill/>
              </a:ln>
            </p:spPr>
            <p:txBody>
              <a:bodyPr spcFirstLastPara="1" wrap="square" lIns="28575" tIns="28575" rIns="28575" bIns="28575" anchor="ctr" anchorCtr="0">
                <a:noAutofit/>
              </a:bodyPr>
              <a:lstStyle/>
              <a:p>
                <a:pPr marL="0" marR="0" lvl="0" indent="0" algn="l" rtl="0">
                  <a:spcBef>
                    <a:spcPts val="0"/>
                  </a:spcBef>
                  <a:spcAft>
                    <a:spcPts val="0"/>
                  </a:spcAft>
                  <a:buNone/>
                </a:pPr>
                <a:endParaRPr sz="2250">
                  <a:solidFill>
                    <a:schemeClr val="dk1"/>
                  </a:solidFill>
                  <a:latin typeface="Calibri"/>
                  <a:ea typeface="Calibri"/>
                  <a:cs typeface="Calibri"/>
                  <a:sym typeface="Calibri"/>
                </a:endParaRPr>
              </a:p>
            </p:txBody>
          </p:sp>
          <p:sp>
            <p:nvSpPr>
              <p:cNvPr id="464" name="Google Shape;464;p21"/>
              <p:cNvSpPr/>
              <p:nvPr/>
            </p:nvSpPr>
            <p:spPr>
              <a:xfrm>
                <a:off x="4981727" y="4878679"/>
                <a:ext cx="2243337" cy="1065361"/>
              </a:xfrm>
              <a:custGeom>
                <a:avLst/>
                <a:gdLst/>
                <a:ahLst/>
                <a:cxnLst/>
                <a:rect l="l" t="t" r="r" b="b"/>
                <a:pathLst>
                  <a:path w="21246" h="21430" extrusionOk="0">
                    <a:moveTo>
                      <a:pt x="20983" y="13337"/>
                    </a:moveTo>
                    <a:lnTo>
                      <a:pt x="15364" y="703"/>
                    </a:lnTo>
                    <a:cubicBezTo>
                      <a:pt x="15063" y="63"/>
                      <a:pt x="14624" y="-112"/>
                      <a:pt x="14240" y="296"/>
                    </a:cubicBezTo>
                    <a:cubicBezTo>
                      <a:pt x="13939" y="587"/>
                      <a:pt x="13637" y="762"/>
                      <a:pt x="13308" y="762"/>
                    </a:cubicBezTo>
                    <a:lnTo>
                      <a:pt x="7963" y="762"/>
                    </a:lnTo>
                    <a:cubicBezTo>
                      <a:pt x="7634" y="762"/>
                      <a:pt x="7305" y="587"/>
                      <a:pt x="7004" y="238"/>
                    </a:cubicBezTo>
                    <a:cubicBezTo>
                      <a:pt x="6620" y="-170"/>
                      <a:pt x="6154" y="-54"/>
                      <a:pt x="5880" y="587"/>
                    </a:cubicBezTo>
                    <a:lnTo>
                      <a:pt x="261" y="13221"/>
                    </a:lnTo>
                    <a:cubicBezTo>
                      <a:pt x="-178" y="14211"/>
                      <a:pt x="-41" y="15783"/>
                      <a:pt x="507" y="16365"/>
                    </a:cubicBezTo>
                    <a:cubicBezTo>
                      <a:pt x="3632" y="19683"/>
                      <a:pt x="7113" y="21430"/>
                      <a:pt x="10649" y="21430"/>
                    </a:cubicBezTo>
                    <a:cubicBezTo>
                      <a:pt x="14158" y="21430"/>
                      <a:pt x="17612" y="19683"/>
                      <a:pt x="20764" y="16423"/>
                    </a:cubicBezTo>
                    <a:cubicBezTo>
                      <a:pt x="21285" y="15899"/>
                      <a:pt x="21422" y="14327"/>
                      <a:pt x="20983" y="13337"/>
                    </a:cubicBezTo>
                    <a:close/>
                  </a:path>
                </a:pathLst>
              </a:custGeom>
              <a:solidFill>
                <a:srgbClr val="E5E5E5"/>
              </a:solidFill>
              <a:ln>
                <a:noFill/>
              </a:ln>
            </p:spPr>
            <p:txBody>
              <a:bodyPr spcFirstLastPara="1" wrap="square" lIns="28575" tIns="28575" rIns="28575" bIns="28575" anchor="ctr" anchorCtr="0">
                <a:noAutofit/>
              </a:bodyPr>
              <a:lstStyle/>
              <a:p>
                <a:pPr marL="0" marR="0" lvl="0" indent="0" algn="l" rtl="0">
                  <a:spcBef>
                    <a:spcPts val="0"/>
                  </a:spcBef>
                  <a:spcAft>
                    <a:spcPts val="0"/>
                  </a:spcAft>
                  <a:buNone/>
                </a:pPr>
                <a:endParaRPr sz="2250">
                  <a:solidFill>
                    <a:schemeClr val="dk1"/>
                  </a:solidFill>
                  <a:latin typeface="Calibri"/>
                  <a:ea typeface="Calibri"/>
                  <a:cs typeface="Calibri"/>
                  <a:sym typeface="Calibri"/>
                </a:endParaRPr>
              </a:p>
            </p:txBody>
          </p:sp>
        </p:grpSp>
        <p:sp>
          <p:nvSpPr>
            <p:cNvPr id="465" name="Google Shape;465;p21"/>
            <p:cNvSpPr txBox="1"/>
            <p:nvPr/>
          </p:nvSpPr>
          <p:spPr>
            <a:xfrm>
              <a:off x="2763721" y="3291707"/>
              <a:ext cx="1340530" cy="523220"/>
            </a:xfrm>
            <a:prstGeom prst="rect">
              <a:avLst/>
            </a:prstGeom>
            <a:noFill/>
            <a:ln>
              <a:noFill/>
            </a:ln>
          </p:spPr>
          <p:txBody>
            <a:bodyPr spcFirstLastPara="1" wrap="square" lIns="0" tIns="45700" rIns="0" bIns="45700" anchor="b" anchorCtr="0">
              <a:spAutoFit/>
            </a:bodyPr>
            <a:lstStyle/>
            <a:p>
              <a:pPr marL="0" marR="0" lvl="0" indent="0" algn="ctr" rtl="0">
                <a:spcBef>
                  <a:spcPts val="0"/>
                </a:spcBef>
                <a:spcAft>
                  <a:spcPts val="0"/>
                </a:spcAft>
                <a:buNone/>
              </a:pPr>
              <a:r>
                <a:rPr lang="en-US" sz="1400" b="1">
                  <a:solidFill>
                    <a:schemeClr val="dk1"/>
                  </a:solidFill>
                  <a:latin typeface="Calibri"/>
                  <a:ea typeface="Calibri"/>
                  <a:cs typeface="Calibri"/>
                  <a:sym typeface="Calibri"/>
                </a:rPr>
                <a:t>Start-up Characteristics</a:t>
              </a:r>
              <a:endParaRPr/>
            </a:p>
          </p:txBody>
        </p:sp>
        <p:pic>
          <p:nvPicPr>
            <p:cNvPr id="466" name="Google Shape;466;p21" descr="Planet"/>
            <p:cNvPicPr preferRelativeResize="0"/>
            <p:nvPr/>
          </p:nvPicPr>
          <p:blipFill rotWithShape="1">
            <a:blip r:embed="rId3">
              <a:alphaModFix/>
            </a:blip>
            <a:srcRect/>
            <a:stretch/>
          </p:blipFill>
          <p:spPr>
            <a:xfrm>
              <a:off x="3291926" y="4834986"/>
              <a:ext cx="348551" cy="348551"/>
            </a:xfrm>
            <a:prstGeom prst="rect">
              <a:avLst/>
            </a:prstGeom>
            <a:noFill/>
            <a:ln>
              <a:noFill/>
            </a:ln>
          </p:spPr>
        </p:pic>
        <p:pic>
          <p:nvPicPr>
            <p:cNvPr id="467" name="Google Shape;467;p21" descr="Basketball"/>
            <p:cNvPicPr preferRelativeResize="0"/>
            <p:nvPr/>
          </p:nvPicPr>
          <p:blipFill rotWithShape="1">
            <a:blip r:embed="rId4">
              <a:alphaModFix/>
            </a:blip>
            <a:srcRect/>
            <a:stretch/>
          </p:blipFill>
          <p:spPr>
            <a:xfrm>
              <a:off x="4148151" y="2495629"/>
              <a:ext cx="348551" cy="348551"/>
            </a:xfrm>
            <a:prstGeom prst="rect">
              <a:avLst/>
            </a:prstGeom>
            <a:noFill/>
            <a:ln>
              <a:noFill/>
            </a:ln>
          </p:spPr>
        </p:pic>
        <p:pic>
          <p:nvPicPr>
            <p:cNvPr id="468" name="Google Shape;468;p21" descr="GMO"/>
            <p:cNvPicPr preferRelativeResize="0"/>
            <p:nvPr/>
          </p:nvPicPr>
          <p:blipFill rotWithShape="1">
            <a:blip r:embed="rId5">
              <a:alphaModFix/>
            </a:blip>
            <a:srcRect/>
            <a:stretch/>
          </p:blipFill>
          <p:spPr>
            <a:xfrm>
              <a:off x="4099633" y="4269786"/>
              <a:ext cx="348551" cy="348551"/>
            </a:xfrm>
            <a:prstGeom prst="rect">
              <a:avLst/>
            </a:prstGeom>
            <a:noFill/>
            <a:ln>
              <a:noFill/>
            </a:ln>
          </p:spPr>
        </p:pic>
        <p:pic>
          <p:nvPicPr>
            <p:cNvPr id="469" name="Google Shape;469;p21" descr="Books"/>
            <p:cNvPicPr preferRelativeResize="0"/>
            <p:nvPr/>
          </p:nvPicPr>
          <p:blipFill rotWithShape="1">
            <a:blip r:embed="rId6">
              <a:alphaModFix/>
            </a:blip>
            <a:srcRect/>
            <a:stretch/>
          </p:blipFill>
          <p:spPr>
            <a:xfrm>
              <a:off x="2377803" y="4303610"/>
              <a:ext cx="348551" cy="348551"/>
            </a:xfrm>
            <a:prstGeom prst="rect">
              <a:avLst/>
            </a:prstGeom>
            <a:noFill/>
            <a:ln>
              <a:noFill/>
            </a:ln>
            <a:effectLst>
              <a:outerShdw blurRad="50800" dist="38100" dir="2700000" algn="tl" rotWithShape="0">
                <a:srgbClr val="000000">
                  <a:alpha val="40000"/>
                </a:srgbClr>
              </a:outerShdw>
            </a:effectLst>
          </p:spPr>
        </p:pic>
        <p:pic>
          <p:nvPicPr>
            <p:cNvPr id="470" name="Google Shape;470;p21" descr="Mathematics"/>
            <p:cNvPicPr preferRelativeResize="0"/>
            <p:nvPr/>
          </p:nvPicPr>
          <p:blipFill rotWithShape="1">
            <a:blip r:embed="rId7">
              <a:alphaModFix/>
            </a:blip>
            <a:srcRect/>
            <a:stretch/>
          </p:blipFill>
          <p:spPr>
            <a:xfrm>
              <a:off x="2310029" y="2537884"/>
              <a:ext cx="348551" cy="348551"/>
            </a:xfrm>
            <a:prstGeom prst="rect">
              <a:avLst/>
            </a:prstGeom>
            <a:noFill/>
            <a:ln>
              <a:noFill/>
            </a:ln>
          </p:spPr>
        </p:pic>
        <p:pic>
          <p:nvPicPr>
            <p:cNvPr id="471" name="Google Shape;471;p21" descr="Pyramid"/>
            <p:cNvPicPr preferRelativeResize="0"/>
            <p:nvPr/>
          </p:nvPicPr>
          <p:blipFill rotWithShape="1">
            <a:blip r:embed="rId8">
              <a:alphaModFix/>
            </a:blip>
            <a:srcRect/>
            <a:stretch/>
          </p:blipFill>
          <p:spPr>
            <a:xfrm>
              <a:off x="3194140" y="1989921"/>
              <a:ext cx="348551" cy="348551"/>
            </a:xfrm>
            <a:prstGeom prst="rect">
              <a:avLst/>
            </a:prstGeom>
            <a:noFill/>
            <a:ln>
              <a:noFill/>
            </a:ln>
          </p:spPr>
        </p:pic>
        <p:pic>
          <p:nvPicPr>
            <p:cNvPr id="472" name="Google Shape;472;p21" descr="Scissors"/>
            <p:cNvPicPr preferRelativeResize="0"/>
            <p:nvPr/>
          </p:nvPicPr>
          <p:blipFill rotWithShape="1">
            <a:blip r:embed="rId9">
              <a:alphaModFix/>
            </a:blip>
            <a:srcRect/>
            <a:stretch/>
          </p:blipFill>
          <p:spPr>
            <a:xfrm>
              <a:off x="4703094" y="3429305"/>
              <a:ext cx="348551" cy="348551"/>
            </a:xfrm>
            <a:prstGeom prst="rect">
              <a:avLst/>
            </a:prstGeom>
            <a:noFill/>
            <a:ln>
              <a:noFill/>
            </a:ln>
          </p:spPr>
        </p:pic>
        <p:pic>
          <p:nvPicPr>
            <p:cNvPr id="473" name="Google Shape;473;p21" descr="Flag"/>
            <p:cNvPicPr preferRelativeResize="0"/>
            <p:nvPr/>
          </p:nvPicPr>
          <p:blipFill rotWithShape="1">
            <a:blip r:embed="rId10">
              <a:alphaModFix/>
            </a:blip>
            <a:srcRect/>
            <a:stretch/>
          </p:blipFill>
          <p:spPr>
            <a:xfrm>
              <a:off x="1768256" y="3429305"/>
              <a:ext cx="348551" cy="348551"/>
            </a:xfrm>
            <a:prstGeom prst="rect">
              <a:avLst/>
            </a:prstGeom>
            <a:noFill/>
            <a:ln>
              <a:noFill/>
            </a:ln>
            <a:effectLst>
              <a:outerShdw blurRad="50800" dist="38100" dir="2700000" algn="tl" rotWithShape="0">
                <a:srgbClr val="000000">
                  <a:alpha val="40000"/>
                </a:srgbClr>
              </a:outerShdw>
            </a:effectLst>
          </p:spPr>
        </p:pic>
      </p:grpSp>
      <p:sp>
        <p:nvSpPr>
          <p:cNvPr id="474" name="Google Shape;474;p21"/>
          <p:cNvSpPr/>
          <p:nvPr/>
        </p:nvSpPr>
        <p:spPr>
          <a:xfrm>
            <a:off x="576322" y="6312239"/>
            <a:ext cx="5732403" cy="2077492"/>
          </a:xfrm>
          <a:prstGeom prst="rect">
            <a:avLst/>
          </a:prstGeom>
          <a:solidFill>
            <a:srgbClr val="E5E5E5"/>
          </a:solid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100" b="1">
                <a:solidFill>
                  <a:schemeClr val="dk1"/>
                </a:solidFill>
                <a:latin typeface="Calibri"/>
                <a:ea typeface="Calibri"/>
                <a:cs typeface="Calibri"/>
                <a:sym typeface="Calibri"/>
              </a:rPr>
              <a:t>Under the proposed start-up bill; a start-up by definition is:</a:t>
            </a:r>
            <a:endParaRPr/>
          </a:p>
          <a:p>
            <a:pPr marL="360000" marR="0" lvl="0" indent="-171450" algn="just" rtl="0">
              <a:spcBef>
                <a:spcPts val="600"/>
              </a:spcBef>
              <a:spcAft>
                <a:spcPts val="0"/>
              </a:spcAft>
              <a:buClr>
                <a:schemeClr val="dk1"/>
              </a:buClr>
              <a:buSzPts val="1100"/>
              <a:buFont typeface="Courier New"/>
              <a:buChar char="o"/>
            </a:pPr>
            <a:r>
              <a:rPr lang="en-US" sz="1100" b="1" i="1">
                <a:solidFill>
                  <a:schemeClr val="dk1"/>
                </a:solidFill>
                <a:latin typeface="Calibri"/>
                <a:ea typeface="Calibri"/>
                <a:cs typeface="Calibri"/>
                <a:sym typeface="Calibri"/>
              </a:rPr>
              <a:t>An entity that is registered in Kenya and the ownership is at least one third Kenyan</a:t>
            </a:r>
            <a:endParaRPr/>
          </a:p>
          <a:p>
            <a:pPr marL="360000" marR="0" lvl="0" indent="-171450" algn="just" rtl="0">
              <a:spcBef>
                <a:spcPts val="600"/>
              </a:spcBef>
              <a:spcAft>
                <a:spcPts val="0"/>
              </a:spcAft>
              <a:buClr>
                <a:schemeClr val="dk1"/>
              </a:buClr>
              <a:buSzPts val="1100"/>
              <a:buFont typeface="Courier New"/>
              <a:buChar char="o"/>
            </a:pPr>
            <a:r>
              <a:rPr lang="en-US" sz="1100" b="1" i="1">
                <a:solidFill>
                  <a:schemeClr val="dk1"/>
                </a:solidFill>
                <a:latin typeface="Calibri"/>
                <a:ea typeface="Calibri"/>
                <a:cs typeface="Calibri"/>
                <a:sym typeface="Calibri"/>
              </a:rPr>
              <a:t>A newly registered businesses or one that has been in existence for not more that 7 years</a:t>
            </a:r>
            <a:endParaRPr/>
          </a:p>
          <a:p>
            <a:pPr marL="360000" marR="0" lvl="0" indent="-171450" algn="just" rtl="0">
              <a:spcBef>
                <a:spcPts val="600"/>
              </a:spcBef>
              <a:spcAft>
                <a:spcPts val="0"/>
              </a:spcAft>
              <a:buClr>
                <a:schemeClr val="dk1"/>
              </a:buClr>
              <a:buSzPts val="1100"/>
              <a:buFont typeface="Courier New"/>
              <a:buChar char="o"/>
            </a:pPr>
            <a:r>
              <a:rPr lang="en-US" sz="1100" b="1" i="1">
                <a:solidFill>
                  <a:schemeClr val="dk1"/>
                </a:solidFill>
                <a:latin typeface="Calibri"/>
                <a:ea typeface="Calibri"/>
                <a:cs typeface="Calibri"/>
                <a:sym typeface="Calibri"/>
              </a:rPr>
              <a:t>An entity involved in innovation development, production and commercialization of innovative products, processes or services</a:t>
            </a:r>
            <a:endParaRPr/>
          </a:p>
          <a:p>
            <a:pPr marL="360000" marR="0" lvl="0" indent="-171450" algn="just" rtl="0">
              <a:spcBef>
                <a:spcPts val="600"/>
              </a:spcBef>
              <a:spcAft>
                <a:spcPts val="0"/>
              </a:spcAft>
              <a:buClr>
                <a:schemeClr val="dk1"/>
              </a:buClr>
              <a:buSzPts val="1100"/>
              <a:buFont typeface="Courier New"/>
              <a:buChar char="o"/>
            </a:pPr>
            <a:r>
              <a:rPr lang="en-US" sz="1100" b="1" i="1">
                <a:solidFill>
                  <a:schemeClr val="dk1"/>
                </a:solidFill>
                <a:latin typeface="Calibri"/>
                <a:ea typeface="Calibri"/>
                <a:cs typeface="Calibri"/>
                <a:sym typeface="Calibri"/>
              </a:rPr>
              <a:t>Headquartered or has a branch in Kenya and </a:t>
            </a:r>
            <a:endParaRPr/>
          </a:p>
          <a:p>
            <a:pPr marL="360000" marR="0" lvl="0" indent="-171450" algn="just" rtl="0">
              <a:spcBef>
                <a:spcPts val="600"/>
              </a:spcBef>
              <a:spcAft>
                <a:spcPts val="0"/>
              </a:spcAft>
              <a:buClr>
                <a:schemeClr val="dk1"/>
              </a:buClr>
              <a:buSzPts val="1100"/>
              <a:buFont typeface="Courier New"/>
              <a:buChar char="o"/>
            </a:pPr>
            <a:r>
              <a:rPr lang="en-US" sz="1100" b="1" i="1">
                <a:solidFill>
                  <a:schemeClr val="dk1"/>
                </a:solidFill>
                <a:latin typeface="Calibri"/>
                <a:ea typeface="Calibri"/>
                <a:cs typeface="Calibri"/>
                <a:sym typeface="Calibri"/>
              </a:rPr>
              <a:t>A businesses that attributes 15% of its expenses to research and development</a:t>
            </a:r>
            <a:endParaRPr/>
          </a:p>
          <a:p>
            <a:pPr marL="0" marR="0" lvl="0" indent="0" algn="just" rtl="0">
              <a:spcBef>
                <a:spcPts val="600"/>
              </a:spcBef>
              <a:spcAft>
                <a:spcPts val="0"/>
              </a:spcAft>
              <a:buNone/>
            </a:pPr>
            <a:r>
              <a:rPr lang="en-US" sz="1100">
                <a:solidFill>
                  <a:schemeClr val="dk1"/>
                </a:solidFill>
                <a:latin typeface="Calibri"/>
                <a:ea typeface="Calibri"/>
                <a:cs typeface="Calibri"/>
                <a:sym typeface="Calibri"/>
              </a:rPr>
              <a:t>Small and growing businesses on the other hand, are commercially viable businesses with 5 – 250 employees that have potential and growth ambition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4"/>
          <p:cNvSpPr/>
          <p:nvPr/>
        </p:nvSpPr>
        <p:spPr>
          <a:xfrm>
            <a:off x="4054642" y="0"/>
            <a:ext cx="2803358" cy="926432"/>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1" name="Google Shape;71;p4"/>
          <p:cNvSpPr/>
          <p:nvPr/>
        </p:nvSpPr>
        <p:spPr>
          <a:xfrm>
            <a:off x="0" y="8388350"/>
            <a:ext cx="2394284" cy="755648"/>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 name="Google Shape;72;p4"/>
          <p:cNvSpPr/>
          <p:nvPr/>
        </p:nvSpPr>
        <p:spPr>
          <a:xfrm>
            <a:off x="1714500" y="3264883"/>
            <a:ext cx="3429000" cy="1569660"/>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200" b="1">
                <a:solidFill>
                  <a:srgbClr val="181818"/>
                </a:solidFill>
                <a:latin typeface="Calibri"/>
                <a:ea typeface="Calibri"/>
                <a:cs typeface="Calibri"/>
                <a:sym typeface="Calibri"/>
              </a:rPr>
              <a:t>This document is an output from a project funded with UK aid from the UK government for the benefit of developing countries. However, the views expressed and information contained in it are not necessarily those of, or endorsed by the UK government, which can accept no responsibility for such views or information or for any reliance placed on them</a:t>
            </a:r>
            <a:endParaRPr sz="1200">
              <a:solidFill>
                <a:srgbClr val="181818"/>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22"/>
          <p:cNvSpPr/>
          <p:nvPr/>
        </p:nvSpPr>
        <p:spPr>
          <a:xfrm>
            <a:off x="549275" y="1514475"/>
            <a:ext cx="5759451" cy="238125"/>
          </a:xfrm>
          <a:prstGeom prst="chevron">
            <a:avLst>
              <a:gd name="adj" fmla="val 50000"/>
            </a:avLst>
          </a:prstGeom>
          <a:gradFill>
            <a:gsLst>
              <a:gs pos="0">
                <a:srgbClr val="212A34"/>
              </a:gs>
              <a:gs pos="48000">
                <a:srgbClr val="354455"/>
              </a:gs>
              <a:gs pos="100000">
                <a:srgbClr val="7388A5"/>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80" name="Google Shape;480;p22"/>
          <p:cNvSpPr txBox="1"/>
          <p:nvPr/>
        </p:nvSpPr>
        <p:spPr>
          <a:xfrm>
            <a:off x="549275" y="1776085"/>
            <a:ext cx="812799" cy="769441"/>
          </a:xfrm>
          <a:prstGeom prst="rect">
            <a:avLst/>
          </a:prstGeom>
          <a:solidFill>
            <a:schemeClr val="accent3"/>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1"/>
                </a:solidFill>
                <a:latin typeface="Calibri"/>
                <a:ea typeface="Calibri"/>
                <a:cs typeface="Calibri"/>
                <a:sym typeface="Calibri"/>
              </a:rPr>
              <a:t>1</a:t>
            </a:r>
            <a:r>
              <a:rPr lang="en-US" sz="1100" baseline="30000">
                <a:solidFill>
                  <a:schemeClr val="dk1"/>
                </a:solidFill>
                <a:latin typeface="Calibri"/>
                <a:ea typeface="Calibri"/>
                <a:cs typeface="Calibri"/>
                <a:sym typeface="Calibri"/>
              </a:rPr>
              <a:t>st</a:t>
            </a:r>
            <a:r>
              <a:rPr lang="en-US" sz="1100">
                <a:solidFill>
                  <a:schemeClr val="dk1"/>
                </a:solidFill>
                <a:latin typeface="Calibri"/>
                <a:ea typeface="Calibri"/>
                <a:cs typeface="Calibri"/>
                <a:sym typeface="Calibri"/>
              </a:rPr>
              <a:t> Undersea Internet Cable </a:t>
            </a:r>
            <a:endParaRPr/>
          </a:p>
        </p:txBody>
      </p:sp>
      <p:sp>
        <p:nvSpPr>
          <p:cNvPr id="481" name="Google Shape;481;p22"/>
          <p:cNvSpPr txBox="1"/>
          <p:nvPr/>
        </p:nvSpPr>
        <p:spPr>
          <a:xfrm>
            <a:off x="638175" y="1502732"/>
            <a:ext cx="523875"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lt2"/>
                </a:solidFill>
                <a:latin typeface="Calibri"/>
                <a:ea typeface="Calibri"/>
                <a:cs typeface="Calibri"/>
                <a:sym typeface="Calibri"/>
              </a:rPr>
              <a:t>2006</a:t>
            </a:r>
            <a:endParaRPr/>
          </a:p>
        </p:txBody>
      </p:sp>
      <p:sp>
        <p:nvSpPr>
          <p:cNvPr id="482" name="Google Shape;482;p22"/>
          <p:cNvSpPr txBox="1"/>
          <p:nvPr/>
        </p:nvSpPr>
        <p:spPr>
          <a:xfrm>
            <a:off x="1427157" y="1490990"/>
            <a:ext cx="933449"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lt2"/>
                </a:solidFill>
                <a:latin typeface="Calibri"/>
                <a:ea typeface="Calibri"/>
                <a:cs typeface="Calibri"/>
                <a:sym typeface="Calibri"/>
              </a:rPr>
              <a:t>2007 - 2008</a:t>
            </a:r>
            <a:endParaRPr/>
          </a:p>
        </p:txBody>
      </p:sp>
      <p:sp>
        <p:nvSpPr>
          <p:cNvPr id="483" name="Google Shape;483;p22"/>
          <p:cNvSpPr txBox="1"/>
          <p:nvPr/>
        </p:nvSpPr>
        <p:spPr>
          <a:xfrm>
            <a:off x="1400163" y="1760786"/>
            <a:ext cx="942976" cy="1107996"/>
          </a:xfrm>
          <a:prstGeom prst="rect">
            <a:avLst/>
          </a:prstGeom>
          <a:solidFill>
            <a:srgbClr val="D9D9D9"/>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1"/>
                </a:solidFill>
                <a:latin typeface="Calibri"/>
                <a:ea typeface="Calibri"/>
                <a:cs typeface="Calibri"/>
                <a:sym typeface="Calibri"/>
              </a:rPr>
              <a:t>Launch of Mpesa</a:t>
            </a:r>
            <a:endParaRPr sz="1100">
              <a:solidFill>
                <a:schemeClr val="dk1"/>
              </a:solidFill>
              <a:latin typeface="Calibri"/>
              <a:ea typeface="Calibri"/>
              <a:cs typeface="Calibri"/>
              <a:sym typeface="Calibri"/>
            </a:endParaRPr>
          </a:p>
          <a:p>
            <a:pPr marL="0" marR="0" lvl="0" indent="0" algn="l" rtl="0">
              <a:spcBef>
                <a:spcPts val="0"/>
              </a:spcBef>
              <a:spcAft>
                <a:spcPts val="0"/>
              </a:spcAft>
              <a:buNone/>
            </a:pPr>
            <a:r>
              <a:rPr lang="en-US" sz="1100">
                <a:solidFill>
                  <a:schemeClr val="dk1"/>
                </a:solidFill>
                <a:latin typeface="Calibri"/>
                <a:ea typeface="Calibri"/>
                <a:cs typeface="Calibri"/>
                <a:sym typeface="Calibri"/>
              </a:rPr>
              <a:t>Ushahidi, a crisis mapping app developed</a:t>
            </a:r>
            <a:endParaRPr/>
          </a:p>
        </p:txBody>
      </p:sp>
      <p:sp>
        <p:nvSpPr>
          <p:cNvPr id="484" name="Google Shape;484;p22"/>
          <p:cNvSpPr txBox="1"/>
          <p:nvPr/>
        </p:nvSpPr>
        <p:spPr>
          <a:xfrm>
            <a:off x="2722560" y="1514475"/>
            <a:ext cx="523875"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lt2"/>
                </a:solidFill>
                <a:latin typeface="Calibri"/>
                <a:ea typeface="Calibri"/>
                <a:cs typeface="Calibri"/>
                <a:sym typeface="Calibri"/>
              </a:rPr>
              <a:t>2010</a:t>
            </a:r>
            <a:endParaRPr/>
          </a:p>
        </p:txBody>
      </p:sp>
      <p:sp>
        <p:nvSpPr>
          <p:cNvPr id="485" name="Google Shape;485;p22"/>
          <p:cNvSpPr txBox="1"/>
          <p:nvPr/>
        </p:nvSpPr>
        <p:spPr>
          <a:xfrm>
            <a:off x="2397115" y="1752600"/>
            <a:ext cx="1050935" cy="769441"/>
          </a:xfrm>
          <a:prstGeom prst="rect">
            <a:avLst/>
          </a:prstGeom>
          <a:solidFill>
            <a:srgbClr val="FFEEBF"/>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1"/>
                </a:solidFill>
                <a:latin typeface="Calibri"/>
                <a:ea typeface="Calibri"/>
                <a:cs typeface="Calibri"/>
                <a:sym typeface="Calibri"/>
              </a:rPr>
              <a:t>iHub is launched by founder of Ushahidi</a:t>
            </a:r>
            <a:endParaRPr/>
          </a:p>
        </p:txBody>
      </p:sp>
      <p:sp>
        <p:nvSpPr>
          <p:cNvPr id="486" name="Google Shape;486;p22"/>
          <p:cNvSpPr txBox="1"/>
          <p:nvPr/>
        </p:nvSpPr>
        <p:spPr>
          <a:xfrm>
            <a:off x="3773488" y="1519565"/>
            <a:ext cx="523875"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lt2"/>
                </a:solidFill>
                <a:latin typeface="Calibri"/>
                <a:ea typeface="Calibri"/>
                <a:cs typeface="Calibri"/>
                <a:sym typeface="Calibri"/>
              </a:rPr>
              <a:t>2011</a:t>
            </a:r>
            <a:endParaRPr/>
          </a:p>
        </p:txBody>
      </p:sp>
      <p:sp>
        <p:nvSpPr>
          <p:cNvPr id="487" name="Google Shape;487;p22"/>
          <p:cNvSpPr txBox="1"/>
          <p:nvPr/>
        </p:nvSpPr>
        <p:spPr>
          <a:xfrm>
            <a:off x="3457576" y="1752600"/>
            <a:ext cx="1049338" cy="769441"/>
          </a:xfrm>
          <a:prstGeom prst="rect">
            <a:avLst/>
          </a:prstGeom>
          <a:solidFill>
            <a:srgbClr val="FFEEBF"/>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1"/>
                </a:solidFill>
                <a:latin typeface="Calibri"/>
                <a:ea typeface="Calibri"/>
                <a:cs typeface="Calibri"/>
                <a:sym typeface="Calibri"/>
              </a:rPr>
              <a:t>iLab, the first University Hub is created in Strathmore</a:t>
            </a:r>
            <a:endParaRPr/>
          </a:p>
        </p:txBody>
      </p:sp>
      <p:sp>
        <p:nvSpPr>
          <p:cNvPr id="488" name="Google Shape;488;p22"/>
          <p:cNvSpPr txBox="1"/>
          <p:nvPr/>
        </p:nvSpPr>
        <p:spPr>
          <a:xfrm>
            <a:off x="5375273" y="1776085"/>
            <a:ext cx="942976" cy="1954381"/>
          </a:xfrm>
          <a:prstGeom prst="rect">
            <a:avLst/>
          </a:prstGeom>
          <a:solidFill>
            <a:schemeClr val="accent3"/>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1"/>
                </a:solidFill>
                <a:latin typeface="Calibri"/>
                <a:ea typeface="Calibri"/>
                <a:cs typeface="Calibri"/>
                <a:sym typeface="Calibri"/>
              </a:rPr>
              <a:t>Vision 2030 including Konza City as a tech city is launched</a:t>
            </a:r>
            <a:endParaRPr/>
          </a:p>
          <a:p>
            <a:pPr marL="0" marR="0" lvl="0" indent="0" algn="l" rtl="0">
              <a:spcBef>
                <a:spcPts val="0"/>
              </a:spcBef>
              <a:spcAft>
                <a:spcPts val="0"/>
              </a:spcAft>
              <a:buNone/>
            </a:pPr>
            <a:endParaRPr sz="1100">
              <a:solidFill>
                <a:schemeClr val="dk1"/>
              </a:solidFill>
              <a:latin typeface="Calibri"/>
              <a:ea typeface="Calibri"/>
              <a:cs typeface="Calibri"/>
              <a:sym typeface="Calibri"/>
            </a:endParaRPr>
          </a:p>
          <a:p>
            <a:pPr marL="0" marR="0" lvl="0" indent="0" algn="l" rtl="0">
              <a:spcBef>
                <a:spcPts val="0"/>
              </a:spcBef>
              <a:spcAft>
                <a:spcPts val="0"/>
              </a:spcAft>
              <a:buNone/>
            </a:pPr>
            <a:r>
              <a:rPr lang="en-US" sz="1100">
                <a:solidFill>
                  <a:schemeClr val="dk1"/>
                </a:solidFill>
                <a:latin typeface="Calibri"/>
                <a:ea typeface="Calibri"/>
                <a:cs typeface="Calibri"/>
                <a:sym typeface="Calibri"/>
              </a:rPr>
              <a:t>Enactment of the STI Act</a:t>
            </a:r>
            <a:endParaRPr/>
          </a:p>
          <a:p>
            <a:pPr marL="0" marR="0" lvl="0" indent="0" algn="l" rtl="0">
              <a:spcBef>
                <a:spcPts val="0"/>
              </a:spcBef>
              <a:spcAft>
                <a:spcPts val="0"/>
              </a:spcAft>
              <a:buNone/>
            </a:pPr>
            <a:endParaRPr sz="1100">
              <a:solidFill>
                <a:schemeClr val="dk1"/>
              </a:solidFill>
              <a:latin typeface="Calibri"/>
              <a:ea typeface="Calibri"/>
              <a:cs typeface="Calibri"/>
              <a:sym typeface="Calibri"/>
            </a:endParaRPr>
          </a:p>
          <a:p>
            <a:pPr marL="0" marR="0" lvl="0" indent="0" algn="l" rtl="0">
              <a:spcBef>
                <a:spcPts val="0"/>
              </a:spcBef>
              <a:spcAft>
                <a:spcPts val="0"/>
              </a:spcAft>
              <a:buNone/>
            </a:pPr>
            <a:r>
              <a:rPr lang="en-US" sz="1100">
                <a:solidFill>
                  <a:schemeClr val="dk1"/>
                </a:solidFill>
                <a:latin typeface="Calibri"/>
                <a:ea typeface="Calibri"/>
                <a:cs typeface="Calibri"/>
                <a:sym typeface="Calibri"/>
              </a:rPr>
              <a:t>Launch of Uwezo Fund</a:t>
            </a:r>
            <a:endParaRPr/>
          </a:p>
        </p:txBody>
      </p:sp>
      <p:sp>
        <p:nvSpPr>
          <p:cNvPr id="489" name="Google Shape;489;p22"/>
          <p:cNvSpPr txBox="1"/>
          <p:nvPr/>
        </p:nvSpPr>
        <p:spPr>
          <a:xfrm>
            <a:off x="5508632" y="1514475"/>
            <a:ext cx="523875"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lt2"/>
                </a:solidFill>
                <a:latin typeface="Calibri"/>
                <a:ea typeface="Calibri"/>
                <a:cs typeface="Calibri"/>
                <a:sym typeface="Calibri"/>
              </a:rPr>
              <a:t>2013</a:t>
            </a:r>
            <a:endParaRPr/>
          </a:p>
        </p:txBody>
      </p:sp>
      <p:sp>
        <p:nvSpPr>
          <p:cNvPr id="490" name="Google Shape;490;p22"/>
          <p:cNvSpPr/>
          <p:nvPr/>
        </p:nvSpPr>
        <p:spPr>
          <a:xfrm>
            <a:off x="544512" y="4316134"/>
            <a:ext cx="5759451" cy="238125"/>
          </a:xfrm>
          <a:prstGeom prst="chevron">
            <a:avLst>
              <a:gd name="adj" fmla="val 50000"/>
            </a:avLst>
          </a:prstGeom>
          <a:gradFill>
            <a:gsLst>
              <a:gs pos="0">
                <a:srgbClr val="212A34"/>
              </a:gs>
              <a:gs pos="48000">
                <a:srgbClr val="354455"/>
              </a:gs>
              <a:gs pos="100000">
                <a:srgbClr val="7388A5"/>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91" name="Google Shape;491;p22"/>
          <p:cNvSpPr txBox="1"/>
          <p:nvPr/>
        </p:nvSpPr>
        <p:spPr>
          <a:xfrm>
            <a:off x="4605336" y="1514475"/>
            <a:ext cx="523875"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lt2"/>
                </a:solidFill>
                <a:latin typeface="Calibri"/>
                <a:ea typeface="Calibri"/>
                <a:cs typeface="Calibri"/>
                <a:sym typeface="Calibri"/>
              </a:rPr>
              <a:t>2012</a:t>
            </a:r>
            <a:endParaRPr/>
          </a:p>
        </p:txBody>
      </p:sp>
      <p:sp>
        <p:nvSpPr>
          <p:cNvPr id="492" name="Google Shape;492;p22"/>
          <p:cNvSpPr txBox="1"/>
          <p:nvPr/>
        </p:nvSpPr>
        <p:spPr>
          <a:xfrm>
            <a:off x="4505323" y="1760786"/>
            <a:ext cx="860424" cy="769441"/>
          </a:xfrm>
          <a:prstGeom prst="rect">
            <a:avLst/>
          </a:prstGeom>
          <a:solidFill>
            <a:schemeClr val="accent3"/>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1"/>
                </a:solidFill>
                <a:latin typeface="Calibri"/>
                <a:ea typeface="Calibri"/>
                <a:cs typeface="Calibri"/>
                <a:sym typeface="Calibri"/>
              </a:rPr>
              <a:t>Micro and Small Enterprises Act</a:t>
            </a:r>
            <a:endParaRPr/>
          </a:p>
        </p:txBody>
      </p:sp>
      <p:sp>
        <p:nvSpPr>
          <p:cNvPr id="493" name="Google Shape;493;p22"/>
          <p:cNvSpPr txBox="1"/>
          <p:nvPr/>
        </p:nvSpPr>
        <p:spPr>
          <a:xfrm>
            <a:off x="5375273" y="3196942"/>
            <a:ext cx="942976" cy="938719"/>
          </a:xfrm>
          <a:prstGeom prst="rect">
            <a:avLst/>
          </a:prstGeom>
          <a:solidFill>
            <a:srgbClr val="FFEEBF"/>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1"/>
                </a:solidFill>
                <a:latin typeface="Calibri"/>
                <a:ea typeface="Calibri"/>
                <a:cs typeface="Calibri"/>
                <a:sym typeface="Calibri"/>
              </a:rPr>
              <a:t>Chandaria Innovation Centre, Nailab, C4DN are created</a:t>
            </a:r>
            <a:endParaRPr/>
          </a:p>
        </p:txBody>
      </p:sp>
      <p:sp>
        <p:nvSpPr>
          <p:cNvPr id="494" name="Google Shape;494;p22"/>
          <p:cNvSpPr txBox="1"/>
          <p:nvPr/>
        </p:nvSpPr>
        <p:spPr>
          <a:xfrm>
            <a:off x="1725609" y="4310704"/>
            <a:ext cx="523875"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lt2"/>
                </a:solidFill>
                <a:latin typeface="Calibri"/>
                <a:ea typeface="Calibri"/>
                <a:cs typeface="Calibri"/>
                <a:sym typeface="Calibri"/>
              </a:rPr>
              <a:t>2017</a:t>
            </a:r>
            <a:endParaRPr/>
          </a:p>
        </p:txBody>
      </p:sp>
      <p:sp>
        <p:nvSpPr>
          <p:cNvPr id="495" name="Google Shape;495;p22"/>
          <p:cNvSpPr txBox="1"/>
          <p:nvPr/>
        </p:nvSpPr>
        <p:spPr>
          <a:xfrm>
            <a:off x="2517796" y="4563596"/>
            <a:ext cx="1070740" cy="1277273"/>
          </a:xfrm>
          <a:prstGeom prst="rect">
            <a:avLst/>
          </a:prstGeom>
          <a:solidFill>
            <a:schemeClr val="accent3"/>
          </a:soli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Amendment of the Finance Act to regulate VC and PE</a:t>
            </a:r>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a:solidFill>
                  <a:schemeClr val="dk1"/>
                </a:solidFill>
                <a:latin typeface="Calibri"/>
                <a:ea typeface="Calibri"/>
                <a:cs typeface="Calibri"/>
                <a:sym typeface="Calibri"/>
              </a:rPr>
              <a:t>Draft of the Startup Bill</a:t>
            </a:r>
            <a:endParaRPr/>
          </a:p>
        </p:txBody>
      </p:sp>
      <p:sp>
        <p:nvSpPr>
          <p:cNvPr id="496" name="Google Shape;496;p22"/>
          <p:cNvSpPr txBox="1"/>
          <p:nvPr/>
        </p:nvSpPr>
        <p:spPr>
          <a:xfrm>
            <a:off x="2517796" y="5430234"/>
            <a:ext cx="1070740" cy="430887"/>
          </a:xfrm>
          <a:prstGeom prst="rect">
            <a:avLst/>
          </a:prstGeom>
          <a:solidFill>
            <a:srgbClr val="252F3B"/>
          </a:soli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lt2"/>
                </a:solidFill>
                <a:latin typeface="Calibri"/>
                <a:ea typeface="Calibri"/>
                <a:cs typeface="Calibri"/>
                <a:sym typeface="Calibri"/>
              </a:rPr>
              <a:t>KES 1b raised by Solarise</a:t>
            </a:r>
            <a:endParaRPr sz="1100">
              <a:solidFill>
                <a:schemeClr val="lt2"/>
              </a:solidFill>
              <a:latin typeface="Calibri"/>
              <a:ea typeface="Calibri"/>
              <a:cs typeface="Calibri"/>
              <a:sym typeface="Calibri"/>
            </a:endParaRPr>
          </a:p>
        </p:txBody>
      </p:sp>
      <p:sp>
        <p:nvSpPr>
          <p:cNvPr id="497" name="Google Shape;497;p22"/>
          <p:cNvSpPr txBox="1"/>
          <p:nvPr/>
        </p:nvSpPr>
        <p:spPr>
          <a:xfrm>
            <a:off x="1463663" y="4554259"/>
            <a:ext cx="1025517" cy="1107996"/>
          </a:xfrm>
          <a:prstGeom prst="rect">
            <a:avLst/>
          </a:prstGeom>
          <a:solidFill>
            <a:schemeClr val="accent3"/>
          </a:soli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Constituency innovation Hubs via the Ministry of ICT plan developed</a:t>
            </a:r>
            <a:endParaRPr/>
          </a:p>
        </p:txBody>
      </p:sp>
      <p:sp>
        <p:nvSpPr>
          <p:cNvPr id="498" name="Google Shape;498;p22"/>
          <p:cNvSpPr txBox="1"/>
          <p:nvPr/>
        </p:nvSpPr>
        <p:spPr>
          <a:xfrm>
            <a:off x="2774943" y="4310704"/>
            <a:ext cx="523875"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lt2"/>
                </a:solidFill>
                <a:latin typeface="Calibri"/>
                <a:ea typeface="Calibri"/>
                <a:cs typeface="Calibri"/>
                <a:sym typeface="Calibri"/>
              </a:rPr>
              <a:t>2020</a:t>
            </a:r>
            <a:endParaRPr/>
          </a:p>
        </p:txBody>
      </p:sp>
      <p:sp>
        <p:nvSpPr>
          <p:cNvPr id="499" name="Google Shape;499;p22"/>
          <p:cNvSpPr txBox="1"/>
          <p:nvPr/>
        </p:nvSpPr>
        <p:spPr>
          <a:xfrm>
            <a:off x="4805361" y="4305614"/>
            <a:ext cx="523875"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lt2"/>
                </a:solidFill>
                <a:latin typeface="Calibri"/>
                <a:ea typeface="Calibri"/>
                <a:cs typeface="Calibri"/>
                <a:sym typeface="Calibri"/>
              </a:rPr>
              <a:t>2022</a:t>
            </a:r>
            <a:endParaRPr/>
          </a:p>
        </p:txBody>
      </p:sp>
      <p:sp>
        <p:nvSpPr>
          <p:cNvPr id="500" name="Google Shape;500;p22"/>
          <p:cNvSpPr txBox="1"/>
          <p:nvPr/>
        </p:nvSpPr>
        <p:spPr>
          <a:xfrm>
            <a:off x="3898898" y="4310704"/>
            <a:ext cx="523875"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lt2"/>
                </a:solidFill>
                <a:latin typeface="Calibri"/>
                <a:ea typeface="Calibri"/>
                <a:cs typeface="Calibri"/>
                <a:sym typeface="Calibri"/>
              </a:rPr>
              <a:t>2021</a:t>
            </a:r>
            <a:endParaRPr/>
          </a:p>
        </p:txBody>
      </p:sp>
      <p:sp>
        <p:nvSpPr>
          <p:cNvPr id="501" name="Google Shape;501;p22"/>
          <p:cNvSpPr txBox="1"/>
          <p:nvPr/>
        </p:nvSpPr>
        <p:spPr>
          <a:xfrm>
            <a:off x="3584581" y="4562445"/>
            <a:ext cx="1251726" cy="1446550"/>
          </a:xfrm>
          <a:prstGeom prst="rect">
            <a:avLst/>
          </a:prstGeom>
          <a:solidFill>
            <a:srgbClr val="252F3B"/>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lt2"/>
                </a:solidFill>
                <a:latin typeface="Calibri"/>
                <a:ea typeface="Calibri"/>
                <a:cs typeface="Calibri"/>
                <a:sym typeface="Calibri"/>
              </a:rPr>
              <a:t>USD 100M to Ascent PE</a:t>
            </a:r>
            <a:endParaRPr/>
          </a:p>
          <a:p>
            <a:pPr marL="0" marR="0" lvl="0" indent="0" algn="l" rtl="0">
              <a:spcBef>
                <a:spcPts val="0"/>
              </a:spcBef>
              <a:spcAft>
                <a:spcPts val="0"/>
              </a:spcAft>
              <a:buNone/>
            </a:pPr>
            <a:endParaRPr sz="1100">
              <a:solidFill>
                <a:schemeClr val="lt2"/>
              </a:solidFill>
              <a:latin typeface="Calibri"/>
              <a:ea typeface="Calibri"/>
              <a:cs typeface="Calibri"/>
              <a:sym typeface="Calibri"/>
            </a:endParaRPr>
          </a:p>
          <a:p>
            <a:pPr marL="0" marR="0" lvl="0" indent="0" algn="l" rtl="0">
              <a:spcBef>
                <a:spcPts val="0"/>
              </a:spcBef>
              <a:spcAft>
                <a:spcPts val="0"/>
              </a:spcAft>
              <a:buNone/>
            </a:pPr>
            <a:r>
              <a:rPr lang="en-US" sz="1100">
                <a:solidFill>
                  <a:schemeClr val="lt2"/>
                </a:solidFill>
                <a:latin typeface="Calibri"/>
                <a:ea typeface="Calibri"/>
                <a:cs typeface="Calibri"/>
                <a:sym typeface="Calibri"/>
              </a:rPr>
              <a:t>$411M raised by startups</a:t>
            </a:r>
            <a:endParaRPr/>
          </a:p>
          <a:p>
            <a:pPr marL="0" marR="0" lvl="0" indent="0" algn="l" rtl="0">
              <a:spcBef>
                <a:spcPts val="0"/>
              </a:spcBef>
              <a:spcAft>
                <a:spcPts val="0"/>
              </a:spcAft>
              <a:buNone/>
            </a:pPr>
            <a:endParaRPr sz="1100">
              <a:solidFill>
                <a:schemeClr val="lt2"/>
              </a:solidFill>
              <a:latin typeface="Calibri"/>
              <a:ea typeface="Calibri"/>
              <a:cs typeface="Calibri"/>
              <a:sym typeface="Calibri"/>
            </a:endParaRPr>
          </a:p>
          <a:p>
            <a:pPr marL="0" marR="0" lvl="0" indent="0" algn="l" rtl="0">
              <a:spcBef>
                <a:spcPts val="0"/>
              </a:spcBef>
              <a:spcAft>
                <a:spcPts val="0"/>
              </a:spcAft>
              <a:buNone/>
            </a:pPr>
            <a:r>
              <a:rPr lang="en-US" sz="1100">
                <a:solidFill>
                  <a:schemeClr val="lt2"/>
                </a:solidFill>
                <a:latin typeface="Calibri"/>
                <a:ea typeface="Calibri"/>
                <a:cs typeface="Calibri"/>
                <a:sym typeface="Calibri"/>
              </a:rPr>
              <a:t>USD $50M raised by Twiga</a:t>
            </a:r>
            <a:endParaRPr sz="1100">
              <a:solidFill>
                <a:schemeClr val="lt2"/>
              </a:solidFill>
              <a:latin typeface="Calibri"/>
              <a:ea typeface="Calibri"/>
              <a:cs typeface="Calibri"/>
              <a:sym typeface="Calibri"/>
            </a:endParaRPr>
          </a:p>
        </p:txBody>
      </p:sp>
      <p:sp>
        <p:nvSpPr>
          <p:cNvPr id="502" name="Google Shape;502;p22"/>
          <p:cNvSpPr txBox="1"/>
          <p:nvPr/>
        </p:nvSpPr>
        <p:spPr>
          <a:xfrm>
            <a:off x="742150" y="4310704"/>
            <a:ext cx="523875"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lt2"/>
                </a:solidFill>
                <a:latin typeface="Calibri"/>
                <a:ea typeface="Calibri"/>
                <a:cs typeface="Calibri"/>
                <a:sym typeface="Calibri"/>
              </a:rPr>
              <a:t>2015</a:t>
            </a:r>
            <a:endParaRPr/>
          </a:p>
        </p:txBody>
      </p:sp>
      <p:sp>
        <p:nvSpPr>
          <p:cNvPr id="503" name="Google Shape;503;p22"/>
          <p:cNvSpPr txBox="1"/>
          <p:nvPr/>
        </p:nvSpPr>
        <p:spPr>
          <a:xfrm>
            <a:off x="566712" y="4573740"/>
            <a:ext cx="890584" cy="769441"/>
          </a:xfrm>
          <a:prstGeom prst="rect">
            <a:avLst/>
          </a:prstGeom>
          <a:solidFill>
            <a:srgbClr val="252F3B"/>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lt2"/>
                </a:solidFill>
                <a:latin typeface="Calibri"/>
                <a:ea typeface="Calibri"/>
                <a:cs typeface="Calibri"/>
                <a:sym typeface="Calibri"/>
              </a:rPr>
              <a:t>Weze Tele acquired by AFB at $1.7m</a:t>
            </a:r>
            <a:endParaRPr/>
          </a:p>
        </p:txBody>
      </p:sp>
      <p:sp>
        <p:nvSpPr>
          <p:cNvPr id="504" name="Google Shape;504;p22"/>
          <p:cNvSpPr txBox="1"/>
          <p:nvPr/>
        </p:nvSpPr>
        <p:spPr>
          <a:xfrm>
            <a:off x="4864880" y="5501074"/>
            <a:ext cx="1326370" cy="1446550"/>
          </a:xfrm>
          <a:prstGeom prst="rect">
            <a:avLst/>
          </a:prstGeom>
          <a:solidFill>
            <a:srgbClr val="252F3B"/>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lt2"/>
                </a:solidFill>
                <a:latin typeface="Calibri"/>
                <a:ea typeface="Calibri"/>
                <a:cs typeface="Calibri"/>
                <a:sym typeface="Calibri"/>
              </a:rPr>
              <a:t>USD $260M raised by Sun King</a:t>
            </a:r>
            <a:endParaRPr/>
          </a:p>
          <a:p>
            <a:pPr marL="0" marR="0" lvl="0" indent="0" algn="l" rtl="0">
              <a:spcBef>
                <a:spcPts val="0"/>
              </a:spcBef>
              <a:spcAft>
                <a:spcPts val="0"/>
              </a:spcAft>
              <a:buNone/>
            </a:pPr>
            <a:endParaRPr sz="1100">
              <a:solidFill>
                <a:schemeClr val="lt2"/>
              </a:solidFill>
              <a:latin typeface="Calibri"/>
              <a:ea typeface="Calibri"/>
              <a:cs typeface="Calibri"/>
              <a:sym typeface="Calibri"/>
            </a:endParaRPr>
          </a:p>
          <a:p>
            <a:pPr marL="0" marR="0" lvl="0" indent="0" algn="l" rtl="0">
              <a:spcBef>
                <a:spcPts val="0"/>
              </a:spcBef>
              <a:spcAft>
                <a:spcPts val="0"/>
              </a:spcAft>
              <a:buNone/>
            </a:pPr>
            <a:r>
              <a:rPr lang="en-US" sz="1100">
                <a:solidFill>
                  <a:schemeClr val="lt2"/>
                </a:solidFill>
                <a:latin typeface="Calibri"/>
                <a:ea typeface="Calibri"/>
                <a:cs typeface="Calibri"/>
                <a:sym typeface="Calibri"/>
              </a:rPr>
              <a:t>USD $125M raised by WASOKO</a:t>
            </a:r>
            <a:endParaRPr/>
          </a:p>
          <a:p>
            <a:pPr marL="0" marR="0" lvl="0" indent="0" algn="l" rtl="0">
              <a:spcBef>
                <a:spcPts val="0"/>
              </a:spcBef>
              <a:spcAft>
                <a:spcPts val="0"/>
              </a:spcAft>
              <a:buNone/>
            </a:pPr>
            <a:endParaRPr sz="1100">
              <a:solidFill>
                <a:schemeClr val="lt2"/>
              </a:solidFill>
              <a:latin typeface="Calibri"/>
              <a:ea typeface="Calibri"/>
              <a:cs typeface="Calibri"/>
              <a:sym typeface="Calibri"/>
            </a:endParaRPr>
          </a:p>
          <a:p>
            <a:pPr marL="0" marR="0" lvl="0" indent="0" algn="l" rtl="0">
              <a:spcBef>
                <a:spcPts val="0"/>
              </a:spcBef>
              <a:spcAft>
                <a:spcPts val="0"/>
              </a:spcAft>
              <a:buNone/>
            </a:pPr>
            <a:r>
              <a:rPr lang="en-US" sz="1100">
                <a:solidFill>
                  <a:schemeClr val="lt2"/>
                </a:solidFill>
                <a:latin typeface="Calibri"/>
                <a:ea typeface="Calibri"/>
                <a:cs typeface="Calibri"/>
                <a:sym typeface="Calibri"/>
              </a:rPr>
              <a:t>USD $40M raised by Twiga</a:t>
            </a:r>
            <a:endParaRPr sz="1100">
              <a:solidFill>
                <a:schemeClr val="lt2"/>
              </a:solidFill>
              <a:latin typeface="Calibri"/>
              <a:ea typeface="Calibri"/>
              <a:cs typeface="Calibri"/>
              <a:sym typeface="Calibri"/>
            </a:endParaRPr>
          </a:p>
        </p:txBody>
      </p:sp>
      <p:sp>
        <p:nvSpPr>
          <p:cNvPr id="505" name="Google Shape;505;p22"/>
          <p:cNvSpPr txBox="1"/>
          <p:nvPr/>
        </p:nvSpPr>
        <p:spPr>
          <a:xfrm>
            <a:off x="4855356" y="4554259"/>
            <a:ext cx="1345420" cy="938719"/>
          </a:xfrm>
          <a:prstGeom prst="rect">
            <a:avLst/>
          </a:prstGeom>
          <a:solidFill>
            <a:schemeClr val="accent3"/>
          </a:soli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Launch  of ASSEK to act as SME enabler</a:t>
            </a:r>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a:solidFill>
                  <a:schemeClr val="dk1"/>
                </a:solidFill>
                <a:latin typeface="Calibri"/>
                <a:ea typeface="Calibri"/>
                <a:cs typeface="Calibri"/>
                <a:sym typeface="Calibri"/>
              </a:rPr>
              <a:t>Launch of the ICT Digital Masterplan</a:t>
            </a:r>
            <a:endParaRPr/>
          </a:p>
        </p:txBody>
      </p:sp>
      <p:sp>
        <p:nvSpPr>
          <p:cNvPr id="506" name="Google Shape;506;p22"/>
          <p:cNvSpPr txBox="1"/>
          <p:nvPr/>
        </p:nvSpPr>
        <p:spPr>
          <a:xfrm>
            <a:off x="4874406" y="6947624"/>
            <a:ext cx="1326370" cy="430887"/>
          </a:xfrm>
          <a:prstGeom prst="rect">
            <a:avLst/>
          </a:prstGeom>
          <a:solidFill>
            <a:srgbClr val="FFEEBF"/>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rgbClr val="181818"/>
                </a:solidFill>
                <a:latin typeface="Calibri"/>
                <a:ea typeface="Calibri"/>
                <a:cs typeface="Calibri"/>
                <a:sym typeface="Calibri"/>
              </a:rPr>
              <a:t>MKU opens a research hub</a:t>
            </a:r>
            <a:endParaRPr/>
          </a:p>
        </p:txBody>
      </p:sp>
      <p:cxnSp>
        <p:nvCxnSpPr>
          <p:cNvPr id="507" name="Google Shape;507;p22"/>
          <p:cNvCxnSpPr/>
          <p:nvPr/>
        </p:nvCxnSpPr>
        <p:spPr>
          <a:xfrm>
            <a:off x="1379536" y="1735446"/>
            <a:ext cx="0" cy="1735578"/>
          </a:xfrm>
          <a:prstGeom prst="straightConnector1">
            <a:avLst/>
          </a:prstGeom>
          <a:noFill/>
          <a:ln w="9525" cap="flat" cmpd="sng">
            <a:solidFill>
              <a:schemeClr val="accent2"/>
            </a:solidFill>
            <a:prstDash val="dash"/>
            <a:round/>
            <a:headEnd type="none" w="sm" len="sm"/>
            <a:tailEnd type="none" w="sm" len="sm"/>
          </a:ln>
        </p:spPr>
      </p:cxnSp>
      <p:cxnSp>
        <p:nvCxnSpPr>
          <p:cNvPr id="508" name="Google Shape;508;p22"/>
          <p:cNvCxnSpPr/>
          <p:nvPr/>
        </p:nvCxnSpPr>
        <p:spPr>
          <a:xfrm>
            <a:off x="4495792" y="1735446"/>
            <a:ext cx="0" cy="1735578"/>
          </a:xfrm>
          <a:prstGeom prst="straightConnector1">
            <a:avLst/>
          </a:prstGeom>
          <a:noFill/>
          <a:ln w="9525" cap="flat" cmpd="sng">
            <a:solidFill>
              <a:schemeClr val="accent2"/>
            </a:solidFill>
            <a:prstDash val="dash"/>
            <a:round/>
            <a:headEnd type="none" w="sm" len="sm"/>
            <a:tailEnd type="none" w="sm" len="sm"/>
          </a:ln>
        </p:spPr>
      </p:cxnSp>
      <p:cxnSp>
        <p:nvCxnSpPr>
          <p:cNvPr id="509" name="Google Shape;509;p22"/>
          <p:cNvCxnSpPr/>
          <p:nvPr/>
        </p:nvCxnSpPr>
        <p:spPr>
          <a:xfrm>
            <a:off x="2379648" y="1752600"/>
            <a:ext cx="0" cy="1735578"/>
          </a:xfrm>
          <a:prstGeom prst="straightConnector1">
            <a:avLst/>
          </a:prstGeom>
          <a:noFill/>
          <a:ln w="9525" cap="flat" cmpd="sng">
            <a:solidFill>
              <a:schemeClr val="accent2"/>
            </a:solidFill>
            <a:prstDash val="dash"/>
            <a:round/>
            <a:headEnd type="none" w="sm" len="sm"/>
            <a:tailEnd type="none" w="sm" len="sm"/>
          </a:ln>
        </p:spPr>
      </p:cxnSp>
      <p:cxnSp>
        <p:nvCxnSpPr>
          <p:cNvPr id="510" name="Google Shape;510;p22"/>
          <p:cNvCxnSpPr/>
          <p:nvPr/>
        </p:nvCxnSpPr>
        <p:spPr>
          <a:xfrm>
            <a:off x="3429000" y="1776085"/>
            <a:ext cx="0" cy="1735578"/>
          </a:xfrm>
          <a:prstGeom prst="straightConnector1">
            <a:avLst/>
          </a:prstGeom>
          <a:noFill/>
          <a:ln w="9525" cap="flat" cmpd="sng">
            <a:solidFill>
              <a:schemeClr val="accent2"/>
            </a:solidFill>
            <a:prstDash val="dash"/>
            <a:round/>
            <a:headEnd type="none" w="sm" len="sm"/>
            <a:tailEnd type="none" w="sm" len="sm"/>
          </a:ln>
        </p:spPr>
      </p:cxnSp>
      <p:cxnSp>
        <p:nvCxnSpPr>
          <p:cNvPr id="511" name="Google Shape;511;p22"/>
          <p:cNvCxnSpPr/>
          <p:nvPr/>
        </p:nvCxnSpPr>
        <p:spPr>
          <a:xfrm>
            <a:off x="5365739" y="1776085"/>
            <a:ext cx="0" cy="1735578"/>
          </a:xfrm>
          <a:prstGeom prst="straightConnector1">
            <a:avLst/>
          </a:prstGeom>
          <a:noFill/>
          <a:ln w="9525" cap="flat" cmpd="sng">
            <a:solidFill>
              <a:schemeClr val="accent2"/>
            </a:solidFill>
            <a:prstDash val="dash"/>
            <a:round/>
            <a:headEnd type="none" w="sm" len="sm"/>
            <a:tailEnd type="none" w="sm" len="sm"/>
          </a:ln>
        </p:spPr>
      </p:cxnSp>
      <p:cxnSp>
        <p:nvCxnSpPr>
          <p:cNvPr id="512" name="Google Shape;512;p22"/>
          <p:cNvCxnSpPr/>
          <p:nvPr/>
        </p:nvCxnSpPr>
        <p:spPr>
          <a:xfrm>
            <a:off x="1447771" y="4007642"/>
            <a:ext cx="0" cy="1735578"/>
          </a:xfrm>
          <a:prstGeom prst="straightConnector1">
            <a:avLst/>
          </a:prstGeom>
          <a:noFill/>
          <a:ln w="9525" cap="flat" cmpd="sng">
            <a:solidFill>
              <a:schemeClr val="accent2"/>
            </a:solidFill>
            <a:prstDash val="dash"/>
            <a:round/>
            <a:headEnd type="none" w="sm" len="sm"/>
            <a:tailEnd type="none" w="sm" len="sm"/>
          </a:ln>
        </p:spPr>
      </p:cxnSp>
      <p:cxnSp>
        <p:nvCxnSpPr>
          <p:cNvPr id="513" name="Google Shape;513;p22"/>
          <p:cNvCxnSpPr/>
          <p:nvPr/>
        </p:nvCxnSpPr>
        <p:spPr>
          <a:xfrm>
            <a:off x="2495541" y="4020859"/>
            <a:ext cx="0" cy="1735578"/>
          </a:xfrm>
          <a:prstGeom prst="straightConnector1">
            <a:avLst/>
          </a:prstGeom>
          <a:noFill/>
          <a:ln w="9525" cap="flat" cmpd="sng">
            <a:solidFill>
              <a:schemeClr val="accent2"/>
            </a:solidFill>
            <a:prstDash val="dash"/>
            <a:round/>
            <a:headEnd type="none" w="sm" len="sm"/>
            <a:tailEnd type="none" w="sm" len="sm"/>
          </a:ln>
        </p:spPr>
      </p:cxnSp>
      <p:cxnSp>
        <p:nvCxnSpPr>
          <p:cNvPr id="514" name="Google Shape;514;p22"/>
          <p:cNvCxnSpPr/>
          <p:nvPr/>
        </p:nvCxnSpPr>
        <p:spPr>
          <a:xfrm>
            <a:off x="3579011" y="4007642"/>
            <a:ext cx="0" cy="1735578"/>
          </a:xfrm>
          <a:prstGeom prst="straightConnector1">
            <a:avLst/>
          </a:prstGeom>
          <a:noFill/>
          <a:ln w="9525" cap="flat" cmpd="sng">
            <a:solidFill>
              <a:schemeClr val="accent2"/>
            </a:solidFill>
            <a:prstDash val="dash"/>
            <a:round/>
            <a:headEnd type="none" w="sm" len="sm"/>
            <a:tailEnd type="none" w="sm" len="sm"/>
          </a:ln>
        </p:spPr>
      </p:cxnSp>
      <p:cxnSp>
        <p:nvCxnSpPr>
          <p:cNvPr id="515" name="Google Shape;515;p22"/>
          <p:cNvCxnSpPr/>
          <p:nvPr/>
        </p:nvCxnSpPr>
        <p:spPr>
          <a:xfrm>
            <a:off x="4848223" y="4029045"/>
            <a:ext cx="0" cy="1735578"/>
          </a:xfrm>
          <a:prstGeom prst="straightConnector1">
            <a:avLst/>
          </a:prstGeom>
          <a:noFill/>
          <a:ln w="9525" cap="flat" cmpd="sng">
            <a:solidFill>
              <a:schemeClr val="accent2"/>
            </a:solidFill>
            <a:prstDash val="dash"/>
            <a:round/>
            <a:headEnd type="none" w="sm" len="sm"/>
            <a:tailEnd type="none" w="sm" len="sm"/>
          </a:ln>
        </p:spPr>
      </p:cxnSp>
      <p:sp>
        <p:nvSpPr>
          <p:cNvPr id="516" name="Google Shape;516;p22"/>
          <p:cNvSpPr txBox="1"/>
          <p:nvPr/>
        </p:nvSpPr>
        <p:spPr>
          <a:xfrm>
            <a:off x="539750" y="5934075"/>
            <a:ext cx="1185858" cy="230832"/>
          </a:xfrm>
          <a:prstGeom prst="rect">
            <a:avLst/>
          </a:prstGeom>
          <a:solidFill>
            <a:srgbClr val="FFEEBF"/>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Calibri"/>
                <a:ea typeface="Calibri"/>
                <a:cs typeface="Calibri"/>
                <a:sym typeface="Calibri"/>
              </a:rPr>
              <a:t>Academia</a:t>
            </a:r>
            <a:endParaRPr/>
          </a:p>
        </p:txBody>
      </p:sp>
      <p:sp>
        <p:nvSpPr>
          <p:cNvPr id="517" name="Google Shape;517;p22"/>
          <p:cNvSpPr txBox="1"/>
          <p:nvPr/>
        </p:nvSpPr>
        <p:spPr>
          <a:xfrm>
            <a:off x="539750" y="6154773"/>
            <a:ext cx="1185859" cy="230832"/>
          </a:xfrm>
          <a:prstGeom prst="rect">
            <a:avLst/>
          </a:prstGeom>
          <a:solidFill>
            <a:schemeClr val="accent3"/>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Calibri"/>
                <a:ea typeface="Calibri"/>
                <a:cs typeface="Calibri"/>
                <a:sym typeface="Calibri"/>
              </a:rPr>
              <a:t>Government</a:t>
            </a:r>
            <a:endParaRPr/>
          </a:p>
        </p:txBody>
      </p:sp>
      <p:sp>
        <p:nvSpPr>
          <p:cNvPr id="518" name="Google Shape;518;p22"/>
          <p:cNvSpPr txBox="1"/>
          <p:nvPr/>
        </p:nvSpPr>
        <p:spPr>
          <a:xfrm>
            <a:off x="539750" y="6415221"/>
            <a:ext cx="1185859" cy="230832"/>
          </a:xfrm>
          <a:prstGeom prst="rect">
            <a:avLst/>
          </a:prstGeom>
          <a:solidFill>
            <a:srgbClr val="252F3B"/>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lt2"/>
                </a:solidFill>
                <a:latin typeface="Calibri"/>
                <a:ea typeface="Calibri"/>
                <a:cs typeface="Calibri"/>
                <a:sym typeface="Calibri"/>
              </a:rPr>
              <a:t>Notable Transactions</a:t>
            </a:r>
            <a:endParaRPr/>
          </a:p>
        </p:txBody>
      </p:sp>
      <p:sp>
        <p:nvSpPr>
          <p:cNvPr id="519" name="Google Shape;519;p22"/>
          <p:cNvSpPr txBox="1"/>
          <p:nvPr/>
        </p:nvSpPr>
        <p:spPr>
          <a:xfrm>
            <a:off x="549275" y="754269"/>
            <a:ext cx="5754688" cy="308033"/>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US" sz="1400" b="1">
                <a:solidFill>
                  <a:schemeClr val="dk2"/>
                </a:solidFill>
                <a:latin typeface="Gill Sans"/>
                <a:ea typeface="Gill Sans"/>
                <a:cs typeface="Gill Sans"/>
                <a:sym typeface="Gill Sans"/>
              </a:rPr>
              <a:t>STARTUP ECOSYSTEM TIMELINE AND KEY NOTABLE EVENTS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cxnSp>
        <p:nvCxnSpPr>
          <p:cNvPr id="524" name="Google Shape;524;p23"/>
          <p:cNvCxnSpPr/>
          <p:nvPr/>
        </p:nvCxnSpPr>
        <p:spPr>
          <a:xfrm rot="10800000">
            <a:off x="2171700" y="8610600"/>
            <a:ext cx="0" cy="17801"/>
          </a:xfrm>
          <a:prstGeom prst="straightConnector1">
            <a:avLst/>
          </a:prstGeom>
          <a:noFill/>
          <a:ln w="9525" cap="flat" cmpd="sng">
            <a:solidFill>
              <a:srgbClr val="BE8E00"/>
            </a:solidFill>
            <a:prstDash val="solid"/>
            <a:round/>
            <a:headEnd type="none" w="sm" len="sm"/>
            <a:tailEnd type="none" w="sm" len="sm"/>
          </a:ln>
        </p:spPr>
      </p:cxnSp>
      <p:cxnSp>
        <p:nvCxnSpPr>
          <p:cNvPr id="525" name="Google Shape;525;p23"/>
          <p:cNvCxnSpPr/>
          <p:nvPr/>
        </p:nvCxnSpPr>
        <p:spPr>
          <a:xfrm>
            <a:off x="3563939" y="907533"/>
            <a:ext cx="2744786" cy="0"/>
          </a:xfrm>
          <a:prstGeom prst="straightConnector1">
            <a:avLst/>
          </a:prstGeom>
          <a:noFill/>
          <a:ln w="9525" cap="flat" cmpd="sng">
            <a:solidFill>
              <a:srgbClr val="BE8E00"/>
            </a:solidFill>
            <a:prstDash val="solid"/>
            <a:round/>
            <a:headEnd type="none" w="sm" len="sm"/>
            <a:tailEnd type="none" w="sm" len="sm"/>
          </a:ln>
        </p:spPr>
      </p:cxnSp>
      <p:sp>
        <p:nvSpPr>
          <p:cNvPr id="526" name="Google Shape;526;p23"/>
          <p:cNvSpPr txBox="1"/>
          <p:nvPr/>
        </p:nvSpPr>
        <p:spPr>
          <a:xfrm>
            <a:off x="549275" y="1196883"/>
            <a:ext cx="5759450" cy="3447419"/>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1100">
                <a:solidFill>
                  <a:schemeClr val="dk1"/>
                </a:solidFill>
                <a:latin typeface="Calibri"/>
                <a:ea typeface="Calibri"/>
                <a:cs typeface="Calibri"/>
                <a:sym typeface="Calibri"/>
              </a:rPr>
              <a:t>The past decade has seen Africa grow as a potential future tech superpower with a rapidly expanding start-up ecosystem. More accelerators, innovation hubs, and incubation programs are seen across Africa today. The ecosystem is constantly changing and adapting to new trends, and there's a need for existing literature to do the same. Research is critical in ensuring industry participants get the benefits of the ecosystem. It makes it easier for businesses to gauge their market size and potential trade. Research makes impacts quantifiable as governments also depend on data gathered to make impactful decisions.</a:t>
            </a:r>
            <a:endParaRPr/>
          </a:p>
          <a:p>
            <a:pPr marL="0" marR="0" lvl="0" indent="0" algn="just" rtl="0">
              <a:lnSpc>
                <a:spcPct val="107000"/>
              </a:lnSpc>
              <a:spcBef>
                <a:spcPts val="800"/>
              </a:spcBef>
              <a:spcAft>
                <a:spcPts val="0"/>
              </a:spcAft>
              <a:buNone/>
            </a:pPr>
            <a:r>
              <a:rPr lang="en-US" sz="1100">
                <a:solidFill>
                  <a:schemeClr val="dk1"/>
                </a:solidFill>
                <a:latin typeface="Calibri"/>
                <a:ea typeface="Calibri"/>
                <a:cs typeface="Calibri"/>
                <a:sym typeface="Calibri"/>
              </a:rPr>
              <a:t>The Kenyan ecosystem for start-ups suffers from research deficiency as there’s lack of precise high-quality data on the changes and nature of the Kenyan start-up’s ecosystem. It is these facts that this research leverages on as it seeks to bring out clearly the nature of the ecosystem by analysing the evolution of the start-up sector of the Kenyan economy in the past 10 years. This research focuses on changes that have taken place in the ecosystem in the past 10 years as with regards to start-ups, investors, academic institutions and the government. This research also sought to identify key gaps and challenges in the ecosystem and proposes some recommendations change the state of the ecosystem. among the factors considered were contribution of start-ups to the economy of Kenya, the government's role in encouraging Innovation culture and the role of sectors like academic institutions and investors in developing the ecosystem. </a:t>
            </a:r>
            <a:endParaRPr sz="1100" b="1">
              <a:solidFill>
                <a:schemeClr val="dk2"/>
              </a:solidFill>
              <a:latin typeface="Calibri"/>
              <a:ea typeface="Calibri"/>
              <a:cs typeface="Calibri"/>
              <a:sym typeface="Calibri"/>
            </a:endParaRPr>
          </a:p>
        </p:txBody>
      </p:sp>
      <p:sp>
        <p:nvSpPr>
          <p:cNvPr id="527" name="Google Shape;527;p23"/>
          <p:cNvSpPr txBox="1"/>
          <p:nvPr/>
        </p:nvSpPr>
        <p:spPr>
          <a:xfrm>
            <a:off x="549275" y="8610600"/>
            <a:ext cx="575945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dk1"/>
                </a:solidFill>
                <a:latin typeface="Calibri"/>
                <a:ea typeface="Calibri"/>
                <a:cs typeface="Calibri"/>
                <a:sym typeface="Calibri"/>
              </a:rPr>
              <a:t>1. https://cytonn.com/uploads/downloads/ease-of-doing-business-note.pdf</a:t>
            </a:r>
            <a:endParaRPr/>
          </a:p>
        </p:txBody>
      </p:sp>
      <p:sp>
        <p:nvSpPr>
          <p:cNvPr id="528" name="Google Shape;528;p23"/>
          <p:cNvSpPr txBox="1"/>
          <p:nvPr/>
        </p:nvSpPr>
        <p:spPr>
          <a:xfrm>
            <a:off x="549275" y="5158315"/>
            <a:ext cx="5759450" cy="2463175"/>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1100" b="1">
                <a:solidFill>
                  <a:schemeClr val="dk1"/>
                </a:solidFill>
                <a:latin typeface="Calibri"/>
                <a:ea typeface="Calibri"/>
                <a:cs typeface="Calibri"/>
                <a:sym typeface="Calibri"/>
              </a:rPr>
              <a:t>Main: </a:t>
            </a:r>
            <a:r>
              <a:rPr lang="en-US" sz="1100">
                <a:solidFill>
                  <a:schemeClr val="dk1"/>
                </a:solidFill>
                <a:latin typeface="Calibri"/>
                <a:ea typeface="Calibri"/>
                <a:cs typeface="Calibri"/>
                <a:sym typeface="Calibri"/>
              </a:rPr>
              <a:t>Outline the evolution of the Kenyan Startup ecosystem for the last 10 years.</a:t>
            </a:r>
            <a:endParaRPr/>
          </a:p>
          <a:p>
            <a:pPr marL="0" marR="0" lvl="0" indent="0" algn="l" rtl="0">
              <a:lnSpc>
                <a:spcPct val="107000"/>
              </a:lnSpc>
              <a:spcBef>
                <a:spcPts val="800"/>
              </a:spcBef>
              <a:spcAft>
                <a:spcPts val="0"/>
              </a:spcAft>
              <a:buNone/>
            </a:pPr>
            <a:r>
              <a:rPr lang="en-US" sz="1100" b="1">
                <a:solidFill>
                  <a:schemeClr val="dk2"/>
                </a:solidFill>
                <a:latin typeface="Calibri"/>
                <a:ea typeface="Calibri"/>
                <a:cs typeface="Calibri"/>
                <a:sym typeface="Calibri"/>
              </a:rPr>
              <a:t>Other Objectives:</a:t>
            </a:r>
            <a:endParaRPr/>
          </a:p>
          <a:p>
            <a:pPr marL="342900" marR="0" lvl="0" indent="-342900" algn="just" rtl="0">
              <a:lnSpc>
                <a:spcPct val="107000"/>
              </a:lnSpc>
              <a:spcBef>
                <a:spcPts val="800"/>
              </a:spcBef>
              <a:spcAft>
                <a:spcPts val="0"/>
              </a:spcAft>
              <a:buClr>
                <a:schemeClr val="dk1"/>
              </a:buClr>
              <a:buSzPts val="1100"/>
              <a:buFont typeface="Calibri"/>
              <a:buAutoNum type="arabicPeriod"/>
            </a:pPr>
            <a:r>
              <a:rPr lang="en-US" sz="1100">
                <a:solidFill>
                  <a:schemeClr val="dk1"/>
                </a:solidFill>
                <a:latin typeface="Calibri"/>
                <a:ea typeface="Calibri"/>
                <a:cs typeface="Calibri"/>
                <a:sym typeface="Calibri"/>
              </a:rPr>
              <a:t>To trace the development of the Kenyan start-up ecosystem in the past 10 years by considering aspects such as gender, sector distribution and service offering.</a:t>
            </a:r>
            <a:endParaRPr sz="1100">
              <a:solidFill>
                <a:schemeClr val="dk1"/>
              </a:solidFill>
              <a:latin typeface="Calibri"/>
              <a:ea typeface="Calibri"/>
              <a:cs typeface="Calibri"/>
              <a:sym typeface="Calibri"/>
            </a:endParaRPr>
          </a:p>
          <a:p>
            <a:pPr marL="342900" marR="0" lvl="0" indent="-342900" algn="just" rtl="0">
              <a:lnSpc>
                <a:spcPct val="107000"/>
              </a:lnSpc>
              <a:spcBef>
                <a:spcPts val="0"/>
              </a:spcBef>
              <a:spcAft>
                <a:spcPts val="0"/>
              </a:spcAft>
              <a:buClr>
                <a:schemeClr val="dk1"/>
              </a:buClr>
              <a:buSzPts val="1100"/>
              <a:buFont typeface="Calibri"/>
              <a:buAutoNum type="arabicPeriod"/>
            </a:pPr>
            <a:r>
              <a:rPr lang="en-US" sz="1100">
                <a:solidFill>
                  <a:schemeClr val="dk1"/>
                </a:solidFill>
                <a:latin typeface="Calibri"/>
                <a:ea typeface="Calibri"/>
                <a:cs typeface="Calibri"/>
                <a:sym typeface="Calibri"/>
              </a:rPr>
              <a:t>Investigate the role of each participant in the development of the Kenya start-up sector by first tracing it's evolution and the changes that have occurred in these sectors including how they are presently adapted in supporting start-ups.</a:t>
            </a:r>
            <a:endParaRPr sz="1100">
              <a:solidFill>
                <a:schemeClr val="dk1"/>
              </a:solidFill>
              <a:latin typeface="Calibri"/>
              <a:ea typeface="Calibri"/>
              <a:cs typeface="Calibri"/>
              <a:sym typeface="Calibri"/>
            </a:endParaRPr>
          </a:p>
          <a:p>
            <a:pPr marL="342900" marR="0" lvl="0" indent="-342900" algn="just" rtl="0">
              <a:lnSpc>
                <a:spcPct val="107000"/>
              </a:lnSpc>
              <a:spcBef>
                <a:spcPts val="0"/>
              </a:spcBef>
              <a:spcAft>
                <a:spcPts val="0"/>
              </a:spcAft>
              <a:buClr>
                <a:schemeClr val="dk1"/>
              </a:buClr>
              <a:buSzPts val="1100"/>
              <a:buFont typeface="Calibri"/>
              <a:buAutoNum type="arabicPeriod"/>
            </a:pPr>
            <a:r>
              <a:rPr lang="en-US" sz="1100">
                <a:solidFill>
                  <a:schemeClr val="dk1"/>
                </a:solidFill>
                <a:latin typeface="Calibri"/>
                <a:ea typeface="Calibri"/>
                <a:cs typeface="Calibri"/>
                <a:sym typeface="Calibri"/>
              </a:rPr>
              <a:t>To elucidate and decipher gathered data by presenting it in a form capable of supporting decision making both for government and other participants in the sector. </a:t>
            </a:r>
            <a:endParaRPr sz="1100">
              <a:solidFill>
                <a:schemeClr val="dk1"/>
              </a:solidFill>
              <a:latin typeface="Calibri"/>
              <a:ea typeface="Calibri"/>
              <a:cs typeface="Calibri"/>
              <a:sym typeface="Calibri"/>
            </a:endParaRPr>
          </a:p>
          <a:p>
            <a:pPr marL="342900" marR="0" lvl="0" indent="-342900" algn="just" rtl="0">
              <a:lnSpc>
                <a:spcPct val="107000"/>
              </a:lnSpc>
              <a:spcBef>
                <a:spcPts val="0"/>
              </a:spcBef>
              <a:spcAft>
                <a:spcPts val="0"/>
              </a:spcAft>
              <a:buClr>
                <a:schemeClr val="dk1"/>
              </a:buClr>
              <a:buSzPts val="1100"/>
              <a:buFont typeface="Calibri"/>
              <a:buAutoNum type="arabicPeriod"/>
            </a:pPr>
            <a:r>
              <a:rPr lang="en-US" sz="1100">
                <a:solidFill>
                  <a:schemeClr val="dk1"/>
                </a:solidFill>
                <a:latin typeface="Calibri"/>
                <a:ea typeface="Calibri"/>
                <a:cs typeface="Calibri"/>
                <a:sym typeface="Calibri"/>
              </a:rPr>
              <a:t>Highlight areas in which government falls short in its role and recommend solutions in terms of policy and regulatory frameworks under which the ecosystem will flourish and such policies in which the entire sector is Pareto optimal.</a:t>
            </a:r>
            <a:endParaRPr sz="1100">
              <a:solidFill>
                <a:schemeClr val="dk1"/>
              </a:solidFill>
              <a:latin typeface="Calibri"/>
              <a:ea typeface="Calibri"/>
              <a:cs typeface="Calibri"/>
              <a:sym typeface="Calibri"/>
            </a:endParaRPr>
          </a:p>
        </p:txBody>
      </p:sp>
      <p:sp>
        <p:nvSpPr>
          <p:cNvPr id="529" name="Google Shape;529;p23"/>
          <p:cNvSpPr txBox="1"/>
          <p:nvPr/>
        </p:nvSpPr>
        <p:spPr>
          <a:xfrm>
            <a:off x="549275" y="754269"/>
            <a:ext cx="3014663" cy="308033"/>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US" sz="1400" b="1">
                <a:solidFill>
                  <a:schemeClr val="dk2"/>
                </a:solidFill>
                <a:latin typeface="Gill Sans"/>
                <a:ea typeface="Gill Sans"/>
                <a:cs typeface="Gill Sans"/>
                <a:sym typeface="Gill Sans"/>
              </a:rPr>
              <a:t>1.1 RESEARCH PROBLEM</a:t>
            </a:r>
            <a:endParaRPr/>
          </a:p>
        </p:txBody>
      </p:sp>
      <p:sp>
        <p:nvSpPr>
          <p:cNvPr id="530" name="Google Shape;530;p23"/>
          <p:cNvSpPr txBox="1"/>
          <p:nvPr/>
        </p:nvSpPr>
        <p:spPr>
          <a:xfrm>
            <a:off x="549276" y="4774759"/>
            <a:ext cx="5759449" cy="308033"/>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US" sz="1400" b="1">
                <a:solidFill>
                  <a:schemeClr val="dk2"/>
                </a:solidFill>
                <a:latin typeface="Gill Sans"/>
                <a:ea typeface="Gill Sans"/>
                <a:cs typeface="Gill Sans"/>
                <a:sym typeface="Gill Sans"/>
              </a:rPr>
              <a:t>1.2 OBJECTIVES</a:t>
            </a:r>
            <a:endParaRPr/>
          </a:p>
        </p:txBody>
      </p:sp>
      <p:cxnSp>
        <p:nvCxnSpPr>
          <p:cNvPr id="531" name="Google Shape;531;p23"/>
          <p:cNvCxnSpPr/>
          <p:nvPr/>
        </p:nvCxnSpPr>
        <p:spPr>
          <a:xfrm>
            <a:off x="549275" y="0"/>
            <a:ext cx="0" cy="1181100"/>
          </a:xfrm>
          <a:prstGeom prst="straightConnector1">
            <a:avLst/>
          </a:prstGeom>
          <a:noFill/>
          <a:ln w="9525" cap="flat" cmpd="sng">
            <a:solidFill>
              <a:schemeClr val="dk2"/>
            </a:solidFill>
            <a:prstDash val="solid"/>
            <a:round/>
            <a:headEnd type="none" w="sm" len="sm"/>
            <a:tailEnd type="none" w="sm" len="sm"/>
          </a:ln>
        </p:spPr>
      </p:cxnSp>
      <p:sp>
        <p:nvSpPr>
          <p:cNvPr id="532" name="Google Shape;532;p23"/>
          <p:cNvSpPr txBox="1"/>
          <p:nvPr/>
        </p:nvSpPr>
        <p:spPr>
          <a:xfrm>
            <a:off x="549275" y="7691926"/>
            <a:ext cx="5759451" cy="598562"/>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US" sz="1400" b="1">
                <a:solidFill>
                  <a:schemeClr val="dk2"/>
                </a:solidFill>
                <a:latin typeface="Gill Sans"/>
                <a:ea typeface="Gill Sans"/>
                <a:cs typeface="Gill Sans"/>
                <a:sym typeface="Gill Sans"/>
              </a:rPr>
              <a:t>1.3 SCOPE</a:t>
            </a:r>
            <a:endParaRPr/>
          </a:p>
          <a:p>
            <a:pPr marL="0" marR="0" lvl="0" indent="0" algn="l" rtl="0">
              <a:lnSpc>
                <a:spcPct val="107000"/>
              </a:lnSpc>
              <a:spcBef>
                <a:spcPts val="800"/>
              </a:spcBef>
              <a:spcAft>
                <a:spcPts val="0"/>
              </a:spcAft>
              <a:buNone/>
            </a:pPr>
            <a:r>
              <a:rPr lang="en-US" sz="1100">
                <a:solidFill>
                  <a:schemeClr val="dk1"/>
                </a:solidFill>
                <a:latin typeface="Calibri"/>
                <a:ea typeface="Calibri"/>
                <a:cs typeface="Calibri"/>
                <a:sym typeface="Calibri"/>
              </a:rPr>
              <a:t>This Study was conducted in Kenya across all the 47 counties.</a:t>
            </a:r>
            <a:endParaRPr sz="1100">
              <a:solidFill>
                <a:schemeClr val="dk1"/>
              </a:solidFill>
              <a:latin typeface="Calibri"/>
              <a:ea typeface="Calibri"/>
              <a:cs typeface="Calibri"/>
              <a:sym typeface="Calibri"/>
            </a:endParaRPr>
          </a:p>
        </p:txBody>
      </p:sp>
      <p:sp>
        <p:nvSpPr>
          <p:cNvPr id="533" name="Google Shape;533;p23"/>
          <p:cNvSpPr/>
          <p:nvPr/>
        </p:nvSpPr>
        <p:spPr>
          <a:xfrm>
            <a:off x="4136065" y="0"/>
            <a:ext cx="2721934" cy="587419"/>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4" name="Google Shape;534;p23"/>
          <p:cNvSpPr/>
          <p:nvPr/>
        </p:nvSpPr>
        <p:spPr>
          <a:xfrm>
            <a:off x="6475233" y="-1"/>
            <a:ext cx="382766" cy="419101"/>
          </a:xfrm>
          <a:prstGeom prst="rect">
            <a:avLst/>
          </a:prstGeom>
          <a:solidFill>
            <a:srgbClr val="222A3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lt1"/>
                </a:solidFill>
                <a:latin typeface="Tahoma"/>
                <a:ea typeface="Tahoma"/>
                <a:cs typeface="Tahoma"/>
                <a:sym typeface="Tahoma"/>
              </a:rPr>
              <a:t>1</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cxnSp>
        <p:nvCxnSpPr>
          <p:cNvPr id="539" name="Google Shape;539;p24"/>
          <p:cNvCxnSpPr/>
          <p:nvPr/>
        </p:nvCxnSpPr>
        <p:spPr>
          <a:xfrm rot="10800000">
            <a:off x="2171700" y="8610600"/>
            <a:ext cx="0" cy="17801"/>
          </a:xfrm>
          <a:prstGeom prst="straightConnector1">
            <a:avLst/>
          </a:prstGeom>
          <a:noFill/>
          <a:ln w="9525" cap="flat" cmpd="sng">
            <a:solidFill>
              <a:srgbClr val="BE8E00"/>
            </a:solidFill>
            <a:prstDash val="solid"/>
            <a:round/>
            <a:headEnd type="none" w="sm" len="sm"/>
            <a:tailEnd type="none" w="sm" len="sm"/>
          </a:ln>
        </p:spPr>
      </p:cxnSp>
      <p:cxnSp>
        <p:nvCxnSpPr>
          <p:cNvPr id="540" name="Google Shape;540;p24"/>
          <p:cNvCxnSpPr/>
          <p:nvPr/>
        </p:nvCxnSpPr>
        <p:spPr>
          <a:xfrm>
            <a:off x="3563939" y="873067"/>
            <a:ext cx="2744786" cy="0"/>
          </a:xfrm>
          <a:prstGeom prst="straightConnector1">
            <a:avLst/>
          </a:prstGeom>
          <a:noFill/>
          <a:ln w="9525" cap="flat" cmpd="sng">
            <a:solidFill>
              <a:srgbClr val="BE8E00"/>
            </a:solidFill>
            <a:prstDash val="solid"/>
            <a:round/>
            <a:headEnd type="none" w="sm" len="sm"/>
            <a:tailEnd type="none" w="sm" len="sm"/>
          </a:ln>
        </p:spPr>
      </p:cxnSp>
      <p:sp>
        <p:nvSpPr>
          <p:cNvPr id="541" name="Google Shape;541;p24"/>
          <p:cNvSpPr txBox="1"/>
          <p:nvPr/>
        </p:nvSpPr>
        <p:spPr>
          <a:xfrm>
            <a:off x="549275" y="1063683"/>
            <a:ext cx="5759450" cy="381642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rgbClr val="252525"/>
                </a:solidFill>
                <a:latin typeface="Calibri"/>
                <a:ea typeface="Calibri"/>
                <a:cs typeface="Calibri"/>
                <a:sym typeface="Calibri"/>
              </a:rPr>
              <a:t>This study provides an overview of the Kenyan ecosystem, specifically focusing on the evolution of ecosystem participants, gaps and challenges, both regulatory and otherwise, as well as recommendations for solving the gaps identified. The research utilizes both primary and secondary data. Primary data was obtained from sources like online surveys (Google forms), structured face-to-face interviews, and phone follow-ups. Secondary data was obtained from the Kenya National Bureau of Statistics (KNBS) Survey 2016, Central Bank Survey Report 2020, World Bank Doing Business Report 2020, Crunchbase, Venture Capital for Africa, and other publications on the startup sector in Kenya. Case studies for uniquely selected enterprises were also used.</a:t>
            </a:r>
            <a:endParaRPr/>
          </a:p>
          <a:p>
            <a:pPr marL="0" marR="0" lvl="0" indent="0" algn="just" rtl="0">
              <a:spcBef>
                <a:spcPts val="0"/>
              </a:spcBef>
              <a:spcAft>
                <a:spcPts val="0"/>
              </a:spcAft>
              <a:buNone/>
            </a:pPr>
            <a:endParaRPr sz="1100">
              <a:solidFill>
                <a:srgbClr val="252525"/>
              </a:solidFill>
              <a:latin typeface="Calibri"/>
              <a:ea typeface="Calibri"/>
              <a:cs typeface="Calibri"/>
              <a:sym typeface="Calibri"/>
            </a:endParaRPr>
          </a:p>
          <a:p>
            <a:pPr marL="0" marR="0" lvl="0" indent="0" algn="just" rtl="0">
              <a:spcBef>
                <a:spcPts val="0"/>
              </a:spcBef>
              <a:spcAft>
                <a:spcPts val="0"/>
              </a:spcAft>
              <a:buNone/>
            </a:pPr>
            <a:r>
              <a:rPr lang="en-US" sz="1100">
                <a:solidFill>
                  <a:srgbClr val="252525"/>
                </a:solidFill>
                <a:latin typeface="Calibri"/>
                <a:ea typeface="Calibri"/>
                <a:cs typeface="Calibri"/>
                <a:sym typeface="Calibri"/>
              </a:rPr>
              <a:t>It is worth noting that the population of start-ups surveyed was assembled based on consultations with active members of the ecosystem to identify early-stage start-ups with a focus on those who have been in the market for the last 10 years, those who have raised capital, and those who have female founders. This research also included a detailed evolution analysis of all participants in the ecosystem, including SMEs. The study was carried out by a diverse collaboration with other academic institutions. In order to better understand the ecosystem, our survey sought to obtain the following information regarding startups: year of founding of the startups; annual revenue generation; service offering; location of operation; number of employees; gender composition of employees; stage in the business life cycle; amount of funding raised; major constraints in raising finance; type of funding raised and future prospects of raising funding. Although there are limitations to this work, it is hoped that it will allow other actors to evaluate progress and identify possible intervention mechanisms to support the growth and development of the startup ecosystem.</a:t>
            </a:r>
            <a:endParaRPr/>
          </a:p>
        </p:txBody>
      </p:sp>
      <p:graphicFrame>
        <p:nvGraphicFramePr>
          <p:cNvPr id="542" name="Google Shape;542;p24"/>
          <p:cNvGraphicFramePr/>
          <p:nvPr/>
        </p:nvGraphicFramePr>
        <p:xfrm>
          <a:off x="549275" y="6243691"/>
          <a:ext cx="3000000" cy="3000000"/>
        </p:xfrm>
        <a:graphic>
          <a:graphicData uri="http://schemas.openxmlformats.org/drawingml/2006/table">
            <a:tbl>
              <a:tblPr firstRow="1" bandRow="1">
                <a:noFill/>
                <a:tableStyleId>{1CA0535F-A673-4BD2-AB69-8938C2FBBBF3}</a:tableStyleId>
              </a:tblPr>
              <a:tblGrid>
                <a:gridCol w="1412875"/>
                <a:gridCol w="1133475"/>
                <a:gridCol w="3213100"/>
              </a:tblGrid>
              <a:tr h="163125">
                <a:tc>
                  <a:txBody>
                    <a:bodyPr/>
                    <a:lstStyle/>
                    <a:p>
                      <a:pPr marL="0" marR="0" lvl="0" indent="0" algn="l" rtl="0">
                        <a:spcBef>
                          <a:spcPts val="0"/>
                        </a:spcBef>
                        <a:spcAft>
                          <a:spcPts val="0"/>
                        </a:spcAft>
                        <a:buNone/>
                      </a:pPr>
                      <a:r>
                        <a:rPr lang="en-US" sz="1200" u="none" strike="noStrike" cap="none"/>
                        <a:t>Category</a:t>
                      </a:r>
                      <a:endParaRPr/>
                    </a:p>
                  </a:txBody>
                  <a:tcPr marL="91450" marR="91450" marT="45725" marB="45725">
                    <a:solidFill>
                      <a:schemeClr val="dk2"/>
                    </a:solidFill>
                  </a:tcPr>
                </a:tc>
                <a:tc>
                  <a:txBody>
                    <a:bodyPr/>
                    <a:lstStyle/>
                    <a:p>
                      <a:pPr marL="0" marR="0" lvl="0" indent="0" algn="ctr" rtl="0">
                        <a:spcBef>
                          <a:spcPts val="0"/>
                        </a:spcBef>
                        <a:spcAft>
                          <a:spcPts val="0"/>
                        </a:spcAft>
                        <a:buNone/>
                      </a:pPr>
                      <a:r>
                        <a:rPr lang="en-US" sz="1200"/>
                        <a:t>Survey Sample</a:t>
                      </a:r>
                      <a:endParaRPr/>
                    </a:p>
                  </a:txBody>
                  <a:tcPr marL="91450" marR="91450" marT="45725" marB="45725">
                    <a:solidFill>
                      <a:schemeClr val="dk2"/>
                    </a:solidFill>
                  </a:tcPr>
                </a:tc>
                <a:tc>
                  <a:txBody>
                    <a:bodyPr/>
                    <a:lstStyle/>
                    <a:p>
                      <a:pPr marL="0" marR="0" lvl="0" indent="0" algn="l" rtl="0">
                        <a:spcBef>
                          <a:spcPts val="0"/>
                        </a:spcBef>
                        <a:spcAft>
                          <a:spcPts val="0"/>
                        </a:spcAft>
                        <a:buNone/>
                      </a:pPr>
                      <a:r>
                        <a:rPr lang="en-US" sz="1200"/>
                        <a:t>Data Collection technique</a:t>
                      </a:r>
                      <a:endParaRPr/>
                    </a:p>
                  </a:txBody>
                  <a:tcPr marL="91450" marR="91450" marT="45725" marB="45725">
                    <a:solidFill>
                      <a:schemeClr val="dk2"/>
                    </a:solidFill>
                  </a:tcPr>
                </a:tc>
              </a:tr>
              <a:tr h="154075">
                <a:tc>
                  <a:txBody>
                    <a:bodyPr/>
                    <a:lstStyle/>
                    <a:p>
                      <a:pPr marL="0" marR="0" lvl="0" indent="0" algn="l" rtl="0">
                        <a:spcBef>
                          <a:spcPts val="0"/>
                        </a:spcBef>
                        <a:spcAft>
                          <a:spcPts val="0"/>
                        </a:spcAft>
                        <a:buNone/>
                      </a:pPr>
                      <a:r>
                        <a:rPr lang="en-US" sz="1100"/>
                        <a:t>Startups</a:t>
                      </a:r>
                      <a:endParaRPr/>
                    </a:p>
                  </a:txBody>
                  <a:tcPr marL="91450" marR="91450" marT="45725" marB="45725"/>
                </a:tc>
                <a:tc>
                  <a:txBody>
                    <a:bodyPr/>
                    <a:lstStyle/>
                    <a:p>
                      <a:pPr marL="0" marR="0" lvl="0" indent="0" algn="ctr" rtl="0">
                        <a:spcBef>
                          <a:spcPts val="0"/>
                        </a:spcBef>
                        <a:spcAft>
                          <a:spcPts val="0"/>
                        </a:spcAft>
                        <a:buNone/>
                      </a:pPr>
                      <a:r>
                        <a:rPr lang="en-US" sz="1100"/>
                        <a:t>36</a:t>
                      </a:r>
                      <a:endParaRPr/>
                    </a:p>
                  </a:txBody>
                  <a:tcPr marL="91450" marR="91450" marT="45725" marB="45725"/>
                </a:tc>
                <a:tc>
                  <a:txBody>
                    <a:bodyPr/>
                    <a:lstStyle/>
                    <a:p>
                      <a:pPr marL="0" marR="0" lvl="0" indent="0" algn="l" rtl="0">
                        <a:spcBef>
                          <a:spcPts val="0"/>
                        </a:spcBef>
                        <a:spcAft>
                          <a:spcPts val="0"/>
                        </a:spcAft>
                        <a:buNone/>
                      </a:pPr>
                      <a:r>
                        <a:rPr lang="en-US" sz="1100"/>
                        <a:t>Physical, zoom and video interviews, online surveys</a:t>
                      </a:r>
                      <a:endParaRPr/>
                    </a:p>
                  </a:txBody>
                  <a:tcPr marL="91450" marR="91450" marT="45725" marB="45725"/>
                </a:tc>
              </a:tr>
              <a:tr h="154075">
                <a:tc>
                  <a:txBody>
                    <a:bodyPr/>
                    <a:lstStyle/>
                    <a:p>
                      <a:pPr marL="0" marR="0" lvl="0" indent="0" algn="l" rtl="0">
                        <a:spcBef>
                          <a:spcPts val="0"/>
                        </a:spcBef>
                        <a:spcAft>
                          <a:spcPts val="0"/>
                        </a:spcAft>
                        <a:buNone/>
                      </a:pPr>
                      <a:r>
                        <a:rPr lang="en-US" sz="1100"/>
                        <a:t>SMEs</a:t>
                      </a:r>
                      <a:endParaRPr/>
                    </a:p>
                  </a:txBody>
                  <a:tcPr marL="91450" marR="91450" marT="45725" marB="45725"/>
                </a:tc>
                <a:tc>
                  <a:txBody>
                    <a:bodyPr/>
                    <a:lstStyle/>
                    <a:p>
                      <a:pPr marL="0" marR="0" lvl="0" indent="0" algn="ctr" rtl="0">
                        <a:spcBef>
                          <a:spcPts val="0"/>
                        </a:spcBef>
                        <a:spcAft>
                          <a:spcPts val="0"/>
                        </a:spcAft>
                        <a:buNone/>
                      </a:pPr>
                      <a:r>
                        <a:rPr lang="en-US" sz="1100"/>
                        <a:t>64</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100"/>
                        <a:buFont typeface="Calibri"/>
                        <a:buNone/>
                      </a:pPr>
                      <a:r>
                        <a:rPr lang="en-US" sz="1100"/>
                        <a:t>Physical and zoom interviews, online survey</a:t>
                      </a:r>
                      <a:endParaRPr/>
                    </a:p>
                  </a:txBody>
                  <a:tcPr marL="91450" marR="91450" marT="45725" marB="45725"/>
                </a:tc>
              </a:tr>
              <a:tr h="154075">
                <a:tc>
                  <a:txBody>
                    <a:bodyPr/>
                    <a:lstStyle/>
                    <a:p>
                      <a:pPr marL="0" marR="0" lvl="0" indent="0" algn="l" rtl="0">
                        <a:spcBef>
                          <a:spcPts val="0"/>
                        </a:spcBef>
                        <a:spcAft>
                          <a:spcPts val="0"/>
                        </a:spcAft>
                        <a:buNone/>
                      </a:pPr>
                      <a:r>
                        <a:rPr lang="en-US" sz="1100"/>
                        <a:t>Public Sector Players</a:t>
                      </a:r>
                      <a:endParaRPr/>
                    </a:p>
                  </a:txBody>
                  <a:tcPr marL="91450" marR="91450" marT="45725" marB="45725"/>
                </a:tc>
                <a:tc>
                  <a:txBody>
                    <a:bodyPr/>
                    <a:lstStyle/>
                    <a:p>
                      <a:pPr marL="0" marR="0" lvl="0" indent="0" algn="ctr" rtl="0">
                        <a:spcBef>
                          <a:spcPts val="0"/>
                        </a:spcBef>
                        <a:spcAft>
                          <a:spcPts val="0"/>
                        </a:spcAft>
                        <a:buNone/>
                      </a:pPr>
                      <a:r>
                        <a:rPr lang="en-US" sz="1100"/>
                        <a:t>12</a:t>
                      </a:r>
                      <a:endParaRPr/>
                    </a:p>
                  </a:txBody>
                  <a:tcPr marL="91450" marR="91450" marT="45725" marB="45725"/>
                </a:tc>
                <a:tc>
                  <a:txBody>
                    <a:bodyPr/>
                    <a:lstStyle/>
                    <a:p>
                      <a:pPr marL="0" marR="0" lvl="0" indent="0" algn="l" rtl="0">
                        <a:spcBef>
                          <a:spcPts val="0"/>
                        </a:spcBef>
                        <a:spcAft>
                          <a:spcPts val="0"/>
                        </a:spcAft>
                        <a:buNone/>
                      </a:pPr>
                      <a:r>
                        <a:rPr lang="en-US" sz="1100"/>
                        <a:t>Physical, zoom and video interviews, online surveys</a:t>
                      </a:r>
                      <a:endParaRPr/>
                    </a:p>
                  </a:txBody>
                  <a:tcPr marL="91450" marR="91450" marT="45725" marB="45725"/>
                </a:tc>
              </a:tr>
              <a:tr h="154075">
                <a:tc>
                  <a:txBody>
                    <a:bodyPr/>
                    <a:lstStyle/>
                    <a:p>
                      <a:pPr marL="0" marR="0" lvl="0" indent="0" algn="l" rtl="0">
                        <a:spcBef>
                          <a:spcPts val="0"/>
                        </a:spcBef>
                        <a:spcAft>
                          <a:spcPts val="0"/>
                        </a:spcAft>
                        <a:buNone/>
                      </a:pPr>
                      <a:r>
                        <a:rPr lang="en-US" sz="1100"/>
                        <a:t>Accelerator and Hubs</a:t>
                      </a:r>
                      <a:endParaRPr/>
                    </a:p>
                  </a:txBody>
                  <a:tcPr marL="91450" marR="91450" marT="45725" marB="45725"/>
                </a:tc>
                <a:tc>
                  <a:txBody>
                    <a:bodyPr/>
                    <a:lstStyle/>
                    <a:p>
                      <a:pPr marL="0" marR="0" lvl="0" indent="0" algn="ctr" rtl="0">
                        <a:spcBef>
                          <a:spcPts val="0"/>
                        </a:spcBef>
                        <a:spcAft>
                          <a:spcPts val="0"/>
                        </a:spcAft>
                        <a:buNone/>
                      </a:pPr>
                      <a:r>
                        <a:rPr lang="en-US" sz="1100"/>
                        <a:t>14</a:t>
                      </a:r>
                      <a:endParaRPr/>
                    </a:p>
                  </a:txBody>
                  <a:tcPr marL="91450" marR="91450" marT="45725" marB="45725"/>
                </a:tc>
                <a:tc>
                  <a:txBody>
                    <a:bodyPr/>
                    <a:lstStyle/>
                    <a:p>
                      <a:pPr marL="0" marR="0" lvl="0" indent="0" algn="l" rtl="0">
                        <a:spcBef>
                          <a:spcPts val="0"/>
                        </a:spcBef>
                        <a:spcAft>
                          <a:spcPts val="0"/>
                        </a:spcAft>
                        <a:buNone/>
                      </a:pPr>
                      <a:r>
                        <a:rPr lang="en-US" sz="1100"/>
                        <a:t>Physical, zoom and video interviews, online surveys</a:t>
                      </a:r>
                      <a:endParaRPr/>
                    </a:p>
                  </a:txBody>
                  <a:tcPr marL="91450" marR="91450" marT="45725" marB="45725"/>
                </a:tc>
              </a:tr>
              <a:tr h="253750">
                <a:tc>
                  <a:txBody>
                    <a:bodyPr/>
                    <a:lstStyle/>
                    <a:p>
                      <a:pPr marL="0" marR="0" lvl="0" indent="0" algn="l" rtl="0">
                        <a:spcBef>
                          <a:spcPts val="0"/>
                        </a:spcBef>
                        <a:spcAft>
                          <a:spcPts val="0"/>
                        </a:spcAft>
                        <a:buNone/>
                      </a:pPr>
                      <a:r>
                        <a:rPr lang="en-US" sz="1100"/>
                        <a:t>Academic Institutions</a:t>
                      </a:r>
                      <a:endParaRPr/>
                    </a:p>
                  </a:txBody>
                  <a:tcPr marL="91450" marR="91450" marT="45725" marB="45725"/>
                </a:tc>
                <a:tc>
                  <a:txBody>
                    <a:bodyPr/>
                    <a:lstStyle/>
                    <a:p>
                      <a:pPr marL="0" marR="0" lvl="0" indent="0" algn="ctr" rtl="0">
                        <a:spcBef>
                          <a:spcPts val="0"/>
                        </a:spcBef>
                        <a:spcAft>
                          <a:spcPts val="0"/>
                        </a:spcAft>
                        <a:buNone/>
                      </a:pPr>
                      <a:r>
                        <a:rPr lang="en-US" sz="1100"/>
                        <a:t>19</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100"/>
                        <a:buFont typeface="Calibri"/>
                        <a:buNone/>
                      </a:pPr>
                      <a:r>
                        <a:rPr lang="en-US" sz="1100"/>
                        <a:t>Physical and zoom interviews, online survey</a:t>
                      </a:r>
                      <a:endParaRPr/>
                    </a:p>
                  </a:txBody>
                  <a:tcPr marL="91450" marR="91450" marT="45725" marB="45725"/>
                </a:tc>
              </a:tr>
              <a:tr h="154075">
                <a:tc>
                  <a:txBody>
                    <a:bodyPr/>
                    <a:lstStyle/>
                    <a:p>
                      <a:pPr marL="0" marR="0" lvl="0" indent="0" algn="l" rtl="0">
                        <a:spcBef>
                          <a:spcPts val="0"/>
                        </a:spcBef>
                        <a:spcAft>
                          <a:spcPts val="0"/>
                        </a:spcAft>
                        <a:buNone/>
                      </a:pPr>
                      <a:r>
                        <a:rPr lang="en-US" sz="1100"/>
                        <a:t>Investors and Donors</a:t>
                      </a:r>
                      <a:endParaRPr/>
                    </a:p>
                  </a:txBody>
                  <a:tcPr marL="91450" marR="91450" marT="45725" marB="45725"/>
                </a:tc>
                <a:tc>
                  <a:txBody>
                    <a:bodyPr/>
                    <a:lstStyle/>
                    <a:p>
                      <a:pPr marL="0" marR="0" lvl="0" indent="0" algn="ctr" rtl="0">
                        <a:spcBef>
                          <a:spcPts val="0"/>
                        </a:spcBef>
                        <a:spcAft>
                          <a:spcPts val="0"/>
                        </a:spcAft>
                        <a:buNone/>
                      </a:pPr>
                      <a:r>
                        <a:rPr lang="en-US" sz="1100"/>
                        <a:t>19</a:t>
                      </a:r>
                      <a:endParaRPr/>
                    </a:p>
                  </a:txBody>
                  <a:tcPr marL="91450" marR="91450" marT="45725" marB="45725"/>
                </a:tc>
                <a:tc>
                  <a:txBody>
                    <a:bodyPr/>
                    <a:lstStyle/>
                    <a:p>
                      <a:pPr marL="0" marR="0" lvl="0" indent="0" algn="l" rtl="0">
                        <a:spcBef>
                          <a:spcPts val="0"/>
                        </a:spcBef>
                        <a:spcAft>
                          <a:spcPts val="0"/>
                        </a:spcAft>
                        <a:buNone/>
                      </a:pPr>
                      <a:r>
                        <a:rPr lang="en-US" sz="1100"/>
                        <a:t>Physical, zoom and video interviews, online surveys</a:t>
                      </a:r>
                      <a:endParaRPr/>
                    </a:p>
                  </a:txBody>
                  <a:tcPr marL="91450" marR="91450" marT="45725" marB="45725"/>
                </a:tc>
              </a:tr>
              <a:tr h="154075">
                <a:tc>
                  <a:txBody>
                    <a:bodyPr/>
                    <a:lstStyle/>
                    <a:p>
                      <a:pPr marL="0" marR="0" lvl="0" indent="0" algn="l" rtl="0">
                        <a:spcBef>
                          <a:spcPts val="0"/>
                        </a:spcBef>
                        <a:spcAft>
                          <a:spcPts val="0"/>
                        </a:spcAft>
                        <a:buNone/>
                      </a:pPr>
                      <a:r>
                        <a:rPr lang="en-US" sz="1100"/>
                        <a:t>Tech and smart cities</a:t>
                      </a:r>
                      <a:endParaRPr/>
                    </a:p>
                  </a:txBody>
                  <a:tcPr marL="91450" marR="91450" marT="45725" marB="45725"/>
                </a:tc>
                <a:tc>
                  <a:txBody>
                    <a:bodyPr/>
                    <a:lstStyle/>
                    <a:p>
                      <a:pPr marL="0" marR="0" lvl="0" indent="0" algn="ctr" rtl="0">
                        <a:spcBef>
                          <a:spcPts val="0"/>
                        </a:spcBef>
                        <a:spcAft>
                          <a:spcPts val="0"/>
                        </a:spcAft>
                        <a:buNone/>
                      </a:pPr>
                      <a:r>
                        <a:rPr lang="en-US" sz="1100"/>
                        <a:t>1</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100"/>
                        <a:buFont typeface="Calibri"/>
                        <a:buNone/>
                      </a:pPr>
                      <a:r>
                        <a:rPr lang="en-US" sz="1100"/>
                        <a:t>Physical interview</a:t>
                      </a:r>
                      <a:endParaRPr/>
                    </a:p>
                  </a:txBody>
                  <a:tcPr marL="91450" marR="91450" marT="45725" marB="45725"/>
                </a:tc>
              </a:tr>
            </a:tbl>
          </a:graphicData>
        </a:graphic>
      </p:graphicFrame>
      <p:sp>
        <p:nvSpPr>
          <p:cNvPr id="543" name="Google Shape;543;p24"/>
          <p:cNvSpPr txBox="1"/>
          <p:nvPr/>
        </p:nvSpPr>
        <p:spPr>
          <a:xfrm>
            <a:off x="587375" y="758767"/>
            <a:ext cx="2879725" cy="308033"/>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US" sz="1400" b="1">
                <a:solidFill>
                  <a:schemeClr val="dk2"/>
                </a:solidFill>
                <a:latin typeface="Gill Sans"/>
                <a:ea typeface="Gill Sans"/>
                <a:cs typeface="Gill Sans"/>
                <a:sym typeface="Gill Sans"/>
              </a:rPr>
              <a:t>1.4 METHODOLOGY</a:t>
            </a:r>
            <a:endParaRPr/>
          </a:p>
        </p:txBody>
      </p:sp>
      <p:cxnSp>
        <p:nvCxnSpPr>
          <p:cNvPr id="544" name="Google Shape;544;p24"/>
          <p:cNvCxnSpPr/>
          <p:nvPr/>
        </p:nvCxnSpPr>
        <p:spPr>
          <a:xfrm>
            <a:off x="549275" y="0"/>
            <a:ext cx="0" cy="755650"/>
          </a:xfrm>
          <a:prstGeom prst="straightConnector1">
            <a:avLst/>
          </a:prstGeom>
          <a:noFill/>
          <a:ln w="9525" cap="flat" cmpd="sng">
            <a:solidFill>
              <a:schemeClr val="dk2"/>
            </a:solidFill>
            <a:prstDash val="solid"/>
            <a:round/>
            <a:headEnd type="none" w="sm" len="sm"/>
            <a:tailEnd type="none" w="sm" len="sm"/>
          </a:ln>
        </p:spPr>
      </p:cxnSp>
      <p:sp>
        <p:nvSpPr>
          <p:cNvPr id="545" name="Google Shape;545;p24"/>
          <p:cNvSpPr txBox="1"/>
          <p:nvPr/>
        </p:nvSpPr>
        <p:spPr>
          <a:xfrm>
            <a:off x="549275" y="5253676"/>
            <a:ext cx="5759452" cy="990015"/>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1100">
                <a:solidFill>
                  <a:schemeClr val="dk1"/>
                </a:solidFill>
                <a:latin typeface="Calibri"/>
                <a:ea typeface="Calibri"/>
                <a:cs typeface="Calibri"/>
                <a:sym typeface="Calibri"/>
              </a:rPr>
              <a:t>The study adopted a random sampling technique in which each sample has an equal probability of selection provided it meets the criteria for a startup definition. Participants in this study were, investors, startups, government agencies, academic institutions, innovation hubs and incubator programs. The table that follows summarizes the list of participants along with the method for data collection used.</a:t>
            </a:r>
            <a:endParaRPr sz="1100">
              <a:solidFill>
                <a:schemeClr val="dk1"/>
              </a:solidFill>
              <a:latin typeface="Calibri"/>
              <a:ea typeface="Calibri"/>
              <a:cs typeface="Calibri"/>
              <a:sym typeface="Calibri"/>
            </a:endParaRPr>
          </a:p>
        </p:txBody>
      </p:sp>
      <p:sp>
        <p:nvSpPr>
          <p:cNvPr id="546" name="Google Shape;546;p24"/>
          <p:cNvSpPr txBox="1"/>
          <p:nvPr/>
        </p:nvSpPr>
        <p:spPr>
          <a:xfrm>
            <a:off x="549275" y="4945899"/>
            <a:ext cx="575945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2"/>
                </a:solidFill>
                <a:latin typeface="Gill Sans"/>
                <a:ea typeface="Gill Sans"/>
                <a:cs typeface="Gill Sans"/>
                <a:sym typeface="Gill Sans"/>
              </a:rPr>
              <a:t>1.5 SAMPLING</a:t>
            </a:r>
            <a:endParaRPr sz="1400">
              <a:solidFill>
                <a:schemeClr val="dk1"/>
              </a:solidFill>
              <a:latin typeface="Calibri"/>
              <a:ea typeface="Calibri"/>
              <a:cs typeface="Calibri"/>
              <a:sym typeface="Calibri"/>
            </a:endParaRPr>
          </a:p>
        </p:txBody>
      </p:sp>
      <p:sp>
        <p:nvSpPr>
          <p:cNvPr id="547" name="Google Shape;547;p24"/>
          <p:cNvSpPr/>
          <p:nvPr/>
        </p:nvSpPr>
        <p:spPr>
          <a:xfrm>
            <a:off x="4178595" y="0"/>
            <a:ext cx="2679405" cy="587414"/>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8" name="Google Shape;548;p24"/>
          <p:cNvSpPr/>
          <p:nvPr/>
        </p:nvSpPr>
        <p:spPr>
          <a:xfrm>
            <a:off x="6475234" y="-5"/>
            <a:ext cx="382766" cy="419105"/>
          </a:xfrm>
          <a:prstGeom prst="rect">
            <a:avLst/>
          </a:prstGeom>
          <a:solidFill>
            <a:srgbClr val="222A3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lt1"/>
                </a:solidFill>
                <a:latin typeface="Tahoma"/>
                <a:ea typeface="Tahoma"/>
                <a:cs typeface="Tahoma"/>
                <a:sym typeface="Tahoma"/>
              </a:rPr>
              <a:t>1</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pic>
        <p:nvPicPr>
          <p:cNvPr id="553" name="Google Shape;553;p25"/>
          <p:cNvPicPr preferRelativeResize="0"/>
          <p:nvPr/>
        </p:nvPicPr>
        <p:blipFill rotWithShape="1">
          <a:blip r:embed="rId3">
            <a:alphaModFix/>
          </a:blip>
          <a:srcRect/>
          <a:stretch/>
        </p:blipFill>
        <p:spPr>
          <a:xfrm>
            <a:off x="1118172" y="-14749"/>
            <a:ext cx="5739828" cy="9180579"/>
          </a:xfrm>
          <a:prstGeom prst="rect">
            <a:avLst/>
          </a:prstGeom>
          <a:noFill/>
          <a:ln>
            <a:noFill/>
          </a:ln>
        </p:spPr>
      </p:pic>
      <p:sp>
        <p:nvSpPr>
          <p:cNvPr id="554" name="Google Shape;554;p25"/>
          <p:cNvSpPr/>
          <p:nvPr/>
        </p:nvSpPr>
        <p:spPr>
          <a:xfrm>
            <a:off x="0" y="1"/>
            <a:ext cx="1108834" cy="9144000"/>
          </a:xfrm>
          <a:prstGeom prst="rect">
            <a:avLst/>
          </a:prstGeom>
          <a:solidFill>
            <a:schemeClr val="accent1"/>
          </a:solidFill>
          <a:ln w="25400" cap="flat" cmpd="sng">
            <a:solidFill>
              <a:srgbClr val="8B69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5" name="Google Shape;555;p25"/>
          <p:cNvSpPr/>
          <p:nvPr/>
        </p:nvSpPr>
        <p:spPr>
          <a:xfrm>
            <a:off x="13648" y="0"/>
            <a:ext cx="1095186" cy="150125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8000" b="1">
                <a:solidFill>
                  <a:srgbClr val="181818"/>
                </a:solidFill>
                <a:latin typeface="Century Gothic"/>
                <a:ea typeface="Century Gothic"/>
                <a:cs typeface="Century Gothic"/>
                <a:sym typeface="Century Gothic"/>
              </a:rPr>
              <a:t>2</a:t>
            </a:r>
            <a:endParaRPr sz="8000" b="1">
              <a:solidFill>
                <a:schemeClr val="lt1"/>
              </a:solidFill>
              <a:latin typeface="Century Gothic"/>
              <a:ea typeface="Century Gothic"/>
              <a:cs typeface="Century Gothic"/>
              <a:sym typeface="Century Gothic"/>
            </a:endParaRPr>
          </a:p>
        </p:txBody>
      </p:sp>
      <p:sp>
        <p:nvSpPr>
          <p:cNvPr id="556" name="Google Shape;556;p25"/>
          <p:cNvSpPr/>
          <p:nvPr/>
        </p:nvSpPr>
        <p:spPr>
          <a:xfrm>
            <a:off x="1131820" y="76200"/>
            <a:ext cx="5735518" cy="1501254"/>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5000" b="1">
                <a:solidFill>
                  <a:schemeClr val="lt1"/>
                </a:solidFill>
                <a:latin typeface="Century Gothic"/>
                <a:ea typeface="Century Gothic"/>
                <a:cs typeface="Century Gothic"/>
                <a:sym typeface="Century Gothic"/>
              </a:rPr>
              <a:t>STARTUPS</a:t>
            </a:r>
            <a:endParaRPr sz="5000" b="1">
              <a:solidFill>
                <a:schemeClr val="lt1"/>
              </a:solidFill>
              <a:latin typeface="Century Gothic"/>
              <a:ea typeface="Century Gothic"/>
              <a:cs typeface="Century Gothic"/>
              <a:sym typeface="Century Gothic"/>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p26"/>
          <p:cNvSpPr txBox="1"/>
          <p:nvPr/>
        </p:nvSpPr>
        <p:spPr>
          <a:xfrm>
            <a:off x="2021434" y="974230"/>
            <a:ext cx="3845422"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3600" b="1">
                <a:solidFill>
                  <a:schemeClr val="accent1"/>
                </a:solidFill>
                <a:latin typeface="Raleway"/>
                <a:ea typeface="Raleway"/>
                <a:cs typeface="Raleway"/>
                <a:sym typeface="Raleway"/>
              </a:rPr>
              <a:t>STARTUPS</a:t>
            </a:r>
            <a:endParaRPr/>
          </a:p>
        </p:txBody>
      </p:sp>
      <p:grpSp>
        <p:nvGrpSpPr>
          <p:cNvPr id="562" name="Google Shape;562;p26"/>
          <p:cNvGrpSpPr/>
          <p:nvPr/>
        </p:nvGrpSpPr>
        <p:grpSpPr>
          <a:xfrm>
            <a:off x="652920" y="885916"/>
            <a:ext cx="986548" cy="822960"/>
            <a:chOff x="487325" y="725609"/>
            <a:chExt cx="986548" cy="822960"/>
          </a:xfrm>
        </p:grpSpPr>
        <p:sp>
          <p:nvSpPr>
            <p:cNvPr id="563" name="Google Shape;563;p26"/>
            <p:cNvSpPr/>
            <p:nvPr/>
          </p:nvSpPr>
          <p:spPr>
            <a:xfrm>
              <a:off x="569119" y="725609"/>
              <a:ext cx="822960" cy="822960"/>
            </a:xfrm>
            <a:prstGeom prst="ellipse">
              <a:avLst/>
            </a:prstGeom>
            <a:noFill/>
            <a:ln w="127000"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4" name="Google Shape;564;p26"/>
            <p:cNvSpPr txBox="1"/>
            <p:nvPr/>
          </p:nvSpPr>
          <p:spPr>
            <a:xfrm>
              <a:off x="487325" y="776495"/>
              <a:ext cx="986548"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400" b="1">
                  <a:solidFill>
                    <a:schemeClr val="dk1"/>
                  </a:solidFill>
                  <a:latin typeface="Calibri"/>
                  <a:ea typeface="Calibri"/>
                  <a:cs typeface="Calibri"/>
                  <a:sym typeface="Calibri"/>
                </a:rPr>
                <a:t>2</a:t>
              </a:r>
              <a:endParaRPr/>
            </a:p>
          </p:txBody>
        </p:sp>
      </p:grpSp>
      <p:cxnSp>
        <p:nvCxnSpPr>
          <p:cNvPr id="565" name="Google Shape;565;p26"/>
          <p:cNvCxnSpPr/>
          <p:nvPr/>
        </p:nvCxnSpPr>
        <p:spPr>
          <a:xfrm>
            <a:off x="5808659" y="1297395"/>
            <a:ext cx="500065" cy="0"/>
          </a:xfrm>
          <a:prstGeom prst="straightConnector1">
            <a:avLst/>
          </a:prstGeom>
          <a:noFill/>
          <a:ln w="57150" cap="flat" cmpd="sng">
            <a:solidFill>
              <a:schemeClr val="dk2"/>
            </a:solidFill>
            <a:prstDash val="solid"/>
            <a:round/>
            <a:headEnd type="none" w="sm" len="sm"/>
            <a:tailEnd type="none" w="sm" len="sm"/>
          </a:ln>
        </p:spPr>
      </p:cxnSp>
      <p:sp>
        <p:nvSpPr>
          <p:cNvPr id="566" name="Google Shape;566;p26"/>
          <p:cNvSpPr txBox="1"/>
          <p:nvPr/>
        </p:nvSpPr>
        <p:spPr>
          <a:xfrm>
            <a:off x="549275" y="2004189"/>
            <a:ext cx="2744787" cy="6524863"/>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The Kenyan Startup Ecosystem, though a young segment, ranks first in East Africa, 3rd in Africa (after Nigeria and South Africa) and 62nd globally. The ecosystem presently is a leading hub for entrepreneurs in Africa due to aspects like a growing number of engaged investors internationally, a huge population with technology access, and a growing number of support organizations in the ecosystem. The growth, however, of the Kenyan startup ecosystem can be traced back to 2006 when the undersea Internet cable was laid down. This resulted in a boom in connectivity and kickstarted the formation of some of the earliest startups. </a:t>
            </a:r>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a:solidFill>
                  <a:schemeClr val="dk1"/>
                </a:solidFill>
                <a:latin typeface="Calibri"/>
                <a:ea typeface="Calibri"/>
                <a:cs typeface="Calibri"/>
                <a:sym typeface="Calibri"/>
              </a:rPr>
              <a:t>In the 20</a:t>
            </a:r>
            <a:r>
              <a:rPr lang="en-US" sz="1100" baseline="30000">
                <a:solidFill>
                  <a:schemeClr val="dk1"/>
                </a:solidFill>
                <a:latin typeface="Calibri"/>
                <a:ea typeface="Calibri"/>
                <a:cs typeface="Calibri"/>
                <a:sym typeface="Calibri"/>
              </a:rPr>
              <a:t>th</a:t>
            </a:r>
            <a:r>
              <a:rPr lang="en-US" sz="1100">
                <a:solidFill>
                  <a:schemeClr val="dk1"/>
                </a:solidFill>
                <a:latin typeface="Calibri"/>
                <a:ea typeface="Calibri"/>
                <a:cs typeface="Calibri"/>
                <a:sym typeface="Calibri"/>
              </a:rPr>
              <a:t>, there was a drop in the price of mobile phones, which saw Kenya's usage of mobile phones and the internet grow. This saw the creation of Mpesa, later taken up by Safaricom. iHub, Kenya’s first tech hub, was created in 2008 by Erick Hersman after he founded Ushahidi. iHub would later become Africa’s pioneering co-working and incubator space. iHub created an environment that allowed startups, especially in the tech field, to grow and sprout. </a:t>
            </a:r>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a:solidFill>
                  <a:schemeClr val="dk1"/>
                </a:solidFill>
                <a:latin typeface="Calibri"/>
                <a:ea typeface="Calibri"/>
                <a:cs typeface="Calibri"/>
                <a:sym typeface="Calibri"/>
              </a:rPr>
              <a:t>With startup scene mushrooming, the Kenyan government took note and started supporting the ecosystem. The government went ahead to approve the construction of the first tech city in Africa in 2008 (Konza City). The more recent Startup Bill by the government is meant to provide a regulatory framework for the operation of startups. The city was meant to bolster innovative minds and facilitate employment.</a:t>
            </a:r>
            <a:endParaRPr/>
          </a:p>
        </p:txBody>
      </p:sp>
      <p:sp>
        <p:nvSpPr>
          <p:cNvPr id="567" name="Google Shape;567;p26"/>
          <p:cNvSpPr txBox="1"/>
          <p:nvPr/>
        </p:nvSpPr>
        <p:spPr>
          <a:xfrm>
            <a:off x="3563937" y="2058351"/>
            <a:ext cx="2744787" cy="347787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Kenya now has over 1000</a:t>
            </a:r>
            <a:r>
              <a:rPr lang="en-US" sz="1100" baseline="30000">
                <a:solidFill>
                  <a:schemeClr val="dk1"/>
                </a:solidFill>
                <a:latin typeface="Calibri"/>
                <a:ea typeface="Calibri"/>
                <a:cs typeface="Calibri"/>
                <a:sym typeface="Calibri"/>
              </a:rPr>
              <a:t>1</a:t>
            </a:r>
            <a:r>
              <a:rPr lang="en-US" sz="1100">
                <a:solidFill>
                  <a:schemeClr val="dk1"/>
                </a:solidFill>
                <a:latin typeface="Calibri"/>
                <a:ea typeface="Calibri"/>
                <a:cs typeface="Calibri"/>
                <a:sym typeface="Calibri"/>
              </a:rPr>
              <a:t> startups in various sectors such as agriculture, education, clean energy, and the environment, to name a few.  Among the big startups in Kenya are Jumia, an online retailer offering different categories of products; Twiga Foods, an online platform offering farm products; and Apollo Agriculture, which offers loans to farmers. </a:t>
            </a:r>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a:solidFill>
                  <a:schemeClr val="dk1"/>
                </a:solidFill>
                <a:latin typeface="Calibri"/>
                <a:ea typeface="Calibri"/>
                <a:cs typeface="Calibri"/>
                <a:sym typeface="Calibri"/>
              </a:rPr>
              <a:t>Although it may appear as if the Ecosystem is thriving, different sector players have raised different issues regarding the challenges and gaps that still exist in the ecosystem. Investors cite unfriendly policies even though the country ranks 70</a:t>
            </a:r>
            <a:r>
              <a:rPr lang="en-US" sz="1100" baseline="30000">
                <a:solidFill>
                  <a:schemeClr val="dk1"/>
                </a:solidFill>
                <a:latin typeface="Calibri"/>
                <a:ea typeface="Calibri"/>
                <a:cs typeface="Calibri"/>
                <a:sym typeface="Calibri"/>
              </a:rPr>
              <a:t>th</a:t>
            </a:r>
            <a:r>
              <a:rPr lang="en-US" sz="1100">
                <a:solidFill>
                  <a:schemeClr val="dk1"/>
                </a:solidFill>
                <a:latin typeface="Calibri"/>
                <a:ea typeface="Calibri"/>
                <a:cs typeface="Calibri"/>
                <a:sym typeface="Calibri"/>
              </a:rPr>
              <a:t>  in the world in terms of ease of doing business. The Kenyan startup ecosystem is showing promising prospects with funding expected to hit KES 100B yearly</a:t>
            </a:r>
            <a:r>
              <a:rPr lang="en-US" sz="1100" baseline="30000">
                <a:solidFill>
                  <a:schemeClr val="dk1"/>
                </a:solidFill>
                <a:latin typeface="Calibri"/>
                <a:ea typeface="Calibri"/>
                <a:cs typeface="Calibri"/>
                <a:sym typeface="Calibri"/>
              </a:rPr>
              <a:t>3</a:t>
            </a:r>
            <a:r>
              <a:rPr lang="en-US" sz="1100">
                <a:solidFill>
                  <a:schemeClr val="dk1"/>
                </a:solidFill>
                <a:latin typeface="Calibri"/>
                <a:ea typeface="Calibri"/>
                <a:cs typeface="Calibri"/>
                <a:sym typeface="Calibri"/>
              </a:rPr>
              <a:t>.</a:t>
            </a:r>
            <a:endParaRPr/>
          </a:p>
        </p:txBody>
      </p:sp>
      <p:sp>
        <p:nvSpPr>
          <p:cNvPr id="568" name="Google Shape;568;p26"/>
          <p:cNvSpPr txBox="1"/>
          <p:nvPr/>
        </p:nvSpPr>
        <p:spPr>
          <a:xfrm>
            <a:off x="549275" y="8601075"/>
            <a:ext cx="5759449" cy="60016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chemeClr val="dk1"/>
              </a:buClr>
              <a:buSzPts val="800"/>
              <a:buFont typeface="Calibri"/>
              <a:buAutoNum type="arabicPeriod"/>
            </a:pPr>
            <a:r>
              <a:rPr lang="en-US" sz="800" u="sng">
                <a:solidFill>
                  <a:schemeClr val="hlink"/>
                </a:solidFill>
                <a:latin typeface="Calibri"/>
                <a:ea typeface="Calibri"/>
                <a:cs typeface="Calibri"/>
                <a:sym typeface="Calibri"/>
                <a:hlinkClick r:id="rId3"/>
              </a:rPr>
              <a:t>https://tracxn.com/explore/Startups-in-Kenya</a:t>
            </a:r>
            <a:endParaRPr/>
          </a:p>
          <a:p>
            <a:pPr marL="228600" marR="0" lvl="0" indent="-228600" algn="l" rtl="0">
              <a:spcBef>
                <a:spcPts val="0"/>
              </a:spcBef>
              <a:spcAft>
                <a:spcPts val="0"/>
              </a:spcAft>
              <a:buClr>
                <a:schemeClr val="dk1"/>
              </a:buClr>
              <a:buSzPts val="800"/>
              <a:buFont typeface="Calibri"/>
              <a:buAutoNum type="arabicPeriod"/>
            </a:pPr>
            <a:r>
              <a:rPr lang="en-US" sz="800" u="sng">
                <a:solidFill>
                  <a:schemeClr val="hlink"/>
                </a:solidFill>
                <a:latin typeface="Calibri"/>
                <a:ea typeface="Calibri"/>
                <a:cs typeface="Calibri"/>
                <a:sym typeface="Calibri"/>
                <a:hlinkClick r:id="rId3"/>
              </a:rPr>
              <a:t>https://techcrunch.com/2022/08/09/in-africa-kenyan-startups-have-so-far-recorded-highest-funding-growth-this-year/</a:t>
            </a:r>
            <a:endParaRPr sz="800">
              <a:solidFill>
                <a:schemeClr val="dk1"/>
              </a:solidFill>
              <a:latin typeface="Calibri"/>
              <a:ea typeface="Calibri"/>
              <a:cs typeface="Calibri"/>
              <a:sym typeface="Calibri"/>
            </a:endParaRPr>
          </a:p>
          <a:p>
            <a:pPr marL="228600" marR="0" lvl="0" indent="-228600" algn="l" rtl="0">
              <a:spcBef>
                <a:spcPts val="0"/>
              </a:spcBef>
              <a:spcAft>
                <a:spcPts val="0"/>
              </a:spcAft>
              <a:buClr>
                <a:schemeClr val="dk1"/>
              </a:buClr>
              <a:buSzPts val="800"/>
              <a:buFont typeface="Calibri"/>
              <a:buAutoNum type="arabicPeriod"/>
            </a:pPr>
            <a:r>
              <a:rPr lang="en-US" sz="800" u="sng">
                <a:solidFill>
                  <a:schemeClr val="hlink"/>
                </a:solidFill>
                <a:latin typeface="Calibri"/>
                <a:ea typeface="Calibri"/>
                <a:cs typeface="Calibri"/>
                <a:sym typeface="Calibri"/>
                <a:hlinkClick r:id="rId4"/>
              </a:rPr>
              <a:t>https://www.theeastafrican.co.ke/tea/business/african-technology-startups-3807064</a:t>
            </a:r>
            <a:endParaRPr sz="800">
              <a:solidFill>
                <a:schemeClr val="dk1"/>
              </a:solidFill>
              <a:latin typeface="Calibri"/>
              <a:ea typeface="Calibri"/>
              <a:cs typeface="Calibri"/>
              <a:sym typeface="Calibri"/>
            </a:endParaRPr>
          </a:p>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cxnSp>
        <p:nvCxnSpPr>
          <p:cNvPr id="569" name="Google Shape;569;p26"/>
          <p:cNvCxnSpPr/>
          <p:nvPr/>
        </p:nvCxnSpPr>
        <p:spPr>
          <a:xfrm>
            <a:off x="549275" y="0"/>
            <a:ext cx="0" cy="1181100"/>
          </a:xfrm>
          <a:prstGeom prst="straightConnector1">
            <a:avLst/>
          </a:prstGeom>
          <a:noFill/>
          <a:ln w="9525" cap="flat" cmpd="sng">
            <a:solidFill>
              <a:schemeClr val="dk2"/>
            </a:solidFill>
            <a:prstDash val="solid"/>
            <a:round/>
            <a:headEnd type="none" w="sm" len="sm"/>
            <a:tailEnd type="none" w="sm" len="sm"/>
          </a:ln>
        </p:spPr>
      </p:cxnSp>
      <p:sp>
        <p:nvSpPr>
          <p:cNvPr id="570" name="Google Shape;570;p26"/>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2 | Startups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27"/>
          <p:cNvSpPr/>
          <p:nvPr/>
        </p:nvSpPr>
        <p:spPr>
          <a:xfrm>
            <a:off x="11335" y="2933700"/>
            <a:ext cx="6857999" cy="4036594"/>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76" name="Google Shape;576;p27"/>
          <p:cNvSpPr txBox="1"/>
          <p:nvPr/>
        </p:nvSpPr>
        <p:spPr>
          <a:xfrm>
            <a:off x="562420" y="1702175"/>
            <a:ext cx="5755831" cy="110799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An analysis of 26 startups in the Kenyan ecosystem reveals that a greater majority (50%) have exactly two founders, 31% have one founder, 8% have three founders, startups with four founders are 8% of the proportions, and 4% have more than five founders. In terms of founder ages, the largest majority of startups (45%) were founded by founders in their 30s, followed by 36% founded by founders in their 40s. Founders in their 50s and 60s founded 7% and 2% of all startups in the survey.</a:t>
            </a:r>
            <a:endParaRPr/>
          </a:p>
        </p:txBody>
      </p:sp>
      <p:sp>
        <p:nvSpPr>
          <p:cNvPr id="577" name="Google Shape;577;p27"/>
          <p:cNvSpPr txBox="1"/>
          <p:nvPr/>
        </p:nvSpPr>
        <p:spPr>
          <a:xfrm>
            <a:off x="518414" y="2998094"/>
            <a:ext cx="2767510" cy="2616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i="1">
                <a:solidFill>
                  <a:schemeClr val="accent1"/>
                </a:solidFill>
                <a:latin typeface="Calibri"/>
                <a:ea typeface="Calibri"/>
                <a:cs typeface="Calibri"/>
                <a:sym typeface="Calibri"/>
              </a:rPr>
              <a:t>Fig x:</a:t>
            </a:r>
            <a:r>
              <a:rPr lang="en-US" sz="1100" b="1">
                <a:solidFill>
                  <a:schemeClr val="dk1"/>
                </a:solidFill>
                <a:latin typeface="Calibri"/>
                <a:ea typeface="Calibri"/>
                <a:cs typeface="Calibri"/>
                <a:sym typeface="Calibri"/>
              </a:rPr>
              <a:t> </a:t>
            </a:r>
            <a:r>
              <a:rPr lang="en-US" sz="1000" b="1">
                <a:solidFill>
                  <a:schemeClr val="dk2"/>
                </a:solidFill>
                <a:latin typeface="Calibri"/>
                <a:ea typeface="Calibri"/>
                <a:cs typeface="Calibri"/>
                <a:sym typeface="Calibri"/>
              </a:rPr>
              <a:t>Number of founders</a:t>
            </a:r>
            <a:endParaRPr/>
          </a:p>
        </p:txBody>
      </p:sp>
      <p:sp>
        <p:nvSpPr>
          <p:cNvPr id="578" name="Google Shape;578;p27"/>
          <p:cNvSpPr txBox="1"/>
          <p:nvPr/>
        </p:nvSpPr>
        <p:spPr>
          <a:xfrm>
            <a:off x="3568942" y="2998094"/>
            <a:ext cx="2718448" cy="2616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i="1">
                <a:solidFill>
                  <a:schemeClr val="accent1"/>
                </a:solidFill>
                <a:latin typeface="Calibri"/>
                <a:ea typeface="Calibri"/>
                <a:cs typeface="Calibri"/>
                <a:sym typeface="Calibri"/>
              </a:rPr>
              <a:t>Fig x: </a:t>
            </a:r>
            <a:r>
              <a:rPr lang="en-US" sz="1000" b="1">
                <a:solidFill>
                  <a:schemeClr val="dk2"/>
                </a:solidFill>
                <a:latin typeface="Calibri"/>
                <a:ea typeface="Calibri"/>
                <a:cs typeface="Calibri"/>
                <a:sym typeface="Calibri"/>
              </a:rPr>
              <a:t>Age of founders</a:t>
            </a:r>
            <a:endParaRPr/>
          </a:p>
        </p:txBody>
      </p:sp>
      <p:pic>
        <p:nvPicPr>
          <p:cNvPr id="579" name="Google Shape;579;p27"/>
          <p:cNvPicPr preferRelativeResize="0"/>
          <p:nvPr/>
        </p:nvPicPr>
        <p:blipFill rotWithShape="1">
          <a:blip r:embed="rId3">
            <a:alphaModFix/>
          </a:blip>
          <a:srcRect/>
          <a:stretch/>
        </p:blipFill>
        <p:spPr>
          <a:xfrm>
            <a:off x="544756" y="5138024"/>
            <a:ext cx="2781448" cy="1881899"/>
          </a:xfrm>
          <a:prstGeom prst="rect">
            <a:avLst/>
          </a:prstGeom>
          <a:noFill/>
          <a:ln>
            <a:noFill/>
          </a:ln>
        </p:spPr>
      </p:pic>
      <p:sp>
        <p:nvSpPr>
          <p:cNvPr id="580" name="Google Shape;580;p27"/>
          <p:cNvSpPr txBox="1"/>
          <p:nvPr/>
        </p:nvSpPr>
        <p:spPr>
          <a:xfrm>
            <a:off x="562419" y="4924640"/>
            <a:ext cx="3296296"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i="1">
                <a:solidFill>
                  <a:schemeClr val="accent1"/>
                </a:solidFill>
                <a:latin typeface="Calibri"/>
                <a:ea typeface="Calibri"/>
                <a:cs typeface="Calibri"/>
                <a:sym typeface="Calibri"/>
              </a:rPr>
              <a:t>Fig x</a:t>
            </a:r>
            <a:r>
              <a:rPr lang="en-US" sz="1000" b="1">
                <a:solidFill>
                  <a:schemeClr val="accent1"/>
                </a:solidFill>
                <a:latin typeface="Calibri"/>
                <a:ea typeface="Calibri"/>
                <a:cs typeface="Calibri"/>
                <a:sym typeface="Calibri"/>
              </a:rPr>
              <a:t>:</a:t>
            </a:r>
            <a:r>
              <a:rPr lang="en-US" sz="1000" b="1">
                <a:solidFill>
                  <a:schemeClr val="dk1"/>
                </a:solidFill>
                <a:latin typeface="Calibri"/>
                <a:ea typeface="Calibri"/>
                <a:cs typeface="Calibri"/>
                <a:sym typeface="Calibri"/>
              </a:rPr>
              <a:t> </a:t>
            </a:r>
            <a:r>
              <a:rPr lang="en-US" sz="1000" b="1">
                <a:solidFill>
                  <a:schemeClr val="dk2"/>
                </a:solidFill>
                <a:latin typeface="Calibri"/>
                <a:ea typeface="Calibri"/>
                <a:cs typeface="Calibri"/>
                <a:sym typeface="Calibri"/>
              </a:rPr>
              <a:t>Year of Founding</a:t>
            </a:r>
            <a:endParaRPr/>
          </a:p>
        </p:txBody>
      </p:sp>
      <p:sp>
        <p:nvSpPr>
          <p:cNvPr id="581" name="Google Shape;581;p27"/>
          <p:cNvSpPr txBox="1"/>
          <p:nvPr/>
        </p:nvSpPr>
        <p:spPr>
          <a:xfrm>
            <a:off x="549275" y="7342843"/>
            <a:ext cx="5768976" cy="110799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There exists a disparity between male and female participation. 55% of startups had no female founders. Results on the number of employees show that 27% of startups have between 11 and 20 employees or 21 and 50. Only 6% have between 50-100 employees. When assessed on number of female employees, 35% of startups reported that 41%-60% of their employees were females. The same proportion (35%) was reported for startups having 21%-40% and 41%-60% of employees being female.</a:t>
            </a:r>
            <a:endParaRPr/>
          </a:p>
        </p:txBody>
      </p:sp>
      <p:sp>
        <p:nvSpPr>
          <p:cNvPr id="582" name="Google Shape;582;p27"/>
          <p:cNvSpPr txBox="1"/>
          <p:nvPr/>
        </p:nvSpPr>
        <p:spPr>
          <a:xfrm>
            <a:off x="1095385" y="766851"/>
            <a:ext cx="398144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2"/>
                </a:solidFill>
                <a:latin typeface="Verdana"/>
                <a:ea typeface="Verdana"/>
                <a:cs typeface="Verdana"/>
                <a:sym typeface="Verdana"/>
              </a:rPr>
              <a:t>SURVEY FINDINGS</a:t>
            </a:r>
            <a:endParaRPr/>
          </a:p>
        </p:txBody>
      </p:sp>
      <p:sp>
        <p:nvSpPr>
          <p:cNvPr id="583" name="Google Shape;583;p27"/>
          <p:cNvSpPr txBox="1"/>
          <p:nvPr/>
        </p:nvSpPr>
        <p:spPr>
          <a:xfrm>
            <a:off x="573390" y="7046189"/>
            <a:ext cx="572225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2"/>
                </a:solidFill>
                <a:latin typeface="Gill Sans"/>
                <a:ea typeface="Gill Sans"/>
                <a:cs typeface="Gill Sans"/>
                <a:sym typeface="Gill Sans"/>
              </a:rPr>
              <a:t>1.1.2 FEMALE PARTICIPATION</a:t>
            </a:r>
            <a:endParaRPr/>
          </a:p>
        </p:txBody>
      </p:sp>
      <p:sp>
        <p:nvSpPr>
          <p:cNvPr id="584" name="Google Shape;584;p27"/>
          <p:cNvSpPr txBox="1"/>
          <p:nvPr/>
        </p:nvSpPr>
        <p:spPr>
          <a:xfrm>
            <a:off x="593162" y="1328223"/>
            <a:ext cx="271989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2"/>
                </a:solidFill>
                <a:latin typeface="Gill Sans"/>
                <a:ea typeface="Gill Sans"/>
                <a:cs typeface="Gill Sans"/>
                <a:sym typeface="Gill Sans"/>
              </a:rPr>
              <a:t>1.1.1 FOUNDER ANALYSIS</a:t>
            </a:r>
            <a:endParaRPr/>
          </a:p>
        </p:txBody>
      </p:sp>
      <p:pic>
        <p:nvPicPr>
          <p:cNvPr id="585" name="Google Shape;585;p27"/>
          <p:cNvPicPr preferRelativeResize="0"/>
          <p:nvPr/>
        </p:nvPicPr>
        <p:blipFill rotWithShape="1">
          <a:blip r:embed="rId4">
            <a:alphaModFix/>
          </a:blip>
          <a:srcRect/>
          <a:stretch/>
        </p:blipFill>
        <p:spPr>
          <a:xfrm>
            <a:off x="544755" y="3273612"/>
            <a:ext cx="2760166" cy="1590245"/>
          </a:xfrm>
          <a:prstGeom prst="rect">
            <a:avLst/>
          </a:prstGeom>
          <a:noFill/>
          <a:ln>
            <a:noFill/>
          </a:ln>
        </p:spPr>
      </p:pic>
      <p:pic>
        <p:nvPicPr>
          <p:cNvPr id="586" name="Google Shape;586;p27"/>
          <p:cNvPicPr preferRelativeResize="0"/>
          <p:nvPr/>
        </p:nvPicPr>
        <p:blipFill rotWithShape="1">
          <a:blip r:embed="rId5">
            <a:alphaModFix/>
          </a:blip>
          <a:srcRect/>
          <a:stretch/>
        </p:blipFill>
        <p:spPr>
          <a:xfrm>
            <a:off x="3548559" y="3293930"/>
            <a:ext cx="2760166" cy="1569927"/>
          </a:xfrm>
          <a:prstGeom prst="rect">
            <a:avLst/>
          </a:prstGeom>
          <a:noFill/>
          <a:ln>
            <a:noFill/>
          </a:ln>
        </p:spPr>
      </p:pic>
      <p:sp>
        <p:nvSpPr>
          <p:cNvPr id="587" name="Google Shape;587;p27"/>
          <p:cNvSpPr/>
          <p:nvPr/>
        </p:nvSpPr>
        <p:spPr>
          <a:xfrm>
            <a:off x="562419" y="755650"/>
            <a:ext cx="496255" cy="4265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chemeClr val="lt1"/>
                </a:solidFill>
                <a:latin typeface="Arial Black"/>
                <a:ea typeface="Arial Black"/>
                <a:cs typeface="Arial Black"/>
                <a:sym typeface="Arial Black"/>
              </a:rPr>
              <a:t>1.1</a:t>
            </a:r>
            <a:endParaRPr/>
          </a:p>
        </p:txBody>
      </p:sp>
      <p:cxnSp>
        <p:nvCxnSpPr>
          <p:cNvPr id="588" name="Google Shape;588;p27"/>
          <p:cNvCxnSpPr/>
          <p:nvPr/>
        </p:nvCxnSpPr>
        <p:spPr>
          <a:xfrm>
            <a:off x="5153026" y="1028461"/>
            <a:ext cx="1165225" cy="0"/>
          </a:xfrm>
          <a:prstGeom prst="straightConnector1">
            <a:avLst/>
          </a:prstGeom>
          <a:noFill/>
          <a:ln w="38100" cap="flat" cmpd="sng">
            <a:solidFill>
              <a:srgbClr val="BE8E00"/>
            </a:solidFill>
            <a:prstDash val="solid"/>
            <a:round/>
            <a:headEnd type="none" w="sm" len="sm"/>
            <a:tailEnd type="none" w="sm" len="sm"/>
          </a:ln>
        </p:spPr>
      </p:cxnSp>
      <p:cxnSp>
        <p:nvCxnSpPr>
          <p:cNvPr id="589" name="Google Shape;589;p27"/>
          <p:cNvCxnSpPr/>
          <p:nvPr/>
        </p:nvCxnSpPr>
        <p:spPr>
          <a:xfrm>
            <a:off x="572388" y="1032454"/>
            <a:ext cx="0" cy="603546"/>
          </a:xfrm>
          <a:prstGeom prst="straightConnector1">
            <a:avLst/>
          </a:prstGeom>
          <a:noFill/>
          <a:ln w="12700" cap="flat" cmpd="sng">
            <a:solidFill>
              <a:srgbClr val="BE8E00"/>
            </a:solidFill>
            <a:prstDash val="solid"/>
            <a:round/>
            <a:headEnd type="none" w="sm" len="sm"/>
            <a:tailEnd type="none" w="sm" len="sm"/>
          </a:ln>
        </p:spPr>
      </p:cxnSp>
      <p:sp>
        <p:nvSpPr>
          <p:cNvPr id="590" name="Google Shape;590;p27"/>
          <p:cNvSpPr txBox="1"/>
          <p:nvPr/>
        </p:nvSpPr>
        <p:spPr>
          <a:xfrm>
            <a:off x="4762500" y="5316867"/>
            <a:ext cx="1546225" cy="166199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accent1"/>
                </a:solidFill>
                <a:latin typeface="Arial Black"/>
                <a:ea typeface="Arial Black"/>
                <a:cs typeface="Arial Black"/>
                <a:sym typeface="Arial Black"/>
              </a:rPr>
              <a:t>56% </a:t>
            </a:r>
            <a:endParaRPr/>
          </a:p>
          <a:p>
            <a:pPr marL="0" marR="0" lvl="0" indent="0" algn="ctr" rtl="0">
              <a:spcBef>
                <a:spcPts val="0"/>
              </a:spcBef>
              <a:spcAft>
                <a:spcPts val="0"/>
              </a:spcAft>
              <a:buNone/>
            </a:pPr>
            <a:r>
              <a:rPr lang="en-US" sz="1100">
                <a:solidFill>
                  <a:schemeClr val="dk1"/>
                </a:solidFill>
                <a:latin typeface="Calibri"/>
                <a:ea typeface="Calibri"/>
                <a:cs typeface="Calibri"/>
                <a:sym typeface="Calibri"/>
              </a:rPr>
              <a:t>Of startups were founded between 2015-2020</a:t>
            </a:r>
            <a:endParaRPr/>
          </a:p>
          <a:p>
            <a:pPr marL="0" marR="0" lvl="0" indent="0" algn="ctr" rtl="0">
              <a:spcBef>
                <a:spcPts val="0"/>
              </a:spcBef>
              <a:spcAft>
                <a:spcPts val="0"/>
              </a:spcAft>
              <a:buNone/>
            </a:pPr>
            <a:r>
              <a:rPr lang="en-US" sz="1800" b="1">
                <a:solidFill>
                  <a:schemeClr val="dk2"/>
                </a:solidFill>
                <a:latin typeface="Arial Black"/>
                <a:ea typeface="Arial Black"/>
                <a:cs typeface="Arial Black"/>
                <a:sym typeface="Arial Black"/>
              </a:rPr>
              <a:t>6%</a:t>
            </a:r>
            <a:endParaRPr/>
          </a:p>
          <a:p>
            <a:pPr marL="0" marR="0" lvl="0" indent="0" algn="ctr" rtl="0">
              <a:spcBef>
                <a:spcPts val="0"/>
              </a:spcBef>
              <a:spcAft>
                <a:spcPts val="0"/>
              </a:spcAft>
              <a:buNone/>
            </a:pPr>
            <a:r>
              <a:rPr lang="en-US" sz="1100">
                <a:solidFill>
                  <a:schemeClr val="dk1"/>
                </a:solidFill>
                <a:latin typeface="Calibri"/>
                <a:ea typeface="Calibri"/>
                <a:cs typeface="Calibri"/>
                <a:sym typeface="Calibri"/>
              </a:rPr>
              <a:t>Of startups were founded between 2000 - 2004</a:t>
            </a:r>
            <a:endParaRPr/>
          </a:p>
        </p:txBody>
      </p:sp>
      <p:sp>
        <p:nvSpPr>
          <p:cNvPr id="591" name="Google Shape;591;p27"/>
          <p:cNvSpPr/>
          <p:nvPr/>
        </p:nvSpPr>
        <p:spPr>
          <a:xfrm>
            <a:off x="4238582" y="5974299"/>
            <a:ext cx="572791" cy="536428"/>
          </a:xfrm>
          <a:prstGeom prst="right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2" name="Google Shape;592;p27"/>
          <p:cNvSpPr txBox="1"/>
          <p:nvPr/>
        </p:nvSpPr>
        <p:spPr>
          <a:xfrm>
            <a:off x="572388" y="5546708"/>
            <a:ext cx="894462"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chemeClr val="dk1"/>
                </a:solidFill>
                <a:latin typeface="Calibri"/>
                <a:ea typeface="Calibri"/>
                <a:cs typeface="Calibri"/>
                <a:sym typeface="Calibri"/>
              </a:rPr>
              <a:t>56%</a:t>
            </a:r>
            <a:endParaRPr/>
          </a:p>
          <a:p>
            <a:pPr marL="0" marR="0" lvl="0" indent="0" algn="l" rtl="0">
              <a:spcBef>
                <a:spcPts val="0"/>
              </a:spcBef>
              <a:spcAft>
                <a:spcPts val="0"/>
              </a:spcAft>
              <a:buNone/>
            </a:pPr>
            <a:r>
              <a:rPr lang="en-US" sz="1000" b="1">
                <a:solidFill>
                  <a:schemeClr val="dk1"/>
                </a:solidFill>
                <a:latin typeface="Calibri"/>
                <a:ea typeface="Calibri"/>
                <a:cs typeface="Calibri"/>
                <a:sym typeface="Calibri"/>
              </a:rPr>
              <a:t>2015-2020</a:t>
            </a:r>
            <a:endParaRPr/>
          </a:p>
        </p:txBody>
      </p:sp>
      <p:sp>
        <p:nvSpPr>
          <p:cNvPr id="593" name="Google Shape;593;p27"/>
          <p:cNvSpPr txBox="1"/>
          <p:nvPr/>
        </p:nvSpPr>
        <p:spPr>
          <a:xfrm>
            <a:off x="562419" y="6378695"/>
            <a:ext cx="80010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chemeClr val="dk1"/>
                </a:solidFill>
                <a:latin typeface="Calibri"/>
                <a:ea typeface="Calibri"/>
                <a:cs typeface="Calibri"/>
                <a:sym typeface="Calibri"/>
              </a:rPr>
              <a:t>29%</a:t>
            </a:r>
            <a:endParaRPr/>
          </a:p>
          <a:p>
            <a:pPr marL="0" marR="0" lvl="0" indent="0" algn="l" rtl="0">
              <a:spcBef>
                <a:spcPts val="0"/>
              </a:spcBef>
              <a:spcAft>
                <a:spcPts val="0"/>
              </a:spcAft>
              <a:buNone/>
            </a:pPr>
            <a:r>
              <a:rPr lang="en-US" sz="1000" b="1">
                <a:solidFill>
                  <a:schemeClr val="dk1"/>
                </a:solidFill>
                <a:latin typeface="Calibri"/>
                <a:ea typeface="Calibri"/>
                <a:cs typeface="Calibri"/>
                <a:sym typeface="Calibri"/>
              </a:rPr>
              <a:t>2010-2014</a:t>
            </a:r>
            <a:endParaRPr/>
          </a:p>
        </p:txBody>
      </p:sp>
      <p:sp>
        <p:nvSpPr>
          <p:cNvPr id="594" name="Google Shape;594;p27"/>
          <p:cNvSpPr txBox="1"/>
          <p:nvPr/>
        </p:nvSpPr>
        <p:spPr>
          <a:xfrm>
            <a:off x="3020684" y="6351195"/>
            <a:ext cx="89446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b="1">
                <a:solidFill>
                  <a:schemeClr val="dk1"/>
                </a:solidFill>
                <a:latin typeface="Calibri"/>
                <a:ea typeface="Calibri"/>
                <a:cs typeface="Calibri"/>
                <a:sym typeface="Calibri"/>
              </a:rPr>
              <a:t>3%</a:t>
            </a:r>
            <a:endParaRPr/>
          </a:p>
          <a:p>
            <a:pPr marL="0" marR="0" lvl="0" indent="0" algn="r" rtl="0">
              <a:spcBef>
                <a:spcPts val="0"/>
              </a:spcBef>
              <a:spcAft>
                <a:spcPts val="0"/>
              </a:spcAft>
              <a:buNone/>
            </a:pPr>
            <a:r>
              <a:rPr lang="en-US" sz="900" b="1">
                <a:solidFill>
                  <a:schemeClr val="dk1"/>
                </a:solidFill>
                <a:latin typeface="Calibri"/>
                <a:ea typeface="Calibri"/>
                <a:cs typeface="Calibri"/>
                <a:sym typeface="Calibri"/>
              </a:rPr>
              <a:t>2005-2009</a:t>
            </a:r>
            <a:endParaRPr/>
          </a:p>
        </p:txBody>
      </p:sp>
      <p:sp>
        <p:nvSpPr>
          <p:cNvPr id="595" name="Google Shape;595;p27"/>
          <p:cNvSpPr txBox="1"/>
          <p:nvPr/>
        </p:nvSpPr>
        <p:spPr>
          <a:xfrm>
            <a:off x="2878972" y="5930971"/>
            <a:ext cx="1036173"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b="1">
                <a:solidFill>
                  <a:schemeClr val="dk1"/>
                </a:solidFill>
                <a:latin typeface="Calibri"/>
                <a:ea typeface="Calibri"/>
                <a:cs typeface="Calibri"/>
                <a:sym typeface="Calibri"/>
              </a:rPr>
              <a:t>3%</a:t>
            </a:r>
            <a:endParaRPr/>
          </a:p>
          <a:p>
            <a:pPr marL="0" marR="0" lvl="0" indent="0" algn="r" rtl="0">
              <a:spcBef>
                <a:spcPts val="0"/>
              </a:spcBef>
              <a:spcAft>
                <a:spcPts val="0"/>
              </a:spcAft>
              <a:buNone/>
            </a:pPr>
            <a:r>
              <a:rPr lang="en-US" sz="900" b="1">
                <a:solidFill>
                  <a:schemeClr val="dk1"/>
                </a:solidFill>
                <a:latin typeface="Calibri"/>
                <a:ea typeface="Calibri"/>
                <a:cs typeface="Calibri"/>
                <a:sym typeface="Calibri"/>
              </a:rPr>
              <a:t>2000-2004</a:t>
            </a:r>
            <a:endParaRPr/>
          </a:p>
        </p:txBody>
      </p:sp>
      <p:sp>
        <p:nvSpPr>
          <p:cNvPr id="596" name="Google Shape;596;p27"/>
          <p:cNvSpPr txBox="1"/>
          <p:nvPr/>
        </p:nvSpPr>
        <p:spPr>
          <a:xfrm>
            <a:off x="2917516" y="5537170"/>
            <a:ext cx="997630"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b="1">
                <a:solidFill>
                  <a:schemeClr val="dk1"/>
                </a:solidFill>
                <a:latin typeface="Calibri"/>
                <a:ea typeface="Calibri"/>
                <a:cs typeface="Calibri"/>
                <a:sym typeface="Calibri"/>
              </a:rPr>
              <a:t>9%</a:t>
            </a:r>
            <a:endParaRPr/>
          </a:p>
          <a:p>
            <a:pPr marL="0" marR="0" lvl="0" indent="0" algn="r" rtl="0">
              <a:spcBef>
                <a:spcPts val="0"/>
              </a:spcBef>
              <a:spcAft>
                <a:spcPts val="0"/>
              </a:spcAft>
              <a:buNone/>
            </a:pPr>
            <a:r>
              <a:rPr lang="en-US" sz="900" b="1">
                <a:solidFill>
                  <a:schemeClr val="dk1"/>
                </a:solidFill>
                <a:latin typeface="Calibri"/>
                <a:ea typeface="Calibri"/>
                <a:cs typeface="Calibri"/>
                <a:sym typeface="Calibri"/>
              </a:rPr>
              <a:t>2021-2022</a:t>
            </a:r>
            <a:endParaRPr/>
          </a:p>
        </p:txBody>
      </p:sp>
      <p:cxnSp>
        <p:nvCxnSpPr>
          <p:cNvPr id="597" name="Google Shape;597;p27"/>
          <p:cNvCxnSpPr/>
          <p:nvPr/>
        </p:nvCxnSpPr>
        <p:spPr>
          <a:xfrm>
            <a:off x="549275" y="6778805"/>
            <a:ext cx="984250" cy="0"/>
          </a:xfrm>
          <a:prstGeom prst="straightConnector1">
            <a:avLst/>
          </a:prstGeom>
          <a:noFill/>
          <a:ln w="19050" cap="flat" cmpd="sng">
            <a:solidFill>
              <a:srgbClr val="7388A5"/>
            </a:solidFill>
            <a:prstDash val="solid"/>
            <a:round/>
            <a:headEnd type="none" w="sm" len="sm"/>
            <a:tailEnd type="oval" w="med" len="med"/>
          </a:ln>
        </p:spPr>
      </p:cxnSp>
      <p:cxnSp>
        <p:nvCxnSpPr>
          <p:cNvPr id="598" name="Google Shape;598;p27"/>
          <p:cNvCxnSpPr/>
          <p:nvPr/>
        </p:nvCxnSpPr>
        <p:spPr>
          <a:xfrm>
            <a:off x="549275" y="5980829"/>
            <a:ext cx="611187" cy="0"/>
          </a:xfrm>
          <a:prstGeom prst="straightConnector1">
            <a:avLst/>
          </a:prstGeom>
          <a:noFill/>
          <a:ln w="19050" cap="flat" cmpd="sng">
            <a:solidFill>
              <a:srgbClr val="252F3B"/>
            </a:solidFill>
            <a:prstDash val="solid"/>
            <a:round/>
            <a:headEnd type="none" w="sm" len="sm"/>
            <a:tailEnd type="oval" w="med" len="med"/>
          </a:ln>
        </p:spPr>
      </p:cxnSp>
      <p:cxnSp>
        <p:nvCxnSpPr>
          <p:cNvPr id="599" name="Google Shape;599;p27"/>
          <p:cNvCxnSpPr/>
          <p:nvPr/>
        </p:nvCxnSpPr>
        <p:spPr>
          <a:xfrm>
            <a:off x="2824554" y="5930971"/>
            <a:ext cx="1003300" cy="0"/>
          </a:xfrm>
          <a:prstGeom prst="straightConnector1">
            <a:avLst/>
          </a:prstGeom>
          <a:noFill/>
          <a:ln w="19050" cap="flat" cmpd="sng">
            <a:solidFill>
              <a:schemeClr val="dk2"/>
            </a:solidFill>
            <a:prstDash val="solid"/>
            <a:round/>
            <a:headEnd type="oval" w="med" len="med"/>
            <a:tailEnd type="none" w="sm" len="sm"/>
          </a:ln>
        </p:spPr>
      </p:cxnSp>
      <p:cxnSp>
        <p:nvCxnSpPr>
          <p:cNvPr id="600" name="Google Shape;600;p27"/>
          <p:cNvCxnSpPr/>
          <p:nvPr/>
        </p:nvCxnSpPr>
        <p:spPr>
          <a:xfrm>
            <a:off x="2755445" y="6510727"/>
            <a:ext cx="530479" cy="156773"/>
          </a:xfrm>
          <a:prstGeom prst="straightConnector1">
            <a:avLst/>
          </a:prstGeom>
          <a:noFill/>
          <a:ln w="19050" cap="flat" cmpd="sng">
            <a:solidFill>
              <a:srgbClr val="8B8B8B"/>
            </a:solidFill>
            <a:prstDash val="solid"/>
            <a:round/>
            <a:headEnd type="oval" w="med" len="med"/>
            <a:tailEnd type="none" w="sm" len="sm"/>
          </a:ln>
        </p:spPr>
      </p:cxnSp>
      <p:cxnSp>
        <p:nvCxnSpPr>
          <p:cNvPr id="601" name="Google Shape;601;p27"/>
          <p:cNvCxnSpPr/>
          <p:nvPr/>
        </p:nvCxnSpPr>
        <p:spPr>
          <a:xfrm>
            <a:off x="2855415" y="6300303"/>
            <a:ext cx="972439" cy="0"/>
          </a:xfrm>
          <a:prstGeom prst="straightConnector1">
            <a:avLst/>
          </a:prstGeom>
          <a:noFill/>
          <a:ln w="19050" cap="flat" cmpd="sng">
            <a:solidFill>
              <a:schemeClr val="accent1"/>
            </a:solidFill>
            <a:prstDash val="solid"/>
            <a:round/>
            <a:headEnd type="oval" w="med" len="med"/>
            <a:tailEnd type="none" w="sm" len="sm"/>
          </a:ln>
        </p:spPr>
      </p:cxnSp>
      <p:cxnSp>
        <p:nvCxnSpPr>
          <p:cNvPr id="602" name="Google Shape;602;p27"/>
          <p:cNvCxnSpPr/>
          <p:nvPr/>
        </p:nvCxnSpPr>
        <p:spPr>
          <a:xfrm>
            <a:off x="3274060" y="6666999"/>
            <a:ext cx="553794" cy="0"/>
          </a:xfrm>
          <a:prstGeom prst="straightConnector1">
            <a:avLst/>
          </a:prstGeom>
          <a:noFill/>
          <a:ln w="19050" cap="flat" cmpd="sng">
            <a:solidFill>
              <a:srgbClr val="8B8B8B"/>
            </a:solidFill>
            <a:prstDash val="solid"/>
            <a:round/>
            <a:headEnd type="none" w="sm" len="sm"/>
            <a:tailEnd type="none" w="sm" len="sm"/>
          </a:ln>
        </p:spPr>
      </p:cxnSp>
      <p:cxnSp>
        <p:nvCxnSpPr>
          <p:cNvPr id="603" name="Google Shape;603;p27"/>
          <p:cNvCxnSpPr/>
          <p:nvPr/>
        </p:nvCxnSpPr>
        <p:spPr>
          <a:xfrm>
            <a:off x="544755" y="5057775"/>
            <a:ext cx="988770" cy="0"/>
          </a:xfrm>
          <a:prstGeom prst="straightConnector1">
            <a:avLst/>
          </a:prstGeom>
          <a:noFill/>
          <a:ln w="9525" cap="flat" cmpd="sng">
            <a:solidFill>
              <a:srgbClr val="BE8E00"/>
            </a:solidFill>
            <a:prstDash val="solid"/>
            <a:round/>
            <a:headEnd type="none" w="sm" len="sm"/>
            <a:tailEnd type="none" w="sm" len="sm"/>
          </a:ln>
        </p:spPr>
      </p:cxnSp>
      <p:cxnSp>
        <p:nvCxnSpPr>
          <p:cNvPr id="604" name="Google Shape;604;p27"/>
          <p:cNvCxnSpPr/>
          <p:nvPr/>
        </p:nvCxnSpPr>
        <p:spPr>
          <a:xfrm>
            <a:off x="2982362" y="5047751"/>
            <a:ext cx="3313219" cy="0"/>
          </a:xfrm>
          <a:prstGeom prst="straightConnector1">
            <a:avLst/>
          </a:prstGeom>
          <a:noFill/>
          <a:ln w="9525" cap="flat" cmpd="sng">
            <a:solidFill>
              <a:srgbClr val="BE8E00"/>
            </a:solidFill>
            <a:prstDash val="solid"/>
            <a:round/>
            <a:headEnd type="none" w="sm" len="sm"/>
            <a:tailEnd type="none" w="sm" len="sm"/>
          </a:ln>
        </p:spPr>
      </p:cxnSp>
      <p:sp>
        <p:nvSpPr>
          <p:cNvPr id="605" name="Google Shape;605;p27"/>
          <p:cNvSpPr/>
          <p:nvPr/>
        </p:nvSpPr>
        <p:spPr>
          <a:xfrm>
            <a:off x="4238582" y="0"/>
            <a:ext cx="2619418" cy="560328"/>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06" name="Google Shape;606;p27"/>
          <p:cNvSpPr/>
          <p:nvPr/>
        </p:nvSpPr>
        <p:spPr>
          <a:xfrm>
            <a:off x="6475233" y="0"/>
            <a:ext cx="382766" cy="434728"/>
          </a:xfrm>
          <a:prstGeom prst="rect">
            <a:avLst/>
          </a:prstGeom>
          <a:solidFill>
            <a:srgbClr val="222A3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lt1"/>
                </a:solidFill>
                <a:latin typeface="Verdana"/>
                <a:ea typeface="Verdana"/>
                <a:cs typeface="Verdana"/>
                <a:sym typeface="Verdana"/>
              </a:rPr>
              <a:t>2</a:t>
            </a:r>
            <a:endParaRPr/>
          </a:p>
        </p:txBody>
      </p:sp>
      <p:sp>
        <p:nvSpPr>
          <p:cNvPr id="607" name="Google Shape;607;p27"/>
          <p:cNvSpPr txBox="1"/>
          <p:nvPr/>
        </p:nvSpPr>
        <p:spPr>
          <a:xfrm>
            <a:off x="4665926" y="142238"/>
            <a:ext cx="1652325"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accent2"/>
                </a:solidFill>
                <a:latin typeface="Lucida Sans"/>
                <a:ea typeface="Lucida Sans"/>
                <a:cs typeface="Lucida Sans"/>
                <a:sym typeface="Lucida Sans"/>
              </a:rPr>
              <a:t>Startups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p28"/>
          <p:cNvSpPr/>
          <p:nvPr/>
        </p:nvSpPr>
        <p:spPr>
          <a:xfrm>
            <a:off x="0" y="5083177"/>
            <a:ext cx="6858000" cy="3262299"/>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13" name="Google Shape;613;p28"/>
          <p:cNvSpPr/>
          <p:nvPr/>
        </p:nvSpPr>
        <p:spPr>
          <a:xfrm>
            <a:off x="0" y="755651"/>
            <a:ext cx="6858000" cy="2418738"/>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14" name="Google Shape;614;p28"/>
          <p:cNvSpPr txBox="1"/>
          <p:nvPr/>
        </p:nvSpPr>
        <p:spPr>
          <a:xfrm>
            <a:off x="114300" y="8606135"/>
            <a:ext cx="32385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2"/>
                </a:solidFill>
                <a:latin typeface="Calibri"/>
                <a:ea typeface="Calibri"/>
                <a:cs typeface="Calibri"/>
                <a:sym typeface="Calibri"/>
              </a:rPr>
              <a:t>2</a:t>
            </a:r>
            <a:endParaRPr/>
          </a:p>
        </p:txBody>
      </p:sp>
      <p:sp>
        <p:nvSpPr>
          <p:cNvPr id="615" name="Google Shape;615;p28"/>
          <p:cNvSpPr txBox="1"/>
          <p:nvPr/>
        </p:nvSpPr>
        <p:spPr>
          <a:xfrm>
            <a:off x="492124" y="8592145"/>
            <a:ext cx="5759451" cy="33855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chemeClr val="dk1"/>
              </a:buClr>
              <a:buSzPts val="800"/>
              <a:buFont typeface="Calibri"/>
              <a:buAutoNum type="arabicPeriod"/>
            </a:pPr>
            <a:r>
              <a:rPr lang="en-US" sz="800" i="1">
                <a:solidFill>
                  <a:schemeClr val="dk1"/>
                </a:solidFill>
                <a:latin typeface="Calibri"/>
                <a:ea typeface="Calibri"/>
                <a:cs typeface="Calibri"/>
                <a:sym typeface="Calibri"/>
              </a:rPr>
              <a:t>https://www.startupblink.com/startup-ecosystem/kenya</a:t>
            </a:r>
            <a:endParaRPr/>
          </a:p>
          <a:p>
            <a:pPr marL="228600" marR="0" lvl="0" indent="-177800" algn="l" rtl="0">
              <a:spcBef>
                <a:spcPts val="0"/>
              </a:spcBef>
              <a:spcAft>
                <a:spcPts val="0"/>
              </a:spcAft>
              <a:buClr>
                <a:schemeClr val="dk1"/>
              </a:buClr>
              <a:buSzPts val="800"/>
              <a:buFont typeface="Calibri"/>
              <a:buNone/>
            </a:pPr>
            <a:endParaRPr sz="800" i="1">
              <a:solidFill>
                <a:schemeClr val="dk1"/>
              </a:solidFill>
              <a:latin typeface="Calibri"/>
              <a:ea typeface="Calibri"/>
              <a:cs typeface="Calibri"/>
              <a:sym typeface="Calibri"/>
            </a:endParaRPr>
          </a:p>
        </p:txBody>
      </p:sp>
      <p:sp>
        <p:nvSpPr>
          <p:cNvPr id="616" name="Google Shape;616;p28"/>
          <p:cNvSpPr txBox="1"/>
          <p:nvPr/>
        </p:nvSpPr>
        <p:spPr>
          <a:xfrm>
            <a:off x="568379" y="752197"/>
            <a:ext cx="1676399"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1" i="1">
                <a:solidFill>
                  <a:schemeClr val="accent1"/>
                </a:solidFill>
                <a:latin typeface="Calibri"/>
                <a:ea typeface="Calibri"/>
                <a:cs typeface="Calibri"/>
                <a:sym typeface="Calibri"/>
              </a:rPr>
              <a:t>Fig X: </a:t>
            </a:r>
            <a:r>
              <a:rPr lang="en-US" sz="1000" b="1" i="1">
                <a:solidFill>
                  <a:schemeClr val="dk1"/>
                </a:solidFill>
                <a:latin typeface="Calibri"/>
                <a:ea typeface="Calibri"/>
                <a:cs typeface="Calibri"/>
                <a:sym typeface="Calibri"/>
              </a:rPr>
              <a:t>Female founders</a:t>
            </a:r>
            <a:endParaRPr sz="1000" b="1">
              <a:solidFill>
                <a:schemeClr val="dk1"/>
              </a:solidFill>
              <a:latin typeface="Calibri"/>
              <a:ea typeface="Calibri"/>
              <a:cs typeface="Calibri"/>
              <a:sym typeface="Calibri"/>
            </a:endParaRPr>
          </a:p>
        </p:txBody>
      </p:sp>
      <p:sp>
        <p:nvSpPr>
          <p:cNvPr id="617" name="Google Shape;617;p28"/>
          <p:cNvSpPr txBox="1"/>
          <p:nvPr/>
        </p:nvSpPr>
        <p:spPr>
          <a:xfrm>
            <a:off x="4305353" y="760112"/>
            <a:ext cx="2012898"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1" i="1">
                <a:solidFill>
                  <a:schemeClr val="accent1"/>
                </a:solidFill>
                <a:latin typeface="Calibri"/>
                <a:ea typeface="Calibri"/>
                <a:cs typeface="Calibri"/>
                <a:sym typeface="Calibri"/>
              </a:rPr>
              <a:t>Fig X:</a:t>
            </a:r>
            <a:r>
              <a:rPr lang="en-US" sz="1000" b="1" i="1">
                <a:solidFill>
                  <a:schemeClr val="dk1"/>
                </a:solidFill>
                <a:latin typeface="Calibri"/>
                <a:ea typeface="Calibri"/>
                <a:cs typeface="Calibri"/>
                <a:sym typeface="Calibri"/>
              </a:rPr>
              <a:t> Female Employees</a:t>
            </a:r>
            <a:endParaRPr sz="1000" b="1">
              <a:solidFill>
                <a:schemeClr val="dk1"/>
              </a:solidFill>
              <a:latin typeface="Calibri"/>
              <a:ea typeface="Calibri"/>
              <a:cs typeface="Calibri"/>
              <a:sym typeface="Calibri"/>
            </a:endParaRPr>
          </a:p>
        </p:txBody>
      </p:sp>
      <p:sp>
        <p:nvSpPr>
          <p:cNvPr id="618" name="Google Shape;618;p28"/>
          <p:cNvSpPr txBox="1"/>
          <p:nvPr/>
        </p:nvSpPr>
        <p:spPr>
          <a:xfrm>
            <a:off x="558860" y="3586581"/>
            <a:ext cx="2754358" cy="1277273"/>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Startups in the country operate across different sectors in the economy  offering different services. A sector breakdown is presented across </a:t>
            </a:r>
            <a:r>
              <a:rPr lang="en-US" sz="1100" b="1">
                <a:solidFill>
                  <a:schemeClr val="dk1"/>
                </a:solidFill>
                <a:latin typeface="Calibri"/>
                <a:ea typeface="Calibri"/>
                <a:cs typeface="Calibri"/>
                <a:sym typeface="Calibri"/>
              </a:rPr>
              <a:t>13 sectors</a:t>
            </a:r>
            <a:r>
              <a:rPr lang="en-US" sz="1100">
                <a:solidFill>
                  <a:schemeClr val="dk1"/>
                </a:solidFill>
                <a:latin typeface="Calibri"/>
                <a:ea typeface="Calibri"/>
                <a:cs typeface="Calibri"/>
                <a:sym typeface="Calibri"/>
              </a:rPr>
              <a:t>. The most popular sector is </a:t>
            </a:r>
            <a:r>
              <a:rPr lang="en-US" sz="1100" b="1">
                <a:solidFill>
                  <a:schemeClr val="dk1"/>
                </a:solidFill>
                <a:latin typeface="Calibri"/>
                <a:ea typeface="Calibri"/>
                <a:cs typeface="Calibri"/>
                <a:sym typeface="Calibri"/>
              </a:rPr>
              <a:t>agriculture </a:t>
            </a:r>
            <a:r>
              <a:rPr lang="en-US" sz="1100">
                <a:solidFill>
                  <a:schemeClr val="dk1"/>
                </a:solidFill>
                <a:latin typeface="Calibri"/>
                <a:ea typeface="Calibri"/>
                <a:cs typeface="Calibri"/>
                <a:sym typeface="Calibri"/>
              </a:rPr>
              <a:t>followed by </a:t>
            </a:r>
            <a:r>
              <a:rPr lang="en-US" sz="1100" b="1">
                <a:solidFill>
                  <a:schemeClr val="dk1"/>
                </a:solidFill>
                <a:latin typeface="Calibri"/>
                <a:ea typeface="Calibri"/>
                <a:cs typeface="Calibri"/>
                <a:sym typeface="Calibri"/>
              </a:rPr>
              <a:t>education.</a:t>
            </a:r>
            <a:r>
              <a:rPr lang="en-US" sz="1100">
                <a:solidFill>
                  <a:schemeClr val="dk1"/>
                </a:solidFill>
                <a:latin typeface="Calibri"/>
                <a:ea typeface="Calibri"/>
                <a:cs typeface="Calibri"/>
                <a:sym typeface="Calibri"/>
              </a:rPr>
              <a:t> Countywide distribution reveals that </a:t>
            </a:r>
            <a:r>
              <a:rPr lang="en-US" sz="1100" b="1">
                <a:solidFill>
                  <a:schemeClr val="dk1"/>
                </a:solidFill>
                <a:latin typeface="Calibri"/>
                <a:ea typeface="Calibri"/>
                <a:cs typeface="Calibri"/>
                <a:sym typeface="Calibri"/>
              </a:rPr>
              <a:t>31% of startups operate within Nairobi. </a:t>
            </a:r>
            <a:endParaRPr sz="1100">
              <a:solidFill>
                <a:schemeClr val="dk1"/>
              </a:solidFill>
              <a:latin typeface="Calibri"/>
              <a:ea typeface="Calibri"/>
              <a:cs typeface="Calibri"/>
              <a:sym typeface="Calibri"/>
            </a:endParaRPr>
          </a:p>
        </p:txBody>
      </p:sp>
      <p:sp>
        <p:nvSpPr>
          <p:cNvPr id="619" name="Google Shape;619;p28"/>
          <p:cNvSpPr txBox="1"/>
          <p:nvPr/>
        </p:nvSpPr>
        <p:spPr>
          <a:xfrm>
            <a:off x="558853" y="5108615"/>
            <a:ext cx="2763943"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i="1">
                <a:solidFill>
                  <a:schemeClr val="accent1"/>
                </a:solidFill>
                <a:latin typeface="Calibri"/>
                <a:ea typeface="Calibri"/>
                <a:cs typeface="Calibri"/>
                <a:sym typeface="Calibri"/>
              </a:rPr>
              <a:t>Fig X</a:t>
            </a:r>
            <a:r>
              <a:rPr lang="en-US" sz="1100" b="1">
                <a:solidFill>
                  <a:schemeClr val="dk2"/>
                </a:solidFill>
                <a:latin typeface="Calibri"/>
                <a:ea typeface="Calibri"/>
                <a:cs typeface="Calibri"/>
                <a:sym typeface="Calibri"/>
              </a:rPr>
              <a:t>: County-wise distribution of startups</a:t>
            </a:r>
            <a:endParaRPr/>
          </a:p>
        </p:txBody>
      </p:sp>
      <p:sp>
        <p:nvSpPr>
          <p:cNvPr id="620" name="Google Shape;620;p28"/>
          <p:cNvSpPr txBox="1"/>
          <p:nvPr/>
        </p:nvSpPr>
        <p:spPr>
          <a:xfrm>
            <a:off x="3602040" y="5108615"/>
            <a:ext cx="2716211"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i="1">
                <a:solidFill>
                  <a:schemeClr val="accent1"/>
                </a:solidFill>
                <a:latin typeface="Calibri"/>
                <a:ea typeface="Calibri"/>
                <a:cs typeface="Calibri"/>
                <a:sym typeface="Calibri"/>
              </a:rPr>
              <a:t> Fig X </a:t>
            </a:r>
            <a:r>
              <a:rPr lang="en-US" sz="1100" b="1">
                <a:solidFill>
                  <a:schemeClr val="dk2"/>
                </a:solidFill>
                <a:latin typeface="Calibri"/>
                <a:ea typeface="Calibri"/>
                <a:cs typeface="Calibri"/>
                <a:sym typeface="Calibri"/>
              </a:rPr>
              <a:t>: Sector distribution of startups</a:t>
            </a:r>
            <a:endParaRPr/>
          </a:p>
        </p:txBody>
      </p:sp>
      <p:sp>
        <p:nvSpPr>
          <p:cNvPr id="621" name="Google Shape;621;p28"/>
          <p:cNvSpPr txBox="1"/>
          <p:nvPr/>
        </p:nvSpPr>
        <p:spPr>
          <a:xfrm>
            <a:off x="549275" y="7941935"/>
            <a:ext cx="2733848" cy="43088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b="1" i="1">
                <a:solidFill>
                  <a:schemeClr val="dk1"/>
                </a:solidFill>
                <a:latin typeface="Calibri"/>
                <a:ea typeface="Calibri"/>
                <a:cs typeface="Calibri"/>
                <a:sym typeface="Calibri"/>
              </a:rPr>
              <a:t>31% of startups operate within the country’s capital (Nairobi)</a:t>
            </a:r>
            <a:endParaRPr/>
          </a:p>
        </p:txBody>
      </p:sp>
      <p:sp>
        <p:nvSpPr>
          <p:cNvPr id="622" name="Google Shape;622;p28"/>
          <p:cNvSpPr txBox="1"/>
          <p:nvPr/>
        </p:nvSpPr>
        <p:spPr>
          <a:xfrm>
            <a:off x="3563939" y="7941935"/>
            <a:ext cx="2754312" cy="43088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b="1" i="1">
                <a:solidFill>
                  <a:schemeClr val="dk1"/>
                </a:solidFill>
                <a:latin typeface="Calibri"/>
                <a:ea typeface="Calibri"/>
                <a:cs typeface="Calibri"/>
                <a:sym typeface="Calibri"/>
              </a:rPr>
              <a:t>20% of startups are in the agricultural sector</a:t>
            </a:r>
            <a:endParaRPr/>
          </a:p>
        </p:txBody>
      </p:sp>
      <p:pic>
        <p:nvPicPr>
          <p:cNvPr id="623" name="Google Shape;623;p28"/>
          <p:cNvPicPr preferRelativeResize="0"/>
          <p:nvPr/>
        </p:nvPicPr>
        <p:blipFill rotWithShape="1">
          <a:blip r:embed="rId3">
            <a:alphaModFix/>
          </a:blip>
          <a:srcRect/>
          <a:stretch/>
        </p:blipFill>
        <p:spPr>
          <a:xfrm>
            <a:off x="539698" y="998419"/>
            <a:ext cx="1689032" cy="1942728"/>
          </a:xfrm>
          <a:prstGeom prst="rect">
            <a:avLst/>
          </a:prstGeom>
          <a:noFill/>
          <a:ln>
            <a:noFill/>
          </a:ln>
        </p:spPr>
      </p:pic>
      <p:sp>
        <p:nvSpPr>
          <p:cNvPr id="624" name="Google Shape;624;p28"/>
          <p:cNvSpPr txBox="1"/>
          <p:nvPr/>
        </p:nvSpPr>
        <p:spPr>
          <a:xfrm>
            <a:off x="2263948" y="755650"/>
            <a:ext cx="203835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1" i="1">
                <a:solidFill>
                  <a:schemeClr val="accent1"/>
                </a:solidFill>
                <a:latin typeface="Calibri"/>
                <a:ea typeface="Calibri"/>
                <a:cs typeface="Calibri"/>
                <a:sym typeface="Calibri"/>
              </a:rPr>
              <a:t>Fig x</a:t>
            </a:r>
            <a:r>
              <a:rPr lang="en-US" sz="1000" b="1" i="1">
                <a:solidFill>
                  <a:schemeClr val="dk1"/>
                </a:solidFill>
                <a:latin typeface="Calibri"/>
                <a:ea typeface="Calibri"/>
                <a:cs typeface="Calibri"/>
                <a:sym typeface="Calibri"/>
              </a:rPr>
              <a:t>: No of employees</a:t>
            </a:r>
            <a:endParaRPr/>
          </a:p>
        </p:txBody>
      </p:sp>
      <p:pic>
        <p:nvPicPr>
          <p:cNvPr id="625" name="Google Shape;625;p28"/>
          <p:cNvPicPr preferRelativeResize="0"/>
          <p:nvPr/>
        </p:nvPicPr>
        <p:blipFill rotWithShape="1">
          <a:blip r:embed="rId4">
            <a:alphaModFix/>
          </a:blip>
          <a:srcRect/>
          <a:stretch/>
        </p:blipFill>
        <p:spPr>
          <a:xfrm>
            <a:off x="2238373" y="986621"/>
            <a:ext cx="2022476" cy="1954526"/>
          </a:xfrm>
          <a:prstGeom prst="rect">
            <a:avLst/>
          </a:prstGeom>
          <a:noFill/>
          <a:ln>
            <a:noFill/>
          </a:ln>
        </p:spPr>
      </p:pic>
      <p:pic>
        <p:nvPicPr>
          <p:cNvPr id="626" name="Google Shape;626;p28"/>
          <p:cNvPicPr preferRelativeResize="0"/>
          <p:nvPr/>
        </p:nvPicPr>
        <p:blipFill rotWithShape="1">
          <a:blip r:embed="rId5">
            <a:alphaModFix/>
          </a:blip>
          <a:srcRect/>
          <a:stretch/>
        </p:blipFill>
        <p:spPr>
          <a:xfrm>
            <a:off x="4298951" y="1046198"/>
            <a:ext cx="2012898" cy="1894950"/>
          </a:xfrm>
          <a:prstGeom prst="rect">
            <a:avLst/>
          </a:prstGeom>
          <a:noFill/>
          <a:ln>
            <a:noFill/>
          </a:ln>
        </p:spPr>
      </p:pic>
      <p:pic>
        <p:nvPicPr>
          <p:cNvPr id="627" name="Google Shape;627;p28"/>
          <p:cNvPicPr preferRelativeResize="0"/>
          <p:nvPr/>
        </p:nvPicPr>
        <p:blipFill rotWithShape="1">
          <a:blip r:embed="rId6">
            <a:alphaModFix/>
          </a:blip>
          <a:srcRect/>
          <a:stretch/>
        </p:blipFill>
        <p:spPr>
          <a:xfrm>
            <a:off x="607166" y="5440713"/>
            <a:ext cx="2754365" cy="2535655"/>
          </a:xfrm>
          <a:prstGeom prst="rect">
            <a:avLst/>
          </a:prstGeom>
          <a:noFill/>
          <a:ln>
            <a:noFill/>
          </a:ln>
        </p:spPr>
      </p:pic>
      <p:pic>
        <p:nvPicPr>
          <p:cNvPr id="628" name="Google Shape;628;p28"/>
          <p:cNvPicPr preferRelativeResize="0"/>
          <p:nvPr/>
        </p:nvPicPr>
        <p:blipFill rotWithShape="1">
          <a:blip r:embed="rId7">
            <a:alphaModFix/>
          </a:blip>
          <a:srcRect/>
          <a:stretch/>
        </p:blipFill>
        <p:spPr>
          <a:xfrm>
            <a:off x="3563939" y="5440713"/>
            <a:ext cx="2735209" cy="2477696"/>
          </a:xfrm>
          <a:prstGeom prst="rect">
            <a:avLst/>
          </a:prstGeom>
          <a:noFill/>
          <a:ln>
            <a:noFill/>
          </a:ln>
        </p:spPr>
      </p:pic>
      <p:cxnSp>
        <p:nvCxnSpPr>
          <p:cNvPr id="629" name="Google Shape;629;p28"/>
          <p:cNvCxnSpPr/>
          <p:nvPr/>
        </p:nvCxnSpPr>
        <p:spPr>
          <a:xfrm flipH="1">
            <a:off x="2189106" y="755650"/>
            <a:ext cx="9525" cy="2172071"/>
          </a:xfrm>
          <a:prstGeom prst="straightConnector1">
            <a:avLst/>
          </a:prstGeom>
          <a:noFill/>
          <a:ln w="9525" cap="flat" cmpd="sng">
            <a:solidFill>
              <a:srgbClr val="BE8E00"/>
            </a:solidFill>
            <a:prstDash val="dash"/>
            <a:round/>
            <a:headEnd type="none" w="sm" len="sm"/>
            <a:tailEnd type="none" w="sm" len="sm"/>
          </a:ln>
        </p:spPr>
      </p:cxnSp>
      <p:cxnSp>
        <p:nvCxnSpPr>
          <p:cNvPr id="630" name="Google Shape;630;p28"/>
          <p:cNvCxnSpPr/>
          <p:nvPr/>
        </p:nvCxnSpPr>
        <p:spPr>
          <a:xfrm flipH="1">
            <a:off x="4264259" y="798523"/>
            <a:ext cx="9525" cy="2172071"/>
          </a:xfrm>
          <a:prstGeom prst="straightConnector1">
            <a:avLst/>
          </a:prstGeom>
          <a:noFill/>
          <a:ln w="9525" cap="flat" cmpd="sng">
            <a:solidFill>
              <a:srgbClr val="BE8E00"/>
            </a:solidFill>
            <a:prstDash val="dash"/>
            <a:round/>
            <a:headEnd type="none" w="sm" len="sm"/>
            <a:tailEnd type="none" w="sm" len="sm"/>
          </a:ln>
        </p:spPr>
      </p:cxnSp>
      <p:sp>
        <p:nvSpPr>
          <p:cNvPr id="631" name="Google Shape;631;p28"/>
          <p:cNvSpPr txBox="1"/>
          <p:nvPr/>
        </p:nvSpPr>
        <p:spPr>
          <a:xfrm>
            <a:off x="558853" y="3281162"/>
            <a:ext cx="5749872"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2"/>
                </a:solidFill>
                <a:latin typeface="Gill Sans"/>
                <a:ea typeface="Gill Sans"/>
                <a:cs typeface="Gill Sans"/>
                <a:sym typeface="Gill Sans"/>
              </a:rPr>
              <a:t>1.1.3 GEOGRAPHIC AND SECTOR DISTRIBUTION</a:t>
            </a:r>
            <a:endParaRPr/>
          </a:p>
        </p:txBody>
      </p:sp>
      <p:cxnSp>
        <p:nvCxnSpPr>
          <p:cNvPr id="632" name="Google Shape;632;p28"/>
          <p:cNvCxnSpPr/>
          <p:nvPr/>
        </p:nvCxnSpPr>
        <p:spPr>
          <a:xfrm>
            <a:off x="3429000" y="4816801"/>
            <a:ext cx="0" cy="3476706"/>
          </a:xfrm>
          <a:prstGeom prst="straightConnector1">
            <a:avLst/>
          </a:prstGeom>
          <a:noFill/>
          <a:ln w="9525" cap="flat" cmpd="sng">
            <a:solidFill>
              <a:srgbClr val="BE8E00"/>
            </a:solidFill>
            <a:prstDash val="dash"/>
            <a:round/>
            <a:headEnd type="none" w="sm" len="sm"/>
            <a:tailEnd type="none" w="sm" len="sm"/>
          </a:ln>
        </p:spPr>
      </p:cxnSp>
      <p:sp>
        <p:nvSpPr>
          <p:cNvPr id="633" name="Google Shape;633;p28"/>
          <p:cNvSpPr/>
          <p:nvPr/>
        </p:nvSpPr>
        <p:spPr>
          <a:xfrm>
            <a:off x="4238582" y="0"/>
            <a:ext cx="2619418" cy="560328"/>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34" name="Google Shape;634;p28"/>
          <p:cNvSpPr/>
          <p:nvPr/>
        </p:nvSpPr>
        <p:spPr>
          <a:xfrm>
            <a:off x="6475233" y="-1"/>
            <a:ext cx="382766" cy="434729"/>
          </a:xfrm>
          <a:prstGeom prst="rect">
            <a:avLst/>
          </a:prstGeom>
          <a:solidFill>
            <a:srgbClr val="222A3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lt1"/>
                </a:solidFill>
                <a:latin typeface="Verdana"/>
                <a:ea typeface="Verdana"/>
                <a:cs typeface="Verdana"/>
                <a:sym typeface="Verdana"/>
              </a:rPr>
              <a:t>2</a:t>
            </a:r>
            <a:endParaRPr/>
          </a:p>
        </p:txBody>
      </p:sp>
      <p:sp>
        <p:nvSpPr>
          <p:cNvPr id="635" name="Google Shape;635;p28"/>
          <p:cNvSpPr txBox="1"/>
          <p:nvPr/>
        </p:nvSpPr>
        <p:spPr>
          <a:xfrm>
            <a:off x="4646431" y="105579"/>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accent2"/>
                </a:solidFill>
                <a:latin typeface="Lucida Sans"/>
                <a:ea typeface="Lucida Sans"/>
                <a:cs typeface="Lucida Sans"/>
                <a:sym typeface="Lucida Sans"/>
              </a:rPr>
              <a:t>Startups</a:t>
            </a:r>
            <a:endParaRPr/>
          </a:p>
        </p:txBody>
      </p:sp>
      <p:sp>
        <p:nvSpPr>
          <p:cNvPr id="636" name="Google Shape;636;p28"/>
          <p:cNvSpPr txBox="1"/>
          <p:nvPr/>
        </p:nvSpPr>
        <p:spPr>
          <a:xfrm>
            <a:off x="3563939" y="3586581"/>
            <a:ext cx="2754358" cy="144655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b="1">
                <a:solidFill>
                  <a:schemeClr val="dk1"/>
                </a:solidFill>
                <a:latin typeface="Calibri"/>
                <a:ea typeface="Calibri"/>
                <a:cs typeface="Calibri"/>
                <a:sym typeface="Calibri"/>
              </a:rPr>
              <a:t>Mombasa </a:t>
            </a:r>
            <a:r>
              <a:rPr lang="en-US" sz="1100">
                <a:solidFill>
                  <a:schemeClr val="dk1"/>
                </a:solidFill>
                <a:latin typeface="Calibri"/>
                <a:ea typeface="Calibri"/>
                <a:cs typeface="Calibri"/>
                <a:sym typeface="Calibri"/>
              </a:rPr>
              <a:t>comes second </a:t>
            </a:r>
            <a:r>
              <a:rPr lang="en-US" sz="1100" b="1">
                <a:solidFill>
                  <a:schemeClr val="dk1"/>
                </a:solidFill>
                <a:latin typeface="Calibri"/>
                <a:ea typeface="Calibri"/>
                <a:cs typeface="Calibri"/>
                <a:sym typeface="Calibri"/>
              </a:rPr>
              <a:t>(10%). </a:t>
            </a:r>
            <a:r>
              <a:rPr lang="en-US" sz="1100">
                <a:solidFill>
                  <a:schemeClr val="dk1"/>
                </a:solidFill>
                <a:latin typeface="Calibri"/>
                <a:ea typeface="Calibri"/>
                <a:cs typeface="Calibri"/>
                <a:sym typeface="Calibri"/>
              </a:rPr>
              <a:t>It is worth noting that Nairobi and Mombasa are the only two cities ranked by the StartupBlink Report. Nairobi is 163</a:t>
            </a:r>
            <a:r>
              <a:rPr lang="en-US" sz="1100" baseline="30000">
                <a:solidFill>
                  <a:schemeClr val="dk1"/>
                </a:solidFill>
                <a:latin typeface="Calibri"/>
                <a:ea typeface="Calibri"/>
                <a:cs typeface="Calibri"/>
                <a:sym typeface="Calibri"/>
              </a:rPr>
              <a:t>rd</a:t>
            </a:r>
            <a:r>
              <a:rPr lang="en-US" sz="1100">
                <a:solidFill>
                  <a:schemeClr val="dk1"/>
                </a:solidFill>
                <a:latin typeface="Calibri"/>
                <a:ea typeface="Calibri"/>
                <a:cs typeface="Calibri"/>
                <a:sym typeface="Calibri"/>
              </a:rPr>
              <a:t> globally while Mombasa is 891</a:t>
            </a:r>
            <a:r>
              <a:rPr lang="en-US" sz="1100" baseline="30000">
                <a:solidFill>
                  <a:schemeClr val="dk1"/>
                </a:solidFill>
                <a:latin typeface="Calibri"/>
                <a:ea typeface="Calibri"/>
                <a:cs typeface="Calibri"/>
                <a:sym typeface="Calibri"/>
              </a:rPr>
              <a:t>st</a:t>
            </a:r>
            <a:r>
              <a:rPr lang="en-US" sz="1100">
                <a:solidFill>
                  <a:schemeClr val="dk1"/>
                </a:solidFill>
                <a:latin typeface="Calibri"/>
                <a:ea typeface="Calibri"/>
                <a:cs typeface="Calibri"/>
                <a:sym typeface="Calibri"/>
              </a:rPr>
              <a:t> . Nationally, Nairobi is ranked first  while Mombasa comes second. This could be an explanation for startups preferring to operate mainly within the city</a:t>
            </a:r>
            <a:r>
              <a:rPr lang="en-US" sz="1100" baseline="30000">
                <a:solidFill>
                  <a:schemeClr val="dk1"/>
                </a:solidFill>
                <a:latin typeface="Calibri"/>
                <a:ea typeface="Calibri"/>
                <a:cs typeface="Calibri"/>
                <a:sym typeface="Calibri"/>
              </a:rPr>
              <a:t>1</a:t>
            </a:r>
            <a:r>
              <a:rPr lang="en-US" sz="1100">
                <a:solidFill>
                  <a:schemeClr val="dk1"/>
                </a:solidFill>
                <a:latin typeface="Calibri"/>
                <a:ea typeface="Calibri"/>
                <a:cs typeface="Calibri"/>
                <a:sym typeface="Calibri"/>
              </a:rPr>
              <a:t>.</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29"/>
          <p:cNvSpPr/>
          <p:nvPr/>
        </p:nvSpPr>
        <p:spPr>
          <a:xfrm>
            <a:off x="0" y="1525091"/>
            <a:ext cx="4676831" cy="2856409"/>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42" name="Google Shape;642;p29"/>
          <p:cNvSpPr txBox="1"/>
          <p:nvPr/>
        </p:nvSpPr>
        <p:spPr>
          <a:xfrm>
            <a:off x="114300" y="8606135"/>
            <a:ext cx="32385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2"/>
                </a:solidFill>
                <a:latin typeface="Calibri"/>
                <a:ea typeface="Calibri"/>
                <a:cs typeface="Calibri"/>
                <a:sym typeface="Calibri"/>
              </a:rPr>
              <a:t>3</a:t>
            </a:r>
            <a:endParaRPr/>
          </a:p>
        </p:txBody>
      </p:sp>
      <p:sp>
        <p:nvSpPr>
          <p:cNvPr id="643" name="Google Shape;643;p29"/>
          <p:cNvSpPr txBox="1"/>
          <p:nvPr/>
        </p:nvSpPr>
        <p:spPr>
          <a:xfrm>
            <a:off x="558799" y="8592145"/>
            <a:ext cx="5759451" cy="33855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chemeClr val="dk1"/>
              </a:buClr>
              <a:buSzPts val="800"/>
              <a:buFont typeface="Calibri"/>
              <a:buAutoNum type="arabicPeriod"/>
            </a:pPr>
            <a:r>
              <a:rPr lang="en-US" sz="800" i="1">
                <a:solidFill>
                  <a:schemeClr val="dk1"/>
                </a:solidFill>
                <a:latin typeface="Calibri"/>
                <a:ea typeface="Calibri"/>
                <a:cs typeface="Calibri"/>
                <a:sym typeface="Calibri"/>
              </a:rPr>
              <a:t>https://lp.startupblink.com/report/</a:t>
            </a:r>
            <a:endParaRPr/>
          </a:p>
          <a:p>
            <a:pPr marL="228600" marR="0" lvl="0" indent="-177800" algn="l" rtl="0">
              <a:spcBef>
                <a:spcPts val="0"/>
              </a:spcBef>
              <a:spcAft>
                <a:spcPts val="0"/>
              </a:spcAft>
              <a:buClr>
                <a:schemeClr val="dk1"/>
              </a:buClr>
              <a:buSzPts val="800"/>
              <a:buFont typeface="Calibri"/>
              <a:buNone/>
            </a:pPr>
            <a:endParaRPr sz="800" i="1">
              <a:solidFill>
                <a:schemeClr val="dk1"/>
              </a:solidFill>
              <a:latin typeface="Calibri"/>
              <a:ea typeface="Calibri"/>
              <a:cs typeface="Calibri"/>
              <a:sym typeface="Calibri"/>
            </a:endParaRPr>
          </a:p>
        </p:txBody>
      </p:sp>
      <p:sp>
        <p:nvSpPr>
          <p:cNvPr id="644" name="Google Shape;644;p29"/>
          <p:cNvSpPr txBox="1"/>
          <p:nvPr/>
        </p:nvSpPr>
        <p:spPr>
          <a:xfrm>
            <a:off x="553954" y="4686355"/>
            <a:ext cx="5740346" cy="120032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a:solidFill>
                  <a:schemeClr val="dk1"/>
                </a:solidFill>
                <a:latin typeface="Calibri"/>
                <a:ea typeface="Calibri"/>
                <a:cs typeface="Calibri"/>
                <a:sym typeface="Calibri"/>
              </a:rPr>
              <a:t>This section analyses the funding scenario based on responses from participants of the study. Business lifecycle analysis (early stage, growth and expansion and Maturity and Possible exit) shows that 77% of startups are in the growth and expansion stage while only 7% of startups have reached maturity and possible exit. Annual revenue analysis shows that  the largest majority of startups (32%) earn revenues of between KES 100m-1bn annually with only 6% surpassing the KES 1bn mark.</a:t>
            </a:r>
            <a:endParaRPr/>
          </a:p>
        </p:txBody>
      </p:sp>
      <p:sp>
        <p:nvSpPr>
          <p:cNvPr id="645" name="Google Shape;645;p29"/>
          <p:cNvSpPr txBox="1"/>
          <p:nvPr/>
        </p:nvSpPr>
        <p:spPr>
          <a:xfrm>
            <a:off x="549275" y="755650"/>
            <a:ext cx="5749871" cy="76944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The StartupBlink Ecosystem Index Report of 2021 reported South Africa to have the most developed startups ecosystem Africa</a:t>
            </a:r>
            <a:r>
              <a:rPr lang="en-US" sz="1100" b="1" baseline="30000">
                <a:solidFill>
                  <a:schemeClr val="dk1"/>
                </a:solidFill>
                <a:latin typeface="Calibri"/>
                <a:ea typeface="Calibri"/>
                <a:cs typeface="Calibri"/>
                <a:sym typeface="Calibri"/>
              </a:rPr>
              <a:t>1</a:t>
            </a:r>
            <a:r>
              <a:rPr lang="en-US" sz="1100">
                <a:solidFill>
                  <a:schemeClr val="dk1"/>
                </a:solidFill>
                <a:latin typeface="Calibri"/>
                <a:ea typeface="Calibri"/>
                <a:cs typeface="Calibri"/>
                <a:sym typeface="Calibri"/>
              </a:rPr>
              <a:t>. Kenya was ranked second with Nigeria coming third. Startups business operation outside of Kenya analysis shows that startups operating in Kenya have other operation in Nigeria (17%), South Africa (11%) and Uganda (14%).</a:t>
            </a:r>
            <a:endParaRPr/>
          </a:p>
        </p:txBody>
      </p:sp>
      <p:sp>
        <p:nvSpPr>
          <p:cNvPr id="646" name="Google Shape;646;p29"/>
          <p:cNvSpPr txBox="1"/>
          <p:nvPr/>
        </p:nvSpPr>
        <p:spPr>
          <a:xfrm>
            <a:off x="549275" y="1525091"/>
            <a:ext cx="4108450" cy="2616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1" i="1">
                <a:solidFill>
                  <a:schemeClr val="accent1"/>
                </a:solidFill>
                <a:latin typeface="Calibri"/>
                <a:ea typeface="Calibri"/>
                <a:cs typeface="Calibri"/>
                <a:sym typeface="Calibri"/>
              </a:rPr>
              <a:t>Fig x</a:t>
            </a:r>
            <a:r>
              <a:rPr lang="en-US" sz="1100" b="1">
                <a:solidFill>
                  <a:schemeClr val="accent1"/>
                </a:solidFill>
                <a:latin typeface="Calibri"/>
                <a:ea typeface="Calibri"/>
                <a:cs typeface="Calibri"/>
                <a:sym typeface="Calibri"/>
              </a:rPr>
              <a:t>:</a:t>
            </a:r>
            <a:r>
              <a:rPr lang="en-US" sz="1100" b="1">
                <a:solidFill>
                  <a:schemeClr val="dk1"/>
                </a:solidFill>
                <a:latin typeface="Calibri"/>
                <a:ea typeface="Calibri"/>
                <a:cs typeface="Calibri"/>
                <a:sym typeface="Calibri"/>
              </a:rPr>
              <a:t> </a:t>
            </a:r>
            <a:r>
              <a:rPr lang="en-US" sz="1100" b="1">
                <a:solidFill>
                  <a:schemeClr val="dk2"/>
                </a:solidFill>
                <a:latin typeface="Calibri"/>
                <a:ea typeface="Calibri"/>
                <a:cs typeface="Calibri"/>
                <a:sym typeface="Calibri"/>
              </a:rPr>
              <a:t>Outside operation of startups</a:t>
            </a:r>
            <a:endParaRPr/>
          </a:p>
        </p:txBody>
      </p:sp>
      <p:sp>
        <p:nvSpPr>
          <p:cNvPr id="647" name="Google Shape;647;p29"/>
          <p:cNvSpPr txBox="1"/>
          <p:nvPr/>
        </p:nvSpPr>
        <p:spPr>
          <a:xfrm>
            <a:off x="3554358" y="6108184"/>
            <a:ext cx="2744786" cy="2616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1" i="1">
                <a:solidFill>
                  <a:schemeClr val="accent1"/>
                </a:solidFill>
                <a:latin typeface="Calibri"/>
                <a:ea typeface="Calibri"/>
                <a:cs typeface="Calibri"/>
                <a:sym typeface="Calibri"/>
              </a:rPr>
              <a:t>Fig X:</a:t>
            </a:r>
            <a:r>
              <a:rPr lang="en-US" sz="1100" b="1" i="1">
                <a:solidFill>
                  <a:schemeClr val="dk1"/>
                </a:solidFill>
                <a:latin typeface="Calibri"/>
                <a:ea typeface="Calibri"/>
                <a:cs typeface="Calibri"/>
                <a:sym typeface="Calibri"/>
              </a:rPr>
              <a:t> Annual  startup revenue </a:t>
            </a:r>
            <a:endParaRPr/>
          </a:p>
        </p:txBody>
      </p:sp>
      <p:sp>
        <p:nvSpPr>
          <p:cNvPr id="648" name="Google Shape;648;p29"/>
          <p:cNvSpPr txBox="1"/>
          <p:nvPr/>
        </p:nvSpPr>
        <p:spPr>
          <a:xfrm>
            <a:off x="530173" y="4415138"/>
            <a:ext cx="575944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2"/>
                </a:solidFill>
                <a:latin typeface="Gill Sans"/>
                <a:ea typeface="Gill Sans"/>
                <a:cs typeface="Gill Sans"/>
                <a:sym typeface="Gill Sans"/>
              </a:rPr>
              <a:t>1.1.4 STARTUP FUNDING</a:t>
            </a:r>
            <a:endParaRPr/>
          </a:p>
        </p:txBody>
      </p:sp>
      <p:pic>
        <p:nvPicPr>
          <p:cNvPr id="649" name="Google Shape;649;p29"/>
          <p:cNvPicPr preferRelativeResize="0"/>
          <p:nvPr/>
        </p:nvPicPr>
        <p:blipFill rotWithShape="1">
          <a:blip r:embed="rId3">
            <a:alphaModFix/>
          </a:blip>
          <a:srcRect/>
          <a:stretch/>
        </p:blipFill>
        <p:spPr>
          <a:xfrm>
            <a:off x="558797" y="6354405"/>
            <a:ext cx="2735265" cy="2033945"/>
          </a:xfrm>
          <a:prstGeom prst="rect">
            <a:avLst/>
          </a:prstGeom>
          <a:noFill/>
          <a:ln>
            <a:noFill/>
          </a:ln>
        </p:spPr>
      </p:pic>
      <p:sp>
        <p:nvSpPr>
          <p:cNvPr id="650" name="Google Shape;650;p29"/>
          <p:cNvSpPr txBox="1"/>
          <p:nvPr/>
        </p:nvSpPr>
        <p:spPr>
          <a:xfrm>
            <a:off x="558797" y="6128464"/>
            <a:ext cx="2735266" cy="2616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1" i="1">
                <a:solidFill>
                  <a:schemeClr val="accent1"/>
                </a:solidFill>
                <a:latin typeface="Calibri"/>
                <a:ea typeface="Calibri"/>
                <a:cs typeface="Calibri"/>
                <a:sym typeface="Calibri"/>
              </a:rPr>
              <a:t>Fig X:</a:t>
            </a:r>
            <a:r>
              <a:rPr lang="en-US" sz="1100" b="1" i="1">
                <a:solidFill>
                  <a:schemeClr val="dk1"/>
                </a:solidFill>
                <a:latin typeface="Calibri"/>
                <a:ea typeface="Calibri"/>
                <a:cs typeface="Calibri"/>
                <a:sym typeface="Calibri"/>
              </a:rPr>
              <a:t> </a:t>
            </a:r>
            <a:r>
              <a:rPr lang="en-US" sz="1100" b="1" i="1">
                <a:solidFill>
                  <a:schemeClr val="dk2"/>
                </a:solidFill>
                <a:latin typeface="Calibri"/>
                <a:ea typeface="Calibri"/>
                <a:cs typeface="Calibri"/>
                <a:sym typeface="Calibri"/>
              </a:rPr>
              <a:t>Stage in business lifecycle</a:t>
            </a:r>
            <a:endParaRPr/>
          </a:p>
        </p:txBody>
      </p:sp>
      <p:pic>
        <p:nvPicPr>
          <p:cNvPr id="651" name="Google Shape;651;p29"/>
          <p:cNvPicPr preferRelativeResize="0"/>
          <p:nvPr/>
        </p:nvPicPr>
        <p:blipFill rotWithShape="1">
          <a:blip r:embed="rId4">
            <a:alphaModFix/>
          </a:blip>
          <a:srcRect/>
          <a:stretch/>
        </p:blipFill>
        <p:spPr>
          <a:xfrm>
            <a:off x="558798" y="1726356"/>
            <a:ext cx="4098927" cy="2694728"/>
          </a:xfrm>
          <a:prstGeom prst="rect">
            <a:avLst/>
          </a:prstGeom>
          <a:noFill/>
          <a:ln>
            <a:noFill/>
          </a:ln>
        </p:spPr>
      </p:pic>
      <p:sp>
        <p:nvSpPr>
          <p:cNvPr id="652" name="Google Shape;652;p29"/>
          <p:cNvSpPr txBox="1"/>
          <p:nvPr/>
        </p:nvSpPr>
        <p:spPr>
          <a:xfrm>
            <a:off x="4657725" y="1851486"/>
            <a:ext cx="1555749" cy="96949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chemeClr val="accent1"/>
                </a:solidFill>
                <a:latin typeface="Arial Black"/>
                <a:ea typeface="Arial Black"/>
                <a:cs typeface="Arial Black"/>
                <a:sym typeface="Arial Black"/>
              </a:rPr>
              <a:t>17%</a:t>
            </a:r>
            <a:r>
              <a:rPr lang="en-US" sz="1800" b="1">
                <a:solidFill>
                  <a:schemeClr val="dk1"/>
                </a:solidFill>
                <a:latin typeface="Arial Black"/>
                <a:ea typeface="Arial Black"/>
                <a:cs typeface="Arial Black"/>
                <a:sym typeface="Arial Black"/>
              </a:rPr>
              <a:t> </a:t>
            </a:r>
            <a:endParaRPr/>
          </a:p>
          <a:p>
            <a:pPr marL="0" marR="0" lvl="0" indent="0" algn="ctr" rtl="0">
              <a:spcBef>
                <a:spcPts val="0"/>
              </a:spcBef>
              <a:spcAft>
                <a:spcPts val="0"/>
              </a:spcAft>
              <a:buNone/>
            </a:pPr>
            <a:r>
              <a:rPr lang="en-US" sz="1100">
                <a:solidFill>
                  <a:schemeClr val="dk1"/>
                </a:solidFill>
                <a:latin typeface="Calibri"/>
                <a:ea typeface="Calibri"/>
                <a:cs typeface="Calibri"/>
                <a:sym typeface="Calibri"/>
              </a:rPr>
              <a:t>of startups operating in Kenya also operate in </a:t>
            </a:r>
            <a:r>
              <a:rPr lang="en-US" sz="1100" b="1">
                <a:solidFill>
                  <a:schemeClr val="dk1"/>
                </a:solidFill>
                <a:latin typeface="Calibri"/>
                <a:ea typeface="Calibri"/>
                <a:cs typeface="Calibri"/>
                <a:sym typeface="Calibri"/>
              </a:rPr>
              <a:t>Nigeria</a:t>
            </a:r>
            <a:endParaRPr/>
          </a:p>
        </p:txBody>
      </p:sp>
      <p:sp>
        <p:nvSpPr>
          <p:cNvPr id="653" name="Google Shape;653;p29"/>
          <p:cNvSpPr txBox="1"/>
          <p:nvPr/>
        </p:nvSpPr>
        <p:spPr>
          <a:xfrm>
            <a:off x="4676831" y="3235646"/>
            <a:ext cx="1622313"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chemeClr val="dk2"/>
                </a:solidFill>
                <a:latin typeface="Arial Black"/>
                <a:ea typeface="Arial Black"/>
                <a:cs typeface="Arial Black"/>
                <a:sym typeface="Arial Black"/>
              </a:rPr>
              <a:t>UGANDA</a:t>
            </a:r>
            <a:endParaRPr/>
          </a:p>
          <a:p>
            <a:pPr marL="0" marR="0" lvl="0" indent="0" algn="ctr" rtl="0">
              <a:spcBef>
                <a:spcPts val="0"/>
              </a:spcBef>
              <a:spcAft>
                <a:spcPts val="0"/>
              </a:spcAft>
              <a:buNone/>
            </a:pPr>
            <a:r>
              <a:rPr lang="en-US" sz="1100">
                <a:solidFill>
                  <a:schemeClr val="dk1"/>
                </a:solidFill>
                <a:latin typeface="Calibri"/>
                <a:ea typeface="Calibri"/>
                <a:cs typeface="Calibri"/>
                <a:sym typeface="Calibri"/>
              </a:rPr>
              <a:t>Is the second top operation center for startups in Kenya after Nigeria</a:t>
            </a:r>
            <a:endParaRPr/>
          </a:p>
        </p:txBody>
      </p:sp>
      <p:cxnSp>
        <p:nvCxnSpPr>
          <p:cNvPr id="654" name="Google Shape;654;p29"/>
          <p:cNvCxnSpPr/>
          <p:nvPr/>
        </p:nvCxnSpPr>
        <p:spPr>
          <a:xfrm>
            <a:off x="549275" y="0"/>
            <a:ext cx="0" cy="755650"/>
          </a:xfrm>
          <a:prstGeom prst="straightConnector1">
            <a:avLst/>
          </a:prstGeom>
          <a:noFill/>
          <a:ln w="9525" cap="flat" cmpd="sng">
            <a:solidFill>
              <a:schemeClr val="dk2"/>
            </a:solidFill>
            <a:prstDash val="solid"/>
            <a:round/>
            <a:headEnd type="none" w="sm" len="sm"/>
            <a:tailEnd type="none" w="sm" len="sm"/>
          </a:ln>
        </p:spPr>
      </p:cxnSp>
      <p:sp>
        <p:nvSpPr>
          <p:cNvPr id="655" name="Google Shape;655;p29"/>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2 | Startups</a:t>
            </a:r>
            <a:endParaRPr/>
          </a:p>
        </p:txBody>
      </p:sp>
      <p:pic>
        <p:nvPicPr>
          <p:cNvPr id="656" name="Google Shape;656;p29"/>
          <p:cNvPicPr preferRelativeResize="0"/>
          <p:nvPr/>
        </p:nvPicPr>
        <p:blipFill rotWithShape="1">
          <a:blip r:embed="rId5">
            <a:alphaModFix/>
          </a:blip>
          <a:srcRect/>
          <a:stretch/>
        </p:blipFill>
        <p:spPr>
          <a:xfrm>
            <a:off x="3563938" y="6374684"/>
            <a:ext cx="2754311" cy="2013665"/>
          </a:xfrm>
          <a:prstGeom prst="rect">
            <a:avLst/>
          </a:prstGeom>
          <a:noFill/>
          <a:ln>
            <a:noFill/>
          </a:ln>
        </p:spPr>
      </p:pic>
      <p:sp>
        <p:nvSpPr>
          <p:cNvPr id="657" name="Google Shape;657;p29"/>
          <p:cNvSpPr txBox="1"/>
          <p:nvPr/>
        </p:nvSpPr>
        <p:spPr>
          <a:xfrm>
            <a:off x="2260713" y="6741148"/>
            <a:ext cx="1046746" cy="40011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000">
                <a:solidFill>
                  <a:schemeClr val="dk1"/>
                </a:solidFill>
                <a:latin typeface="Calibri"/>
                <a:ea typeface="Calibri"/>
                <a:cs typeface="Calibri"/>
                <a:sym typeface="Calibri"/>
              </a:rPr>
              <a:t>Maturity and Possible Exit</a:t>
            </a:r>
            <a:endParaRPr/>
          </a:p>
        </p:txBody>
      </p:sp>
      <p:sp>
        <p:nvSpPr>
          <p:cNvPr id="658" name="Google Shape;658;p29"/>
          <p:cNvSpPr txBox="1"/>
          <p:nvPr/>
        </p:nvSpPr>
        <p:spPr>
          <a:xfrm>
            <a:off x="2247317" y="7503259"/>
            <a:ext cx="1046746" cy="24622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000">
                <a:solidFill>
                  <a:schemeClr val="dk1"/>
                </a:solidFill>
                <a:latin typeface="Calibri"/>
                <a:ea typeface="Calibri"/>
                <a:cs typeface="Calibri"/>
                <a:sym typeface="Calibri"/>
              </a:rPr>
              <a:t>Early Stage</a:t>
            </a:r>
            <a:endParaRPr/>
          </a:p>
        </p:txBody>
      </p:sp>
      <p:sp>
        <p:nvSpPr>
          <p:cNvPr id="659" name="Google Shape;659;p29"/>
          <p:cNvSpPr txBox="1"/>
          <p:nvPr/>
        </p:nvSpPr>
        <p:spPr>
          <a:xfrm>
            <a:off x="276225" y="6545156"/>
            <a:ext cx="1046746" cy="40011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000">
                <a:solidFill>
                  <a:schemeClr val="dk1"/>
                </a:solidFill>
                <a:latin typeface="Calibri"/>
                <a:ea typeface="Calibri"/>
                <a:cs typeface="Calibri"/>
                <a:sym typeface="Calibri"/>
              </a:rPr>
              <a:t>Growth and Expansion</a:t>
            </a:r>
            <a:endParaRPr/>
          </a:p>
        </p:txBody>
      </p:sp>
      <p:cxnSp>
        <p:nvCxnSpPr>
          <p:cNvPr id="660" name="Google Shape;660;p29"/>
          <p:cNvCxnSpPr/>
          <p:nvPr/>
        </p:nvCxnSpPr>
        <p:spPr>
          <a:xfrm rot="10800000">
            <a:off x="558797" y="6970214"/>
            <a:ext cx="668424" cy="0"/>
          </a:xfrm>
          <a:prstGeom prst="straightConnector1">
            <a:avLst/>
          </a:prstGeom>
          <a:noFill/>
          <a:ln w="9525" cap="flat" cmpd="sng">
            <a:solidFill>
              <a:srgbClr val="222A35"/>
            </a:solidFill>
            <a:prstDash val="solid"/>
            <a:round/>
            <a:headEnd type="oval" w="med" len="med"/>
            <a:tailEnd type="oval" w="med" len="med"/>
          </a:ln>
        </p:spPr>
      </p:cxnSp>
      <p:cxnSp>
        <p:nvCxnSpPr>
          <p:cNvPr id="661" name="Google Shape;661;p29"/>
          <p:cNvCxnSpPr/>
          <p:nvPr/>
        </p:nvCxnSpPr>
        <p:spPr>
          <a:xfrm>
            <a:off x="2338415" y="7749480"/>
            <a:ext cx="969044" cy="0"/>
          </a:xfrm>
          <a:prstGeom prst="straightConnector1">
            <a:avLst/>
          </a:prstGeom>
          <a:noFill/>
          <a:ln w="9525" cap="flat" cmpd="sng">
            <a:solidFill>
              <a:srgbClr val="7388A5"/>
            </a:solidFill>
            <a:prstDash val="solid"/>
            <a:round/>
            <a:headEnd type="oval" w="med" len="med"/>
            <a:tailEnd type="oval" w="med" len="med"/>
          </a:ln>
        </p:spPr>
      </p:cxnSp>
      <p:cxnSp>
        <p:nvCxnSpPr>
          <p:cNvPr id="662" name="Google Shape;662;p29"/>
          <p:cNvCxnSpPr/>
          <p:nvPr/>
        </p:nvCxnSpPr>
        <p:spPr>
          <a:xfrm>
            <a:off x="2479871" y="7141258"/>
            <a:ext cx="827588" cy="0"/>
          </a:xfrm>
          <a:prstGeom prst="straightConnector1">
            <a:avLst/>
          </a:prstGeom>
          <a:noFill/>
          <a:ln w="9525" cap="flat" cmpd="sng">
            <a:solidFill>
              <a:schemeClr val="dk2"/>
            </a:solidFill>
            <a:prstDash val="solid"/>
            <a:round/>
            <a:headEnd type="oval" w="med" len="med"/>
            <a:tailEnd type="oval" w="med" len="med"/>
          </a:ln>
        </p:spPr>
      </p:cxnSp>
      <p:cxnSp>
        <p:nvCxnSpPr>
          <p:cNvPr id="663" name="Google Shape;663;p29"/>
          <p:cNvCxnSpPr/>
          <p:nvPr/>
        </p:nvCxnSpPr>
        <p:spPr>
          <a:xfrm>
            <a:off x="3467100" y="6552953"/>
            <a:ext cx="0" cy="1689822"/>
          </a:xfrm>
          <a:prstGeom prst="straightConnector1">
            <a:avLst/>
          </a:prstGeom>
          <a:noFill/>
          <a:ln w="9525" cap="flat" cmpd="sng">
            <a:solidFill>
              <a:schemeClr val="dk2"/>
            </a:solidFill>
            <a:prstDash val="solid"/>
            <a:round/>
            <a:headEnd type="none" w="sm" len="sm"/>
            <a:tailEnd type="none" w="sm" len="sm"/>
          </a:ln>
        </p:spPr>
      </p:cxn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p30"/>
          <p:cNvSpPr/>
          <p:nvPr/>
        </p:nvSpPr>
        <p:spPr>
          <a:xfrm>
            <a:off x="0" y="2667000"/>
            <a:ext cx="6857999" cy="4782631"/>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9" name="Google Shape;669;p30"/>
          <p:cNvSpPr txBox="1"/>
          <p:nvPr/>
        </p:nvSpPr>
        <p:spPr>
          <a:xfrm>
            <a:off x="114300" y="8606135"/>
            <a:ext cx="32385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2"/>
                </a:solidFill>
                <a:latin typeface="Calibri"/>
                <a:ea typeface="Calibri"/>
                <a:cs typeface="Calibri"/>
                <a:sym typeface="Calibri"/>
              </a:rPr>
              <a:t>4</a:t>
            </a:r>
            <a:endParaRPr/>
          </a:p>
        </p:txBody>
      </p:sp>
      <p:sp>
        <p:nvSpPr>
          <p:cNvPr id="670" name="Google Shape;670;p30"/>
          <p:cNvSpPr txBox="1"/>
          <p:nvPr/>
        </p:nvSpPr>
        <p:spPr>
          <a:xfrm>
            <a:off x="492124" y="8592145"/>
            <a:ext cx="5759451"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i="1">
                <a:solidFill>
                  <a:schemeClr val="dk1"/>
                </a:solidFill>
                <a:latin typeface="Calibri"/>
                <a:ea typeface="Calibri"/>
                <a:cs typeface="Calibri"/>
                <a:sym typeface="Calibri"/>
              </a:rPr>
              <a:t>1. </a:t>
            </a:r>
            <a:endParaRPr/>
          </a:p>
        </p:txBody>
      </p:sp>
      <p:sp>
        <p:nvSpPr>
          <p:cNvPr id="671" name="Google Shape;671;p30"/>
          <p:cNvSpPr txBox="1"/>
          <p:nvPr/>
        </p:nvSpPr>
        <p:spPr>
          <a:xfrm>
            <a:off x="3563939" y="755650"/>
            <a:ext cx="2744786" cy="43088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p:txBody>
      </p:sp>
      <p:sp>
        <p:nvSpPr>
          <p:cNvPr id="672" name="Google Shape;672;p30"/>
          <p:cNvSpPr txBox="1"/>
          <p:nvPr/>
        </p:nvSpPr>
        <p:spPr>
          <a:xfrm>
            <a:off x="549275" y="755650"/>
            <a:ext cx="2744788" cy="178510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For raised funding, 42%, the majority, have raised between 101m-500m KES, 32% have raised 10m-100m and over 1bn while the least proportion, 5% have raised between 500m-1bn. From the startups that participated, 94% have tried raising funds while 6% have made no attempt. The most common funding type is equity (21%) followed by convertible equity (18%), grant, safe notes and convertible debt all have 17% </a:t>
            </a:r>
            <a:endParaRPr/>
          </a:p>
        </p:txBody>
      </p:sp>
      <p:sp>
        <p:nvSpPr>
          <p:cNvPr id="673" name="Google Shape;673;p30"/>
          <p:cNvSpPr txBox="1"/>
          <p:nvPr/>
        </p:nvSpPr>
        <p:spPr>
          <a:xfrm>
            <a:off x="577878" y="2789316"/>
            <a:ext cx="2763854" cy="2616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1" i="1">
                <a:solidFill>
                  <a:schemeClr val="accent1"/>
                </a:solidFill>
                <a:latin typeface="Calibri"/>
                <a:ea typeface="Calibri"/>
                <a:cs typeface="Calibri"/>
                <a:sym typeface="Calibri"/>
              </a:rPr>
              <a:t>Fig x:</a:t>
            </a:r>
            <a:r>
              <a:rPr lang="en-US" sz="1100" b="1" i="1">
                <a:solidFill>
                  <a:schemeClr val="dk1"/>
                </a:solidFill>
                <a:latin typeface="Calibri"/>
                <a:ea typeface="Calibri"/>
                <a:cs typeface="Calibri"/>
                <a:sym typeface="Calibri"/>
              </a:rPr>
              <a:t> </a:t>
            </a:r>
            <a:r>
              <a:rPr lang="en-US" sz="1100" b="1" i="1">
                <a:solidFill>
                  <a:schemeClr val="dk2"/>
                </a:solidFill>
                <a:latin typeface="Calibri"/>
                <a:ea typeface="Calibri"/>
                <a:cs typeface="Calibri"/>
                <a:sym typeface="Calibri"/>
              </a:rPr>
              <a:t>Attempt to raise finance</a:t>
            </a:r>
            <a:endParaRPr/>
          </a:p>
        </p:txBody>
      </p:sp>
      <p:sp>
        <p:nvSpPr>
          <p:cNvPr id="674" name="Google Shape;674;p30"/>
          <p:cNvSpPr txBox="1"/>
          <p:nvPr/>
        </p:nvSpPr>
        <p:spPr>
          <a:xfrm>
            <a:off x="3583000" y="2789316"/>
            <a:ext cx="2763854" cy="2616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1" i="1">
                <a:solidFill>
                  <a:schemeClr val="accent1"/>
                </a:solidFill>
                <a:latin typeface="Calibri"/>
                <a:ea typeface="Calibri"/>
                <a:cs typeface="Calibri"/>
                <a:sym typeface="Calibri"/>
              </a:rPr>
              <a:t>Fig x:</a:t>
            </a:r>
            <a:r>
              <a:rPr lang="en-US" sz="1100" b="1" i="1">
                <a:solidFill>
                  <a:schemeClr val="dk1"/>
                </a:solidFill>
                <a:latin typeface="Calibri"/>
                <a:ea typeface="Calibri"/>
                <a:cs typeface="Calibri"/>
                <a:sym typeface="Calibri"/>
              </a:rPr>
              <a:t> </a:t>
            </a:r>
            <a:r>
              <a:rPr lang="en-US" sz="1100" b="1">
                <a:solidFill>
                  <a:schemeClr val="dk2"/>
                </a:solidFill>
                <a:latin typeface="Calibri"/>
                <a:ea typeface="Calibri"/>
                <a:cs typeface="Calibri"/>
                <a:sym typeface="Calibri"/>
              </a:rPr>
              <a:t>Amount of funding raised</a:t>
            </a:r>
            <a:endParaRPr/>
          </a:p>
        </p:txBody>
      </p:sp>
      <p:pic>
        <p:nvPicPr>
          <p:cNvPr id="675" name="Google Shape;675;p30"/>
          <p:cNvPicPr preferRelativeResize="0"/>
          <p:nvPr/>
        </p:nvPicPr>
        <p:blipFill rotWithShape="1">
          <a:blip r:embed="rId3">
            <a:alphaModFix/>
          </a:blip>
          <a:srcRect/>
          <a:stretch/>
        </p:blipFill>
        <p:spPr>
          <a:xfrm>
            <a:off x="3583000" y="3004759"/>
            <a:ext cx="2744789" cy="1620243"/>
          </a:xfrm>
          <a:prstGeom prst="rect">
            <a:avLst/>
          </a:prstGeom>
          <a:noFill/>
          <a:ln>
            <a:noFill/>
          </a:ln>
        </p:spPr>
      </p:pic>
      <p:pic>
        <p:nvPicPr>
          <p:cNvPr id="676" name="Google Shape;676;p30"/>
          <p:cNvPicPr preferRelativeResize="0"/>
          <p:nvPr/>
        </p:nvPicPr>
        <p:blipFill rotWithShape="1">
          <a:blip r:embed="rId4">
            <a:alphaModFix/>
          </a:blip>
          <a:srcRect/>
          <a:stretch/>
        </p:blipFill>
        <p:spPr>
          <a:xfrm>
            <a:off x="568340" y="5313334"/>
            <a:ext cx="2843092" cy="1902757"/>
          </a:xfrm>
          <a:prstGeom prst="rect">
            <a:avLst/>
          </a:prstGeom>
          <a:noFill/>
          <a:ln>
            <a:noFill/>
          </a:ln>
        </p:spPr>
      </p:pic>
      <p:pic>
        <p:nvPicPr>
          <p:cNvPr id="677" name="Google Shape;677;p30"/>
          <p:cNvPicPr preferRelativeResize="0"/>
          <p:nvPr/>
        </p:nvPicPr>
        <p:blipFill rotWithShape="1">
          <a:blip r:embed="rId5">
            <a:alphaModFix/>
          </a:blip>
          <a:srcRect/>
          <a:stretch/>
        </p:blipFill>
        <p:spPr>
          <a:xfrm>
            <a:off x="3402014" y="5313333"/>
            <a:ext cx="2887646" cy="1902757"/>
          </a:xfrm>
          <a:prstGeom prst="rect">
            <a:avLst/>
          </a:prstGeom>
          <a:noFill/>
          <a:ln>
            <a:noFill/>
          </a:ln>
        </p:spPr>
      </p:pic>
      <p:sp>
        <p:nvSpPr>
          <p:cNvPr id="678" name="Google Shape;678;p30"/>
          <p:cNvSpPr txBox="1"/>
          <p:nvPr/>
        </p:nvSpPr>
        <p:spPr>
          <a:xfrm>
            <a:off x="549275" y="5037651"/>
            <a:ext cx="2880709"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i="1">
                <a:solidFill>
                  <a:schemeClr val="accent1"/>
                </a:solidFill>
                <a:latin typeface="Calibri"/>
                <a:ea typeface="Calibri"/>
                <a:cs typeface="Calibri"/>
                <a:sym typeface="Calibri"/>
              </a:rPr>
              <a:t>Fig X:</a:t>
            </a:r>
            <a:r>
              <a:rPr lang="en-US" sz="1200" b="1" i="1">
                <a:solidFill>
                  <a:schemeClr val="dk1"/>
                </a:solidFill>
                <a:latin typeface="Calibri"/>
                <a:ea typeface="Calibri"/>
                <a:cs typeface="Calibri"/>
                <a:sym typeface="Calibri"/>
              </a:rPr>
              <a:t> </a:t>
            </a:r>
            <a:r>
              <a:rPr lang="en-US" sz="1200" b="1">
                <a:solidFill>
                  <a:schemeClr val="dk2"/>
                </a:solidFill>
                <a:latin typeface="Calibri"/>
                <a:ea typeface="Calibri"/>
                <a:cs typeface="Calibri"/>
                <a:sym typeface="Calibri"/>
              </a:rPr>
              <a:t>Type of finance raised </a:t>
            </a:r>
            <a:endParaRPr/>
          </a:p>
        </p:txBody>
      </p:sp>
      <p:sp>
        <p:nvSpPr>
          <p:cNvPr id="679" name="Google Shape;679;p30"/>
          <p:cNvSpPr txBox="1"/>
          <p:nvPr/>
        </p:nvSpPr>
        <p:spPr>
          <a:xfrm>
            <a:off x="3429000" y="5037651"/>
            <a:ext cx="2862277"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i="1">
                <a:solidFill>
                  <a:schemeClr val="accent1"/>
                </a:solidFill>
                <a:latin typeface="Calibri"/>
                <a:ea typeface="Calibri"/>
                <a:cs typeface="Calibri"/>
                <a:sym typeface="Calibri"/>
              </a:rPr>
              <a:t>Fig x:</a:t>
            </a:r>
            <a:r>
              <a:rPr lang="en-US" sz="1200" b="1" i="1">
                <a:solidFill>
                  <a:schemeClr val="dk1"/>
                </a:solidFill>
                <a:latin typeface="Calibri"/>
                <a:ea typeface="Calibri"/>
                <a:cs typeface="Calibri"/>
                <a:sym typeface="Calibri"/>
              </a:rPr>
              <a:t> </a:t>
            </a:r>
            <a:r>
              <a:rPr lang="en-US" sz="1200" b="1">
                <a:solidFill>
                  <a:schemeClr val="dk2"/>
                </a:solidFill>
                <a:latin typeface="Calibri"/>
                <a:ea typeface="Calibri"/>
                <a:cs typeface="Calibri"/>
                <a:sym typeface="Calibri"/>
              </a:rPr>
              <a:t>Last Funding rounds</a:t>
            </a:r>
            <a:endParaRPr/>
          </a:p>
        </p:txBody>
      </p:sp>
      <p:pic>
        <p:nvPicPr>
          <p:cNvPr id="680" name="Google Shape;680;p30"/>
          <p:cNvPicPr preferRelativeResize="0"/>
          <p:nvPr/>
        </p:nvPicPr>
        <p:blipFill rotWithShape="1">
          <a:blip r:embed="rId6">
            <a:alphaModFix/>
          </a:blip>
          <a:srcRect/>
          <a:stretch/>
        </p:blipFill>
        <p:spPr>
          <a:xfrm>
            <a:off x="568340" y="3054373"/>
            <a:ext cx="2744788" cy="1749738"/>
          </a:xfrm>
          <a:prstGeom prst="rect">
            <a:avLst/>
          </a:prstGeom>
          <a:noFill/>
          <a:ln>
            <a:noFill/>
          </a:ln>
        </p:spPr>
      </p:pic>
      <p:sp>
        <p:nvSpPr>
          <p:cNvPr id="681" name="Google Shape;681;p30"/>
          <p:cNvSpPr txBox="1"/>
          <p:nvPr/>
        </p:nvSpPr>
        <p:spPr>
          <a:xfrm>
            <a:off x="577877" y="7449631"/>
            <a:ext cx="5713393" cy="93871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Startups appear to have a big difficulty in raising finance. Results from the survey show that 97% have found the process difficult while only 3% say the process is easy. Despite the challenges, 57% seek to raise funding in the next 12 months, 19% after a year, and 10% aren’t seeking to raise funding. From those raising finance, 67% are seeking equity financing, 15% debt and equity, and 11% pure debt, while 4% are seeking grants and safe notes.</a:t>
            </a:r>
            <a:endParaRPr/>
          </a:p>
        </p:txBody>
      </p:sp>
      <p:sp>
        <p:nvSpPr>
          <p:cNvPr id="682" name="Google Shape;682;p30"/>
          <p:cNvSpPr txBox="1"/>
          <p:nvPr/>
        </p:nvSpPr>
        <p:spPr>
          <a:xfrm>
            <a:off x="2142822" y="3565970"/>
            <a:ext cx="1085757" cy="24622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000" b="1">
                <a:solidFill>
                  <a:schemeClr val="dk1"/>
                </a:solidFill>
                <a:latin typeface="Calibri"/>
                <a:ea typeface="Calibri"/>
                <a:cs typeface="Calibri"/>
                <a:sym typeface="Calibri"/>
              </a:rPr>
              <a:t>Yes</a:t>
            </a:r>
            <a:endParaRPr/>
          </a:p>
        </p:txBody>
      </p:sp>
      <p:sp>
        <p:nvSpPr>
          <p:cNvPr id="683" name="Google Shape;683;p30"/>
          <p:cNvSpPr txBox="1"/>
          <p:nvPr/>
        </p:nvSpPr>
        <p:spPr>
          <a:xfrm>
            <a:off x="549275" y="3917250"/>
            <a:ext cx="9763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chemeClr val="dk1"/>
                </a:solidFill>
                <a:latin typeface="Calibri"/>
                <a:ea typeface="Calibri"/>
                <a:cs typeface="Calibri"/>
                <a:sym typeface="Calibri"/>
              </a:rPr>
              <a:t>No</a:t>
            </a:r>
            <a:endParaRPr/>
          </a:p>
        </p:txBody>
      </p:sp>
      <p:cxnSp>
        <p:nvCxnSpPr>
          <p:cNvPr id="684" name="Google Shape;684;p30"/>
          <p:cNvCxnSpPr/>
          <p:nvPr/>
        </p:nvCxnSpPr>
        <p:spPr>
          <a:xfrm>
            <a:off x="549275" y="0"/>
            <a:ext cx="0" cy="755650"/>
          </a:xfrm>
          <a:prstGeom prst="straightConnector1">
            <a:avLst/>
          </a:prstGeom>
          <a:noFill/>
          <a:ln w="9525" cap="flat" cmpd="sng">
            <a:solidFill>
              <a:schemeClr val="dk2"/>
            </a:solidFill>
            <a:prstDash val="solid"/>
            <a:round/>
            <a:headEnd type="none" w="sm" len="sm"/>
            <a:tailEnd type="none" w="sm" len="sm"/>
          </a:ln>
        </p:spPr>
      </p:cxnSp>
      <p:sp>
        <p:nvSpPr>
          <p:cNvPr id="685" name="Google Shape;685;p30"/>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2 | Startups</a:t>
            </a:r>
            <a:endParaRPr/>
          </a:p>
        </p:txBody>
      </p:sp>
      <p:sp>
        <p:nvSpPr>
          <p:cNvPr id="686" name="Google Shape;686;p30"/>
          <p:cNvSpPr txBox="1"/>
          <p:nvPr/>
        </p:nvSpPr>
        <p:spPr>
          <a:xfrm>
            <a:off x="3563938" y="755650"/>
            <a:ext cx="2744787" cy="161582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while debt is 10%. 21%  have raised equity finance followed by 18% who have raised convertible equity, 17% have raised safe notes, grants, and convertible debt finance. Seed funding is the most common type of funding raised by participants in the survey (33%). The least type of financing raised by startups is is series C and exit to acquisition (5%).</a:t>
            </a:r>
            <a:endParaRPr/>
          </a:p>
        </p:txBody>
      </p:sp>
      <p:cxnSp>
        <p:nvCxnSpPr>
          <p:cNvPr id="687" name="Google Shape;687;p30"/>
          <p:cNvCxnSpPr/>
          <p:nvPr/>
        </p:nvCxnSpPr>
        <p:spPr>
          <a:xfrm>
            <a:off x="577877" y="4890976"/>
            <a:ext cx="5721320" cy="0"/>
          </a:xfrm>
          <a:prstGeom prst="straightConnector1">
            <a:avLst/>
          </a:prstGeom>
          <a:noFill/>
          <a:ln w="9525" cap="flat" cmpd="sng">
            <a:solidFill>
              <a:schemeClr val="dk1"/>
            </a:solidFill>
            <a:prstDash val="solid"/>
            <a:round/>
            <a:headEnd type="none" w="sm" len="sm"/>
            <a:tailEnd type="none" w="sm" len="sm"/>
          </a:ln>
        </p:spPr>
      </p:cxnSp>
      <p:cxnSp>
        <p:nvCxnSpPr>
          <p:cNvPr id="688" name="Google Shape;688;p30"/>
          <p:cNvCxnSpPr/>
          <p:nvPr/>
        </p:nvCxnSpPr>
        <p:spPr>
          <a:xfrm>
            <a:off x="2442411" y="3751667"/>
            <a:ext cx="851652" cy="0"/>
          </a:xfrm>
          <a:prstGeom prst="straightConnector1">
            <a:avLst/>
          </a:prstGeom>
          <a:noFill/>
          <a:ln w="9525" cap="flat" cmpd="sng">
            <a:solidFill>
              <a:srgbClr val="323F4F"/>
            </a:solidFill>
            <a:prstDash val="solid"/>
            <a:round/>
            <a:headEnd type="oval" w="med" len="med"/>
            <a:tailEnd type="oval" w="med" len="med"/>
          </a:ln>
        </p:spPr>
      </p:cxnSp>
      <p:cxnSp>
        <p:nvCxnSpPr>
          <p:cNvPr id="689" name="Google Shape;689;p30"/>
          <p:cNvCxnSpPr/>
          <p:nvPr/>
        </p:nvCxnSpPr>
        <p:spPr>
          <a:xfrm rot="10800000">
            <a:off x="577877" y="4128596"/>
            <a:ext cx="769660" cy="0"/>
          </a:xfrm>
          <a:prstGeom prst="straightConnector1">
            <a:avLst/>
          </a:prstGeom>
          <a:noFill/>
          <a:ln w="9525" cap="flat" cmpd="sng">
            <a:solidFill>
              <a:schemeClr val="accent2"/>
            </a:solidFill>
            <a:prstDash val="solid"/>
            <a:round/>
            <a:headEnd type="oval" w="med" len="med"/>
            <a:tailEnd type="oval" w="med" len="med"/>
          </a:ln>
        </p:spPr>
      </p:cxnSp>
      <p:sp>
        <p:nvSpPr>
          <p:cNvPr id="690" name="Google Shape;690;p30"/>
          <p:cNvSpPr txBox="1"/>
          <p:nvPr/>
        </p:nvSpPr>
        <p:spPr>
          <a:xfrm>
            <a:off x="5535641" y="3269803"/>
            <a:ext cx="850211"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accent1"/>
                </a:solidFill>
                <a:latin typeface="Calibri"/>
                <a:ea typeface="Calibri"/>
                <a:cs typeface="Calibri"/>
                <a:sym typeface="Calibri"/>
              </a:rPr>
              <a:t>10m -100m</a:t>
            </a:r>
            <a:endParaRPr/>
          </a:p>
        </p:txBody>
      </p:sp>
      <p:sp>
        <p:nvSpPr>
          <p:cNvPr id="691" name="Google Shape;691;p30"/>
          <p:cNvSpPr txBox="1"/>
          <p:nvPr/>
        </p:nvSpPr>
        <p:spPr>
          <a:xfrm>
            <a:off x="5478189" y="4177263"/>
            <a:ext cx="1009831"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rgbClr val="222A35"/>
                </a:solidFill>
                <a:latin typeface="Calibri"/>
                <a:ea typeface="Calibri"/>
                <a:cs typeface="Calibri"/>
                <a:sym typeface="Calibri"/>
              </a:rPr>
              <a:t>101m -500m</a:t>
            </a:r>
            <a:endParaRPr/>
          </a:p>
        </p:txBody>
      </p:sp>
      <p:sp>
        <p:nvSpPr>
          <p:cNvPr id="692" name="Google Shape;692;p30"/>
          <p:cNvSpPr txBox="1"/>
          <p:nvPr/>
        </p:nvSpPr>
        <p:spPr>
          <a:xfrm>
            <a:off x="3482974" y="3895219"/>
            <a:ext cx="1009831"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rgbClr val="8296B0"/>
                </a:solidFill>
                <a:latin typeface="Calibri"/>
                <a:ea typeface="Calibri"/>
                <a:cs typeface="Calibri"/>
                <a:sym typeface="Calibri"/>
              </a:rPr>
              <a:t>500m – 1b</a:t>
            </a:r>
            <a:endParaRPr/>
          </a:p>
        </p:txBody>
      </p:sp>
      <p:sp>
        <p:nvSpPr>
          <p:cNvPr id="693" name="Google Shape;693;p30"/>
          <p:cNvSpPr txBox="1"/>
          <p:nvPr/>
        </p:nvSpPr>
        <p:spPr>
          <a:xfrm>
            <a:off x="3544874" y="3295311"/>
            <a:ext cx="1009831"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accent2"/>
                </a:solidFill>
                <a:latin typeface="Calibri"/>
                <a:ea typeface="Calibri"/>
                <a:cs typeface="Calibri"/>
                <a:sym typeface="Calibri"/>
              </a:rPr>
              <a:t>Over 1b</a:t>
            </a:r>
            <a:endParaRPr/>
          </a:p>
        </p:txBody>
      </p:sp>
      <p:cxnSp>
        <p:nvCxnSpPr>
          <p:cNvPr id="694" name="Google Shape;694;p30"/>
          <p:cNvCxnSpPr/>
          <p:nvPr/>
        </p:nvCxnSpPr>
        <p:spPr>
          <a:xfrm>
            <a:off x="3583000" y="3531413"/>
            <a:ext cx="809781" cy="0"/>
          </a:xfrm>
          <a:prstGeom prst="straightConnector1">
            <a:avLst/>
          </a:prstGeom>
          <a:noFill/>
          <a:ln w="9525" cap="flat" cmpd="sng">
            <a:solidFill>
              <a:schemeClr val="accent2"/>
            </a:solidFill>
            <a:prstDash val="solid"/>
            <a:round/>
            <a:headEnd type="oval" w="med" len="med"/>
            <a:tailEnd type="oval" w="med" len="med"/>
          </a:ln>
        </p:spPr>
      </p:cxnSp>
      <p:cxnSp>
        <p:nvCxnSpPr>
          <p:cNvPr id="695" name="Google Shape;695;p30"/>
          <p:cNvCxnSpPr/>
          <p:nvPr/>
        </p:nvCxnSpPr>
        <p:spPr>
          <a:xfrm>
            <a:off x="4964927" y="4481128"/>
            <a:ext cx="1343798" cy="0"/>
          </a:xfrm>
          <a:prstGeom prst="straightConnector1">
            <a:avLst/>
          </a:prstGeom>
          <a:noFill/>
          <a:ln w="9525" cap="flat" cmpd="sng">
            <a:solidFill>
              <a:srgbClr val="222A35"/>
            </a:solidFill>
            <a:prstDash val="solid"/>
            <a:round/>
            <a:headEnd type="oval" w="med" len="med"/>
            <a:tailEnd type="oval" w="med" len="med"/>
          </a:ln>
        </p:spPr>
      </p:cxnSp>
      <p:cxnSp>
        <p:nvCxnSpPr>
          <p:cNvPr id="696" name="Google Shape;696;p30"/>
          <p:cNvCxnSpPr/>
          <p:nvPr/>
        </p:nvCxnSpPr>
        <p:spPr>
          <a:xfrm>
            <a:off x="3573463" y="4127203"/>
            <a:ext cx="793942" cy="0"/>
          </a:xfrm>
          <a:prstGeom prst="straightConnector1">
            <a:avLst/>
          </a:prstGeom>
          <a:noFill/>
          <a:ln w="9525" cap="flat" cmpd="sng">
            <a:solidFill>
              <a:srgbClr val="8296B0"/>
            </a:solidFill>
            <a:prstDash val="solid"/>
            <a:round/>
            <a:headEnd type="oval" w="med" len="med"/>
            <a:tailEnd type="oval" w="med" len="med"/>
          </a:ln>
        </p:spPr>
      </p:cxnSp>
      <p:cxnSp>
        <p:nvCxnSpPr>
          <p:cNvPr id="697" name="Google Shape;697;p30"/>
          <p:cNvCxnSpPr/>
          <p:nvPr/>
        </p:nvCxnSpPr>
        <p:spPr>
          <a:xfrm>
            <a:off x="5342021" y="3570051"/>
            <a:ext cx="909554" cy="0"/>
          </a:xfrm>
          <a:prstGeom prst="straightConnector1">
            <a:avLst/>
          </a:prstGeom>
          <a:noFill/>
          <a:ln w="9525" cap="flat" cmpd="sng">
            <a:solidFill>
              <a:srgbClr val="BE8E00"/>
            </a:solidFill>
            <a:prstDash val="solid"/>
            <a:round/>
            <a:headEnd type="oval" w="med" len="med"/>
            <a:tailEnd type="oval" w="med" len="med"/>
          </a:ln>
        </p:spPr>
      </p:cxnSp>
      <p:cxnSp>
        <p:nvCxnSpPr>
          <p:cNvPr id="698" name="Google Shape;698;p30"/>
          <p:cNvCxnSpPr/>
          <p:nvPr/>
        </p:nvCxnSpPr>
        <p:spPr>
          <a:xfrm flipH="1">
            <a:off x="3411432" y="3004759"/>
            <a:ext cx="17568" cy="1476369"/>
          </a:xfrm>
          <a:prstGeom prst="straightConnector1">
            <a:avLst/>
          </a:prstGeom>
          <a:noFill/>
          <a:ln w="9525" cap="flat" cmpd="sng">
            <a:solidFill>
              <a:srgbClr val="BE8E00"/>
            </a:solidFill>
            <a:prstDash val="solid"/>
            <a:round/>
            <a:headEnd type="none" w="sm" len="sm"/>
            <a:tailEnd type="none" w="sm" len="sm"/>
          </a:ln>
        </p:spPr>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3" name="Google Shape;703;p31"/>
          <p:cNvSpPr/>
          <p:nvPr/>
        </p:nvSpPr>
        <p:spPr>
          <a:xfrm>
            <a:off x="8639" y="4267200"/>
            <a:ext cx="6858000" cy="3044821"/>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04" name="Google Shape;704;p31"/>
          <p:cNvSpPr txBox="1"/>
          <p:nvPr/>
        </p:nvSpPr>
        <p:spPr>
          <a:xfrm>
            <a:off x="114300" y="8606135"/>
            <a:ext cx="32385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2"/>
                </a:solidFill>
                <a:latin typeface="Calibri"/>
                <a:ea typeface="Calibri"/>
                <a:cs typeface="Calibri"/>
                <a:sym typeface="Calibri"/>
              </a:rPr>
              <a:t>5</a:t>
            </a:r>
            <a:endParaRPr/>
          </a:p>
        </p:txBody>
      </p:sp>
      <p:sp>
        <p:nvSpPr>
          <p:cNvPr id="705" name="Google Shape;705;p31"/>
          <p:cNvSpPr txBox="1"/>
          <p:nvPr/>
        </p:nvSpPr>
        <p:spPr>
          <a:xfrm>
            <a:off x="492124" y="8592145"/>
            <a:ext cx="5759451"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i="1">
                <a:solidFill>
                  <a:schemeClr val="dk1"/>
                </a:solidFill>
                <a:latin typeface="Calibri"/>
                <a:ea typeface="Calibri"/>
                <a:cs typeface="Calibri"/>
                <a:sym typeface="Calibri"/>
              </a:rPr>
              <a:t>1. </a:t>
            </a:r>
            <a:endParaRPr/>
          </a:p>
        </p:txBody>
      </p:sp>
      <p:cxnSp>
        <p:nvCxnSpPr>
          <p:cNvPr id="706" name="Google Shape;706;p31"/>
          <p:cNvCxnSpPr/>
          <p:nvPr/>
        </p:nvCxnSpPr>
        <p:spPr>
          <a:xfrm>
            <a:off x="2256133" y="2435190"/>
            <a:ext cx="2744787" cy="0"/>
          </a:xfrm>
          <a:prstGeom prst="straightConnector1">
            <a:avLst/>
          </a:prstGeom>
          <a:noFill/>
          <a:ln w="25400" cap="flat" cmpd="sng">
            <a:solidFill>
              <a:schemeClr val="accent1"/>
            </a:solidFill>
            <a:prstDash val="solid"/>
            <a:round/>
            <a:headEnd type="none" w="sm" len="sm"/>
            <a:tailEnd type="none" w="sm" len="sm"/>
          </a:ln>
          <a:effectLst>
            <a:outerShdw blurRad="40000" dist="20000" dir="5400000" rotWithShape="0">
              <a:srgbClr val="000000">
                <a:alpha val="37647"/>
              </a:srgbClr>
            </a:outerShdw>
          </a:effectLst>
        </p:spPr>
      </p:cxnSp>
      <p:sp>
        <p:nvSpPr>
          <p:cNvPr id="707" name="Google Shape;707;p31"/>
          <p:cNvSpPr txBox="1"/>
          <p:nvPr/>
        </p:nvSpPr>
        <p:spPr>
          <a:xfrm>
            <a:off x="-758530" y="2435190"/>
            <a:ext cx="5759450"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1" i="1">
                <a:solidFill>
                  <a:schemeClr val="accent1"/>
                </a:solidFill>
                <a:latin typeface="Calibri"/>
                <a:ea typeface="Calibri"/>
                <a:cs typeface="Calibri"/>
                <a:sym typeface="Calibri"/>
              </a:rPr>
              <a:t>Table X: </a:t>
            </a:r>
            <a:r>
              <a:rPr lang="en-US" sz="1000" b="1">
                <a:solidFill>
                  <a:schemeClr val="dk2"/>
                </a:solidFill>
                <a:latin typeface="Calibri"/>
                <a:ea typeface="Calibri"/>
                <a:cs typeface="Calibri"/>
                <a:sym typeface="Calibri"/>
              </a:rPr>
              <a:t>Challenges faced in raising finance</a:t>
            </a:r>
            <a:r>
              <a:rPr lang="en-US" sz="1000" b="1" i="1">
                <a:solidFill>
                  <a:schemeClr val="dk1"/>
                </a:solidFill>
                <a:latin typeface="Calibri"/>
                <a:ea typeface="Calibri"/>
                <a:cs typeface="Calibri"/>
                <a:sym typeface="Calibri"/>
              </a:rPr>
              <a:t>. </a:t>
            </a:r>
            <a:endParaRPr/>
          </a:p>
        </p:txBody>
      </p:sp>
      <p:sp>
        <p:nvSpPr>
          <p:cNvPr id="708" name="Google Shape;708;p31"/>
          <p:cNvSpPr txBox="1"/>
          <p:nvPr/>
        </p:nvSpPr>
        <p:spPr>
          <a:xfrm>
            <a:off x="555625" y="3611759"/>
            <a:ext cx="5759450"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32% of startups considered finding suitable investment after 12 months as the main challenge in raising funds. Another 14% said that lack of investment options at the time of raising funds was the main problem. </a:t>
            </a:r>
            <a:endParaRPr/>
          </a:p>
        </p:txBody>
      </p:sp>
      <p:sp>
        <p:nvSpPr>
          <p:cNvPr id="709" name="Google Shape;709;p31"/>
          <p:cNvSpPr txBox="1"/>
          <p:nvPr/>
        </p:nvSpPr>
        <p:spPr>
          <a:xfrm>
            <a:off x="2574925" y="804566"/>
            <a:ext cx="2027237" cy="261610"/>
          </a:xfrm>
          <a:prstGeom prst="rect">
            <a:avLst/>
          </a:prstGeom>
          <a:solidFill>
            <a:schemeClr val="accent3"/>
          </a:soli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000" b="1" i="1">
                <a:solidFill>
                  <a:schemeClr val="accent1"/>
                </a:solidFill>
                <a:latin typeface="Calibri"/>
                <a:ea typeface="Calibri"/>
                <a:cs typeface="Calibri"/>
                <a:sym typeface="Calibri"/>
              </a:rPr>
              <a:t>Fig X: </a:t>
            </a:r>
            <a:r>
              <a:rPr lang="en-US" sz="1100" b="1">
                <a:solidFill>
                  <a:schemeClr val="dk2"/>
                </a:solidFill>
                <a:latin typeface="Calibri"/>
                <a:ea typeface="Calibri"/>
                <a:cs typeface="Calibri"/>
                <a:sym typeface="Calibri"/>
              </a:rPr>
              <a:t>Plan on raising finance</a:t>
            </a:r>
            <a:endParaRPr/>
          </a:p>
        </p:txBody>
      </p:sp>
      <p:sp>
        <p:nvSpPr>
          <p:cNvPr id="710" name="Google Shape;710;p31"/>
          <p:cNvSpPr txBox="1"/>
          <p:nvPr/>
        </p:nvSpPr>
        <p:spPr>
          <a:xfrm>
            <a:off x="4602162" y="804348"/>
            <a:ext cx="1712913" cy="430887"/>
          </a:xfrm>
          <a:prstGeom prst="rect">
            <a:avLst/>
          </a:prstGeom>
          <a:solidFill>
            <a:schemeClr val="accent3"/>
          </a:soli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000" b="1" i="1">
                <a:solidFill>
                  <a:schemeClr val="accent1"/>
                </a:solidFill>
                <a:latin typeface="Calibri"/>
                <a:ea typeface="Calibri"/>
                <a:cs typeface="Calibri"/>
                <a:sym typeface="Calibri"/>
              </a:rPr>
              <a:t>Fig X:</a:t>
            </a:r>
            <a:r>
              <a:rPr lang="en-US" sz="1000" b="1" i="1">
                <a:solidFill>
                  <a:schemeClr val="dk1"/>
                </a:solidFill>
                <a:latin typeface="Calibri"/>
                <a:ea typeface="Calibri"/>
                <a:cs typeface="Calibri"/>
                <a:sym typeface="Calibri"/>
              </a:rPr>
              <a:t> </a:t>
            </a:r>
            <a:r>
              <a:rPr lang="en-US" sz="1100" b="1">
                <a:solidFill>
                  <a:schemeClr val="dk2"/>
                </a:solidFill>
                <a:latin typeface="Calibri"/>
                <a:ea typeface="Calibri"/>
                <a:cs typeface="Calibri"/>
                <a:sym typeface="Calibri"/>
              </a:rPr>
              <a:t>Type of finance to be raised</a:t>
            </a:r>
            <a:endParaRPr/>
          </a:p>
        </p:txBody>
      </p:sp>
      <p:sp>
        <p:nvSpPr>
          <p:cNvPr id="711" name="Google Shape;711;p31"/>
          <p:cNvSpPr txBox="1"/>
          <p:nvPr/>
        </p:nvSpPr>
        <p:spPr>
          <a:xfrm>
            <a:off x="555625" y="803324"/>
            <a:ext cx="2019300" cy="246221"/>
          </a:xfrm>
          <a:prstGeom prst="rect">
            <a:avLst/>
          </a:prstGeom>
          <a:solidFill>
            <a:schemeClr val="accent3"/>
          </a:soli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000" b="1" i="1">
                <a:solidFill>
                  <a:schemeClr val="accent1"/>
                </a:solidFill>
                <a:latin typeface="Calibri"/>
                <a:ea typeface="Calibri"/>
                <a:cs typeface="Calibri"/>
                <a:sym typeface="Calibri"/>
              </a:rPr>
              <a:t>Fig X: </a:t>
            </a:r>
            <a:r>
              <a:rPr lang="en-US" sz="1000" b="1">
                <a:solidFill>
                  <a:schemeClr val="dk2"/>
                </a:solidFill>
                <a:latin typeface="Calibri"/>
                <a:ea typeface="Calibri"/>
                <a:cs typeface="Calibri"/>
                <a:sym typeface="Calibri"/>
              </a:rPr>
              <a:t>Experience of raising finance</a:t>
            </a:r>
            <a:endParaRPr/>
          </a:p>
        </p:txBody>
      </p:sp>
      <p:pic>
        <p:nvPicPr>
          <p:cNvPr id="712" name="Google Shape;712;p31"/>
          <p:cNvPicPr preferRelativeResize="0"/>
          <p:nvPr/>
        </p:nvPicPr>
        <p:blipFill rotWithShape="1">
          <a:blip r:embed="rId3">
            <a:alphaModFix/>
          </a:blip>
          <a:srcRect/>
          <a:stretch/>
        </p:blipFill>
        <p:spPr>
          <a:xfrm>
            <a:off x="554830" y="1049545"/>
            <a:ext cx="2009776" cy="1900425"/>
          </a:xfrm>
          <a:prstGeom prst="rect">
            <a:avLst/>
          </a:prstGeom>
          <a:noFill/>
          <a:ln>
            <a:noFill/>
          </a:ln>
        </p:spPr>
      </p:pic>
      <p:pic>
        <p:nvPicPr>
          <p:cNvPr id="713" name="Google Shape;713;p31"/>
          <p:cNvPicPr preferRelativeResize="0"/>
          <p:nvPr/>
        </p:nvPicPr>
        <p:blipFill rotWithShape="1">
          <a:blip r:embed="rId4">
            <a:alphaModFix/>
          </a:blip>
          <a:srcRect/>
          <a:stretch/>
        </p:blipFill>
        <p:spPr>
          <a:xfrm>
            <a:off x="2574926" y="1049545"/>
            <a:ext cx="2027236" cy="1894487"/>
          </a:xfrm>
          <a:prstGeom prst="rect">
            <a:avLst/>
          </a:prstGeom>
          <a:noFill/>
          <a:ln>
            <a:noFill/>
          </a:ln>
        </p:spPr>
      </p:pic>
      <p:pic>
        <p:nvPicPr>
          <p:cNvPr id="714" name="Google Shape;714;p31"/>
          <p:cNvPicPr preferRelativeResize="0"/>
          <p:nvPr/>
        </p:nvPicPr>
        <p:blipFill rotWithShape="1">
          <a:blip r:embed="rId5">
            <a:alphaModFix/>
          </a:blip>
          <a:srcRect/>
          <a:stretch/>
        </p:blipFill>
        <p:spPr>
          <a:xfrm>
            <a:off x="4602162" y="1205592"/>
            <a:ext cx="1728788" cy="1750315"/>
          </a:xfrm>
          <a:prstGeom prst="rect">
            <a:avLst/>
          </a:prstGeom>
          <a:noFill/>
          <a:ln>
            <a:noFill/>
          </a:ln>
        </p:spPr>
      </p:pic>
      <p:cxnSp>
        <p:nvCxnSpPr>
          <p:cNvPr id="715" name="Google Shape;715;p31"/>
          <p:cNvCxnSpPr/>
          <p:nvPr/>
        </p:nvCxnSpPr>
        <p:spPr>
          <a:xfrm>
            <a:off x="536574" y="2944032"/>
            <a:ext cx="5759450" cy="11876"/>
          </a:xfrm>
          <a:prstGeom prst="straightConnector1">
            <a:avLst/>
          </a:prstGeom>
          <a:noFill/>
          <a:ln w="12700" cap="flat" cmpd="sng">
            <a:solidFill>
              <a:schemeClr val="dk2"/>
            </a:solidFill>
            <a:prstDash val="solid"/>
            <a:round/>
            <a:headEnd type="none" w="sm" len="sm"/>
            <a:tailEnd type="none" w="sm" len="sm"/>
          </a:ln>
          <a:effectLst>
            <a:outerShdw blurRad="40000" dist="20000" dir="5400000" rotWithShape="0">
              <a:srgbClr val="000000">
                <a:alpha val="37647"/>
              </a:srgbClr>
            </a:outerShdw>
          </a:effectLst>
        </p:spPr>
      </p:cxnSp>
      <p:cxnSp>
        <p:nvCxnSpPr>
          <p:cNvPr id="716" name="Google Shape;716;p31"/>
          <p:cNvCxnSpPr/>
          <p:nvPr/>
        </p:nvCxnSpPr>
        <p:spPr>
          <a:xfrm>
            <a:off x="2574925" y="803324"/>
            <a:ext cx="0" cy="2140708"/>
          </a:xfrm>
          <a:prstGeom prst="straightConnector1">
            <a:avLst/>
          </a:prstGeom>
          <a:noFill/>
          <a:ln w="9525" cap="flat" cmpd="sng">
            <a:solidFill>
              <a:srgbClr val="BE8E00"/>
            </a:solidFill>
            <a:prstDash val="solid"/>
            <a:round/>
            <a:headEnd type="none" w="sm" len="sm"/>
            <a:tailEnd type="none" w="sm" len="sm"/>
          </a:ln>
        </p:spPr>
      </p:cxnSp>
      <p:cxnSp>
        <p:nvCxnSpPr>
          <p:cNvPr id="717" name="Google Shape;717;p31"/>
          <p:cNvCxnSpPr/>
          <p:nvPr/>
        </p:nvCxnSpPr>
        <p:spPr>
          <a:xfrm>
            <a:off x="4589462" y="815200"/>
            <a:ext cx="0" cy="2140708"/>
          </a:xfrm>
          <a:prstGeom prst="straightConnector1">
            <a:avLst/>
          </a:prstGeom>
          <a:noFill/>
          <a:ln w="9525" cap="flat" cmpd="sng">
            <a:solidFill>
              <a:srgbClr val="BE8E00"/>
            </a:solidFill>
            <a:prstDash val="solid"/>
            <a:round/>
            <a:headEnd type="none" w="sm" len="sm"/>
            <a:tailEnd type="none" w="sm" len="sm"/>
          </a:ln>
        </p:spPr>
      </p:cxnSp>
      <p:cxnSp>
        <p:nvCxnSpPr>
          <p:cNvPr id="718" name="Google Shape;718;p31"/>
          <p:cNvCxnSpPr/>
          <p:nvPr/>
        </p:nvCxnSpPr>
        <p:spPr>
          <a:xfrm>
            <a:off x="536574" y="755650"/>
            <a:ext cx="5768974" cy="0"/>
          </a:xfrm>
          <a:prstGeom prst="straightConnector1">
            <a:avLst/>
          </a:prstGeom>
          <a:noFill/>
          <a:ln w="12700" cap="flat" cmpd="sng">
            <a:solidFill>
              <a:schemeClr val="dk2"/>
            </a:solidFill>
            <a:prstDash val="solid"/>
            <a:round/>
            <a:headEnd type="none" w="sm" len="sm"/>
            <a:tailEnd type="none" w="sm" len="sm"/>
          </a:ln>
          <a:effectLst>
            <a:outerShdw blurRad="40000" dist="20000" dir="5400000" rotWithShape="0">
              <a:srgbClr val="000000">
                <a:alpha val="37647"/>
              </a:srgbClr>
            </a:outerShdw>
          </a:effectLst>
        </p:spPr>
      </p:cxnSp>
      <p:sp>
        <p:nvSpPr>
          <p:cNvPr id="719" name="Google Shape;719;p31"/>
          <p:cNvSpPr txBox="1"/>
          <p:nvPr/>
        </p:nvSpPr>
        <p:spPr>
          <a:xfrm>
            <a:off x="568325" y="7453512"/>
            <a:ext cx="5727699" cy="93871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The table that follows summarizes the level of difficulty that factors are considered to be in the ecosystem. These factors represent a wide array pf issues from aspects of corruption, to tax administration and to digital payment mechanisms. Top of the list is corruption(85%) and tax rates (82%). This creates the need for tax regulations and policies amendment and harmonization to create an enabling environment</a:t>
            </a:r>
            <a:endParaRPr/>
          </a:p>
        </p:txBody>
      </p:sp>
      <p:sp>
        <p:nvSpPr>
          <p:cNvPr id="720" name="Google Shape;720;p31"/>
          <p:cNvSpPr txBox="1"/>
          <p:nvPr/>
        </p:nvSpPr>
        <p:spPr>
          <a:xfrm>
            <a:off x="568325" y="3122712"/>
            <a:ext cx="57467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2"/>
                </a:solidFill>
                <a:latin typeface="Gill Sans"/>
                <a:ea typeface="Gill Sans"/>
                <a:cs typeface="Gill Sans"/>
                <a:sym typeface="Gill Sans"/>
              </a:rPr>
              <a:t>1.1.5 CHALLENGES FACED BY STARTUPS </a:t>
            </a:r>
            <a:endParaRPr/>
          </a:p>
        </p:txBody>
      </p:sp>
      <p:pic>
        <p:nvPicPr>
          <p:cNvPr id="721" name="Google Shape;721;p31"/>
          <p:cNvPicPr preferRelativeResize="0"/>
          <p:nvPr/>
        </p:nvPicPr>
        <p:blipFill rotWithShape="1">
          <a:blip r:embed="rId6">
            <a:alphaModFix/>
          </a:blip>
          <a:srcRect/>
          <a:stretch/>
        </p:blipFill>
        <p:spPr>
          <a:xfrm>
            <a:off x="568325" y="4673484"/>
            <a:ext cx="5727700" cy="2673826"/>
          </a:xfrm>
          <a:prstGeom prst="rect">
            <a:avLst/>
          </a:prstGeom>
          <a:noFill/>
          <a:ln>
            <a:noFill/>
          </a:ln>
        </p:spPr>
      </p:pic>
      <p:sp>
        <p:nvSpPr>
          <p:cNvPr id="722" name="Google Shape;722;p31"/>
          <p:cNvSpPr txBox="1"/>
          <p:nvPr/>
        </p:nvSpPr>
        <p:spPr>
          <a:xfrm>
            <a:off x="555625" y="4304170"/>
            <a:ext cx="5740399" cy="2616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1" i="1">
                <a:solidFill>
                  <a:schemeClr val="accent1"/>
                </a:solidFill>
                <a:latin typeface="Calibri"/>
                <a:ea typeface="Calibri"/>
                <a:cs typeface="Calibri"/>
                <a:sym typeface="Calibri"/>
              </a:rPr>
              <a:t>Fig X: </a:t>
            </a:r>
            <a:r>
              <a:rPr lang="en-US" sz="1100" b="1">
                <a:solidFill>
                  <a:schemeClr val="dk2"/>
                </a:solidFill>
                <a:latin typeface="Calibri"/>
                <a:ea typeface="Calibri"/>
                <a:cs typeface="Calibri"/>
                <a:sym typeface="Calibri"/>
              </a:rPr>
              <a:t>Challenges in raising Finance</a:t>
            </a:r>
            <a:endParaRPr/>
          </a:p>
        </p:txBody>
      </p:sp>
      <p:sp>
        <p:nvSpPr>
          <p:cNvPr id="723" name="Google Shape;723;p31"/>
          <p:cNvSpPr txBox="1"/>
          <p:nvPr/>
        </p:nvSpPr>
        <p:spPr>
          <a:xfrm>
            <a:off x="4772024" y="6477000"/>
            <a:ext cx="1536701" cy="800219"/>
          </a:xfrm>
          <a:prstGeom prst="rect">
            <a:avLst/>
          </a:prstGeom>
          <a:solidFill>
            <a:schemeClr val="dk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accent1"/>
                </a:solidFill>
                <a:latin typeface="Calibri"/>
                <a:ea typeface="Calibri"/>
                <a:cs typeface="Calibri"/>
                <a:sym typeface="Calibri"/>
              </a:rPr>
              <a:t>Finding a suitable investor </a:t>
            </a:r>
            <a:r>
              <a:rPr lang="en-US" sz="1100">
                <a:solidFill>
                  <a:schemeClr val="lt2"/>
                </a:solidFill>
                <a:latin typeface="Calibri"/>
                <a:ea typeface="Calibri"/>
                <a:cs typeface="Calibri"/>
                <a:sym typeface="Calibri"/>
              </a:rPr>
              <a:t>is the main challenge facing startups</a:t>
            </a:r>
            <a:endParaRPr/>
          </a:p>
        </p:txBody>
      </p:sp>
      <p:sp>
        <p:nvSpPr>
          <p:cNvPr id="724" name="Google Shape;724;p31"/>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2 | Startups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pic>
        <p:nvPicPr>
          <p:cNvPr id="77" name="Google Shape;77;p5"/>
          <p:cNvPicPr preferRelativeResize="0"/>
          <p:nvPr/>
        </p:nvPicPr>
        <p:blipFill rotWithShape="1">
          <a:blip r:embed="rId3">
            <a:alphaModFix/>
          </a:blip>
          <a:srcRect/>
          <a:stretch/>
        </p:blipFill>
        <p:spPr>
          <a:xfrm>
            <a:off x="3880995" y="7296025"/>
            <a:ext cx="900100" cy="765085"/>
          </a:xfrm>
          <a:prstGeom prst="rect">
            <a:avLst/>
          </a:prstGeom>
          <a:noFill/>
          <a:ln>
            <a:noFill/>
          </a:ln>
        </p:spPr>
      </p:pic>
      <p:sp>
        <p:nvSpPr>
          <p:cNvPr id="78" name="Google Shape;78;p5"/>
          <p:cNvSpPr/>
          <p:nvPr/>
        </p:nvSpPr>
        <p:spPr>
          <a:xfrm>
            <a:off x="4054642" y="0"/>
            <a:ext cx="2803358" cy="926432"/>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79" name="Google Shape;79;p5"/>
          <p:cNvCxnSpPr/>
          <p:nvPr/>
        </p:nvCxnSpPr>
        <p:spPr>
          <a:xfrm>
            <a:off x="549275" y="405063"/>
            <a:ext cx="5761414" cy="0"/>
          </a:xfrm>
          <a:prstGeom prst="straightConnector1">
            <a:avLst/>
          </a:prstGeom>
          <a:noFill/>
          <a:ln w="9525" cap="flat" cmpd="sng">
            <a:solidFill>
              <a:schemeClr val="dk2"/>
            </a:solidFill>
            <a:prstDash val="solid"/>
            <a:round/>
            <a:headEnd type="none" w="sm" len="sm"/>
            <a:tailEnd type="none" w="sm" len="sm"/>
          </a:ln>
        </p:spPr>
      </p:cxnSp>
      <p:sp>
        <p:nvSpPr>
          <p:cNvPr id="80" name="Google Shape;80;p5"/>
          <p:cNvSpPr/>
          <p:nvPr/>
        </p:nvSpPr>
        <p:spPr>
          <a:xfrm>
            <a:off x="5985836" y="164431"/>
            <a:ext cx="324853" cy="240632"/>
          </a:xfrm>
          <a:prstGeom prst="flowChartInputOutpu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1" name="Google Shape;81;p5"/>
          <p:cNvSpPr/>
          <p:nvPr/>
        </p:nvSpPr>
        <p:spPr>
          <a:xfrm>
            <a:off x="0" y="8388350"/>
            <a:ext cx="2394284" cy="755648"/>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2" name="Google Shape;82;p5"/>
          <p:cNvSpPr txBox="1"/>
          <p:nvPr/>
        </p:nvSpPr>
        <p:spPr>
          <a:xfrm>
            <a:off x="549275" y="164431"/>
            <a:ext cx="3346450"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chemeClr val="accent2"/>
                </a:solidFill>
                <a:latin typeface="Verdana"/>
                <a:ea typeface="Verdana"/>
                <a:cs typeface="Verdana"/>
                <a:sym typeface="Verdana"/>
              </a:rPr>
              <a:t>Acknowledgement to Contributors to the Report</a:t>
            </a:r>
            <a:endParaRPr/>
          </a:p>
        </p:txBody>
      </p:sp>
      <p:sp>
        <p:nvSpPr>
          <p:cNvPr id="83" name="Google Shape;83;p5"/>
          <p:cNvSpPr/>
          <p:nvPr/>
        </p:nvSpPr>
        <p:spPr>
          <a:xfrm>
            <a:off x="911308" y="618094"/>
            <a:ext cx="5111583" cy="2685863"/>
          </a:xfrm>
          <a:prstGeom prst="rect">
            <a:avLst/>
          </a:prstGeom>
          <a:noFill/>
          <a:ln>
            <a:noFill/>
          </a:ln>
        </p:spPr>
        <p:txBody>
          <a:bodyPr spcFirstLastPara="1" wrap="square" lIns="91425" tIns="45700" rIns="91425" bIns="45700" anchor="t" anchorCtr="0">
            <a:noAutofit/>
          </a:bodyPr>
          <a:lstStyle/>
          <a:p>
            <a:pPr marL="0" marR="0" lvl="0" indent="0" algn="just" rtl="0">
              <a:lnSpc>
                <a:spcPct val="107000"/>
              </a:lnSpc>
              <a:spcBef>
                <a:spcPts val="0"/>
              </a:spcBef>
              <a:spcAft>
                <a:spcPts val="0"/>
              </a:spcAft>
              <a:buNone/>
            </a:pPr>
            <a:r>
              <a:rPr lang="en-US" sz="1200">
                <a:solidFill>
                  <a:srgbClr val="000000"/>
                </a:solidFill>
                <a:latin typeface="Calibri"/>
                <a:ea typeface="Calibri"/>
                <a:cs typeface="Calibri"/>
                <a:sym typeface="Calibri"/>
              </a:rPr>
              <a:t>This report was authored by a team of researchers from Kenyatta University, Maitri Capital, KIRDI, Megacap and 1 Million Startups. </a:t>
            </a:r>
            <a:endParaRPr/>
          </a:p>
          <a:p>
            <a:pPr marL="0" marR="0" lvl="0" indent="0" algn="just" rtl="0">
              <a:lnSpc>
                <a:spcPct val="107000"/>
              </a:lnSpc>
              <a:spcBef>
                <a:spcPts val="600"/>
              </a:spcBef>
              <a:spcAft>
                <a:spcPts val="0"/>
              </a:spcAft>
              <a:buNone/>
            </a:pPr>
            <a:r>
              <a:rPr lang="en-US" sz="1200">
                <a:solidFill>
                  <a:srgbClr val="000000"/>
                </a:solidFill>
                <a:latin typeface="Calibri"/>
                <a:ea typeface="Calibri"/>
                <a:cs typeface="Calibri"/>
                <a:sym typeface="Calibri"/>
              </a:rPr>
              <a:t>The team is highly indebted to the many people who either directly or indirectly contributed to the success of this study. We thank The Foreign, Commonwealth and Development Office (FCDO) for financing the research work and Kenyatta University Vice-Chancellor Profess</a:t>
            </a:r>
            <a:r>
              <a:rPr lang="en-US" sz="1200">
                <a:solidFill>
                  <a:schemeClr val="dk1"/>
                </a:solidFill>
                <a:latin typeface="Calibri"/>
                <a:ea typeface="Calibri"/>
                <a:cs typeface="Calibri"/>
                <a:sym typeface="Calibri"/>
              </a:rPr>
              <a:t>or</a:t>
            </a:r>
            <a:r>
              <a:rPr lang="en-US" sz="1200">
                <a:solidFill>
                  <a:srgbClr val="000000"/>
                </a:solidFill>
                <a:latin typeface="Calibri"/>
                <a:ea typeface="Calibri"/>
                <a:cs typeface="Calibri"/>
                <a:sym typeface="Calibri"/>
              </a:rPr>
              <a:t> for entrusting us with the research work on behalf of the university. </a:t>
            </a:r>
            <a:endParaRPr/>
          </a:p>
          <a:p>
            <a:pPr marL="0" marR="0" lvl="0" indent="0" algn="just" rtl="0">
              <a:lnSpc>
                <a:spcPct val="107000"/>
              </a:lnSpc>
              <a:spcBef>
                <a:spcPts val="600"/>
              </a:spcBef>
              <a:spcAft>
                <a:spcPts val="0"/>
              </a:spcAft>
              <a:buNone/>
            </a:pPr>
            <a:r>
              <a:rPr lang="en-US" sz="1200">
                <a:solidFill>
                  <a:srgbClr val="000000"/>
                </a:solidFill>
                <a:latin typeface="Calibri"/>
                <a:ea typeface="Calibri"/>
                <a:cs typeface="Calibri"/>
                <a:sym typeface="Calibri"/>
              </a:rPr>
              <a:t>Special mention goes to the Amb. Kirimi Kabeeria, the </a:t>
            </a:r>
            <a:r>
              <a:rPr lang="en-US" sz="1200">
                <a:solidFill>
                  <a:schemeClr val="dk1"/>
                </a:solidFill>
                <a:latin typeface="Calibri"/>
                <a:ea typeface="Calibri"/>
                <a:cs typeface="Calibri"/>
                <a:sym typeface="Calibri"/>
              </a:rPr>
              <a:t>Permanent</a:t>
            </a:r>
            <a:r>
              <a:rPr lang="en-US" sz="1200">
                <a:solidFill>
                  <a:srgbClr val="000000"/>
                </a:solidFill>
                <a:latin typeface="Calibri"/>
                <a:ea typeface="Calibri"/>
                <a:cs typeface="Calibri"/>
                <a:sym typeface="Calibri"/>
              </a:rPr>
              <a:t> Secretary (PS)</a:t>
            </a:r>
            <a:r>
              <a:rPr lang="en-US" sz="1200">
                <a:solidFill>
                  <a:schemeClr val="dk1"/>
                </a:solidFill>
                <a:latin typeface="Calibri"/>
                <a:ea typeface="Calibri"/>
                <a:cs typeface="Calibri"/>
                <a:sym typeface="Calibri"/>
              </a:rPr>
              <a:t>, </a:t>
            </a:r>
            <a:r>
              <a:rPr lang="en-US" sz="1200">
                <a:solidFill>
                  <a:srgbClr val="000000"/>
                </a:solidFill>
                <a:latin typeface="Calibri"/>
                <a:ea typeface="Calibri"/>
                <a:cs typeface="Calibri"/>
                <a:sym typeface="Calibri"/>
              </a:rPr>
              <a:t>State Department of Industrialization, for accepting our request to be interviewed on the policy direction by the national government</a:t>
            </a:r>
            <a:r>
              <a:rPr lang="en-US" sz="1200">
                <a:solidFill>
                  <a:schemeClr val="dk1"/>
                </a:solidFill>
                <a:latin typeface="Calibri"/>
                <a:ea typeface="Calibri"/>
                <a:cs typeface="Calibri"/>
                <a:sym typeface="Calibri"/>
              </a:rPr>
              <a:t>.</a:t>
            </a:r>
            <a:endParaRPr/>
          </a:p>
          <a:p>
            <a:pPr marL="0" marR="0" lvl="0" indent="0" algn="just" rtl="0">
              <a:lnSpc>
                <a:spcPct val="107000"/>
              </a:lnSpc>
              <a:spcBef>
                <a:spcPts val="600"/>
              </a:spcBef>
              <a:spcAft>
                <a:spcPts val="0"/>
              </a:spcAft>
              <a:buNone/>
            </a:pPr>
            <a:r>
              <a:rPr lang="en-US" sz="1200">
                <a:solidFill>
                  <a:srgbClr val="000000"/>
                </a:solidFill>
                <a:latin typeface="Calibri"/>
                <a:ea typeface="Calibri"/>
                <a:cs typeface="Calibri"/>
                <a:sym typeface="Calibri"/>
              </a:rPr>
              <a:t>We also thank individual contributors Mr Ali Hussein Kassim, Ms Florence Kimata, Mr Geroge Ikua, Mr Maxim Bayen for their insights</a:t>
            </a:r>
            <a:endParaRPr/>
          </a:p>
        </p:txBody>
      </p:sp>
      <p:cxnSp>
        <p:nvCxnSpPr>
          <p:cNvPr id="84" name="Google Shape;84;p5"/>
          <p:cNvCxnSpPr/>
          <p:nvPr/>
        </p:nvCxnSpPr>
        <p:spPr>
          <a:xfrm rot="10800000">
            <a:off x="2499221" y="6553200"/>
            <a:ext cx="0" cy="17801"/>
          </a:xfrm>
          <a:prstGeom prst="straightConnector1">
            <a:avLst/>
          </a:prstGeom>
          <a:noFill/>
          <a:ln w="9525" cap="flat" cmpd="sng">
            <a:solidFill>
              <a:srgbClr val="BE8E00"/>
            </a:solidFill>
            <a:prstDash val="solid"/>
            <a:round/>
            <a:headEnd type="none" w="sm" len="sm"/>
            <a:tailEnd type="none" w="sm" len="sm"/>
          </a:ln>
        </p:spPr>
      </p:cxnSp>
      <p:grpSp>
        <p:nvGrpSpPr>
          <p:cNvPr id="85" name="Google Shape;85;p5"/>
          <p:cNvGrpSpPr/>
          <p:nvPr/>
        </p:nvGrpSpPr>
        <p:grpSpPr>
          <a:xfrm>
            <a:off x="2560737" y="6368693"/>
            <a:ext cx="2304380" cy="582694"/>
            <a:chOff x="1786172" y="4548962"/>
            <a:chExt cx="3736529" cy="833128"/>
          </a:xfrm>
        </p:grpSpPr>
        <p:pic>
          <p:nvPicPr>
            <p:cNvPr id="86" name="Google Shape;86;p5"/>
            <p:cNvPicPr preferRelativeResize="0"/>
            <p:nvPr/>
          </p:nvPicPr>
          <p:blipFill rotWithShape="1">
            <a:blip r:embed="rId4">
              <a:alphaModFix/>
            </a:blip>
            <a:srcRect/>
            <a:stretch/>
          </p:blipFill>
          <p:spPr>
            <a:xfrm>
              <a:off x="2348880" y="4548962"/>
              <a:ext cx="3173821" cy="833128"/>
            </a:xfrm>
            <a:prstGeom prst="rect">
              <a:avLst/>
            </a:prstGeom>
            <a:noFill/>
            <a:ln>
              <a:noFill/>
            </a:ln>
          </p:spPr>
        </p:pic>
        <p:pic>
          <p:nvPicPr>
            <p:cNvPr id="87" name="Google Shape;87;p5"/>
            <p:cNvPicPr preferRelativeResize="0"/>
            <p:nvPr/>
          </p:nvPicPr>
          <p:blipFill rotWithShape="1">
            <a:blip r:embed="rId5">
              <a:alphaModFix/>
            </a:blip>
            <a:srcRect/>
            <a:stretch/>
          </p:blipFill>
          <p:spPr>
            <a:xfrm>
              <a:off x="1786172" y="4587257"/>
              <a:ext cx="1139769" cy="772857"/>
            </a:xfrm>
            <a:prstGeom prst="rect">
              <a:avLst/>
            </a:prstGeom>
            <a:noFill/>
            <a:ln>
              <a:noFill/>
            </a:ln>
          </p:spPr>
        </p:pic>
      </p:grpSp>
      <p:pic>
        <p:nvPicPr>
          <p:cNvPr id="88" name="Google Shape;88;p5" descr="Kenyatta University - African Biomedical Engineering Mobility"/>
          <p:cNvPicPr preferRelativeResize="0"/>
          <p:nvPr/>
        </p:nvPicPr>
        <p:blipFill rotWithShape="1">
          <a:blip r:embed="rId6">
            <a:alphaModFix/>
          </a:blip>
          <a:srcRect/>
          <a:stretch/>
        </p:blipFill>
        <p:spPr>
          <a:xfrm>
            <a:off x="549274" y="6120420"/>
            <a:ext cx="1845003" cy="1107703"/>
          </a:xfrm>
          <a:prstGeom prst="rect">
            <a:avLst/>
          </a:prstGeom>
          <a:noFill/>
          <a:ln>
            <a:noFill/>
          </a:ln>
        </p:spPr>
      </p:pic>
      <p:pic>
        <p:nvPicPr>
          <p:cNvPr id="89" name="Google Shape;89;p5"/>
          <p:cNvPicPr preferRelativeResize="0"/>
          <p:nvPr/>
        </p:nvPicPr>
        <p:blipFill rotWithShape="1">
          <a:blip r:embed="rId7">
            <a:alphaModFix/>
          </a:blip>
          <a:srcRect/>
          <a:stretch/>
        </p:blipFill>
        <p:spPr>
          <a:xfrm>
            <a:off x="4865117" y="6340962"/>
            <a:ext cx="1064727" cy="633913"/>
          </a:xfrm>
          <a:prstGeom prst="rect">
            <a:avLst/>
          </a:prstGeom>
          <a:noFill/>
          <a:ln>
            <a:noFill/>
          </a:ln>
        </p:spPr>
      </p:pic>
      <p:pic>
        <p:nvPicPr>
          <p:cNvPr id="90" name="Google Shape;90;p5"/>
          <p:cNvPicPr preferRelativeResize="0"/>
          <p:nvPr/>
        </p:nvPicPr>
        <p:blipFill rotWithShape="1">
          <a:blip r:embed="rId8">
            <a:alphaModFix/>
          </a:blip>
          <a:srcRect/>
          <a:stretch/>
        </p:blipFill>
        <p:spPr>
          <a:xfrm>
            <a:off x="2026999" y="7407883"/>
            <a:ext cx="676475" cy="436015"/>
          </a:xfrm>
          <a:prstGeom prst="rect">
            <a:avLst/>
          </a:prstGeom>
          <a:noFill/>
          <a:ln>
            <a:noFill/>
          </a:ln>
        </p:spPr>
      </p:pic>
      <p:pic>
        <p:nvPicPr>
          <p:cNvPr id="91" name="Google Shape;91;p5"/>
          <p:cNvPicPr preferRelativeResize="0"/>
          <p:nvPr/>
        </p:nvPicPr>
        <p:blipFill rotWithShape="1">
          <a:blip r:embed="rId9">
            <a:alphaModFix/>
          </a:blip>
          <a:srcRect/>
          <a:stretch/>
        </p:blipFill>
        <p:spPr>
          <a:xfrm>
            <a:off x="2541687" y="3897590"/>
            <a:ext cx="1789358" cy="1667722"/>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p32"/>
          <p:cNvSpPr txBox="1"/>
          <p:nvPr/>
        </p:nvSpPr>
        <p:spPr>
          <a:xfrm>
            <a:off x="114300" y="8606135"/>
            <a:ext cx="32385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2"/>
                </a:solidFill>
                <a:latin typeface="Calibri"/>
                <a:ea typeface="Calibri"/>
                <a:cs typeface="Calibri"/>
                <a:sym typeface="Calibri"/>
              </a:rPr>
              <a:t>6</a:t>
            </a:r>
            <a:endParaRPr/>
          </a:p>
        </p:txBody>
      </p:sp>
      <p:sp>
        <p:nvSpPr>
          <p:cNvPr id="730" name="Google Shape;730;p32"/>
          <p:cNvSpPr txBox="1"/>
          <p:nvPr/>
        </p:nvSpPr>
        <p:spPr>
          <a:xfrm>
            <a:off x="3563939" y="755650"/>
            <a:ext cx="2744786" cy="43088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p:txBody>
      </p:sp>
      <p:graphicFrame>
        <p:nvGraphicFramePr>
          <p:cNvPr id="731" name="Google Shape;731;p32"/>
          <p:cNvGraphicFramePr/>
          <p:nvPr/>
        </p:nvGraphicFramePr>
        <p:xfrm>
          <a:off x="549275" y="1016938"/>
          <a:ext cx="3000000" cy="3000000"/>
        </p:xfrm>
        <a:graphic>
          <a:graphicData uri="http://schemas.openxmlformats.org/drawingml/2006/table">
            <a:tbl>
              <a:tblPr firstRow="1" bandRow="1">
                <a:noFill/>
                <a:tableStyleId>{1CA0535F-A673-4BD2-AB69-8938C2FBBBF3}</a:tableStyleId>
              </a:tblPr>
              <a:tblGrid>
                <a:gridCol w="3558700"/>
                <a:gridCol w="1091825"/>
                <a:gridCol w="1108925"/>
              </a:tblGrid>
              <a:tr h="462100">
                <a:tc>
                  <a:txBody>
                    <a:bodyPr/>
                    <a:lstStyle/>
                    <a:p>
                      <a:pPr marL="0" marR="0" lvl="0" indent="0" algn="ctr" rtl="0">
                        <a:spcBef>
                          <a:spcPts val="0"/>
                        </a:spcBef>
                        <a:spcAft>
                          <a:spcPts val="0"/>
                        </a:spcAft>
                        <a:buNone/>
                      </a:pPr>
                      <a:r>
                        <a:rPr lang="en-US" sz="1200" b="1" i="0" u="none" strike="noStrike">
                          <a:solidFill>
                            <a:schemeClr val="lt2"/>
                          </a:solidFill>
                          <a:latin typeface="Calibri"/>
                          <a:ea typeface="Calibri"/>
                          <a:cs typeface="Calibri"/>
                          <a:sym typeface="Calibri"/>
                        </a:rPr>
                        <a:t>Factor</a:t>
                      </a:r>
                      <a:endParaRPr/>
                    </a:p>
                  </a:txBody>
                  <a:tcPr marL="9525" marR="9525" marT="9525" marB="0" anchor="ctr">
                    <a:solidFill>
                      <a:schemeClr val="dk2"/>
                    </a:solidFill>
                  </a:tcPr>
                </a:tc>
                <a:tc>
                  <a:txBody>
                    <a:bodyPr/>
                    <a:lstStyle/>
                    <a:p>
                      <a:pPr marL="0" marR="0" lvl="0" indent="0" algn="ctr" rtl="0">
                        <a:spcBef>
                          <a:spcPts val="0"/>
                        </a:spcBef>
                        <a:spcAft>
                          <a:spcPts val="0"/>
                        </a:spcAft>
                        <a:buNone/>
                      </a:pPr>
                      <a:r>
                        <a:rPr lang="en-US" sz="1200" b="1" i="0" u="none" strike="noStrike">
                          <a:solidFill>
                            <a:schemeClr val="lt2"/>
                          </a:solidFill>
                          <a:latin typeface="Calibri"/>
                          <a:ea typeface="Calibri"/>
                          <a:cs typeface="Calibri"/>
                          <a:sym typeface="Calibri"/>
                        </a:rPr>
                        <a:t>Obstacle</a:t>
                      </a:r>
                      <a:endParaRPr/>
                    </a:p>
                  </a:txBody>
                  <a:tcPr marL="9525" marR="9525" marT="9525" marB="0" anchor="ctr">
                    <a:solidFill>
                      <a:schemeClr val="dk2"/>
                    </a:solidFill>
                  </a:tcPr>
                </a:tc>
                <a:tc>
                  <a:txBody>
                    <a:bodyPr/>
                    <a:lstStyle/>
                    <a:p>
                      <a:pPr marL="0" marR="0" lvl="0" indent="0" algn="ctr" rtl="0">
                        <a:spcBef>
                          <a:spcPts val="0"/>
                        </a:spcBef>
                        <a:spcAft>
                          <a:spcPts val="0"/>
                        </a:spcAft>
                        <a:buNone/>
                      </a:pPr>
                      <a:r>
                        <a:rPr lang="en-US" sz="1200" b="1" i="0" u="none" strike="noStrike">
                          <a:solidFill>
                            <a:schemeClr val="lt2"/>
                          </a:solidFill>
                          <a:latin typeface="Calibri"/>
                          <a:ea typeface="Calibri"/>
                          <a:cs typeface="Calibri"/>
                          <a:sym typeface="Calibri"/>
                        </a:rPr>
                        <a:t>No obstacle</a:t>
                      </a:r>
                      <a:endParaRPr sz="1200" b="1" i="0" u="none" strike="noStrike">
                        <a:solidFill>
                          <a:schemeClr val="lt2"/>
                        </a:solidFill>
                        <a:latin typeface="Calibri"/>
                        <a:ea typeface="Calibri"/>
                        <a:cs typeface="Calibri"/>
                        <a:sym typeface="Calibri"/>
                      </a:endParaRPr>
                    </a:p>
                  </a:txBody>
                  <a:tcPr marL="9525" marR="9525" marT="9525" marB="0" anchor="ctr">
                    <a:solidFill>
                      <a:schemeClr val="dk2"/>
                    </a:solidFill>
                  </a:tcPr>
                </a:tc>
              </a:tr>
              <a:tr h="237425">
                <a:tc>
                  <a:txBody>
                    <a:bodyPr/>
                    <a:lstStyle/>
                    <a:p>
                      <a:pPr marL="0" marR="0" lvl="0" indent="0" algn="l" rtl="0">
                        <a:spcBef>
                          <a:spcPts val="0"/>
                        </a:spcBef>
                        <a:spcAft>
                          <a:spcPts val="0"/>
                        </a:spcAft>
                        <a:buNone/>
                      </a:pPr>
                      <a:r>
                        <a:rPr lang="en-US" sz="1100" b="0" i="0" u="none" strike="noStrike">
                          <a:solidFill>
                            <a:srgbClr val="000000"/>
                          </a:solidFill>
                          <a:latin typeface="Calibri"/>
                          <a:ea typeface="Calibri"/>
                          <a:cs typeface="Calibri"/>
                          <a:sym typeface="Calibri"/>
                        </a:rPr>
                        <a:t>Corruption</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85%</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15%</a:t>
                      </a:r>
                      <a:endParaRPr/>
                    </a:p>
                  </a:txBody>
                  <a:tcPr marL="9525" marR="9525" marT="9525" marB="0" anchor="ctr">
                    <a:solidFill>
                      <a:schemeClr val="accent1"/>
                    </a:solidFill>
                  </a:tcPr>
                </a:tc>
              </a:tr>
              <a:tr h="237425">
                <a:tc>
                  <a:txBody>
                    <a:bodyPr/>
                    <a:lstStyle/>
                    <a:p>
                      <a:pPr marL="0" marR="0" lvl="0" indent="0" algn="l" rtl="0">
                        <a:lnSpc>
                          <a:spcPct val="100000"/>
                        </a:lnSpc>
                        <a:spcBef>
                          <a:spcPts val="0"/>
                        </a:spcBef>
                        <a:spcAft>
                          <a:spcPts val="0"/>
                        </a:spcAft>
                        <a:buClr>
                          <a:srgbClr val="000000"/>
                        </a:buClr>
                        <a:buSzPts val="1100"/>
                        <a:buFont typeface="Calibri"/>
                        <a:buNone/>
                      </a:pPr>
                      <a:r>
                        <a:rPr lang="en-US" sz="1100" b="0" i="0" u="none" strike="noStrike">
                          <a:solidFill>
                            <a:srgbClr val="000000"/>
                          </a:solidFill>
                          <a:latin typeface="Calibri"/>
                          <a:ea typeface="Calibri"/>
                          <a:cs typeface="Calibri"/>
                          <a:sym typeface="Calibri"/>
                        </a:rPr>
                        <a:t>Tax rates</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82%</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18%</a:t>
                      </a:r>
                      <a:endParaRPr/>
                    </a:p>
                  </a:txBody>
                  <a:tcPr marL="9525" marR="9525" marT="9525" marB="0" anchor="ctr">
                    <a:solidFill>
                      <a:srgbClr val="FFEEBF"/>
                    </a:solidFill>
                  </a:tcPr>
                </a:tc>
              </a:tr>
              <a:tr h="237425">
                <a:tc>
                  <a:txBody>
                    <a:bodyPr/>
                    <a:lstStyle/>
                    <a:p>
                      <a:pPr marL="0" marR="0" lvl="0" indent="0" algn="l" rtl="0">
                        <a:spcBef>
                          <a:spcPts val="0"/>
                        </a:spcBef>
                        <a:spcAft>
                          <a:spcPts val="0"/>
                        </a:spcAft>
                        <a:buNone/>
                      </a:pPr>
                      <a:r>
                        <a:rPr lang="en-US" sz="1100" b="0" i="0" u="none" strike="noStrike">
                          <a:solidFill>
                            <a:srgbClr val="000000"/>
                          </a:solidFill>
                          <a:latin typeface="Calibri"/>
                          <a:ea typeface="Calibri"/>
                          <a:cs typeface="Calibri"/>
                          <a:sym typeface="Calibri"/>
                        </a:rPr>
                        <a:t>Legal processes and costs of running a business</a:t>
                      </a:r>
                      <a:endParaRPr sz="1100" b="0" i="0" u="none" strike="noStrike">
                        <a:solidFill>
                          <a:srgbClr val="000000"/>
                        </a:solidFill>
                        <a:latin typeface="Calibri"/>
                        <a:ea typeface="Calibri"/>
                        <a:cs typeface="Calibri"/>
                        <a:sym typeface="Calibri"/>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80%</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20%</a:t>
                      </a:r>
                      <a:endParaRPr/>
                    </a:p>
                  </a:txBody>
                  <a:tcPr marL="9525" marR="9525" marT="9525" marB="0" anchor="ctr">
                    <a:solidFill>
                      <a:srgbClr val="7388A5"/>
                    </a:solidFill>
                  </a:tcPr>
                </a:tc>
              </a:tr>
              <a:tr h="237425">
                <a:tc>
                  <a:txBody>
                    <a:bodyPr/>
                    <a:lstStyle/>
                    <a:p>
                      <a:pPr marL="0" marR="0" lvl="0" indent="0" algn="l" rtl="0">
                        <a:lnSpc>
                          <a:spcPct val="100000"/>
                        </a:lnSpc>
                        <a:spcBef>
                          <a:spcPts val="0"/>
                        </a:spcBef>
                        <a:spcAft>
                          <a:spcPts val="0"/>
                        </a:spcAft>
                        <a:buClr>
                          <a:srgbClr val="000000"/>
                        </a:buClr>
                        <a:buSzPts val="1100"/>
                        <a:buFont typeface="Calibri"/>
                        <a:buNone/>
                      </a:pPr>
                      <a:r>
                        <a:rPr lang="en-US" sz="1100" b="0" i="0" u="none" strike="noStrike">
                          <a:solidFill>
                            <a:srgbClr val="000000"/>
                          </a:solidFill>
                          <a:latin typeface="Calibri"/>
                          <a:ea typeface="Calibri"/>
                          <a:cs typeface="Calibri"/>
                          <a:sym typeface="Calibri"/>
                        </a:rPr>
                        <a:t>Availability of market information</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80%</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20%</a:t>
                      </a:r>
                      <a:endParaRPr/>
                    </a:p>
                  </a:txBody>
                  <a:tcPr marL="9525" marR="9525" marT="9525" marB="0" anchor="ctr">
                    <a:solidFill>
                      <a:schemeClr val="accent1"/>
                    </a:solidFill>
                  </a:tcPr>
                </a:tc>
              </a:tr>
              <a:tr h="237425">
                <a:tc>
                  <a:txBody>
                    <a:bodyPr/>
                    <a:lstStyle/>
                    <a:p>
                      <a:pPr marL="0" marR="0" lvl="0" indent="0" algn="l" rtl="0">
                        <a:lnSpc>
                          <a:spcPct val="100000"/>
                        </a:lnSpc>
                        <a:spcBef>
                          <a:spcPts val="0"/>
                        </a:spcBef>
                        <a:spcAft>
                          <a:spcPts val="0"/>
                        </a:spcAft>
                        <a:buClr>
                          <a:srgbClr val="000000"/>
                        </a:buClr>
                        <a:buSzPts val="1100"/>
                        <a:buFont typeface="Calibri"/>
                        <a:buNone/>
                      </a:pPr>
                      <a:r>
                        <a:rPr lang="en-US" sz="1100" b="0" i="0" u="none" strike="noStrike">
                          <a:solidFill>
                            <a:srgbClr val="000000"/>
                          </a:solidFill>
                          <a:latin typeface="Calibri"/>
                          <a:ea typeface="Calibri"/>
                          <a:cs typeface="Calibri"/>
                          <a:sym typeface="Calibri"/>
                        </a:rPr>
                        <a:t>Tax administrations</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77%</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23%</a:t>
                      </a:r>
                      <a:endParaRPr/>
                    </a:p>
                  </a:txBody>
                  <a:tcPr marL="9525" marR="9525" marT="9525" marB="0" anchor="ctr">
                    <a:solidFill>
                      <a:srgbClr val="FFEEBF"/>
                    </a:solidFill>
                  </a:tcPr>
                </a:tc>
              </a:tr>
              <a:tr h="237425">
                <a:tc>
                  <a:txBody>
                    <a:bodyPr/>
                    <a:lstStyle/>
                    <a:p>
                      <a:pPr marL="0" marR="0" lvl="0" indent="0" algn="l" rtl="0">
                        <a:spcBef>
                          <a:spcPts val="0"/>
                        </a:spcBef>
                        <a:spcAft>
                          <a:spcPts val="0"/>
                        </a:spcAft>
                        <a:buNone/>
                      </a:pPr>
                      <a:r>
                        <a:rPr lang="en-US" sz="1100" b="0" i="0" u="none" strike="noStrike">
                          <a:solidFill>
                            <a:srgbClr val="000000"/>
                          </a:solidFill>
                          <a:latin typeface="Calibri"/>
                          <a:ea typeface="Calibri"/>
                          <a:cs typeface="Calibri"/>
                          <a:sym typeface="Calibri"/>
                        </a:rPr>
                        <a:t>Tax administrations</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75%</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25%</a:t>
                      </a:r>
                      <a:endParaRPr/>
                    </a:p>
                  </a:txBody>
                  <a:tcPr marL="9525" marR="9525" marT="9525" marB="0" anchor="ctr">
                    <a:solidFill>
                      <a:srgbClr val="7388A5"/>
                    </a:solidFill>
                  </a:tcPr>
                </a:tc>
              </a:tr>
              <a:tr h="237425">
                <a:tc>
                  <a:txBody>
                    <a:bodyPr/>
                    <a:lstStyle/>
                    <a:p>
                      <a:pPr marL="0" marR="0" lvl="0" indent="0" algn="l" rtl="0">
                        <a:spcBef>
                          <a:spcPts val="0"/>
                        </a:spcBef>
                        <a:spcAft>
                          <a:spcPts val="0"/>
                        </a:spcAft>
                        <a:buNone/>
                      </a:pPr>
                      <a:r>
                        <a:rPr lang="en-US" sz="1100" b="0" i="0" u="none" strike="noStrike">
                          <a:solidFill>
                            <a:srgbClr val="000000"/>
                          </a:solidFill>
                          <a:latin typeface="Calibri"/>
                          <a:ea typeface="Calibri"/>
                          <a:cs typeface="Calibri"/>
                          <a:sym typeface="Calibri"/>
                        </a:rPr>
                        <a:t>Legal processes and costs of setting up a business</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75%</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25%</a:t>
                      </a:r>
                      <a:endParaRPr/>
                    </a:p>
                  </a:txBody>
                  <a:tcPr marL="9525" marR="9525" marT="9525" marB="0" anchor="ctr">
                    <a:solidFill>
                      <a:schemeClr val="accent1"/>
                    </a:solidFill>
                  </a:tcPr>
                </a:tc>
              </a:tr>
              <a:tr h="237425">
                <a:tc>
                  <a:txBody>
                    <a:bodyPr/>
                    <a:lstStyle/>
                    <a:p>
                      <a:pPr marL="0" marR="0" lvl="0" indent="0" algn="l" rtl="0">
                        <a:spcBef>
                          <a:spcPts val="0"/>
                        </a:spcBef>
                        <a:spcAft>
                          <a:spcPts val="0"/>
                        </a:spcAft>
                        <a:buNone/>
                      </a:pPr>
                      <a:r>
                        <a:rPr lang="en-US" sz="1100" b="0" i="0" u="none" strike="noStrike">
                          <a:solidFill>
                            <a:srgbClr val="000000"/>
                          </a:solidFill>
                          <a:latin typeface="Calibri"/>
                          <a:ea typeface="Calibri"/>
                          <a:cs typeface="Calibri"/>
                          <a:sym typeface="Calibri"/>
                        </a:rPr>
                        <a:t>Investor friendly legislation</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75%</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25%</a:t>
                      </a:r>
                      <a:endParaRPr/>
                    </a:p>
                  </a:txBody>
                  <a:tcPr marL="9525" marR="9525" marT="9525" marB="0" anchor="ctr">
                    <a:solidFill>
                      <a:srgbClr val="FFEEBF"/>
                    </a:solidFill>
                  </a:tcPr>
                </a:tc>
              </a:tr>
              <a:tr h="237425">
                <a:tc>
                  <a:txBody>
                    <a:bodyPr/>
                    <a:lstStyle/>
                    <a:p>
                      <a:pPr marL="0" marR="0" lvl="0" indent="0" algn="l" rtl="0">
                        <a:lnSpc>
                          <a:spcPct val="100000"/>
                        </a:lnSpc>
                        <a:spcBef>
                          <a:spcPts val="0"/>
                        </a:spcBef>
                        <a:spcAft>
                          <a:spcPts val="0"/>
                        </a:spcAft>
                        <a:buClr>
                          <a:srgbClr val="000000"/>
                        </a:buClr>
                        <a:buSzPts val="1100"/>
                        <a:buFont typeface="Calibri"/>
                        <a:buNone/>
                      </a:pPr>
                      <a:r>
                        <a:rPr lang="en-US" sz="1100" b="0" i="0" u="none" strike="noStrike">
                          <a:solidFill>
                            <a:srgbClr val="000000"/>
                          </a:solidFill>
                          <a:latin typeface="Calibri"/>
                          <a:ea typeface="Calibri"/>
                          <a:cs typeface="Calibri"/>
                          <a:sym typeface="Calibri"/>
                        </a:rPr>
                        <a:t>Practices of informal sector competitors</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75%</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25%</a:t>
                      </a:r>
                      <a:endParaRPr/>
                    </a:p>
                  </a:txBody>
                  <a:tcPr marL="9525" marR="9525" marT="9525" marB="0" anchor="ctr">
                    <a:solidFill>
                      <a:srgbClr val="7388A5"/>
                    </a:solidFill>
                  </a:tcPr>
                </a:tc>
              </a:tr>
              <a:tr h="237425">
                <a:tc>
                  <a:txBody>
                    <a:bodyPr/>
                    <a:lstStyle/>
                    <a:p>
                      <a:pPr marL="0" marR="0" lvl="0" indent="0" algn="l" rtl="0">
                        <a:lnSpc>
                          <a:spcPct val="100000"/>
                        </a:lnSpc>
                        <a:spcBef>
                          <a:spcPts val="0"/>
                        </a:spcBef>
                        <a:spcAft>
                          <a:spcPts val="0"/>
                        </a:spcAft>
                        <a:buClr>
                          <a:srgbClr val="000000"/>
                        </a:buClr>
                        <a:buSzPts val="1100"/>
                        <a:buFont typeface="Calibri"/>
                        <a:buNone/>
                      </a:pPr>
                      <a:r>
                        <a:rPr lang="en-US" sz="1100" b="0" i="0" u="none" strike="noStrike">
                          <a:solidFill>
                            <a:srgbClr val="000000"/>
                          </a:solidFill>
                          <a:latin typeface="Calibri"/>
                          <a:ea typeface="Calibri"/>
                          <a:cs typeface="Calibri"/>
                          <a:sym typeface="Calibri"/>
                        </a:rPr>
                        <a:t>Laws and processes for foreign investment in start-ups</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70%</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30%</a:t>
                      </a:r>
                      <a:endParaRPr/>
                    </a:p>
                  </a:txBody>
                  <a:tcPr marL="9525" marR="9525" marT="9525" marB="0" anchor="ctr">
                    <a:solidFill>
                      <a:schemeClr val="accent1"/>
                    </a:solidFill>
                  </a:tcPr>
                </a:tc>
              </a:tr>
              <a:tr h="237425">
                <a:tc>
                  <a:txBody>
                    <a:bodyPr/>
                    <a:lstStyle/>
                    <a:p>
                      <a:pPr marL="0" marR="0" lvl="0" indent="0" algn="l" rtl="0">
                        <a:spcBef>
                          <a:spcPts val="0"/>
                        </a:spcBef>
                        <a:spcAft>
                          <a:spcPts val="0"/>
                        </a:spcAft>
                        <a:buNone/>
                      </a:pPr>
                      <a:r>
                        <a:rPr lang="en-US" sz="1100" b="0" i="0" u="none" strike="noStrike">
                          <a:solidFill>
                            <a:srgbClr val="000000"/>
                          </a:solidFill>
                          <a:latin typeface="Calibri"/>
                          <a:ea typeface="Calibri"/>
                          <a:cs typeface="Calibri"/>
                          <a:sym typeface="Calibri"/>
                        </a:rPr>
                        <a:t>Labour Regulations</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67%</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33%</a:t>
                      </a:r>
                      <a:endParaRPr/>
                    </a:p>
                  </a:txBody>
                  <a:tcPr marL="9525" marR="9525" marT="9525" marB="0" anchor="ctr">
                    <a:solidFill>
                      <a:srgbClr val="FFEEBF"/>
                    </a:solidFill>
                  </a:tcPr>
                </a:tc>
              </a:tr>
              <a:tr h="237425">
                <a:tc>
                  <a:txBody>
                    <a:bodyPr/>
                    <a:lstStyle/>
                    <a:p>
                      <a:pPr marL="0" marR="0" lvl="0" indent="0" algn="l" rtl="0">
                        <a:lnSpc>
                          <a:spcPct val="100000"/>
                        </a:lnSpc>
                        <a:spcBef>
                          <a:spcPts val="0"/>
                        </a:spcBef>
                        <a:spcAft>
                          <a:spcPts val="0"/>
                        </a:spcAft>
                        <a:buClr>
                          <a:srgbClr val="000000"/>
                        </a:buClr>
                        <a:buSzPts val="1100"/>
                        <a:buFont typeface="Calibri"/>
                        <a:buNone/>
                      </a:pPr>
                      <a:r>
                        <a:rPr lang="en-US" sz="1100" b="0" i="0" u="none" strike="noStrike">
                          <a:solidFill>
                            <a:srgbClr val="000000"/>
                          </a:solidFill>
                          <a:latin typeface="Calibri"/>
                          <a:ea typeface="Calibri"/>
                          <a:cs typeface="Calibri"/>
                          <a:sym typeface="Calibri"/>
                        </a:rPr>
                        <a:t>R&amp;D initiatives and University collaborations</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45%</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55%</a:t>
                      </a:r>
                      <a:endParaRPr/>
                    </a:p>
                  </a:txBody>
                  <a:tcPr marL="9525" marR="9525" marT="9525" marB="0" anchor="ctr">
                    <a:solidFill>
                      <a:srgbClr val="7388A5"/>
                    </a:solidFill>
                  </a:tcPr>
                </a:tc>
              </a:tr>
              <a:tr h="237425">
                <a:tc>
                  <a:txBody>
                    <a:bodyPr/>
                    <a:lstStyle/>
                    <a:p>
                      <a:pPr marL="0" marR="0" lvl="0" indent="0" algn="l" rtl="0">
                        <a:lnSpc>
                          <a:spcPct val="100000"/>
                        </a:lnSpc>
                        <a:spcBef>
                          <a:spcPts val="0"/>
                        </a:spcBef>
                        <a:spcAft>
                          <a:spcPts val="0"/>
                        </a:spcAft>
                        <a:buClr>
                          <a:srgbClr val="000000"/>
                        </a:buClr>
                        <a:buSzPts val="1100"/>
                        <a:buFont typeface="Calibri"/>
                        <a:buNone/>
                      </a:pPr>
                      <a:r>
                        <a:rPr lang="en-US" sz="1100" b="0" i="0" u="none" strike="noStrike">
                          <a:solidFill>
                            <a:srgbClr val="000000"/>
                          </a:solidFill>
                          <a:latin typeface="Calibri"/>
                          <a:ea typeface="Calibri"/>
                          <a:cs typeface="Calibri"/>
                          <a:sym typeface="Calibri"/>
                        </a:rPr>
                        <a:t>Digital payment mechanisms</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35%</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65%</a:t>
                      </a:r>
                      <a:endParaRPr/>
                    </a:p>
                  </a:txBody>
                  <a:tcPr marL="9525" marR="9525" marT="9525" marB="0" anchor="ctr">
                    <a:solidFill>
                      <a:schemeClr val="accent1"/>
                    </a:solidFill>
                  </a:tcPr>
                </a:tc>
              </a:tr>
            </a:tbl>
          </a:graphicData>
        </a:graphic>
      </p:graphicFrame>
      <p:sp>
        <p:nvSpPr>
          <p:cNvPr id="732" name="Google Shape;732;p32"/>
          <p:cNvSpPr txBox="1"/>
          <p:nvPr/>
        </p:nvSpPr>
        <p:spPr>
          <a:xfrm>
            <a:off x="549275" y="755650"/>
            <a:ext cx="5759450" cy="276999"/>
          </a:xfrm>
          <a:prstGeom prst="rect">
            <a:avLst/>
          </a:prstGeom>
          <a:solidFill>
            <a:schemeClr val="accent3"/>
          </a:soli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1" i="1">
                <a:solidFill>
                  <a:schemeClr val="accent1"/>
                </a:solidFill>
                <a:latin typeface="Calibri"/>
                <a:ea typeface="Calibri"/>
                <a:cs typeface="Calibri"/>
                <a:sym typeface="Calibri"/>
              </a:rPr>
              <a:t>Table X</a:t>
            </a:r>
            <a:r>
              <a:rPr lang="en-US" sz="1200" b="1">
                <a:solidFill>
                  <a:schemeClr val="accent1"/>
                </a:solidFill>
                <a:latin typeface="Calibri"/>
                <a:ea typeface="Calibri"/>
                <a:cs typeface="Calibri"/>
                <a:sym typeface="Calibri"/>
              </a:rPr>
              <a:t>: </a:t>
            </a:r>
            <a:r>
              <a:rPr lang="en-US" sz="1200" b="1">
                <a:solidFill>
                  <a:schemeClr val="dk1"/>
                </a:solidFill>
                <a:latin typeface="Calibri"/>
                <a:ea typeface="Calibri"/>
                <a:cs typeface="Calibri"/>
                <a:sym typeface="Calibri"/>
              </a:rPr>
              <a:t>Challenges faced by startups in the ecosystem . </a:t>
            </a:r>
            <a:endParaRPr/>
          </a:p>
        </p:txBody>
      </p:sp>
      <p:sp>
        <p:nvSpPr>
          <p:cNvPr id="733" name="Google Shape;733;p32"/>
          <p:cNvSpPr txBox="1"/>
          <p:nvPr/>
        </p:nvSpPr>
        <p:spPr>
          <a:xfrm>
            <a:off x="549275" y="4544358"/>
            <a:ext cx="5759450" cy="600164"/>
          </a:xfrm>
          <a:prstGeom prst="rect">
            <a:avLst/>
          </a:prstGeom>
          <a:solidFill>
            <a:schemeClr val="accent3"/>
          </a:soli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b="1" i="1">
                <a:solidFill>
                  <a:schemeClr val="dk1"/>
                </a:solidFill>
                <a:latin typeface="Calibri"/>
                <a:ea typeface="Calibri"/>
                <a:cs typeface="Calibri"/>
                <a:sym typeface="Calibri"/>
              </a:rPr>
              <a:t>From the table , among the top challenges faced by startups in the county (corruption, tax rates, legal processes) are policy related issues. There lies a gap therefore in policy formulation to improve on areas such as tax administrations and investor friendly regulations</a:t>
            </a:r>
            <a:endParaRPr/>
          </a:p>
        </p:txBody>
      </p:sp>
      <p:cxnSp>
        <p:nvCxnSpPr>
          <p:cNvPr id="734" name="Google Shape;734;p32"/>
          <p:cNvCxnSpPr/>
          <p:nvPr/>
        </p:nvCxnSpPr>
        <p:spPr>
          <a:xfrm>
            <a:off x="549275" y="5147210"/>
            <a:ext cx="5759450" cy="0"/>
          </a:xfrm>
          <a:prstGeom prst="straightConnector1">
            <a:avLst/>
          </a:prstGeom>
          <a:noFill/>
          <a:ln w="12700" cap="flat" cmpd="sng">
            <a:solidFill>
              <a:schemeClr val="accent5"/>
            </a:solidFill>
            <a:prstDash val="solid"/>
            <a:round/>
            <a:headEnd type="none" w="sm" len="sm"/>
            <a:tailEnd type="none" w="sm" len="sm"/>
          </a:ln>
          <a:effectLst>
            <a:outerShdw blurRad="40000" dist="20000" dir="5400000" rotWithShape="0">
              <a:srgbClr val="000000">
                <a:alpha val="37647"/>
              </a:srgbClr>
            </a:outerShdw>
          </a:effectLst>
        </p:spPr>
      </p:cxnSp>
      <p:sp>
        <p:nvSpPr>
          <p:cNvPr id="735" name="Google Shape;735;p32"/>
          <p:cNvSpPr txBox="1"/>
          <p:nvPr/>
        </p:nvSpPr>
        <p:spPr>
          <a:xfrm>
            <a:off x="549275" y="5489220"/>
            <a:ext cx="5759450" cy="110799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Local and international services offered in the ecosystem to startups are consumed at a different rate. Opinions on whether startups take full advantage of these services offered differ. There seems to be a gap in the local ecosystem supporting the local start-ups, as 55% disagree with the proposition that the ecosystem supports current needs. It is understandable that local startups consume more international services than local services since the majority of funding comes from international investors.</a:t>
            </a:r>
            <a:endParaRPr/>
          </a:p>
        </p:txBody>
      </p:sp>
      <p:graphicFrame>
        <p:nvGraphicFramePr>
          <p:cNvPr id="736" name="Google Shape;736;p32"/>
          <p:cNvGraphicFramePr/>
          <p:nvPr/>
        </p:nvGraphicFramePr>
        <p:xfrm>
          <a:off x="549276" y="7011594"/>
          <a:ext cx="3000000" cy="3000000"/>
        </p:xfrm>
        <a:graphic>
          <a:graphicData uri="http://schemas.openxmlformats.org/drawingml/2006/table">
            <a:tbl>
              <a:tblPr firstRow="1" bandRow="1">
                <a:noFill/>
                <a:tableStyleId>{1CA0535F-A673-4BD2-AB69-8938C2FBBBF3}</a:tableStyleId>
              </a:tblPr>
              <a:tblGrid>
                <a:gridCol w="3079750"/>
                <a:gridCol w="1009650"/>
                <a:gridCol w="609600"/>
                <a:gridCol w="533400"/>
                <a:gridCol w="527050"/>
              </a:tblGrid>
              <a:tr h="400950">
                <a:tc>
                  <a:txBody>
                    <a:bodyPr/>
                    <a:lstStyle/>
                    <a:p>
                      <a:pPr marL="0" marR="0" lvl="0" indent="0" algn="ctr" rtl="0">
                        <a:spcBef>
                          <a:spcPts val="0"/>
                        </a:spcBef>
                        <a:spcAft>
                          <a:spcPts val="0"/>
                        </a:spcAft>
                        <a:buNone/>
                      </a:pPr>
                      <a:r>
                        <a:rPr lang="en-US" sz="1000" b="1" i="0" u="none" strike="noStrike">
                          <a:solidFill>
                            <a:schemeClr val="lt2"/>
                          </a:solidFill>
                          <a:latin typeface="Calibri"/>
                          <a:ea typeface="Calibri"/>
                          <a:cs typeface="Calibri"/>
                          <a:sym typeface="Calibri"/>
                        </a:rPr>
                        <a:t>Opinion</a:t>
                      </a:r>
                      <a:endParaRPr/>
                    </a:p>
                  </a:txBody>
                  <a:tcPr marL="9525" marR="9525" marT="9525" marB="0" anchor="ctr">
                    <a:solidFill>
                      <a:schemeClr val="dk2"/>
                    </a:solidFill>
                  </a:tcPr>
                </a:tc>
                <a:tc>
                  <a:txBody>
                    <a:bodyPr/>
                    <a:lstStyle/>
                    <a:p>
                      <a:pPr marL="0" marR="0" lvl="0" indent="0" algn="ctr" rtl="0">
                        <a:spcBef>
                          <a:spcPts val="0"/>
                        </a:spcBef>
                        <a:spcAft>
                          <a:spcPts val="0"/>
                        </a:spcAft>
                        <a:buNone/>
                      </a:pPr>
                      <a:r>
                        <a:rPr lang="en-US" sz="1000" b="1" i="0" u="none" strike="noStrike">
                          <a:solidFill>
                            <a:schemeClr val="lt2"/>
                          </a:solidFill>
                          <a:latin typeface="Calibri"/>
                          <a:ea typeface="Calibri"/>
                          <a:cs typeface="Calibri"/>
                          <a:sym typeface="Calibri"/>
                        </a:rPr>
                        <a:t>Strongly Disagree</a:t>
                      </a:r>
                      <a:endParaRPr/>
                    </a:p>
                  </a:txBody>
                  <a:tcPr marL="9525" marR="9525" marT="9525" marB="0" anchor="ctr">
                    <a:solidFill>
                      <a:schemeClr val="dk2"/>
                    </a:solidFill>
                  </a:tcPr>
                </a:tc>
                <a:tc>
                  <a:txBody>
                    <a:bodyPr/>
                    <a:lstStyle/>
                    <a:p>
                      <a:pPr marL="0" marR="0" lvl="0" indent="0" algn="ctr" rtl="0">
                        <a:spcBef>
                          <a:spcPts val="0"/>
                        </a:spcBef>
                        <a:spcAft>
                          <a:spcPts val="0"/>
                        </a:spcAft>
                        <a:buNone/>
                      </a:pPr>
                      <a:r>
                        <a:rPr lang="en-US" sz="1000" b="1" i="0" u="none" strike="noStrike">
                          <a:solidFill>
                            <a:schemeClr val="lt2"/>
                          </a:solidFill>
                          <a:latin typeface="Calibri"/>
                          <a:ea typeface="Calibri"/>
                          <a:cs typeface="Calibri"/>
                          <a:sym typeface="Calibri"/>
                        </a:rPr>
                        <a:t>Disagree</a:t>
                      </a:r>
                      <a:endParaRPr/>
                    </a:p>
                  </a:txBody>
                  <a:tcPr marL="9525" marR="9525" marT="9525" marB="0" anchor="ctr">
                    <a:solidFill>
                      <a:schemeClr val="dk2"/>
                    </a:solidFill>
                  </a:tcPr>
                </a:tc>
                <a:tc>
                  <a:txBody>
                    <a:bodyPr/>
                    <a:lstStyle/>
                    <a:p>
                      <a:pPr marL="0" marR="0" lvl="0" indent="0" algn="ctr" rtl="0">
                        <a:spcBef>
                          <a:spcPts val="0"/>
                        </a:spcBef>
                        <a:spcAft>
                          <a:spcPts val="0"/>
                        </a:spcAft>
                        <a:buNone/>
                      </a:pPr>
                      <a:r>
                        <a:rPr lang="en-US" sz="1000" b="1" i="0" u="none" strike="noStrike">
                          <a:solidFill>
                            <a:schemeClr val="lt2"/>
                          </a:solidFill>
                          <a:latin typeface="Calibri"/>
                          <a:ea typeface="Calibri"/>
                          <a:cs typeface="Calibri"/>
                          <a:sym typeface="Calibri"/>
                        </a:rPr>
                        <a:t>Neutral</a:t>
                      </a:r>
                      <a:endParaRPr/>
                    </a:p>
                  </a:txBody>
                  <a:tcPr marL="9525" marR="9525" marT="9525" marB="0" anchor="ctr">
                    <a:solidFill>
                      <a:schemeClr val="dk2"/>
                    </a:solidFill>
                  </a:tcPr>
                </a:tc>
                <a:tc>
                  <a:txBody>
                    <a:bodyPr/>
                    <a:lstStyle/>
                    <a:p>
                      <a:pPr marL="0" marR="0" lvl="0" indent="0" algn="ctr" rtl="0">
                        <a:spcBef>
                          <a:spcPts val="0"/>
                        </a:spcBef>
                        <a:spcAft>
                          <a:spcPts val="0"/>
                        </a:spcAft>
                        <a:buNone/>
                      </a:pPr>
                      <a:r>
                        <a:rPr lang="en-US" sz="1000" b="1" i="0" u="none" strike="noStrike">
                          <a:solidFill>
                            <a:schemeClr val="lt2"/>
                          </a:solidFill>
                          <a:latin typeface="Calibri"/>
                          <a:ea typeface="Calibri"/>
                          <a:cs typeface="Calibri"/>
                          <a:sym typeface="Calibri"/>
                        </a:rPr>
                        <a:t>Agree</a:t>
                      </a:r>
                      <a:endParaRPr/>
                    </a:p>
                  </a:txBody>
                  <a:tcPr marL="9525" marR="9525" marT="9525" marB="0" anchor="ctr">
                    <a:solidFill>
                      <a:schemeClr val="dk2"/>
                    </a:solidFill>
                  </a:tcPr>
                </a:tc>
              </a:tr>
              <a:tr h="206025">
                <a:tc>
                  <a:txBody>
                    <a:bodyPr/>
                    <a:lstStyle/>
                    <a:p>
                      <a:pPr marL="0" marR="0" lvl="0" indent="0" algn="l" rtl="0">
                        <a:spcBef>
                          <a:spcPts val="0"/>
                        </a:spcBef>
                        <a:spcAft>
                          <a:spcPts val="0"/>
                        </a:spcAft>
                        <a:buNone/>
                      </a:pPr>
                      <a:r>
                        <a:rPr lang="en-US" sz="1000" b="0" i="0" u="none" strike="noStrike">
                          <a:solidFill>
                            <a:srgbClr val="000000"/>
                          </a:solidFill>
                          <a:latin typeface="Calibri"/>
                          <a:ea typeface="Calibri"/>
                          <a:cs typeface="Calibri"/>
                          <a:sym typeface="Calibri"/>
                        </a:rPr>
                        <a:t>Start-ups take full advantage of services offered locally in the ecosystem</a:t>
                      </a:r>
                      <a:endParaRPr sz="1000" b="0" i="0" u="none" strike="noStrike">
                        <a:solidFill>
                          <a:srgbClr val="000000"/>
                        </a:solidFill>
                        <a:latin typeface="Calibri"/>
                        <a:ea typeface="Calibri"/>
                        <a:cs typeface="Calibri"/>
                        <a:sym typeface="Calibri"/>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5%</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50%</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41%</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36%</a:t>
                      </a:r>
                      <a:endParaRPr/>
                    </a:p>
                  </a:txBody>
                  <a:tcPr marL="9525" marR="9525" marT="9525" marB="0" anchor="ctr">
                    <a:solidFill>
                      <a:schemeClr val="accent1"/>
                    </a:solidFill>
                  </a:tcPr>
                </a:tc>
              </a:tr>
              <a:tr h="206025">
                <a:tc>
                  <a:txBody>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a:solidFill>
                            <a:srgbClr val="000000"/>
                          </a:solidFill>
                          <a:latin typeface="Calibri"/>
                          <a:ea typeface="Calibri"/>
                          <a:cs typeface="Calibri"/>
                          <a:sym typeface="Calibri"/>
                        </a:rPr>
                        <a:t>Start-ups take full advantage of services offered internationally in the ecosystem</a:t>
                      </a:r>
                      <a:endParaRPr sz="1000" b="0" i="0" u="none" strike="noStrike">
                        <a:solidFill>
                          <a:srgbClr val="000000"/>
                        </a:solidFill>
                        <a:latin typeface="Calibri"/>
                        <a:ea typeface="Calibri"/>
                        <a:cs typeface="Calibri"/>
                        <a:sym typeface="Calibri"/>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9%</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36%</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55%</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32%</a:t>
                      </a:r>
                      <a:endParaRPr/>
                    </a:p>
                  </a:txBody>
                  <a:tcPr marL="9525" marR="9525" marT="9525" marB="0" anchor="ctr">
                    <a:solidFill>
                      <a:srgbClr val="FFEEBF"/>
                    </a:solidFill>
                  </a:tcPr>
                </a:tc>
              </a:tr>
              <a:tr h="206025">
                <a:tc>
                  <a:txBody>
                    <a:bodyPr/>
                    <a:lstStyle/>
                    <a:p>
                      <a:pPr marL="0" marR="0" lvl="0" indent="0" algn="l" rtl="0">
                        <a:spcBef>
                          <a:spcPts val="0"/>
                        </a:spcBef>
                        <a:spcAft>
                          <a:spcPts val="0"/>
                        </a:spcAft>
                        <a:buNone/>
                      </a:pPr>
                      <a:r>
                        <a:rPr lang="en-US" sz="1000" b="0" i="0" u="none" strike="noStrike">
                          <a:solidFill>
                            <a:srgbClr val="181818"/>
                          </a:solidFill>
                          <a:latin typeface="Calibri"/>
                          <a:ea typeface="Calibri"/>
                          <a:cs typeface="Calibri"/>
                          <a:sym typeface="Calibri"/>
                        </a:rPr>
                        <a:t>Local start-up ecosystem meets current needs of local start-ups</a:t>
                      </a:r>
                      <a:endParaRPr sz="1000" b="0" i="0" u="none" strike="noStrike">
                        <a:solidFill>
                          <a:srgbClr val="181818"/>
                        </a:solidFill>
                        <a:latin typeface="Calibri"/>
                        <a:ea typeface="Calibri"/>
                        <a:cs typeface="Calibri"/>
                        <a:sym typeface="Calibri"/>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18%</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55%</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41%</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18%</a:t>
                      </a:r>
                      <a:endParaRPr/>
                    </a:p>
                  </a:txBody>
                  <a:tcPr marL="9525" marR="9525" marT="9525" marB="0" anchor="ctr">
                    <a:solidFill>
                      <a:srgbClr val="7388A5"/>
                    </a:solidFill>
                  </a:tcPr>
                </a:tc>
              </a:tr>
            </a:tbl>
          </a:graphicData>
        </a:graphic>
      </p:graphicFrame>
      <p:sp>
        <p:nvSpPr>
          <p:cNvPr id="737" name="Google Shape;737;p32"/>
          <p:cNvSpPr txBox="1"/>
          <p:nvPr/>
        </p:nvSpPr>
        <p:spPr>
          <a:xfrm>
            <a:off x="549275" y="6597216"/>
            <a:ext cx="5759450" cy="461665"/>
          </a:xfrm>
          <a:prstGeom prst="rect">
            <a:avLst/>
          </a:prstGeom>
          <a:solidFill>
            <a:schemeClr val="accent3"/>
          </a:soli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1" i="1">
                <a:solidFill>
                  <a:schemeClr val="accent1"/>
                </a:solidFill>
                <a:latin typeface="Calibri"/>
                <a:ea typeface="Calibri"/>
                <a:cs typeface="Calibri"/>
                <a:sym typeface="Calibri"/>
              </a:rPr>
              <a:t>Table X: </a:t>
            </a:r>
            <a:r>
              <a:rPr lang="en-US" sz="1100" b="1">
                <a:solidFill>
                  <a:schemeClr val="dk2"/>
                </a:solidFill>
                <a:latin typeface="Calibri"/>
                <a:ea typeface="Calibri"/>
                <a:cs typeface="Calibri"/>
                <a:sym typeface="Calibri"/>
              </a:rPr>
              <a:t>Opinion poll on local startups taking advantage of local and international services and local ecosystem meeting needs of local startups</a:t>
            </a:r>
            <a:endParaRPr/>
          </a:p>
        </p:txBody>
      </p:sp>
      <p:cxnSp>
        <p:nvCxnSpPr>
          <p:cNvPr id="738" name="Google Shape;738;p32"/>
          <p:cNvCxnSpPr/>
          <p:nvPr/>
        </p:nvCxnSpPr>
        <p:spPr>
          <a:xfrm>
            <a:off x="549275" y="6597216"/>
            <a:ext cx="5759450" cy="0"/>
          </a:xfrm>
          <a:prstGeom prst="straightConnector1">
            <a:avLst/>
          </a:prstGeom>
          <a:noFill/>
          <a:ln w="12700" cap="flat" cmpd="sng">
            <a:solidFill>
              <a:schemeClr val="accent5"/>
            </a:solidFill>
            <a:prstDash val="solid"/>
            <a:round/>
            <a:headEnd type="none" w="sm" len="sm"/>
            <a:tailEnd type="none" w="sm" len="sm"/>
          </a:ln>
          <a:effectLst>
            <a:outerShdw blurRad="40000" dist="20000" dir="5400000" rotWithShape="0">
              <a:srgbClr val="000000">
                <a:alpha val="37647"/>
              </a:srgbClr>
            </a:outerShdw>
          </a:effectLst>
        </p:spPr>
      </p:cxnSp>
      <p:cxnSp>
        <p:nvCxnSpPr>
          <p:cNvPr id="739" name="Google Shape;739;p32"/>
          <p:cNvCxnSpPr/>
          <p:nvPr/>
        </p:nvCxnSpPr>
        <p:spPr>
          <a:xfrm>
            <a:off x="549275" y="8355517"/>
            <a:ext cx="5759450" cy="0"/>
          </a:xfrm>
          <a:prstGeom prst="straightConnector1">
            <a:avLst/>
          </a:prstGeom>
          <a:noFill/>
          <a:ln w="12700" cap="flat" cmpd="sng">
            <a:solidFill>
              <a:schemeClr val="accent5"/>
            </a:solidFill>
            <a:prstDash val="solid"/>
            <a:round/>
            <a:headEnd type="none" w="sm" len="sm"/>
            <a:tailEnd type="none" w="sm" len="sm"/>
          </a:ln>
          <a:effectLst>
            <a:outerShdw blurRad="40000" dist="20000" dir="5400000" rotWithShape="0">
              <a:srgbClr val="000000">
                <a:alpha val="37647"/>
              </a:srgbClr>
            </a:outerShdw>
          </a:effectLst>
        </p:spPr>
      </p:cxnSp>
      <p:cxnSp>
        <p:nvCxnSpPr>
          <p:cNvPr id="740" name="Google Shape;740;p32"/>
          <p:cNvCxnSpPr/>
          <p:nvPr/>
        </p:nvCxnSpPr>
        <p:spPr>
          <a:xfrm>
            <a:off x="549275" y="766197"/>
            <a:ext cx="5759450" cy="0"/>
          </a:xfrm>
          <a:prstGeom prst="straightConnector1">
            <a:avLst/>
          </a:prstGeom>
          <a:noFill/>
          <a:ln w="12700" cap="flat" cmpd="sng">
            <a:solidFill>
              <a:schemeClr val="accent5"/>
            </a:solidFill>
            <a:prstDash val="solid"/>
            <a:round/>
            <a:headEnd type="none" w="sm" len="sm"/>
            <a:tailEnd type="none" w="sm" len="sm"/>
          </a:ln>
          <a:effectLst>
            <a:outerShdw blurRad="40000" dist="20000" dir="5400000" rotWithShape="0">
              <a:srgbClr val="000000">
                <a:alpha val="37647"/>
              </a:srgbClr>
            </a:outerShdw>
          </a:effectLst>
        </p:spPr>
      </p:cxnSp>
      <p:sp>
        <p:nvSpPr>
          <p:cNvPr id="741" name="Google Shape;741;p32"/>
          <p:cNvSpPr txBox="1"/>
          <p:nvPr/>
        </p:nvSpPr>
        <p:spPr>
          <a:xfrm>
            <a:off x="549275" y="5209502"/>
            <a:ext cx="575945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2"/>
                </a:solidFill>
                <a:latin typeface="Gill Sans"/>
                <a:ea typeface="Gill Sans"/>
                <a:cs typeface="Gill Sans"/>
                <a:sym typeface="Gill Sans"/>
              </a:rPr>
              <a:t>1.1.6 OTHER FINDINGS</a:t>
            </a:r>
            <a:endParaRPr/>
          </a:p>
        </p:txBody>
      </p:sp>
      <p:sp>
        <p:nvSpPr>
          <p:cNvPr id="742" name="Google Shape;742;p32"/>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2 | Startups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Google Shape;747;p33"/>
          <p:cNvSpPr/>
          <p:nvPr/>
        </p:nvSpPr>
        <p:spPr>
          <a:xfrm>
            <a:off x="0" y="2267248"/>
            <a:ext cx="6858000" cy="2324654"/>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8" name="Google Shape;748;p33"/>
          <p:cNvSpPr txBox="1"/>
          <p:nvPr/>
        </p:nvSpPr>
        <p:spPr>
          <a:xfrm>
            <a:off x="114300" y="8606135"/>
            <a:ext cx="32385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2"/>
                </a:solidFill>
                <a:latin typeface="Calibri"/>
                <a:ea typeface="Calibri"/>
                <a:cs typeface="Calibri"/>
                <a:sym typeface="Calibri"/>
              </a:rPr>
              <a:t>7</a:t>
            </a:r>
            <a:endParaRPr/>
          </a:p>
        </p:txBody>
      </p:sp>
      <p:sp>
        <p:nvSpPr>
          <p:cNvPr id="749" name="Google Shape;749;p33"/>
          <p:cNvSpPr txBox="1"/>
          <p:nvPr/>
        </p:nvSpPr>
        <p:spPr>
          <a:xfrm>
            <a:off x="523875" y="8601670"/>
            <a:ext cx="5759451"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i="1">
                <a:solidFill>
                  <a:schemeClr val="dk1"/>
                </a:solidFill>
                <a:latin typeface="Calibri"/>
                <a:ea typeface="Calibri"/>
                <a:cs typeface="Calibri"/>
                <a:sym typeface="Calibri"/>
              </a:rPr>
              <a:t>1. https://iclg.com/briefing/16986-new-startup-bill-will-foster-entrepreneurship-but-there-are-still-some-stumbling-blocks-kenya</a:t>
            </a:r>
            <a:endParaRPr/>
          </a:p>
        </p:txBody>
      </p:sp>
      <p:sp>
        <p:nvSpPr>
          <p:cNvPr id="750" name="Google Shape;750;p33"/>
          <p:cNvSpPr txBox="1"/>
          <p:nvPr/>
        </p:nvSpPr>
        <p:spPr>
          <a:xfrm>
            <a:off x="3563939" y="755650"/>
            <a:ext cx="2744786" cy="43088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p:txBody>
      </p:sp>
      <p:sp>
        <p:nvSpPr>
          <p:cNvPr id="751" name="Google Shape;751;p33"/>
          <p:cNvSpPr txBox="1"/>
          <p:nvPr/>
        </p:nvSpPr>
        <p:spPr>
          <a:xfrm>
            <a:off x="558759" y="1114307"/>
            <a:ext cx="5749952" cy="110799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The startup bill introduced by the Nairobi Senator a year ago was meant to provide a framework to encourage entrepreneurship in Kenya</a:t>
            </a:r>
            <a:r>
              <a:rPr lang="en-US" sz="1100" b="1" baseline="30000">
                <a:solidFill>
                  <a:schemeClr val="dk1"/>
                </a:solidFill>
                <a:latin typeface="Calibri"/>
                <a:ea typeface="Calibri"/>
                <a:cs typeface="Calibri"/>
                <a:sym typeface="Calibri"/>
              </a:rPr>
              <a:t>1</a:t>
            </a:r>
            <a:r>
              <a:rPr lang="en-US" sz="1100">
                <a:solidFill>
                  <a:schemeClr val="dk1"/>
                </a:solidFill>
                <a:latin typeface="Calibri"/>
                <a:ea typeface="Calibri"/>
                <a:cs typeface="Calibri"/>
                <a:sym typeface="Calibri"/>
              </a:rPr>
              <a:t>. The government  additionally through bodies like KeNIA have tried to offer their help in establishing the startups sector. From the survey, startups still feel the need that government should be more involved in supporting the ecosystem. 63% disagree that the government sufficiently supports the ecosystem. The startup Act on the other hand presents indifferent feelings among founders as 67% neither agree nor disagree</a:t>
            </a:r>
            <a:r>
              <a:rPr lang="en-US" sz="1100" b="1">
                <a:solidFill>
                  <a:schemeClr val="dk1"/>
                </a:solidFill>
                <a:latin typeface="Calibri"/>
                <a:ea typeface="Calibri"/>
                <a:cs typeface="Calibri"/>
                <a:sym typeface="Calibri"/>
              </a:rPr>
              <a:t>.</a:t>
            </a:r>
            <a:endParaRPr/>
          </a:p>
        </p:txBody>
      </p:sp>
      <p:sp>
        <p:nvSpPr>
          <p:cNvPr id="752" name="Google Shape;752;p33"/>
          <p:cNvSpPr txBox="1"/>
          <p:nvPr/>
        </p:nvSpPr>
        <p:spPr>
          <a:xfrm>
            <a:off x="558853" y="2370190"/>
            <a:ext cx="273521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i="1">
                <a:solidFill>
                  <a:schemeClr val="accent1"/>
                </a:solidFill>
                <a:latin typeface="Calibri"/>
                <a:ea typeface="Calibri"/>
                <a:cs typeface="Calibri"/>
                <a:sym typeface="Calibri"/>
              </a:rPr>
              <a:t>Fig x</a:t>
            </a:r>
            <a:r>
              <a:rPr lang="en-US" sz="1200" b="1" i="1">
                <a:solidFill>
                  <a:schemeClr val="accent1"/>
                </a:solidFill>
                <a:latin typeface="Calibri"/>
                <a:ea typeface="Calibri"/>
                <a:cs typeface="Calibri"/>
                <a:sym typeface="Calibri"/>
              </a:rPr>
              <a:t>: </a:t>
            </a:r>
            <a:r>
              <a:rPr lang="en-US" sz="1200" b="1">
                <a:solidFill>
                  <a:schemeClr val="dk2"/>
                </a:solidFill>
                <a:latin typeface="Calibri"/>
                <a:ea typeface="Calibri"/>
                <a:cs typeface="Calibri"/>
                <a:sym typeface="Calibri"/>
              </a:rPr>
              <a:t>Is there sufficient government support for startups</a:t>
            </a:r>
            <a:endParaRPr/>
          </a:p>
        </p:txBody>
      </p:sp>
      <p:sp>
        <p:nvSpPr>
          <p:cNvPr id="753" name="Google Shape;753;p33"/>
          <p:cNvSpPr txBox="1"/>
          <p:nvPr/>
        </p:nvSpPr>
        <p:spPr>
          <a:xfrm>
            <a:off x="3563938" y="2370190"/>
            <a:ext cx="274478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i="1">
                <a:solidFill>
                  <a:schemeClr val="accent1"/>
                </a:solidFill>
                <a:latin typeface="Calibri"/>
                <a:ea typeface="Calibri"/>
                <a:cs typeface="Calibri"/>
                <a:sym typeface="Calibri"/>
              </a:rPr>
              <a:t>Fig x: </a:t>
            </a:r>
            <a:r>
              <a:rPr lang="en-US" sz="1200" b="1">
                <a:solidFill>
                  <a:schemeClr val="dk2"/>
                </a:solidFill>
                <a:latin typeface="Calibri"/>
                <a:ea typeface="Calibri"/>
                <a:cs typeface="Calibri"/>
                <a:sym typeface="Calibri"/>
              </a:rPr>
              <a:t>Will the Startup Bill Address the challenges</a:t>
            </a:r>
            <a:endParaRPr/>
          </a:p>
        </p:txBody>
      </p:sp>
      <p:pic>
        <p:nvPicPr>
          <p:cNvPr id="754" name="Google Shape;754;p33"/>
          <p:cNvPicPr preferRelativeResize="0"/>
          <p:nvPr/>
        </p:nvPicPr>
        <p:blipFill rotWithShape="1">
          <a:blip r:embed="rId3">
            <a:alphaModFix/>
          </a:blip>
          <a:srcRect/>
          <a:stretch/>
        </p:blipFill>
        <p:spPr>
          <a:xfrm>
            <a:off x="577850" y="2797692"/>
            <a:ext cx="2716213" cy="1759331"/>
          </a:xfrm>
          <a:prstGeom prst="rect">
            <a:avLst/>
          </a:prstGeom>
          <a:noFill/>
          <a:ln>
            <a:noFill/>
          </a:ln>
        </p:spPr>
      </p:pic>
      <p:pic>
        <p:nvPicPr>
          <p:cNvPr id="755" name="Google Shape;755;p33"/>
          <p:cNvPicPr preferRelativeResize="0"/>
          <p:nvPr/>
        </p:nvPicPr>
        <p:blipFill rotWithShape="1">
          <a:blip r:embed="rId4">
            <a:alphaModFix/>
          </a:blip>
          <a:srcRect/>
          <a:stretch/>
        </p:blipFill>
        <p:spPr>
          <a:xfrm>
            <a:off x="3563938" y="2831855"/>
            <a:ext cx="2744773" cy="1715777"/>
          </a:xfrm>
          <a:prstGeom prst="rect">
            <a:avLst/>
          </a:prstGeom>
          <a:noFill/>
          <a:ln>
            <a:noFill/>
          </a:ln>
        </p:spPr>
      </p:pic>
      <p:cxnSp>
        <p:nvCxnSpPr>
          <p:cNvPr id="756" name="Google Shape;756;p33"/>
          <p:cNvCxnSpPr/>
          <p:nvPr/>
        </p:nvCxnSpPr>
        <p:spPr>
          <a:xfrm>
            <a:off x="3563939" y="755650"/>
            <a:ext cx="2744786" cy="0"/>
          </a:xfrm>
          <a:prstGeom prst="straightConnector1">
            <a:avLst/>
          </a:prstGeom>
          <a:noFill/>
          <a:ln w="25400" cap="flat" cmpd="sng">
            <a:solidFill>
              <a:schemeClr val="accent1"/>
            </a:solidFill>
            <a:prstDash val="solid"/>
            <a:round/>
            <a:headEnd type="none" w="sm" len="sm"/>
            <a:tailEnd type="none" w="sm" len="sm"/>
          </a:ln>
          <a:effectLst>
            <a:outerShdw blurRad="40000" dist="20000" dir="5400000" rotWithShape="0">
              <a:srgbClr val="000000">
                <a:alpha val="37647"/>
              </a:srgbClr>
            </a:outerShdw>
          </a:effectLst>
        </p:spPr>
      </p:cxnSp>
      <p:sp>
        <p:nvSpPr>
          <p:cNvPr id="757" name="Google Shape;757;p33"/>
          <p:cNvSpPr txBox="1"/>
          <p:nvPr/>
        </p:nvSpPr>
        <p:spPr>
          <a:xfrm>
            <a:off x="558759" y="761585"/>
            <a:ext cx="5740453"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2"/>
                </a:solidFill>
                <a:latin typeface="Gill Sans"/>
                <a:ea typeface="Gill Sans"/>
                <a:cs typeface="Gill Sans"/>
                <a:sym typeface="Gill Sans"/>
              </a:rPr>
              <a:t>1.1.7 GOVERNMENT SUPPORT AND THE STARTUP BILL</a:t>
            </a:r>
            <a:endParaRPr/>
          </a:p>
        </p:txBody>
      </p:sp>
      <p:sp>
        <p:nvSpPr>
          <p:cNvPr id="758" name="Google Shape;758;p33"/>
          <p:cNvSpPr/>
          <p:nvPr/>
        </p:nvSpPr>
        <p:spPr>
          <a:xfrm>
            <a:off x="-1" y="5543550"/>
            <a:ext cx="6318251" cy="2725210"/>
          </a:xfrm>
          <a:prstGeom prst="rect">
            <a:avLst/>
          </a:prstGeom>
          <a:solidFill>
            <a:srgbClr val="8296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59" name="Google Shape;759;p33" descr="Lightbulb Icon Stock Illustrations – 78,149 Lightbulb Icon Stock  Illustrations, Vectors &amp; Clipart - Dreamstime"/>
          <p:cNvPicPr preferRelativeResize="0"/>
          <p:nvPr/>
        </p:nvPicPr>
        <p:blipFill rotWithShape="1">
          <a:blip r:embed="rId5">
            <a:alphaModFix/>
          </a:blip>
          <a:srcRect/>
          <a:stretch/>
        </p:blipFill>
        <p:spPr>
          <a:xfrm>
            <a:off x="574674" y="7262215"/>
            <a:ext cx="651231" cy="651231"/>
          </a:xfrm>
          <a:prstGeom prst="rect">
            <a:avLst/>
          </a:prstGeom>
          <a:noFill/>
          <a:ln>
            <a:noFill/>
          </a:ln>
          <a:effectLst>
            <a:outerShdw blurRad="50800" dist="50800" dir="5400000" algn="ctr" rotWithShape="0">
              <a:srgbClr val="3C3C3C">
                <a:alpha val="97647"/>
              </a:srgbClr>
            </a:outerShdw>
          </a:effectLst>
        </p:spPr>
      </p:pic>
      <p:sp>
        <p:nvSpPr>
          <p:cNvPr id="760" name="Google Shape;760;p33"/>
          <p:cNvSpPr txBox="1"/>
          <p:nvPr/>
        </p:nvSpPr>
        <p:spPr>
          <a:xfrm>
            <a:off x="2286000" y="5637270"/>
            <a:ext cx="4032250" cy="2462213"/>
          </a:xfrm>
          <a:prstGeom prst="rect">
            <a:avLst/>
          </a:prstGeom>
          <a:noFill/>
          <a:ln>
            <a:noFill/>
          </a:ln>
        </p:spPr>
        <p:txBody>
          <a:bodyPr spcFirstLastPara="1" wrap="square" lIns="91425" tIns="45700" rIns="91425" bIns="45700" anchor="t" anchorCtr="0">
            <a:spAutoFit/>
          </a:bodyPr>
          <a:lstStyle/>
          <a:p>
            <a:pPr marL="171450" marR="0" lvl="0" indent="-171450" algn="just" rtl="0">
              <a:spcBef>
                <a:spcPts val="0"/>
              </a:spcBef>
              <a:spcAft>
                <a:spcPts val="0"/>
              </a:spcAft>
              <a:buClr>
                <a:schemeClr val="lt2"/>
              </a:buClr>
              <a:buSzPts val="1100"/>
              <a:buFont typeface="Arial"/>
              <a:buChar char="•"/>
            </a:pPr>
            <a:r>
              <a:rPr lang="en-US" sz="1100">
                <a:solidFill>
                  <a:schemeClr val="lt2"/>
                </a:solidFill>
                <a:latin typeface="Helvetica Neue"/>
                <a:ea typeface="Helvetica Neue"/>
                <a:cs typeface="Helvetica Neue"/>
                <a:sym typeface="Helvetica Neue"/>
              </a:rPr>
              <a:t>The Kenyan Startup Ecosystem has undergone rapid changes in the past decade, from just a few innovation spaces to over 1000 startups currently. The Kenyan government has played a role in ensuring an enabling environment for innovations is created.</a:t>
            </a:r>
            <a:endParaRPr/>
          </a:p>
          <a:p>
            <a:pPr marL="171450" marR="0" lvl="0" indent="-101600" algn="just" rtl="0">
              <a:spcBef>
                <a:spcPts val="0"/>
              </a:spcBef>
              <a:spcAft>
                <a:spcPts val="0"/>
              </a:spcAft>
              <a:buClr>
                <a:schemeClr val="dk1"/>
              </a:buClr>
              <a:buSzPts val="1100"/>
              <a:buFont typeface="Arial"/>
              <a:buNone/>
            </a:pPr>
            <a:endParaRPr sz="1100">
              <a:solidFill>
                <a:schemeClr val="lt2"/>
              </a:solidFill>
              <a:latin typeface="Helvetica Neue"/>
              <a:ea typeface="Helvetica Neue"/>
              <a:cs typeface="Helvetica Neue"/>
              <a:sym typeface="Helvetica Neue"/>
            </a:endParaRPr>
          </a:p>
          <a:p>
            <a:pPr marL="171450" marR="0" lvl="0" indent="-171450" algn="just" rtl="0">
              <a:spcBef>
                <a:spcPts val="0"/>
              </a:spcBef>
              <a:spcAft>
                <a:spcPts val="0"/>
              </a:spcAft>
              <a:buClr>
                <a:schemeClr val="lt2"/>
              </a:buClr>
              <a:buSzPts val="1100"/>
              <a:buFont typeface="Arial"/>
              <a:buChar char="•"/>
            </a:pPr>
            <a:r>
              <a:rPr lang="en-US" sz="1100">
                <a:solidFill>
                  <a:schemeClr val="lt2"/>
                </a:solidFill>
                <a:latin typeface="Helvetica Neue"/>
                <a:ea typeface="Helvetica Neue"/>
                <a:cs typeface="Helvetica Neue"/>
                <a:sym typeface="Helvetica Neue"/>
              </a:rPr>
              <a:t>The predominant sector for startups in Kenya is Agriculture whereas the top international destination for Kenyan startups is Nigeria then Uganda.</a:t>
            </a:r>
            <a:endParaRPr/>
          </a:p>
          <a:p>
            <a:pPr marL="171450" marR="0" lvl="0" indent="-101600" algn="just" rtl="0">
              <a:spcBef>
                <a:spcPts val="0"/>
              </a:spcBef>
              <a:spcAft>
                <a:spcPts val="0"/>
              </a:spcAft>
              <a:buClr>
                <a:schemeClr val="dk1"/>
              </a:buClr>
              <a:buSzPts val="1100"/>
              <a:buFont typeface="Arial"/>
              <a:buNone/>
            </a:pPr>
            <a:endParaRPr sz="1100">
              <a:solidFill>
                <a:schemeClr val="lt2"/>
              </a:solidFill>
              <a:latin typeface="Helvetica Neue"/>
              <a:ea typeface="Helvetica Neue"/>
              <a:cs typeface="Helvetica Neue"/>
              <a:sym typeface="Helvetica Neue"/>
            </a:endParaRPr>
          </a:p>
          <a:p>
            <a:pPr marL="171450" marR="0" lvl="0" indent="-171450" algn="just" rtl="0">
              <a:spcBef>
                <a:spcPts val="0"/>
              </a:spcBef>
              <a:spcAft>
                <a:spcPts val="0"/>
              </a:spcAft>
              <a:buClr>
                <a:schemeClr val="lt2"/>
              </a:buClr>
              <a:buSzPts val="1100"/>
              <a:buFont typeface="Arial"/>
              <a:buChar char="•"/>
            </a:pPr>
            <a:r>
              <a:rPr lang="en-US" sz="1100">
                <a:solidFill>
                  <a:schemeClr val="lt2"/>
                </a:solidFill>
                <a:latin typeface="Helvetica Neue"/>
                <a:ea typeface="Helvetica Neue"/>
                <a:cs typeface="Helvetica Neue"/>
                <a:sym typeface="Helvetica Neue"/>
              </a:rPr>
              <a:t>Despite more and more funding coming into the scenarios, startups site finding a suitable investor as the main problem when raising finance. Policy regulated issues have also been raised as a hinderance to raising finance.</a:t>
            </a:r>
            <a:endParaRPr/>
          </a:p>
        </p:txBody>
      </p:sp>
      <p:sp>
        <p:nvSpPr>
          <p:cNvPr id="761" name="Google Shape;761;p33"/>
          <p:cNvSpPr txBox="1"/>
          <p:nvPr/>
        </p:nvSpPr>
        <p:spPr>
          <a:xfrm>
            <a:off x="316267" y="5674954"/>
            <a:ext cx="1819275"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800" b="1">
                <a:solidFill>
                  <a:schemeClr val="lt2"/>
                </a:solidFill>
                <a:latin typeface="Gill Sans"/>
                <a:ea typeface="Gill Sans"/>
                <a:cs typeface="Gill Sans"/>
                <a:sym typeface="Gill Sans"/>
              </a:rPr>
              <a:t>KEY</a:t>
            </a:r>
            <a:endParaRPr/>
          </a:p>
          <a:p>
            <a:pPr marL="0" marR="0" lvl="0" indent="0" algn="r" rtl="0">
              <a:spcBef>
                <a:spcPts val="0"/>
              </a:spcBef>
              <a:spcAft>
                <a:spcPts val="0"/>
              </a:spcAft>
              <a:buNone/>
            </a:pPr>
            <a:r>
              <a:rPr lang="en-US" sz="1800" b="1">
                <a:solidFill>
                  <a:schemeClr val="lt2"/>
                </a:solidFill>
                <a:latin typeface="Gill Sans"/>
                <a:ea typeface="Gill Sans"/>
                <a:cs typeface="Gill Sans"/>
                <a:sym typeface="Gill Sans"/>
              </a:rPr>
              <a:t>TAKEAWAYS</a:t>
            </a:r>
            <a:endParaRPr/>
          </a:p>
        </p:txBody>
      </p:sp>
      <p:cxnSp>
        <p:nvCxnSpPr>
          <p:cNvPr id="762" name="Google Shape;762;p33"/>
          <p:cNvCxnSpPr/>
          <p:nvPr/>
        </p:nvCxnSpPr>
        <p:spPr>
          <a:xfrm>
            <a:off x="3429000" y="2797692"/>
            <a:ext cx="0" cy="1469508"/>
          </a:xfrm>
          <a:prstGeom prst="straightConnector1">
            <a:avLst/>
          </a:prstGeom>
          <a:noFill/>
          <a:ln w="9525" cap="flat" cmpd="sng">
            <a:solidFill>
              <a:srgbClr val="BE8E00"/>
            </a:solidFill>
            <a:prstDash val="solid"/>
            <a:round/>
            <a:headEnd type="none" w="sm" len="sm"/>
            <a:tailEnd type="none" w="sm" len="sm"/>
          </a:ln>
        </p:spPr>
      </p:cxnSp>
      <p:cxnSp>
        <p:nvCxnSpPr>
          <p:cNvPr id="763" name="Google Shape;763;p33"/>
          <p:cNvCxnSpPr/>
          <p:nvPr/>
        </p:nvCxnSpPr>
        <p:spPr>
          <a:xfrm>
            <a:off x="549275" y="0"/>
            <a:ext cx="0" cy="1181100"/>
          </a:xfrm>
          <a:prstGeom prst="straightConnector1">
            <a:avLst/>
          </a:prstGeom>
          <a:noFill/>
          <a:ln w="9525" cap="flat" cmpd="sng">
            <a:solidFill>
              <a:schemeClr val="dk2"/>
            </a:solidFill>
            <a:prstDash val="solid"/>
            <a:round/>
            <a:headEnd type="none" w="sm" len="sm"/>
            <a:tailEnd type="none" w="sm" len="sm"/>
          </a:ln>
        </p:spPr>
      </p:cxnSp>
      <p:sp>
        <p:nvSpPr>
          <p:cNvPr id="764" name="Google Shape;764;p33"/>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2 | Startups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68"/>
        <p:cNvGrpSpPr/>
        <p:nvPr/>
      </p:nvGrpSpPr>
      <p:grpSpPr>
        <a:xfrm>
          <a:off x="0" y="0"/>
          <a:ext cx="0" cy="0"/>
          <a:chOff x="0" y="0"/>
          <a:chExt cx="0" cy="0"/>
        </a:xfrm>
      </p:grpSpPr>
      <p:sp>
        <p:nvSpPr>
          <p:cNvPr id="769" name="Google Shape;769;p34"/>
          <p:cNvSpPr txBox="1"/>
          <p:nvPr/>
        </p:nvSpPr>
        <p:spPr>
          <a:xfrm>
            <a:off x="114300" y="8606135"/>
            <a:ext cx="32385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2"/>
                </a:solidFill>
                <a:latin typeface="Calibri"/>
                <a:ea typeface="Calibri"/>
                <a:cs typeface="Calibri"/>
                <a:sym typeface="Calibri"/>
              </a:rPr>
              <a:t>8</a:t>
            </a:r>
            <a:endParaRPr/>
          </a:p>
        </p:txBody>
      </p:sp>
      <p:sp>
        <p:nvSpPr>
          <p:cNvPr id="770" name="Google Shape;770;p34"/>
          <p:cNvSpPr/>
          <p:nvPr/>
        </p:nvSpPr>
        <p:spPr>
          <a:xfrm>
            <a:off x="549275" y="1929738"/>
            <a:ext cx="5759449" cy="261610"/>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a:t>
            </a:r>
            <a:endParaRPr sz="1100">
              <a:solidFill>
                <a:schemeClr val="dk1"/>
              </a:solidFill>
              <a:latin typeface="Calibri"/>
              <a:ea typeface="Calibri"/>
              <a:cs typeface="Calibri"/>
              <a:sym typeface="Calibri"/>
            </a:endParaRPr>
          </a:p>
        </p:txBody>
      </p:sp>
      <p:sp>
        <p:nvSpPr>
          <p:cNvPr id="771" name="Google Shape;771;p34"/>
          <p:cNvSpPr/>
          <p:nvPr/>
        </p:nvSpPr>
        <p:spPr>
          <a:xfrm>
            <a:off x="549276" y="2034438"/>
            <a:ext cx="2744788" cy="631311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72" name="Google Shape;772;p34"/>
          <p:cNvSpPr txBox="1"/>
          <p:nvPr/>
        </p:nvSpPr>
        <p:spPr>
          <a:xfrm>
            <a:off x="587373" y="2143981"/>
            <a:ext cx="2744787" cy="5416868"/>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600" b="1" i="0">
                <a:solidFill>
                  <a:schemeClr val="lt2"/>
                </a:solidFill>
                <a:latin typeface="Calibri"/>
                <a:ea typeface="Calibri"/>
                <a:cs typeface="Calibri"/>
                <a:sym typeface="Calibri"/>
              </a:rPr>
              <a:t>GAPS AND CHALLENGES</a:t>
            </a:r>
            <a:endParaRPr/>
          </a:p>
          <a:p>
            <a:pPr marL="0" marR="0" lvl="0" indent="0" algn="just" rtl="0">
              <a:spcBef>
                <a:spcPts val="0"/>
              </a:spcBef>
              <a:spcAft>
                <a:spcPts val="0"/>
              </a:spcAft>
              <a:buNone/>
            </a:pPr>
            <a:endParaRPr sz="110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Lack of seed and angel capital as most startups find it difficult to raise growth capital to kick start their businesses</a:t>
            </a:r>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Lack of linkages in the ecosystem as the ecosystem remains fragmented and access to information is difficult despite the increasing number of services offered. </a:t>
            </a:r>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Lack of inclusion of startup ecosystem players in policy formulation and high business quality support. There isn't much support that startups get in terms of advice on issues like accounting service, legal advisory and business associations. </a:t>
            </a:r>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Lack of long-term growth capital. PE investors put a high return expectation on invested capital that most startups cannot meet.  On the supply side, there is lack of customized products, inflexible collateral definition and high interest rates on loans. On the demand side, startups lack awareness about products and struggle with investment ready models for investors.</a:t>
            </a:r>
            <a:endParaRPr sz="1100" b="0" i="0">
              <a:solidFill>
                <a:schemeClr val="lt2"/>
              </a:solidFill>
              <a:latin typeface="Calibri"/>
              <a:ea typeface="Calibri"/>
              <a:cs typeface="Calibri"/>
              <a:sym typeface="Calibri"/>
            </a:endParaRPr>
          </a:p>
          <a:p>
            <a:pPr marL="228600" marR="0" lvl="0" indent="-158750" algn="just" rtl="0">
              <a:spcBef>
                <a:spcPts val="0"/>
              </a:spcBef>
              <a:spcAft>
                <a:spcPts val="0"/>
              </a:spcAft>
              <a:buClr>
                <a:schemeClr val="dk1"/>
              </a:buClr>
              <a:buSzPts val="1100"/>
              <a:buFont typeface="Courier New"/>
              <a:buNone/>
            </a:pPr>
            <a:endParaRPr sz="1100" b="0" i="0">
              <a:solidFill>
                <a:schemeClr val="lt2"/>
              </a:solidFill>
              <a:latin typeface="Calibri"/>
              <a:ea typeface="Calibri"/>
              <a:cs typeface="Calibri"/>
              <a:sym typeface="Calibri"/>
            </a:endParaRPr>
          </a:p>
        </p:txBody>
      </p:sp>
      <p:sp>
        <p:nvSpPr>
          <p:cNvPr id="773" name="Google Shape;773;p34"/>
          <p:cNvSpPr/>
          <p:nvPr/>
        </p:nvSpPr>
        <p:spPr>
          <a:xfrm>
            <a:off x="3563941" y="2029384"/>
            <a:ext cx="2744784" cy="6318173"/>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74" name="Google Shape;774;p34"/>
          <p:cNvSpPr txBox="1"/>
          <p:nvPr/>
        </p:nvSpPr>
        <p:spPr>
          <a:xfrm>
            <a:off x="3563940" y="2129232"/>
            <a:ext cx="2744784" cy="473975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600" b="1" i="0">
                <a:solidFill>
                  <a:schemeClr val="lt2"/>
                </a:solidFill>
                <a:latin typeface="Calibri"/>
                <a:ea typeface="Calibri"/>
                <a:cs typeface="Calibri"/>
                <a:sym typeface="Calibri"/>
              </a:rPr>
              <a:t>RECOMMENDATIONS</a:t>
            </a:r>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Make information regarding startups more accessible. This could be done through tech-enabled information platforms, and portals</a:t>
            </a:r>
            <a:endParaRPr/>
          </a:p>
          <a:p>
            <a:pPr marL="0" marR="0" lvl="0" indent="0" algn="just" rtl="0">
              <a:spcBef>
                <a:spcPts val="0"/>
              </a:spcBef>
              <a:spcAft>
                <a:spcPts val="0"/>
              </a:spcAft>
              <a:buNone/>
            </a:pPr>
            <a:endParaRPr sz="110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Strengthen collaborations between actors in the ecosystem through media platforms , business networks and industry gatherings to help train young business founders.</a:t>
            </a:r>
            <a:endParaRPr/>
          </a:p>
          <a:p>
            <a:pPr marL="0" marR="0" lvl="0" indent="0" algn="just" rtl="0">
              <a:spcBef>
                <a:spcPts val="0"/>
              </a:spcBef>
              <a:spcAft>
                <a:spcPts val="0"/>
              </a:spcAft>
              <a:buNone/>
            </a:pPr>
            <a:endParaRPr sz="110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Unlocking angel investment form local high net-worth individuals and the diaspora by addressing the framework conditions for investing. This can be done through policy advocacy  on double taxation and restrictive repatriation laws.</a:t>
            </a:r>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Investing in women and more diverse teams to enable representation of women as both founders and fund managers. </a:t>
            </a:r>
            <a:endParaRPr/>
          </a:p>
          <a:p>
            <a:pPr marL="0" marR="0" lvl="0" indent="0" algn="just" rtl="0">
              <a:spcBef>
                <a:spcPts val="0"/>
              </a:spcBef>
              <a:spcAft>
                <a:spcPts val="0"/>
              </a:spcAft>
              <a:buNone/>
            </a:pPr>
            <a:endParaRPr sz="1100">
              <a:solidFill>
                <a:schemeClr val="lt2"/>
              </a:solidFill>
              <a:latin typeface="Calibri"/>
              <a:ea typeface="Calibri"/>
              <a:cs typeface="Calibri"/>
              <a:sym typeface="Calibri"/>
            </a:endParaRPr>
          </a:p>
        </p:txBody>
      </p:sp>
      <p:pic>
        <p:nvPicPr>
          <p:cNvPr id="775" name="Google Shape;775;p34" descr="Running with obstacle over cliffs, courage in jump through gap between  hill, line icon. Run man. Movement and achievement. Business risk and  success concept. Athletics, sport. Vector illustration 6427634 Vector Art at"/>
          <p:cNvPicPr preferRelativeResize="0"/>
          <p:nvPr/>
        </p:nvPicPr>
        <p:blipFill rotWithShape="1">
          <a:blip r:embed="rId3">
            <a:alphaModFix/>
          </a:blip>
          <a:srcRect/>
          <a:stretch/>
        </p:blipFill>
        <p:spPr>
          <a:xfrm>
            <a:off x="610988" y="2029385"/>
            <a:ext cx="592236" cy="592236"/>
          </a:xfrm>
          <a:prstGeom prst="rect">
            <a:avLst/>
          </a:prstGeom>
          <a:noFill/>
          <a:ln>
            <a:noFill/>
          </a:ln>
          <a:effectLst>
            <a:outerShdw blurRad="127000" dist="88900" dir="6600000" sx="102000" sy="102000" algn="ctr" rotWithShape="0">
              <a:srgbClr val="000000">
                <a:alpha val="98823"/>
              </a:srgbClr>
            </a:outerShdw>
          </a:effectLst>
        </p:spPr>
      </p:pic>
      <p:pic>
        <p:nvPicPr>
          <p:cNvPr id="776" name="Google Shape;776;p34" descr="Action Icons &amp; Symbols"/>
          <p:cNvPicPr preferRelativeResize="0"/>
          <p:nvPr/>
        </p:nvPicPr>
        <p:blipFill rotWithShape="1">
          <a:blip r:embed="rId4">
            <a:alphaModFix/>
          </a:blip>
          <a:srcRect/>
          <a:stretch/>
        </p:blipFill>
        <p:spPr>
          <a:xfrm>
            <a:off x="5780106" y="2089345"/>
            <a:ext cx="498136" cy="498136"/>
          </a:xfrm>
          <a:prstGeom prst="rect">
            <a:avLst/>
          </a:prstGeom>
          <a:noFill/>
          <a:ln>
            <a:noFill/>
          </a:ln>
        </p:spPr>
      </p:pic>
      <p:sp>
        <p:nvSpPr>
          <p:cNvPr id="777" name="Google Shape;777;p34"/>
          <p:cNvSpPr txBox="1"/>
          <p:nvPr/>
        </p:nvSpPr>
        <p:spPr>
          <a:xfrm>
            <a:off x="1095384" y="766851"/>
            <a:ext cx="5213339"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2"/>
                </a:solidFill>
                <a:latin typeface="Verdana"/>
                <a:ea typeface="Verdana"/>
                <a:cs typeface="Verdana"/>
                <a:sym typeface="Verdana"/>
              </a:rPr>
              <a:t>GAPS, CHALLENGES AND RECOMMENDATION</a:t>
            </a:r>
            <a:endParaRPr/>
          </a:p>
        </p:txBody>
      </p:sp>
      <p:sp>
        <p:nvSpPr>
          <p:cNvPr id="778" name="Google Shape;778;p34"/>
          <p:cNvSpPr/>
          <p:nvPr/>
        </p:nvSpPr>
        <p:spPr>
          <a:xfrm>
            <a:off x="562419" y="755650"/>
            <a:ext cx="496255" cy="4265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1.2</a:t>
            </a:r>
            <a:endParaRPr/>
          </a:p>
        </p:txBody>
      </p:sp>
      <p:cxnSp>
        <p:nvCxnSpPr>
          <p:cNvPr id="779" name="Google Shape;779;p34"/>
          <p:cNvCxnSpPr/>
          <p:nvPr/>
        </p:nvCxnSpPr>
        <p:spPr>
          <a:xfrm>
            <a:off x="572388" y="1032454"/>
            <a:ext cx="0" cy="603546"/>
          </a:xfrm>
          <a:prstGeom prst="straightConnector1">
            <a:avLst/>
          </a:prstGeom>
          <a:noFill/>
          <a:ln w="12700" cap="flat" cmpd="sng">
            <a:solidFill>
              <a:srgbClr val="BE8E00"/>
            </a:solidFill>
            <a:prstDash val="solid"/>
            <a:round/>
            <a:headEnd type="none" w="sm" len="sm"/>
            <a:tailEnd type="none" w="sm" len="sm"/>
          </a:ln>
        </p:spPr>
      </p:cxnSp>
      <p:sp>
        <p:nvSpPr>
          <p:cNvPr id="780" name="Google Shape;780;p34"/>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2 | Startups</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84"/>
        <p:cNvGrpSpPr/>
        <p:nvPr/>
      </p:nvGrpSpPr>
      <p:grpSpPr>
        <a:xfrm>
          <a:off x="0" y="0"/>
          <a:ext cx="0" cy="0"/>
          <a:chOff x="0" y="0"/>
          <a:chExt cx="0" cy="0"/>
        </a:xfrm>
      </p:grpSpPr>
      <p:pic>
        <p:nvPicPr>
          <p:cNvPr id="785" name="Google Shape;785;p35"/>
          <p:cNvPicPr preferRelativeResize="0"/>
          <p:nvPr/>
        </p:nvPicPr>
        <p:blipFill rotWithShape="1">
          <a:blip r:embed="rId3">
            <a:alphaModFix/>
          </a:blip>
          <a:srcRect/>
          <a:stretch/>
        </p:blipFill>
        <p:spPr>
          <a:xfrm>
            <a:off x="1101232" y="0"/>
            <a:ext cx="5758594" cy="9144000"/>
          </a:xfrm>
          <a:prstGeom prst="rect">
            <a:avLst/>
          </a:prstGeom>
          <a:noFill/>
          <a:ln>
            <a:noFill/>
          </a:ln>
        </p:spPr>
      </p:pic>
      <p:sp>
        <p:nvSpPr>
          <p:cNvPr id="786" name="Google Shape;786;p35"/>
          <p:cNvSpPr/>
          <p:nvPr/>
        </p:nvSpPr>
        <p:spPr>
          <a:xfrm>
            <a:off x="13646" y="1"/>
            <a:ext cx="1095187" cy="9144000"/>
          </a:xfrm>
          <a:prstGeom prst="rect">
            <a:avLst/>
          </a:prstGeom>
          <a:solidFill>
            <a:srgbClr val="FFD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7" name="Google Shape;787;p35"/>
          <p:cNvSpPr/>
          <p:nvPr/>
        </p:nvSpPr>
        <p:spPr>
          <a:xfrm>
            <a:off x="13648" y="0"/>
            <a:ext cx="1095186" cy="150125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8000" b="1">
                <a:solidFill>
                  <a:srgbClr val="181818"/>
                </a:solidFill>
                <a:latin typeface="Century Gothic"/>
                <a:ea typeface="Century Gothic"/>
                <a:cs typeface="Century Gothic"/>
                <a:sym typeface="Century Gothic"/>
              </a:rPr>
              <a:t>3</a:t>
            </a:r>
            <a:endParaRPr sz="8000" b="1">
              <a:solidFill>
                <a:schemeClr val="lt1"/>
              </a:solidFill>
              <a:latin typeface="Century Gothic"/>
              <a:ea typeface="Century Gothic"/>
              <a:cs typeface="Century Gothic"/>
              <a:sym typeface="Century Gothic"/>
            </a:endParaRPr>
          </a:p>
        </p:txBody>
      </p:sp>
      <p:sp>
        <p:nvSpPr>
          <p:cNvPr id="788" name="Google Shape;788;p35"/>
          <p:cNvSpPr/>
          <p:nvPr/>
        </p:nvSpPr>
        <p:spPr>
          <a:xfrm>
            <a:off x="1131820" y="892730"/>
            <a:ext cx="5735518" cy="1501254"/>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5000" b="1">
                <a:solidFill>
                  <a:schemeClr val="lt1"/>
                </a:solidFill>
                <a:latin typeface="Century Gothic"/>
                <a:ea typeface="Century Gothic"/>
                <a:cs typeface="Century Gothic"/>
                <a:sym typeface="Century Gothic"/>
              </a:rPr>
              <a:t>MICRO,</a:t>
            </a:r>
            <a:endParaRPr/>
          </a:p>
          <a:p>
            <a:pPr marL="0" marR="0" lvl="0" indent="0" algn="l" rtl="0">
              <a:spcBef>
                <a:spcPts val="0"/>
              </a:spcBef>
              <a:spcAft>
                <a:spcPts val="0"/>
              </a:spcAft>
              <a:buNone/>
            </a:pPr>
            <a:r>
              <a:rPr lang="en-US" sz="5000" b="1">
                <a:solidFill>
                  <a:schemeClr val="lt1"/>
                </a:solidFill>
                <a:latin typeface="Century Gothic"/>
                <a:ea typeface="Century Gothic"/>
                <a:cs typeface="Century Gothic"/>
                <a:sym typeface="Century Gothic"/>
              </a:rPr>
              <a:t>SMALL AND MEDIUM ENTREPRISES</a:t>
            </a:r>
            <a:endParaRPr sz="5000" b="1">
              <a:solidFill>
                <a:schemeClr val="lt1"/>
              </a:solidFill>
              <a:latin typeface="Century Gothic"/>
              <a:ea typeface="Century Gothic"/>
              <a:cs typeface="Century Gothic"/>
              <a:sym typeface="Century Gothic"/>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sp>
        <p:nvSpPr>
          <p:cNvPr id="793" name="Google Shape;793;p36"/>
          <p:cNvSpPr/>
          <p:nvPr/>
        </p:nvSpPr>
        <p:spPr>
          <a:xfrm>
            <a:off x="0" y="5172074"/>
            <a:ext cx="3563938" cy="32162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4" name="Google Shape;794;p36"/>
          <p:cNvSpPr txBox="1"/>
          <p:nvPr/>
        </p:nvSpPr>
        <p:spPr>
          <a:xfrm>
            <a:off x="114300" y="8606135"/>
            <a:ext cx="32385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2"/>
                </a:solidFill>
                <a:latin typeface="Calibri"/>
                <a:ea typeface="Calibri"/>
                <a:cs typeface="Calibri"/>
                <a:sym typeface="Calibri"/>
              </a:rPr>
              <a:t>1</a:t>
            </a:r>
            <a:endParaRPr/>
          </a:p>
        </p:txBody>
      </p:sp>
      <p:sp>
        <p:nvSpPr>
          <p:cNvPr id="795" name="Google Shape;795;p36"/>
          <p:cNvSpPr txBox="1"/>
          <p:nvPr/>
        </p:nvSpPr>
        <p:spPr>
          <a:xfrm>
            <a:off x="549275" y="8606135"/>
            <a:ext cx="5759451" cy="584775"/>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chemeClr val="dk1"/>
              </a:buClr>
              <a:buSzPts val="800"/>
              <a:buFont typeface="Calibri"/>
              <a:buAutoNum type="arabicPeriod"/>
            </a:pPr>
            <a:r>
              <a:rPr lang="en-US" sz="800" i="1" u="sng">
                <a:solidFill>
                  <a:schemeClr val="hlink"/>
                </a:solidFill>
                <a:latin typeface="Calibri"/>
                <a:ea typeface="Calibri"/>
                <a:cs typeface="Calibri"/>
                <a:sym typeface="Calibri"/>
                <a:hlinkClick r:id="rId3"/>
              </a:rPr>
              <a:t>https://www.worldbank.org/en/topic/smefinance</a:t>
            </a:r>
            <a:endParaRPr sz="800" i="1">
              <a:solidFill>
                <a:schemeClr val="dk1"/>
              </a:solidFill>
              <a:latin typeface="Calibri"/>
              <a:ea typeface="Calibri"/>
              <a:cs typeface="Calibri"/>
              <a:sym typeface="Calibri"/>
            </a:endParaRPr>
          </a:p>
          <a:p>
            <a:pPr marL="228600" marR="0" lvl="0" indent="-228600" algn="l" rtl="0">
              <a:spcBef>
                <a:spcPts val="0"/>
              </a:spcBef>
              <a:spcAft>
                <a:spcPts val="0"/>
              </a:spcAft>
              <a:buClr>
                <a:schemeClr val="dk1"/>
              </a:buClr>
              <a:buSzPts val="800"/>
              <a:buFont typeface="Calibri"/>
              <a:buAutoNum type="arabicPeriod"/>
            </a:pPr>
            <a:r>
              <a:rPr lang="en-US" sz="800" i="1" u="sng">
                <a:solidFill>
                  <a:schemeClr val="hlink"/>
                </a:solidFill>
                <a:latin typeface="Calibri"/>
                <a:ea typeface="Calibri"/>
                <a:cs typeface="Calibri"/>
                <a:sym typeface="Calibri"/>
                <a:hlinkClick r:id="rId4"/>
              </a:rPr>
              <a:t>https://kippra.or.ke/characteristics-of-kenyan-msmes-relevant-to-the-proposed-kenya-credit-guarantee-scheme</a:t>
            </a:r>
            <a:endParaRPr sz="800" i="1">
              <a:solidFill>
                <a:schemeClr val="dk1"/>
              </a:solidFill>
              <a:latin typeface="Calibri"/>
              <a:ea typeface="Calibri"/>
              <a:cs typeface="Calibri"/>
              <a:sym typeface="Calibri"/>
            </a:endParaRPr>
          </a:p>
          <a:p>
            <a:pPr marL="228600" marR="0" lvl="0" indent="-228600" algn="l" rtl="0">
              <a:spcBef>
                <a:spcPts val="0"/>
              </a:spcBef>
              <a:spcAft>
                <a:spcPts val="0"/>
              </a:spcAft>
              <a:buClr>
                <a:schemeClr val="dk1"/>
              </a:buClr>
              <a:buSzPts val="800"/>
              <a:buFont typeface="Calibri"/>
              <a:buAutoNum type="arabicPeriod"/>
            </a:pPr>
            <a:r>
              <a:rPr lang="en-US" sz="800" i="1" u="sng">
                <a:solidFill>
                  <a:schemeClr val="hlink"/>
                </a:solidFill>
                <a:latin typeface="Calibri"/>
                <a:ea typeface="Calibri"/>
                <a:cs typeface="Calibri"/>
                <a:sym typeface="Calibri"/>
                <a:hlinkClick r:id="rId5"/>
              </a:rPr>
              <a:t>https://www.kenpro.org/papers/sme-policy-in-kenya.htm</a:t>
            </a:r>
            <a:endParaRPr sz="800" i="1">
              <a:solidFill>
                <a:schemeClr val="dk1"/>
              </a:solidFill>
              <a:latin typeface="Calibri"/>
              <a:ea typeface="Calibri"/>
              <a:cs typeface="Calibri"/>
              <a:sym typeface="Calibri"/>
            </a:endParaRPr>
          </a:p>
          <a:p>
            <a:pPr marL="228600" marR="0" lvl="0" indent="-228600" algn="l" rtl="0">
              <a:spcBef>
                <a:spcPts val="0"/>
              </a:spcBef>
              <a:spcAft>
                <a:spcPts val="0"/>
              </a:spcAft>
              <a:buClr>
                <a:schemeClr val="dk1"/>
              </a:buClr>
              <a:buSzPts val="800"/>
              <a:buFont typeface="Calibri"/>
              <a:buAutoNum type="arabicPeriod"/>
            </a:pPr>
            <a:r>
              <a:rPr lang="en-US" sz="800" i="1" u="sng">
                <a:solidFill>
                  <a:schemeClr val="hlink"/>
                </a:solidFill>
                <a:latin typeface="Calibri"/>
                <a:ea typeface="Calibri"/>
                <a:cs typeface="Calibri"/>
                <a:sym typeface="Calibri"/>
                <a:hlinkClick r:id="rId6"/>
              </a:rPr>
              <a:t>https://kepsa.or.ke/</a:t>
            </a:r>
            <a:endParaRPr sz="800" i="1">
              <a:solidFill>
                <a:schemeClr val="dk1"/>
              </a:solidFill>
              <a:latin typeface="Calibri"/>
              <a:ea typeface="Calibri"/>
              <a:cs typeface="Calibri"/>
              <a:sym typeface="Calibri"/>
            </a:endParaRPr>
          </a:p>
        </p:txBody>
      </p:sp>
      <p:sp>
        <p:nvSpPr>
          <p:cNvPr id="796" name="Google Shape;796;p36"/>
          <p:cNvSpPr txBox="1"/>
          <p:nvPr/>
        </p:nvSpPr>
        <p:spPr>
          <a:xfrm>
            <a:off x="549275" y="2129758"/>
            <a:ext cx="2744788" cy="297004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SME accounts for 90% of all business and more than 50% of employment</a:t>
            </a:r>
            <a:r>
              <a:rPr lang="en-US" sz="1100" b="1" baseline="30000">
                <a:solidFill>
                  <a:schemeClr val="dk1"/>
                </a:solidFill>
                <a:latin typeface="Calibri"/>
                <a:ea typeface="Calibri"/>
                <a:cs typeface="Calibri"/>
                <a:sym typeface="Calibri"/>
              </a:rPr>
              <a:t>1</a:t>
            </a:r>
            <a:r>
              <a:rPr lang="en-US" sz="1100">
                <a:solidFill>
                  <a:schemeClr val="dk1"/>
                </a:solidFill>
                <a:latin typeface="Calibri"/>
                <a:ea typeface="Calibri"/>
                <a:cs typeface="Calibri"/>
                <a:sym typeface="Calibri"/>
              </a:rPr>
              <a:t>. Metrics used in defining SMEs according the MSME Act are number of employees, capital and turnover. According to KIPPRA, an SME has between 1 to 99 employees where, micro have less than 10 employees, small enterprises have 10 to 49 employees while medium  enterprises have 50 to 99 employees</a:t>
            </a:r>
            <a:r>
              <a:rPr lang="en-US" sz="1100" baseline="30000">
                <a:solidFill>
                  <a:schemeClr val="dk1"/>
                </a:solidFill>
                <a:latin typeface="Calibri"/>
                <a:ea typeface="Calibri"/>
                <a:cs typeface="Calibri"/>
                <a:sym typeface="Calibri"/>
              </a:rPr>
              <a:t>2</a:t>
            </a:r>
            <a:r>
              <a:rPr lang="en-US" sz="1100">
                <a:solidFill>
                  <a:schemeClr val="dk1"/>
                </a:solidFill>
                <a:latin typeface="Calibri"/>
                <a:ea typeface="Calibri"/>
                <a:cs typeface="Calibri"/>
                <a:sym typeface="Calibri"/>
              </a:rPr>
              <a:t>. Kenya has over 7.4 million MSMEs employing approximately 14.9 million Kenyans in different sectors of the economy. Of the 7.4 million, only  1.56 million are licensed to operate</a:t>
            </a:r>
            <a:r>
              <a:rPr lang="en-US" sz="1100" b="1" baseline="30000">
                <a:solidFill>
                  <a:schemeClr val="dk1"/>
                </a:solidFill>
                <a:latin typeface="Calibri"/>
                <a:ea typeface="Calibri"/>
                <a:cs typeface="Calibri"/>
                <a:sym typeface="Calibri"/>
              </a:rPr>
              <a:t>3</a:t>
            </a:r>
            <a:r>
              <a:rPr lang="en-US" sz="1100">
                <a:solidFill>
                  <a:schemeClr val="dk1"/>
                </a:solidFill>
                <a:latin typeface="Calibri"/>
                <a:ea typeface="Calibri"/>
                <a:cs typeface="Calibri"/>
                <a:sym typeface="Calibri"/>
              </a:rPr>
              <a:t>. The SMEs are distributed in different parts of the country with a majority headquartered in Nairobi.</a:t>
            </a:r>
            <a:endParaRPr/>
          </a:p>
        </p:txBody>
      </p:sp>
      <p:sp>
        <p:nvSpPr>
          <p:cNvPr id="797" name="Google Shape;797;p36"/>
          <p:cNvSpPr txBox="1"/>
          <p:nvPr/>
        </p:nvSpPr>
        <p:spPr>
          <a:xfrm>
            <a:off x="3563940" y="2142827"/>
            <a:ext cx="2744786" cy="686341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The journey towards SME sector revitalization can be traced to the Kenya Local Government Reform Program (KLGRP) of 1999 which sought to come up with relevant policies for poverty reduction.  The KLGRP had three main components; enhancing economic governance, improving local service delivery and poverty alleviation</a:t>
            </a:r>
            <a:r>
              <a:rPr lang="en-US" sz="1100" b="1" baseline="30000">
                <a:solidFill>
                  <a:schemeClr val="dk1"/>
                </a:solidFill>
                <a:latin typeface="Calibri"/>
                <a:ea typeface="Calibri"/>
                <a:cs typeface="Calibri"/>
                <a:sym typeface="Calibri"/>
              </a:rPr>
              <a:t>4</a:t>
            </a:r>
            <a:r>
              <a:rPr lang="en-US" sz="1100">
                <a:solidFill>
                  <a:schemeClr val="dk1"/>
                </a:solidFill>
                <a:latin typeface="Calibri"/>
                <a:ea typeface="Calibri"/>
                <a:cs typeface="Calibri"/>
                <a:sym typeface="Calibri"/>
              </a:rPr>
              <a:t>.  </a:t>
            </a:r>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a:solidFill>
                  <a:schemeClr val="dk1"/>
                </a:solidFill>
                <a:latin typeface="Calibri"/>
                <a:ea typeface="Calibri"/>
                <a:cs typeface="Calibri"/>
                <a:sym typeface="Calibri"/>
              </a:rPr>
              <a:t>The government initiated to nationwide reforms efforts; Single business Permit and Local Authority Transfer Fund. SBP was meant solve the licensing problems faced by SMEs in the startup phase.  Part from government, there has also been international support towards the growth of SMEs. The IFC and CBK worked together to establish the CRB which enable non-land assets to be acceptable as collateral.  The government also set up the revolving fund to improve financial service access to SMEs. </a:t>
            </a:r>
            <a:r>
              <a:rPr lang="en-US" sz="1100">
                <a:solidFill>
                  <a:srgbClr val="2F2F2F"/>
                </a:solidFill>
                <a:latin typeface="Calibri"/>
                <a:ea typeface="Calibri"/>
                <a:cs typeface="Calibri"/>
                <a:sym typeface="Calibri"/>
              </a:rPr>
              <a:t>More Recently, KEPSA received 2.2million from the NSE to support SMEs</a:t>
            </a:r>
            <a:r>
              <a:rPr lang="en-US" sz="1100" b="1" baseline="30000">
                <a:solidFill>
                  <a:srgbClr val="2F2F2F"/>
                </a:solidFill>
                <a:latin typeface="Calibri"/>
                <a:ea typeface="Calibri"/>
                <a:cs typeface="Calibri"/>
                <a:sym typeface="Calibri"/>
              </a:rPr>
              <a:t>4</a:t>
            </a:r>
            <a:r>
              <a:rPr lang="en-US" sz="1100">
                <a:solidFill>
                  <a:srgbClr val="2F2F2F"/>
                </a:solidFill>
                <a:latin typeface="Calibri"/>
                <a:ea typeface="Calibri"/>
                <a:cs typeface="Calibri"/>
                <a:sym typeface="Calibri"/>
              </a:rPr>
              <a:t>. </a:t>
            </a:r>
            <a:endParaRPr/>
          </a:p>
          <a:p>
            <a:pPr marL="0" marR="0" lvl="0" indent="0" algn="just" rtl="0">
              <a:spcBef>
                <a:spcPts val="0"/>
              </a:spcBef>
              <a:spcAft>
                <a:spcPts val="0"/>
              </a:spcAft>
              <a:buNone/>
            </a:pPr>
            <a:endParaRPr sz="1100">
              <a:solidFill>
                <a:srgbClr val="2F2F2F"/>
              </a:solidFill>
              <a:latin typeface="Calibri"/>
              <a:ea typeface="Calibri"/>
              <a:cs typeface="Calibri"/>
              <a:sym typeface="Calibri"/>
            </a:endParaRPr>
          </a:p>
          <a:p>
            <a:pPr marL="0" marR="0" lvl="0" indent="0" algn="just" rtl="0">
              <a:spcBef>
                <a:spcPts val="0"/>
              </a:spcBef>
              <a:spcAft>
                <a:spcPts val="0"/>
              </a:spcAft>
              <a:buNone/>
            </a:pPr>
            <a:r>
              <a:rPr lang="en-US" sz="1100">
                <a:solidFill>
                  <a:schemeClr val="dk1"/>
                </a:solidFill>
                <a:latin typeface="Calibri"/>
                <a:ea typeface="Calibri"/>
                <a:cs typeface="Calibri"/>
                <a:sym typeface="Calibri"/>
              </a:rPr>
              <a:t>The government also initiated the SME Act in 2012 to help regulate the SME. KEPSA, in partnership with the Corporate Council on Africa, aims to help MSMEs access wider markets. Further, KEPSA established an annual supplier diversity summit which seeks to sensitize, influence organizations to adopt gender-inclusive supply chains and link women/youth-led/owned SMES to emerging opportunities. Additionally, in a bid to expand and improve the SME sector, the government launched the Kenya Industrial Transformation Program (KITP) under the Ministry of Industry, Trade and Cooperatives in 2015. </a:t>
            </a:r>
            <a:endParaRPr/>
          </a:p>
        </p:txBody>
      </p:sp>
      <p:pic>
        <p:nvPicPr>
          <p:cNvPr id="798" name="Google Shape;798;p36"/>
          <p:cNvPicPr preferRelativeResize="0"/>
          <p:nvPr/>
        </p:nvPicPr>
        <p:blipFill rotWithShape="1">
          <a:blip r:embed="rId7">
            <a:alphaModFix/>
          </a:blip>
          <a:srcRect/>
          <a:stretch/>
        </p:blipFill>
        <p:spPr>
          <a:xfrm>
            <a:off x="549274" y="5510946"/>
            <a:ext cx="2744787" cy="2877403"/>
          </a:xfrm>
          <a:prstGeom prst="rect">
            <a:avLst/>
          </a:prstGeom>
          <a:noFill/>
          <a:ln>
            <a:noFill/>
          </a:ln>
        </p:spPr>
      </p:pic>
      <p:sp>
        <p:nvSpPr>
          <p:cNvPr id="799" name="Google Shape;799;p36"/>
          <p:cNvSpPr txBox="1"/>
          <p:nvPr/>
        </p:nvSpPr>
        <p:spPr>
          <a:xfrm>
            <a:off x="549275" y="5243676"/>
            <a:ext cx="2744788"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accent1"/>
                </a:solidFill>
                <a:latin typeface="Calibri"/>
                <a:ea typeface="Calibri"/>
                <a:cs typeface="Calibri"/>
                <a:sym typeface="Calibri"/>
              </a:rPr>
              <a:t>Fig X:</a:t>
            </a:r>
            <a:r>
              <a:rPr lang="en-US" sz="1100">
                <a:solidFill>
                  <a:schemeClr val="dk1"/>
                </a:solidFill>
                <a:latin typeface="Calibri"/>
                <a:ea typeface="Calibri"/>
                <a:cs typeface="Calibri"/>
                <a:sym typeface="Calibri"/>
              </a:rPr>
              <a:t> </a:t>
            </a:r>
            <a:r>
              <a:rPr lang="en-US" sz="1100" b="1" i="1">
                <a:solidFill>
                  <a:schemeClr val="dk2"/>
                </a:solidFill>
                <a:latin typeface="Calibri"/>
                <a:ea typeface="Calibri"/>
                <a:cs typeface="Calibri"/>
                <a:sym typeface="Calibri"/>
              </a:rPr>
              <a:t>SME Distribution</a:t>
            </a:r>
            <a:endParaRPr/>
          </a:p>
        </p:txBody>
      </p:sp>
      <p:sp>
        <p:nvSpPr>
          <p:cNvPr id="800" name="Google Shape;800;p36"/>
          <p:cNvSpPr txBox="1"/>
          <p:nvPr/>
        </p:nvSpPr>
        <p:spPr>
          <a:xfrm>
            <a:off x="1721262" y="974230"/>
            <a:ext cx="4145594"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3600" b="1">
                <a:solidFill>
                  <a:schemeClr val="accent1"/>
                </a:solidFill>
                <a:latin typeface="Raleway"/>
                <a:ea typeface="Raleway"/>
                <a:cs typeface="Raleway"/>
                <a:sym typeface="Raleway"/>
              </a:rPr>
              <a:t>MSME ECOSYSTEM</a:t>
            </a:r>
            <a:endParaRPr/>
          </a:p>
        </p:txBody>
      </p:sp>
      <p:grpSp>
        <p:nvGrpSpPr>
          <p:cNvPr id="801" name="Google Shape;801;p36"/>
          <p:cNvGrpSpPr/>
          <p:nvPr/>
        </p:nvGrpSpPr>
        <p:grpSpPr>
          <a:xfrm>
            <a:off x="652920" y="885916"/>
            <a:ext cx="986548" cy="822960"/>
            <a:chOff x="487325" y="725609"/>
            <a:chExt cx="986548" cy="822960"/>
          </a:xfrm>
        </p:grpSpPr>
        <p:sp>
          <p:nvSpPr>
            <p:cNvPr id="802" name="Google Shape;802;p36"/>
            <p:cNvSpPr/>
            <p:nvPr/>
          </p:nvSpPr>
          <p:spPr>
            <a:xfrm>
              <a:off x="569119" y="725609"/>
              <a:ext cx="822960" cy="822960"/>
            </a:xfrm>
            <a:prstGeom prst="ellipse">
              <a:avLst/>
            </a:prstGeom>
            <a:noFill/>
            <a:ln w="127000"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03" name="Google Shape;803;p36"/>
            <p:cNvSpPr txBox="1"/>
            <p:nvPr/>
          </p:nvSpPr>
          <p:spPr>
            <a:xfrm>
              <a:off x="487325" y="776495"/>
              <a:ext cx="986548"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400" b="1">
                  <a:solidFill>
                    <a:schemeClr val="dk1"/>
                  </a:solidFill>
                  <a:latin typeface="Calibri"/>
                  <a:ea typeface="Calibri"/>
                  <a:cs typeface="Calibri"/>
                  <a:sym typeface="Calibri"/>
                </a:rPr>
                <a:t>3</a:t>
              </a:r>
              <a:endParaRPr/>
            </a:p>
          </p:txBody>
        </p:sp>
      </p:grpSp>
      <p:cxnSp>
        <p:nvCxnSpPr>
          <p:cNvPr id="804" name="Google Shape;804;p36"/>
          <p:cNvCxnSpPr/>
          <p:nvPr/>
        </p:nvCxnSpPr>
        <p:spPr>
          <a:xfrm>
            <a:off x="5808659" y="1297395"/>
            <a:ext cx="500065" cy="0"/>
          </a:xfrm>
          <a:prstGeom prst="straightConnector1">
            <a:avLst/>
          </a:prstGeom>
          <a:noFill/>
          <a:ln w="57150" cap="flat" cmpd="sng">
            <a:solidFill>
              <a:schemeClr val="dk2"/>
            </a:solidFill>
            <a:prstDash val="solid"/>
            <a:round/>
            <a:headEnd type="none" w="sm" len="sm"/>
            <a:tailEnd type="none" w="sm" len="sm"/>
          </a:ln>
        </p:spPr>
      </p:cxnSp>
      <p:cxnSp>
        <p:nvCxnSpPr>
          <p:cNvPr id="805" name="Google Shape;805;p36"/>
          <p:cNvCxnSpPr/>
          <p:nvPr/>
        </p:nvCxnSpPr>
        <p:spPr>
          <a:xfrm>
            <a:off x="549275" y="0"/>
            <a:ext cx="0" cy="1181100"/>
          </a:xfrm>
          <a:prstGeom prst="straightConnector1">
            <a:avLst/>
          </a:prstGeom>
          <a:noFill/>
          <a:ln w="9525" cap="flat" cmpd="sng">
            <a:solidFill>
              <a:schemeClr val="dk2"/>
            </a:solidFill>
            <a:prstDash val="solid"/>
            <a:round/>
            <a:headEnd type="none" w="sm" len="sm"/>
            <a:tailEnd type="none" w="sm" len="sm"/>
          </a:ln>
        </p:spPr>
      </p:cxnSp>
      <p:sp>
        <p:nvSpPr>
          <p:cNvPr id="806" name="Google Shape;806;p36"/>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3 | SMEs</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810"/>
        <p:cNvGrpSpPr/>
        <p:nvPr/>
      </p:nvGrpSpPr>
      <p:grpSpPr>
        <a:xfrm>
          <a:off x="0" y="0"/>
          <a:ext cx="0" cy="0"/>
          <a:chOff x="0" y="0"/>
          <a:chExt cx="0" cy="0"/>
        </a:xfrm>
      </p:grpSpPr>
      <p:sp>
        <p:nvSpPr>
          <p:cNvPr id="811" name="Google Shape;811;p37"/>
          <p:cNvSpPr/>
          <p:nvPr/>
        </p:nvSpPr>
        <p:spPr>
          <a:xfrm>
            <a:off x="0" y="3412284"/>
            <a:ext cx="6858000" cy="5036816"/>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12" name="Google Shape;812;p37"/>
          <p:cNvSpPr txBox="1"/>
          <p:nvPr/>
        </p:nvSpPr>
        <p:spPr>
          <a:xfrm>
            <a:off x="114300" y="8606135"/>
            <a:ext cx="32385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2"/>
                </a:solidFill>
                <a:latin typeface="Calibri"/>
                <a:ea typeface="Calibri"/>
                <a:cs typeface="Calibri"/>
                <a:sym typeface="Calibri"/>
              </a:rPr>
              <a:t>2</a:t>
            </a:r>
            <a:endParaRPr/>
          </a:p>
        </p:txBody>
      </p:sp>
      <p:sp>
        <p:nvSpPr>
          <p:cNvPr id="813" name="Google Shape;813;p37"/>
          <p:cNvSpPr txBox="1"/>
          <p:nvPr/>
        </p:nvSpPr>
        <p:spPr>
          <a:xfrm>
            <a:off x="555922" y="8592145"/>
            <a:ext cx="5759451" cy="33855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chemeClr val="dk1"/>
              </a:buClr>
              <a:buSzPts val="800"/>
              <a:buFont typeface="Calibri"/>
              <a:buAutoNum type="arabicPeriod"/>
            </a:pPr>
            <a:r>
              <a:rPr lang="en-US" sz="800" i="1" u="sng">
                <a:solidFill>
                  <a:schemeClr val="hlink"/>
                </a:solidFill>
                <a:latin typeface="Calibri"/>
                <a:ea typeface="Calibri"/>
                <a:cs typeface="Calibri"/>
                <a:sym typeface="Calibri"/>
                <a:hlinkClick r:id="rId3"/>
              </a:rPr>
              <a:t>https://statistics.knbs.or.ke/nada/index.php/catalog/69</a:t>
            </a:r>
            <a:endParaRPr sz="800" i="1">
              <a:solidFill>
                <a:schemeClr val="dk1"/>
              </a:solidFill>
              <a:latin typeface="Calibri"/>
              <a:ea typeface="Calibri"/>
              <a:cs typeface="Calibri"/>
              <a:sym typeface="Calibri"/>
            </a:endParaRPr>
          </a:p>
          <a:p>
            <a:pPr marL="228600" marR="0" lvl="0" indent="-177800" algn="l" rtl="0">
              <a:spcBef>
                <a:spcPts val="0"/>
              </a:spcBef>
              <a:spcAft>
                <a:spcPts val="0"/>
              </a:spcAft>
              <a:buClr>
                <a:schemeClr val="dk1"/>
              </a:buClr>
              <a:buSzPts val="800"/>
              <a:buFont typeface="Calibri"/>
              <a:buNone/>
            </a:pPr>
            <a:endParaRPr sz="800" i="1">
              <a:solidFill>
                <a:schemeClr val="dk1"/>
              </a:solidFill>
              <a:latin typeface="Calibri"/>
              <a:ea typeface="Calibri"/>
              <a:cs typeface="Calibri"/>
              <a:sym typeface="Calibri"/>
            </a:endParaRPr>
          </a:p>
        </p:txBody>
      </p:sp>
      <p:sp>
        <p:nvSpPr>
          <p:cNvPr id="814" name="Google Shape;814;p37"/>
          <p:cNvSpPr txBox="1"/>
          <p:nvPr/>
        </p:nvSpPr>
        <p:spPr>
          <a:xfrm>
            <a:off x="562565" y="1735707"/>
            <a:ext cx="2744789" cy="161582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An analysis into the ownership characteristics of SMEs in Kenya as per the survey conducted shows that </a:t>
            </a:r>
            <a:r>
              <a:rPr lang="en-US" sz="1100" b="1">
                <a:solidFill>
                  <a:schemeClr val="dk1"/>
                </a:solidFill>
                <a:latin typeface="Calibri"/>
                <a:ea typeface="Calibri"/>
                <a:cs typeface="Calibri"/>
                <a:sym typeface="Calibri"/>
              </a:rPr>
              <a:t>majority of SMEs(51%) have one founder, 27% have two founders while 24% have three founders. </a:t>
            </a:r>
            <a:r>
              <a:rPr lang="en-US" sz="1100">
                <a:solidFill>
                  <a:schemeClr val="dk1"/>
                </a:solidFill>
                <a:latin typeface="Calibri"/>
                <a:ea typeface="Calibri"/>
                <a:cs typeface="Calibri"/>
                <a:sym typeface="Calibri"/>
              </a:rPr>
              <a:t>From a sample of  106 SMEs </a:t>
            </a:r>
            <a:r>
              <a:rPr lang="en-US" sz="1100" b="1">
                <a:solidFill>
                  <a:schemeClr val="dk1"/>
                </a:solidFill>
                <a:latin typeface="Calibri"/>
                <a:ea typeface="Calibri"/>
                <a:cs typeface="Calibri"/>
                <a:sym typeface="Calibri"/>
              </a:rPr>
              <a:t>49% of founders are in the 30s, 22% are in their 20s while 20% and 9% are in their 40s and 50s respectively.</a:t>
            </a:r>
            <a:r>
              <a:rPr lang="en-US" sz="1100">
                <a:solidFill>
                  <a:schemeClr val="dk1"/>
                </a:solidFill>
                <a:latin typeface="Calibri"/>
                <a:ea typeface="Calibri"/>
                <a:cs typeface="Calibri"/>
                <a:sym typeface="Calibri"/>
              </a:rPr>
              <a:t> </a:t>
            </a:r>
            <a:endParaRPr sz="1100" b="1">
              <a:solidFill>
                <a:schemeClr val="dk1"/>
              </a:solidFill>
              <a:latin typeface="Calibri"/>
              <a:ea typeface="Calibri"/>
              <a:cs typeface="Calibri"/>
              <a:sym typeface="Calibri"/>
            </a:endParaRPr>
          </a:p>
        </p:txBody>
      </p:sp>
      <p:pic>
        <p:nvPicPr>
          <p:cNvPr id="815" name="Google Shape;815;p37"/>
          <p:cNvPicPr preferRelativeResize="0"/>
          <p:nvPr/>
        </p:nvPicPr>
        <p:blipFill rotWithShape="1">
          <a:blip r:embed="rId4">
            <a:alphaModFix/>
          </a:blip>
          <a:srcRect/>
          <a:stretch/>
        </p:blipFill>
        <p:spPr>
          <a:xfrm>
            <a:off x="3560618" y="3883217"/>
            <a:ext cx="2754755" cy="1468326"/>
          </a:xfrm>
          <a:prstGeom prst="rect">
            <a:avLst/>
          </a:prstGeom>
          <a:noFill/>
          <a:ln>
            <a:noFill/>
          </a:ln>
        </p:spPr>
      </p:pic>
      <p:pic>
        <p:nvPicPr>
          <p:cNvPr id="816" name="Google Shape;816;p37"/>
          <p:cNvPicPr preferRelativeResize="0"/>
          <p:nvPr/>
        </p:nvPicPr>
        <p:blipFill rotWithShape="1">
          <a:blip r:embed="rId5">
            <a:alphaModFix/>
          </a:blip>
          <a:srcRect/>
          <a:stretch/>
        </p:blipFill>
        <p:spPr>
          <a:xfrm>
            <a:off x="549276" y="6249303"/>
            <a:ext cx="2744787" cy="2110085"/>
          </a:xfrm>
          <a:prstGeom prst="rect">
            <a:avLst/>
          </a:prstGeom>
          <a:noFill/>
          <a:ln>
            <a:noFill/>
          </a:ln>
        </p:spPr>
      </p:pic>
      <p:sp>
        <p:nvSpPr>
          <p:cNvPr id="817" name="Google Shape;817;p37"/>
          <p:cNvSpPr txBox="1"/>
          <p:nvPr/>
        </p:nvSpPr>
        <p:spPr>
          <a:xfrm>
            <a:off x="562420" y="3530849"/>
            <a:ext cx="2754756"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accent1"/>
                </a:solidFill>
                <a:latin typeface="Calibri"/>
                <a:ea typeface="Calibri"/>
                <a:cs typeface="Calibri"/>
                <a:sym typeface="Calibri"/>
              </a:rPr>
              <a:t>Fig X: </a:t>
            </a:r>
            <a:r>
              <a:rPr lang="en-US" sz="1100" b="1">
                <a:solidFill>
                  <a:schemeClr val="accent5"/>
                </a:solidFill>
                <a:latin typeface="Calibri"/>
                <a:ea typeface="Calibri"/>
                <a:cs typeface="Calibri"/>
                <a:sym typeface="Calibri"/>
              </a:rPr>
              <a:t>Number of Founders</a:t>
            </a:r>
            <a:endParaRPr/>
          </a:p>
        </p:txBody>
      </p:sp>
      <p:sp>
        <p:nvSpPr>
          <p:cNvPr id="818" name="Google Shape;818;p37"/>
          <p:cNvSpPr txBox="1"/>
          <p:nvPr/>
        </p:nvSpPr>
        <p:spPr>
          <a:xfrm>
            <a:off x="3560618" y="3530849"/>
            <a:ext cx="2754756"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accent1"/>
                </a:solidFill>
                <a:latin typeface="Calibri"/>
                <a:ea typeface="Calibri"/>
                <a:cs typeface="Calibri"/>
                <a:sym typeface="Calibri"/>
              </a:rPr>
              <a:t>Fig X: </a:t>
            </a:r>
            <a:r>
              <a:rPr lang="en-US" sz="1100" b="1">
                <a:solidFill>
                  <a:schemeClr val="accent5"/>
                </a:solidFill>
                <a:latin typeface="Calibri"/>
                <a:ea typeface="Calibri"/>
                <a:cs typeface="Calibri"/>
                <a:sym typeface="Calibri"/>
              </a:rPr>
              <a:t>Age of founders</a:t>
            </a:r>
            <a:endParaRPr/>
          </a:p>
        </p:txBody>
      </p:sp>
      <p:sp>
        <p:nvSpPr>
          <p:cNvPr id="819" name="Google Shape;819;p37"/>
          <p:cNvSpPr txBox="1"/>
          <p:nvPr/>
        </p:nvSpPr>
        <p:spPr>
          <a:xfrm>
            <a:off x="562567" y="5930692"/>
            <a:ext cx="2744787"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accent1"/>
                </a:solidFill>
                <a:latin typeface="Calibri"/>
                <a:ea typeface="Calibri"/>
                <a:cs typeface="Calibri"/>
                <a:sym typeface="Calibri"/>
              </a:rPr>
              <a:t>Fig X</a:t>
            </a:r>
            <a:r>
              <a:rPr lang="en-US" sz="1100" i="1">
                <a:solidFill>
                  <a:schemeClr val="accent1"/>
                </a:solidFill>
                <a:latin typeface="Calibri"/>
                <a:ea typeface="Calibri"/>
                <a:cs typeface="Calibri"/>
                <a:sym typeface="Calibri"/>
              </a:rPr>
              <a:t>: </a:t>
            </a:r>
            <a:r>
              <a:rPr lang="en-US" sz="1100" b="1">
                <a:solidFill>
                  <a:schemeClr val="dk2"/>
                </a:solidFill>
                <a:latin typeface="Calibri"/>
                <a:ea typeface="Calibri"/>
                <a:cs typeface="Calibri"/>
                <a:sym typeface="Calibri"/>
              </a:rPr>
              <a:t>Founder Highest level of education</a:t>
            </a:r>
            <a:endParaRPr/>
          </a:p>
        </p:txBody>
      </p:sp>
      <p:sp>
        <p:nvSpPr>
          <p:cNvPr id="820" name="Google Shape;820;p37"/>
          <p:cNvSpPr txBox="1"/>
          <p:nvPr/>
        </p:nvSpPr>
        <p:spPr>
          <a:xfrm>
            <a:off x="1095385" y="766851"/>
            <a:ext cx="398144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2"/>
                </a:solidFill>
                <a:latin typeface="Verdana"/>
                <a:ea typeface="Verdana"/>
                <a:cs typeface="Verdana"/>
                <a:sym typeface="Verdana"/>
              </a:rPr>
              <a:t>SURVEY FINDINGS</a:t>
            </a:r>
            <a:endParaRPr/>
          </a:p>
        </p:txBody>
      </p:sp>
      <p:sp>
        <p:nvSpPr>
          <p:cNvPr id="821" name="Google Shape;821;p37"/>
          <p:cNvSpPr txBox="1"/>
          <p:nvPr/>
        </p:nvSpPr>
        <p:spPr>
          <a:xfrm>
            <a:off x="593161" y="1328223"/>
            <a:ext cx="5715563"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2"/>
                </a:solidFill>
                <a:latin typeface="Gill Sans"/>
                <a:ea typeface="Gill Sans"/>
                <a:cs typeface="Gill Sans"/>
                <a:sym typeface="Gill Sans"/>
              </a:rPr>
              <a:t>3.1.1 FOUNDER AND OWNERSHIP ANALYSIS</a:t>
            </a:r>
            <a:endParaRPr/>
          </a:p>
        </p:txBody>
      </p:sp>
      <p:sp>
        <p:nvSpPr>
          <p:cNvPr id="822" name="Google Shape;822;p37"/>
          <p:cNvSpPr/>
          <p:nvPr/>
        </p:nvSpPr>
        <p:spPr>
          <a:xfrm>
            <a:off x="562419" y="755650"/>
            <a:ext cx="496255" cy="4265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3.1</a:t>
            </a:r>
            <a:endParaRPr/>
          </a:p>
        </p:txBody>
      </p:sp>
      <p:cxnSp>
        <p:nvCxnSpPr>
          <p:cNvPr id="823" name="Google Shape;823;p37"/>
          <p:cNvCxnSpPr/>
          <p:nvPr/>
        </p:nvCxnSpPr>
        <p:spPr>
          <a:xfrm>
            <a:off x="5153026" y="1028461"/>
            <a:ext cx="1165225" cy="0"/>
          </a:xfrm>
          <a:prstGeom prst="straightConnector1">
            <a:avLst/>
          </a:prstGeom>
          <a:noFill/>
          <a:ln w="38100" cap="flat" cmpd="sng">
            <a:solidFill>
              <a:srgbClr val="BE8E00"/>
            </a:solidFill>
            <a:prstDash val="solid"/>
            <a:round/>
            <a:headEnd type="none" w="sm" len="sm"/>
            <a:tailEnd type="none" w="sm" len="sm"/>
          </a:ln>
        </p:spPr>
      </p:cxnSp>
      <p:cxnSp>
        <p:nvCxnSpPr>
          <p:cNvPr id="824" name="Google Shape;824;p37"/>
          <p:cNvCxnSpPr/>
          <p:nvPr/>
        </p:nvCxnSpPr>
        <p:spPr>
          <a:xfrm>
            <a:off x="572388" y="1032454"/>
            <a:ext cx="0" cy="603546"/>
          </a:xfrm>
          <a:prstGeom prst="straightConnector1">
            <a:avLst/>
          </a:prstGeom>
          <a:noFill/>
          <a:ln w="12700" cap="flat" cmpd="sng">
            <a:solidFill>
              <a:srgbClr val="BE8E00"/>
            </a:solidFill>
            <a:prstDash val="solid"/>
            <a:round/>
            <a:headEnd type="none" w="sm" len="sm"/>
            <a:tailEnd type="none" w="sm" len="sm"/>
          </a:ln>
        </p:spPr>
      </p:cxnSp>
      <p:sp>
        <p:nvSpPr>
          <p:cNvPr id="825" name="Google Shape;825;p37"/>
          <p:cNvSpPr txBox="1"/>
          <p:nvPr/>
        </p:nvSpPr>
        <p:spPr>
          <a:xfrm>
            <a:off x="3563939" y="1739303"/>
            <a:ext cx="2731496" cy="161582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Undergraduate degree holders form a majority proportion of total founders as </a:t>
            </a:r>
            <a:r>
              <a:rPr lang="en-US" sz="1100" b="1">
                <a:solidFill>
                  <a:schemeClr val="dk2"/>
                </a:solidFill>
                <a:latin typeface="Calibri"/>
                <a:ea typeface="Calibri"/>
                <a:cs typeface="Calibri"/>
                <a:sym typeface="Calibri"/>
              </a:rPr>
              <a:t>52% of 66 SMEs have undergraduate degree holders as founders. 20% of founders have a masters, degree, 2% are PHD holders, 3% are o-level holders, 14% are certificate and 11% diploma holders. Out of 95 SME founders, 60% have founded other businesses while 40% haven’t</a:t>
            </a:r>
            <a:endParaRPr/>
          </a:p>
        </p:txBody>
      </p:sp>
      <p:pic>
        <p:nvPicPr>
          <p:cNvPr id="826" name="Google Shape;826;p37" descr="Man"/>
          <p:cNvPicPr preferRelativeResize="0"/>
          <p:nvPr/>
        </p:nvPicPr>
        <p:blipFill rotWithShape="1">
          <a:blip r:embed="rId6">
            <a:alphaModFix/>
          </a:blip>
          <a:srcRect/>
          <a:stretch/>
        </p:blipFill>
        <p:spPr>
          <a:xfrm>
            <a:off x="673386" y="4115842"/>
            <a:ext cx="365760" cy="365760"/>
          </a:xfrm>
          <a:prstGeom prst="rect">
            <a:avLst/>
          </a:prstGeom>
          <a:noFill/>
          <a:ln>
            <a:noFill/>
          </a:ln>
        </p:spPr>
      </p:pic>
      <p:pic>
        <p:nvPicPr>
          <p:cNvPr id="827" name="Google Shape;827;p37" descr="Group of men"/>
          <p:cNvPicPr preferRelativeResize="0"/>
          <p:nvPr/>
        </p:nvPicPr>
        <p:blipFill rotWithShape="1">
          <a:blip r:embed="rId7">
            <a:alphaModFix/>
          </a:blip>
          <a:srcRect/>
          <a:stretch/>
        </p:blipFill>
        <p:spPr>
          <a:xfrm>
            <a:off x="1749072" y="4538292"/>
            <a:ext cx="365760" cy="365760"/>
          </a:xfrm>
          <a:prstGeom prst="rect">
            <a:avLst/>
          </a:prstGeom>
          <a:noFill/>
          <a:ln>
            <a:noFill/>
          </a:ln>
        </p:spPr>
      </p:pic>
      <p:pic>
        <p:nvPicPr>
          <p:cNvPr id="828" name="Google Shape;828;p37" descr="Two Men"/>
          <p:cNvPicPr preferRelativeResize="0"/>
          <p:nvPr/>
        </p:nvPicPr>
        <p:blipFill rotWithShape="1">
          <a:blip r:embed="rId8">
            <a:alphaModFix/>
          </a:blip>
          <a:srcRect/>
          <a:stretch/>
        </p:blipFill>
        <p:spPr>
          <a:xfrm>
            <a:off x="2128978" y="4097367"/>
            <a:ext cx="365760" cy="365760"/>
          </a:xfrm>
          <a:prstGeom prst="rect">
            <a:avLst/>
          </a:prstGeom>
          <a:noFill/>
          <a:ln>
            <a:noFill/>
          </a:ln>
        </p:spPr>
      </p:pic>
      <p:sp>
        <p:nvSpPr>
          <p:cNvPr id="829" name="Google Shape;829;p37"/>
          <p:cNvSpPr txBox="1"/>
          <p:nvPr/>
        </p:nvSpPr>
        <p:spPr>
          <a:xfrm>
            <a:off x="1046587" y="4002551"/>
            <a:ext cx="95205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accent1"/>
                </a:solidFill>
                <a:latin typeface="Arial Black"/>
                <a:ea typeface="Arial Black"/>
                <a:cs typeface="Arial Black"/>
                <a:sym typeface="Arial Black"/>
              </a:rPr>
              <a:t>50%</a:t>
            </a:r>
            <a:endParaRPr/>
          </a:p>
          <a:p>
            <a:pPr marL="0" marR="0" lvl="0" indent="0" algn="l" rtl="0">
              <a:spcBef>
                <a:spcPts val="0"/>
              </a:spcBef>
              <a:spcAft>
                <a:spcPts val="0"/>
              </a:spcAft>
              <a:buNone/>
            </a:pPr>
            <a:r>
              <a:rPr lang="en-US" sz="1100">
                <a:solidFill>
                  <a:schemeClr val="dk1"/>
                </a:solidFill>
                <a:latin typeface="Calibri"/>
                <a:ea typeface="Calibri"/>
                <a:cs typeface="Calibri"/>
                <a:sym typeface="Calibri"/>
              </a:rPr>
              <a:t>has one founder</a:t>
            </a:r>
            <a:endParaRPr/>
          </a:p>
        </p:txBody>
      </p:sp>
      <p:sp>
        <p:nvSpPr>
          <p:cNvPr id="830" name="Google Shape;830;p37"/>
          <p:cNvSpPr txBox="1"/>
          <p:nvPr/>
        </p:nvSpPr>
        <p:spPr>
          <a:xfrm>
            <a:off x="2494738" y="3971774"/>
            <a:ext cx="805209" cy="677108"/>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600">
                <a:solidFill>
                  <a:schemeClr val="dk1"/>
                </a:solidFill>
                <a:latin typeface="Arial Black"/>
                <a:ea typeface="Arial Black"/>
                <a:cs typeface="Arial Black"/>
                <a:sym typeface="Arial Black"/>
              </a:rPr>
              <a:t>27%</a:t>
            </a:r>
            <a:endParaRPr/>
          </a:p>
          <a:p>
            <a:pPr marL="0" marR="0" lvl="0" indent="0" algn="r" rtl="0">
              <a:spcBef>
                <a:spcPts val="0"/>
              </a:spcBef>
              <a:spcAft>
                <a:spcPts val="0"/>
              </a:spcAft>
              <a:buNone/>
            </a:pPr>
            <a:r>
              <a:rPr lang="en-US" sz="1100">
                <a:solidFill>
                  <a:schemeClr val="dk1"/>
                </a:solidFill>
                <a:latin typeface="Calibri"/>
                <a:ea typeface="Calibri"/>
                <a:cs typeface="Calibri"/>
                <a:sym typeface="Calibri"/>
              </a:rPr>
              <a:t>has two founders</a:t>
            </a:r>
            <a:endParaRPr/>
          </a:p>
        </p:txBody>
      </p:sp>
      <p:sp>
        <p:nvSpPr>
          <p:cNvPr id="831" name="Google Shape;831;p37"/>
          <p:cNvSpPr txBox="1"/>
          <p:nvPr/>
        </p:nvSpPr>
        <p:spPr>
          <a:xfrm>
            <a:off x="1455924" y="4908878"/>
            <a:ext cx="952056" cy="67710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Arial Black"/>
                <a:ea typeface="Arial Black"/>
                <a:cs typeface="Arial Black"/>
                <a:sym typeface="Arial Black"/>
              </a:rPr>
              <a:t>23%</a:t>
            </a:r>
            <a:endParaRPr/>
          </a:p>
          <a:p>
            <a:pPr marL="0" marR="0" lvl="0" indent="0" algn="ctr" rtl="0">
              <a:spcBef>
                <a:spcPts val="0"/>
              </a:spcBef>
              <a:spcAft>
                <a:spcPts val="0"/>
              </a:spcAft>
              <a:buNone/>
            </a:pPr>
            <a:r>
              <a:rPr lang="en-US" sz="1100">
                <a:solidFill>
                  <a:schemeClr val="dk1"/>
                </a:solidFill>
                <a:latin typeface="Calibri"/>
                <a:ea typeface="Calibri"/>
                <a:cs typeface="Calibri"/>
                <a:sym typeface="Calibri"/>
              </a:rPr>
              <a:t>has three founders</a:t>
            </a:r>
            <a:endParaRPr/>
          </a:p>
        </p:txBody>
      </p:sp>
      <p:sp>
        <p:nvSpPr>
          <p:cNvPr id="832" name="Google Shape;832;p37"/>
          <p:cNvSpPr txBox="1"/>
          <p:nvPr/>
        </p:nvSpPr>
        <p:spPr>
          <a:xfrm>
            <a:off x="3563938" y="4310328"/>
            <a:ext cx="68421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rgbClr val="222A35"/>
                </a:solidFill>
                <a:latin typeface="Arial Black"/>
                <a:ea typeface="Arial Black"/>
                <a:cs typeface="Arial Black"/>
                <a:sym typeface="Arial Black"/>
              </a:rPr>
              <a:t>49%</a:t>
            </a:r>
            <a:endParaRPr/>
          </a:p>
          <a:p>
            <a:pPr marL="0" marR="0" lvl="0" indent="0" algn="l" rtl="0">
              <a:spcBef>
                <a:spcPts val="0"/>
              </a:spcBef>
              <a:spcAft>
                <a:spcPts val="0"/>
              </a:spcAft>
              <a:buNone/>
            </a:pPr>
            <a:r>
              <a:rPr lang="en-US" sz="1000">
                <a:solidFill>
                  <a:schemeClr val="dk1"/>
                </a:solidFill>
                <a:latin typeface="Calibri"/>
                <a:ea typeface="Calibri"/>
                <a:cs typeface="Calibri"/>
                <a:sym typeface="Calibri"/>
              </a:rPr>
              <a:t>are in their 30s</a:t>
            </a:r>
            <a:endParaRPr/>
          </a:p>
        </p:txBody>
      </p:sp>
      <p:cxnSp>
        <p:nvCxnSpPr>
          <p:cNvPr id="833" name="Google Shape;833;p37"/>
          <p:cNvCxnSpPr/>
          <p:nvPr/>
        </p:nvCxnSpPr>
        <p:spPr>
          <a:xfrm>
            <a:off x="5638800" y="4259292"/>
            <a:ext cx="669924" cy="0"/>
          </a:xfrm>
          <a:prstGeom prst="straightConnector1">
            <a:avLst/>
          </a:prstGeom>
          <a:noFill/>
          <a:ln w="9525" cap="flat" cmpd="sng">
            <a:solidFill>
              <a:schemeClr val="dk1"/>
            </a:solidFill>
            <a:prstDash val="solid"/>
            <a:round/>
            <a:headEnd type="oval" w="med" len="med"/>
            <a:tailEnd type="none" w="sm" len="sm"/>
          </a:ln>
        </p:spPr>
      </p:cxnSp>
      <p:cxnSp>
        <p:nvCxnSpPr>
          <p:cNvPr id="834" name="Google Shape;834;p37"/>
          <p:cNvCxnSpPr/>
          <p:nvPr/>
        </p:nvCxnSpPr>
        <p:spPr>
          <a:xfrm>
            <a:off x="5559261" y="5097492"/>
            <a:ext cx="736174" cy="0"/>
          </a:xfrm>
          <a:prstGeom prst="straightConnector1">
            <a:avLst/>
          </a:prstGeom>
          <a:noFill/>
          <a:ln w="9525" cap="flat" cmpd="sng">
            <a:solidFill>
              <a:schemeClr val="dk1"/>
            </a:solidFill>
            <a:prstDash val="solid"/>
            <a:round/>
            <a:headEnd type="oval" w="med" len="med"/>
            <a:tailEnd type="none" w="sm" len="sm"/>
          </a:ln>
        </p:spPr>
      </p:cxnSp>
      <p:sp>
        <p:nvSpPr>
          <p:cNvPr id="835" name="Google Shape;835;p37"/>
          <p:cNvSpPr txBox="1"/>
          <p:nvPr/>
        </p:nvSpPr>
        <p:spPr>
          <a:xfrm>
            <a:off x="5559261" y="4421790"/>
            <a:ext cx="769049" cy="24622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000">
                <a:solidFill>
                  <a:schemeClr val="dk1"/>
                </a:solidFill>
                <a:latin typeface="Calibri"/>
                <a:ea typeface="Calibri"/>
                <a:cs typeface="Calibri"/>
                <a:sym typeface="Calibri"/>
              </a:rPr>
              <a:t>in their 50s</a:t>
            </a:r>
            <a:endParaRPr/>
          </a:p>
        </p:txBody>
      </p:sp>
      <p:sp>
        <p:nvSpPr>
          <p:cNvPr id="836" name="Google Shape;836;p37"/>
          <p:cNvSpPr txBox="1"/>
          <p:nvPr/>
        </p:nvSpPr>
        <p:spPr>
          <a:xfrm>
            <a:off x="5539674" y="3971774"/>
            <a:ext cx="769049" cy="24622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000">
                <a:solidFill>
                  <a:schemeClr val="dk1"/>
                </a:solidFill>
                <a:latin typeface="Calibri"/>
                <a:ea typeface="Calibri"/>
                <a:cs typeface="Calibri"/>
                <a:sym typeface="Calibri"/>
              </a:rPr>
              <a:t>In their 40s </a:t>
            </a:r>
            <a:endParaRPr/>
          </a:p>
        </p:txBody>
      </p:sp>
      <p:sp>
        <p:nvSpPr>
          <p:cNvPr id="837" name="Google Shape;837;p37"/>
          <p:cNvSpPr txBox="1"/>
          <p:nvPr/>
        </p:nvSpPr>
        <p:spPr>
          <a:xfrm>
            <a:off x="5539674" y="4837943"/>
            <a:ext cx="769050" cy="24622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000">
                <a:solidFill>
                  <a:schemeClr val="dk1"/>
                </a:solidFill>
                <a:latin typeface="Calibri"/>
                <a:ea typeface="Calibri"/>
                <a:cs typeface="Calibri"/>
                <a:sym typeface="Calibri"/>
              </a:rPr>
              <a:t>In their 20s </a:t>
            </a:r>
            <a:endParaRPr/>
          </a:p>
        </p:txBody>
      </p:sp>
      <p:cxnSp>
        <p:nvCxnSpPr>
          <p:cNvPr id="838" name="Google Shape;838;p37"/>
          <p:cNvCxnSpPr/>
          <p:nvPr/>
        </p:nvCxnSpPr>
        <p:spPr>
          <a:xfrm>
            <a:off x="5638800" y="4660024"/>
            <a:ext cx="669924" cy="0"/>
          </a:xfrm>
          <a:prstGeom prst="straightConnector1">
            <a:avLst/>
          </a:prstGeom>
          <a:noFill/>
          <a:ln w="9525" cap="flat" cmpd="sng">
            <a:solidFill>
              <a:schemeClr val="dk1"/>
            </a:solidFill>
            <a:prstDash val="solid"/>
            <a:round/>
            <a:headEnd type="oval" w="med" len="med"/>
            <a:tailEnd type="none" w="sm" len="sm"/>
          </a:ln>
        </p:spPr>
      </p:cxnSp>
      <p:cxnSp>
        <p:nvCxnSpPr>
          <p:cNvPr id="839" name="Google Shape;839;p37"/>
          <p:cNvCxnSpPr/>
          <p:nvPr/>
        </p:nvCxnSpPr>
        <p:spPr>
          <a:xfrm>
            <a:off x="549276" y="5869942"/>
            <a:ext cx="5779034" cy="0"/>
          </a:xfrm>
          <a:prstGeom prst="straightConnector1">
            <a:avLst/>
          </a:prstGeom>
          <a:noFill/>
          <a:ln w="9525" cap="flat" cmpd="sng">
            <a:solidFill>
              <a:srgbClr val="BE8E00"/>
            </a:solidFill>
            <a:prstDash val="solid"/>
            <a:round/>
            <a:headEnd type="none" w="sm" len="sm"/>
            <a:tailEnd type="none" w="sm" len="sm"/>
          </a:ln>
        </p:spPr>
      </p:cxnSp>
      <p:cxnSp>
        <p:nvCxnSpPr>
          <p:cNvPr id="840" name="Google Shape;840;p37"/>
          <p:cNvCxnSpPr/>
          <p:nvPr/>
        </p:nvCxnSpPr>
        <p:spPr>
          <a:xfrm flipH="1">
            <a:off x="3420972" y="3971774"/>
            <a:ext cx="8028" cy="850079"/>
          </a:xfrm>
          <a:prstGeom prst="straightConnector1">
            <a:avLst/>
          </a:prstGeom>
          <a:noFill/>
          <a:ln w="9525" cap="flat" cmpd="sng">
            <a:solidFill>
              <a:srgbClr val="BE8E00"/>
            </a:solidFill>
            <a:prstDash val="solid"/>
            <a:round/>
            <a:headEnd type="none" w="sm" len="sm"/>
            <a:tailEnd type="none" w="sm" len="sm"/>
          </a:ln>
        </p:spPr>
      </p:cxnSp>
      <p:sp>
        <p:nvSpPr>
          <p:cNvPr id="841" name="Google Shape;841;p37"/>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3 | SMEs</a:t>
            </a:r>
            <a:endParaRPr/>
          </a:p>
        </p:txBody>
      </p:sp>
      <p:pic>
        <p:nvPicPr>
          <p:cNvPr id="842" name="Google Shape;842;p37"/>
          <p:cNvPicPr preferRelativeResize="0"/>
          <p:nvPr/>
        </p:nvPicPr>
        <p:blipFill rotWithShape="1">
          <a:blip r:embed="rId9">
            <a:alphaModFix/>
          </a:blip>
          <a:srcRect/>
          <a:stretch/>
        </p:blipFill>
        <p:spPr>
          <a:xfrm>
            <a:off x="3570585" y="6318552"/>
            <a:ext cx="2724847" cy="2069797"/>
          </a:xfrm>
          <a:prstGeom prst="rect">
            <a:avLst/>
          </a:prstGeom>
          <a:noFill/>
          <a:ln>
            <a:noFill/>
          </a:ln>
        </p:spPr>
      </p:pic>
      <p:sp>
        <p:nvSpPr>
          <p:cNvPr id="843" name="Google Shape;843;p37"/>
          <p:cNvSpPr txBox="1"/>
          <p:nvPr/>
        </p:nvSpPr>
        <p:spPr>
          <a:xfrm>
            <a:off x="3570586" y="5930692"/>
            <a:ext cx="2744787"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accent1"/>
                </a:solidFill>
                <a:latin typeface="Calibri"/>
                <a:ea typeface="Calibri"/>
                <a:cs typeface="Calibri"/>
                <a:sym typeface="Calibri"/>
              </a:rPr>
              <a:t>Fig X</a:t>
            </a:r>
            <a:r>
              <a:rPr lang="en-US" sz="1100" i="1">
                <a:solidFill>
                  <a:schemeClr val="accent1"/>
                </a:solidFill>
                <a:latin typeface="Calibri"/>
                <a:ea typeface="Calibri"/>
                <a:cs typeface="Calibri"/>
                <a:sym typeface="Calibri"/>
              </a:rPr>
              <a:t>: </a:t>
            </a:r>
            <a:r>
              <a:rPr lang="en-US" sz="1100" b="1">
                <a:solidFill>
                  <a:schemeClr val="dk2"/>
                </a:solidFill>
                <a:latin typeface="Calibri"/>
                <a:ea typeface="Calibri"/>
                <a:cs typeface="Calibri"/>
                <a:sym typeface="Calibri"/>
              </a:rPr>
              <a:t>Have the Founders founded any other businesses</a:t>
            </a:r>
            <a:endParaRPr/>
          </a:p>
        </p:txBody>
      </p:sp>
      <p:sp>
        <p:nvSpPr>
          <p:cNvPr id="844" name="Google Shape;844;p37"/>
          <p:cNvSpPr txBox="1"/>
          <p:nvPr/>
        </p:nvSpPr>
        <p:spPr>
          <a:xfrm>
            <a:off x="4774075" y="7668931"/>
            <a:ext cx="1541298" cy="415498"/>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100" b="1">
                <a:solidFill>
                  <a:schemeClr val="dk1"/>
                </a:solidFill>
                <a:latin typeface="Calibri"/>
                <a:ea typeface="Calibri"/>
                <a:cs typeface="Calibri"/>
                <a:sym typeface="Calibri"/>
              </a:rPr>
              <a:t>60%</a:t>
            </a:r>
            <a:endParaRPr/>
          </a:p>
          <a:p>
            <a:pPr marL="0" marR="0" lvl="0" indent="0" algn="r" rtl="0">
              <a:spcBef>
                <a:spcPts val="0"/>
              </a:spcBef>
              <a:spcAft>
                <a:spcPts val="0"/>
              </a:spcAft>
              <a:buNone/>
            </a:pPr>
            <a:r>
              <a:rPr lang="en-US" sz="1000">
                <a:solidFill>
                  <a:schemeClr val="dk1"/>
                </a:solidFill>
                <a:latin typeface="Calibri"/>
                <a:ea typeface="Calibri"/>
                <a:cs typeface="Calibri"/>
                <a:sym typeface="Calibri"/>
              </a:rPr>
              <a:t>Yes</a:t>
            </a:r>
            <a:endParaRPr/>
          </a:p>
        </p:txBody>
      </p:sp>
      <p:sp>
        <p:nvSpPr>
          <p:cNvPr id="845" name="Google Shape;845;p37"/>
          <p:cNvSpPr txBox="1"/>
          <p:nvPr/>
        </p:nvSpPr>
        <p:spPr>
          <a:xfrm>
            <a:off x="4754135" y="6663497"/>
            <a:ext cx="1541298" cy="43088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100" b="1">
                <a:solidFill>
                  <a:schemeClr val="dk1"/>
                </a:solidFill>
                <a:latin typeface="Calibri"/>
                <a:ea typeface="Calibri"/>
                <a:cs typeface="Calibri"/>
                <a:sym typeface="Calibri"/>
              </a:rPr>
              <a:t>40%</a:t>
            </a:r>
            <a:endParaRPr/>
          </a:p>
          <a:p>
            <a:pPr marL="0" marR="0" lvl="0" indent="0" algn="r" rtl="0">
              <a:spcBef>
                <a:spcPts val="0"/>
              </a:spcBef>
              <a:spcAft>
                <a:spcPts val="0"/>
              </a:spcAft>
              <a:buNone/>
            </a:pPr>
            <a:r>
              <a:rPr lang="en-US" sz="1100" b="1">
                <a:solidFill>
                  <a:schemeClr val="dk1"/>
                </a:solidFill>
                <a:latin typeface="Calibri"/>
                <a:ea typeface="Calibri"/>
                <a:cs typeface="Calibri"/>
                <a:sym typeface="Calibri"/>
              </a:rPr>
              <a:t>No</a:t>
            </a:r>
            <a:endParaRPr/>
          </a:p>
        </p:txBody>
      </p:sp>
      <p:cxnSp>
        <p:nvCxnSpPr>
          <p:cNvPr id="846" name="Google Shape;846;p37"/>
          <p:cNvCxnSpPr/>
          <p:nvPr/>
        </p:nvCxnSpPr>
        <p:spPr>
          <a:xfrm>
            <a:off x="4433780" y="8104604"/>
            <a:ext cx="1861652" cy="0"/>
          </a:xfrm>
          <a:prstGeom prst="straightConnector1">
            <a:avLst/>
          </a:prstGeom>
          <a:noFill/>
          <a:ln w="9525" cap="flat" cmpd="sng">
            <a:solidFill>
              <a:schemeClr val="dk2"/>
            </a:solidFill>
            <a:prstDash val="solid"/>
            <a:round/>
            <a:headEnd type="oval" w="med" len="med"/>
            <a:tailEnd type="oval" w="med" len="med"/>
          </a:ln>
        </p:spPr>
      </p:cxnSp>
      <p:cxnSp>
        <p:nvCxnSpPr>
          <p:cNvPr id="847" name="Google Shape;847;p37"/>
          <p:cNvCxnSpPr/>
          <p:nvPr/>
        </p:nvCxnSpPr>
        <p:spPr>
          <a:xfrm>
            <a:off x="5076825" y="7104472"/>
            <a:ext cx="1218607" cy="0"/>
          </a:xfrm>
          <a:prstGeom prst="straightConnector1">
            <a:avLst/>
          </a:prstGeom>
          <a:noFill/>
          <a:ln w="9525" cap="flat" cmpd="sng">
            <a:solidFill>
              <a:schemeClr val="accent2"/>
            </a:solidFill>
            <a:prstDash val="solid"/>
            <a:round/>
            <a:headEnd type="oval" w="med" len="med"/>
            <a:tailEnd type="oval" w="med" len="med"/>
          </a:ln>
        </p:spPr>
      </p:cxn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51"/>
        <p:cNvGrpSpPr/>
        <p:nvPr/>
      </p:nvGrpSpPr>
      <p:grpSpPr>
        <a:xfrm>
          <a:off x="0" y="0"/>
          <a:ext cx="0" cy="0"/>
          <a:chOff x="0" y="0"/>
          <a:chExt cx="0" cy="0"/>
        </a:xfrm>
      </p:grpSpPr>
      <p:sp>
        <p:nvSpPr>
          <p:cNvPr id="852" name="Google Shape;852;p38"/>
          <p:cNvSpPr/>
          <p:nvPr/>
        </p:nvSpPr>
        <p:spPr>
          <a:xfrm>
            <a:off x="6647" y="2794126"/>
            <a:ext cx="6851353" cy="5405758"/>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53" name="Google Shape;853;p38"/>
          <p:cNvSpPr txBox="1"/>
          <p:nvPr/>
        </p:nvSpPr>
        <p:spPr>
          <a:xfrm>
            <a:off x="114300" y="8606135"/>
            <a:ext cx="32385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2"/>
                </a:solidFill>
                <a:latin typeface="Calibri"/>
                <a:ea typeface="Calibri"/>
                <a:cs typeface="Calibri"/>
                <a:sym typeface="Calibri"/>
              </a:rPr>
              <a:t>2</a:t>
            </a:r>
            <a:endParaRPr/>
          </a:p>
        </p:txBody>
      </p:sp>
      <p:sp>
        <p:nvSpPr>
          <p:cNvPr id="854" name="Google Shape;854;p38"/>
          <p:cNvSpPr txBox="1"/>
          <p:nvPr/>
        </p:nvSpPr>
        <p:spPr>
          <a:xfrm>
            <a:off x="555922" y="8592145"/>
            <a:ext cx="5759451" cy="33855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chemeClr val="dk1"/>
              </a:buClr>
              <a:buSzPts val="800"/>
              <a:buFont typeface="Calibri"/>
              <a:buAutoNum type="arabicPeriod"/>
            </a:pPr>
            <a:r>
              <a:rPr lang="en-US" sz="800" i="1" u="sng">
                <a:solidFill>
                  <a:schemeClr val="hlink"/>
                </a:solidFill>
                <a:latin typeface="Calibri"/>
                <a:ea typeface="Calibri"/>
                <a:cs typeface="Calibri"/>
                <a:sym typeface="Calibri"/>
                <a:hlinkClick r:id="rId3"/>
              </a:rPr>
              <a:t>https://statistics.knbs.or.ke/nada/index.php/catalog/69</a:t>
            </a:r>
            <a:endParaRPr sz="800" i="1">
              <a:solidFill>
                <a:schemeClr val="dk1"/>
              </a:solidFill>
              <a:latin typeface="Calibri"/>
              <a:ea typeface="Calibri"/>
              <a:cs typeface="Calibri"/>
              <a:sym typeface="Calibri"/>
            </a:endParaRPr>
          </a:p>
          <a:p>
            <a:pPr marL="228600" marR="0" lvl="0" indent="-177800" algn="l" rtl="0">
              <a:spcBef>
                <a:spcPts val="0"/>
              </a:spcBef>
              <a:spcAft>
                <a:spcPts val="0"/>
              </a:spcAft>
              <a:buClr>
                <a:schemeClr val="dk1"/>
              </a:buClr>
              <a:buSzPts val="800"/>
              <a:buFont typeface="Calibri"/>
              <a:buNone/>
            </a:pPr>
            <a:endParaRPr sz="800" i="1">
              <a:solidFill>
                <a:schemeClr val="dk1"/>
              </a:solidFill>
              <a:latin typeface="Calibri"/>
              <a:ea typeface="Calibri"/>
              <a:cs typeface="Calibri"/>
              <a:sym typeface="Calibri"/>
            </a:endParaRPr>
          </a:p>
        </p:txBody>
      </p:sp>
      <p:sp>
        <p:nvSpPr>
          <p:cNvPr id="855" name="Google Shape;855;p38"/>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3 | SMEs</a:t>
            </a:r>
            <a:endParaRPr/>
          </a:p>
        </p:txBody>
      </p:sp>
      <p:sp>
        <p:nvSpPr>
          <p:cNvPr id="856" name="Google Shape;856;p38"/>
          <p:cNvSpPr txBox="1"/>
          <p:nvPr/>
        </p:nvSpPr>
        <p:spPr>
          <a:xfrm>
            <a:off x="555922" y="755650"/>
            <a:ext cx="2738141" cy="195438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This survey shows that </a:t>
            </a:r>
            <a:r>
              <a:rPr lang="en-US" sz="1100" b="1">
                <a:solidFill>
                  <a:schemeClr val="dk1"/>
                </a:solidFill>
                <a:latin typeface="Calibri"/>
                <a:ea typeface="Calibri"/>
                <a:cs typeface="Calibri"/>
                <a:sym typeface="Calibri"/>
              </a:rPr>
              <a:t>most founders own less than 20% of their businesses (40 out of 134 SMEs founders). Only 8% own between 60% - 80% of their businesses</a:t>
            </a:r>
            <a:r>
              <a:rPr lang="en-US" sz="1100">
                <a:solidFill>
                  <a:schemeClr val="dk1"/>
                </a:solidFill>
                <a:latin typeface="Calibri"/>
                <a:ea typeface="Calibri"/>
                <a:cs typeface="Calibri"/>
                <a:sym typeface="Calibri"/>
              </a:rPr>
              <a:t>. The experience of a business founder is a key factor in the success of any business. SMEs in the survey were also assessed on previous experience of founder. The survey shows that 74% of SME founders have previous experience in running a business while 26% have no previous experience. </a:t>
            </a:r>
            <a:endParaRPr/>
          </a:p>
        </p:txBody>
      </p:sp>
      <p:sp>
        <p:nvSpPr>
          <p:cNvPr id="857" name="Google Shape;857;p38"/>
          <p:cNvSpPr txBox="1"/>
          <p:nvPr/>
        </p:nvSpPr>
        <p:spPr>
          <a:xfrm>
            <a:off x="3577232" y="755650"/>
            <a:ext cx="2738141" cy="1277273"/>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This survey also highlights the age of SMEs. From 64 respondents, 39% of SMEs were founded between 2016 – 2020. This is the largest proportion for SMEs. Only 5% of SMEs were founded before 2000. More results on these aspects are presented in the graphs that follow</a:t>
            </a:r>
            <a:endParaRPr/>
          </a:p>
        </p:txBody>
      </p:sp>
      <p:pic>
        <p:nvPicPr>
          <p:cNvPr id="858" name="Google Shape;858;p38"/>
          <p:cNvPicPr preferRelativeResize="0"/>
          <p:nvPr/>
        </p:nvPicPr>
        <p:blipFill rotWithShape="1">
          <a:blip r:embed="rId4">
            <a:alphaModFix/>
          </a:blip>
          <a:srcRect/>
          <a:stretch/>
        </p:blipFill>
        <p:spPr>
          <a:xfrm>
            <a:off x="549276" y="3154048"/>
            <a:ext cx="2744787" cy="1719263"/>
          </a:xfrm>
          <a:prstGeom prst="rect">
            <a:avLst/>
          </a:prstGeom>
          <a:noFill/>
          <a:ln>
            <a:noFill/>
          </a:ln>
        </p:spPr>
      </p:pic>
      <p:pic>
        <p:nvPicPr>
          <p:cNvPr id="859" name="Google Shape;859;p38"/>
          <p:cNvPicPr preferRelativeResize="0"/>
          <p:nvPr/>
        </p:nvPicPr>
        <p:blipFill rotWithShape="1">
          <a:blip r:embed="rId5">
            <a:alphaModFix/>
          </a:blip>
          <a:srcRect/>
          <a:stretch/>
        </p:blipFill>
        <p:spPr>
          <a:xfrm>
            <a:off x="3577232" y="3244535"/>
            <a:ext cx="2744786" cy="1719257"/>
          </a:xfrm>
          <a:prstGeom prst="rect">
            <a:avLst/>
          </a:prstGeom>
          <a:noFill/>
          <a:ln>
            <a:noFill/>
          </a:ln>
        </p:spPr>
      </p:pic>
      <p:pic>
        <p:nvPicPr>
          <p:cNvPr id="860" name="Google Shape;860;p38"/>
          <p:cNvPicPr preferRelativeResize="0"/>
          <p:nvPr/>
        </p:nvPicPr>
        <p:blipFill rotWithShape="1">
          <a:blip r:embed="rId6">
            <a:alphaModFix/>
          </a:blip>
          <a:srcRect/>
          <a:stretch/>
        </p:blipFill>
        <p:spPr>
          <a:xfrm>
            <a:off x="1729418" y="5540779"/>
            <a:ext cx="3399163" cy="2743200"/>
          </a:xfrm>
          <a:prstGeom prst="rect">
            <a:avLst/>
          </a:prstGeom>
          <a:noFill/>
          <a:ln>
            <a:noFill/>
          </a:ln>
        </p:spPr>
      </p:pic>
      <p:sp>
        <p:nvSpPr>
          <p:cNvPr id="861" name="Google Shape;861;p38"/>
          <p:cNvSpPr txBox="1"/>
          <p:nvPr/>
        </p:nvSpPr>
        <p:spPr>
          <a:xfrm>
            <a:off x="2317898" y="3463224"/>
            <a:ext cx="976165" cy="40011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100" b="1">
                <a:solidFill>
                  <a:schemeClr val="dk1"/>
                </a:solidFill>
                <a:latin typeface="Calibri"/>
                <a:ea typeface="Calibri"/>
                <a:cs typeface="Calibri"/>
                <a:sym typeface="Calibri"/>
              </a:rPr>
              <a:t>30%</a:t>
            </a:r>
            <a:endParaRPr/>
          </a:p>
          <a:p>
            <a:pPr marL="0" marR="0" lvl="0" indent="0" algn="r" rtl="0">
              <a:spcBef>
                <a:spcPts val="0"/>
              </a:spcBef>
              <a:spcAft>
                <a:spcPts val="0"/>
              </a:spcAft>
              <a:buNone/>
            </a:pPr>
            <a:r>
              <a:rPr lang="en-US" sz="900">
                <a:solidFill>
                  <a:schemeClr val="dk1"/>
                </a:solidFill>
                <a:latin typeface="Calibri"/>
                <a:ea typeface="Calibri"/>
                <a:cs typeface="Calibri"/>
                <a:sym typeface="Calibri"/>
              </a:rPr>
              <a:t>&lt;= 20%</a:t>
            </a:r>
            <a:endParaRPr/>
          </a:p>
        </p:txBody>
      </p:sp>
      <p:sp>
        <p:nvSpPr>
          <p:cNvPr id="862" name="Google Shape;862;p38"/>
          <p:cNvSpPr txBox="1"/>
          <p:nvPr/>
        </p:nvSpPr>
        <p:spPr>
          <a:xfrm>
            <a:off x="2389378" y="4389511"/>
            <a:ext cx="911331" cy="40011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100" b="1">
                <a:solidFill>
                  <a:schemeClr val="dk1"/>
                </a:solidFill>
                <a:latin typeface="Calibri"/>
                <a:ea typeface="Calibri"/>
                <a:cs typeface="Calibri"/>
                <a:sym typeface="Calibri"/>
              </a:rPr>
              <a:t>21%</a:t>
            </a:r>
            <a:endParaRPr/>
          </a:p>
          <a:p>
            <a:pPr marL="0" marR="0" lvl="0" indent="0" algn="r" rtl="0">
              <a:spcBef>
                <a:spcPts val="0"/>
              </a:spcBef>
              <a:spcAft>
                <a:spcPts val="0"/>
              </a:spcAft>
              <a:buNone/>
            </a:pPr>
            <a:r>
              <a:rPr lang="en-US" sz="900">
                <a:solidFill>
                  <a:schemeClr val="dk1"/>
                </a:solidFill>
                <a:latin typeface="Calibri"/>
                <a:ea typeface="Calibri"/>
                <a:cs typeface="Calibri"/>
                <a:sym typeface="Calibri"/>
              </a:rPr>
              <a:t>21% - 40%</a:t>
            </a:r>
            <a:endParaRPr/>
          </a:p>
        </p:txBody>
      </p:sp>
      <p:sp>
        <p:nvSpPr>
          <p:cNvPr id="863" name="Google Shape;863;p38"/>
          <p:cNvSpPr txBox="1"/>
          <p:nvPr/>
        </p:nvSpPr>
        <p:spPr>
          <a:xfrm>
            <a:off x="555922" y="3244536"/>
            <a:ext cx="969519"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dk1"/>
                </a:solidFill>
                <a:latin typeface="Calibri"/>
                <a:ea typeface="Calibri"/>
                <a:cs typeface="Calibri"/>
                <a:sym typeface="Calibri"/>
              </a:rPr>
              <a:t>18%</a:t>
            </a:r>
            <a:endParaRPr/>
          </a:p>
          <a:p>
            <a:pPr marL="0" marR="0" lvl="0" indent="0" algn="l" rtl="0">
              <a:spcBef>
                <a:spcPts val="0"/>
              </a:spcBef>
              <a:spcAft>
                <a:spcPts val="0"/>
              </a:spcAft>
              <a:buNone/>
            </a:pPr>
            <a:r>
              <a:rPr lang="en-US" sz="900">
                <a:solidFill>
                  <a:schemeClr val="dk1"/>
                </a:solidFill>
                <a:latin typeface="Calibri"/>
                <a:ea typeface="Calibri"/>
                <a:cs typeface="Calibri"/>
                <a:sym typeface="Calibri"/>
              </a:rPr>
              <a:t>81% - 100%</a:t>
            </a:r>
            <a:endParaRPr/>
          </a:p>
        </p:txBody>
      </p:sp>
      <p:sp>
        <p:nvSpPr>
          <p:cNvPr id="864" name="Google Shape;864;p38"/>
          <p:cNvSpPr txBox="1"/>
          <p:nvPr/>
        </p:nvSpPr>
        <p:spPr>
          <a:xfrm>
            <a:off x="555922" y="3684771"/>
            <a:ext cx="1013103"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dk1"/>
                </a:solidFill>
                <a:latin typeface="Calibri"/>
                <a:ea typeface="Calibri"/>
                <a:cs typeface="Calibri"/>
                <a:sym typeface="Calibri"/>
              </a:rPr>
              <a:t>8%</a:t>
            </a:r>
            <a:endParaRPr/>
          </a:p>
          <a:p>
            <a:pPr marL="0" marR="0" lvl="0" indent="0" algn="l" rtl="0">
              <a:spcBef>
                <a:spcPts val="0"/>
              </a:spcBef>
              <a:spcAft>
                <a:spcPts val="0"/>
              </a:spcAft>
              <a:buNone/>
            </a:pPr>
            <a:r>
              <a:rPr lang="en-US" sz="900">
                <a:solidFill>
                  <a:schemeClr val="dk1"/>
                </a:solidFill>
                <a:latin typeface="Calibri"/>
                <a:ea typeface="Calibri"/>
                <a:cs typeface="Calibri"/>
                <a:sym typeface="Calibri"/>
              </a:rPr>
              <a:t>61% - 80%</a:t>
            </a:r>
            <a:endParaRPr/>
          </a:p>
        </p:txBody>
      </p:sp>
      <p:sp>
        <p:nvSpPr>
          <p:cNvPr id="865" name="Google Shape;865;p38"/>
          <p:cNvSpPr txBox="1"/>
          <p:nvPr/>
        </p:nvSpPr>
        <p:spPr>
          <a:xfrm>
            <a:off x="555922" y="4345719"/>
            <a:ext cx="976165"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dk1"/>
                </a:solidFill>
                <a:latin typeface="Calibri"/>
                <a:ea typeface="Calibri"/>
                <a:cs typeface="Calibri"/>
                <a:sym typeface="Calibri"/>
              </a:rPr>
              <a:t>18%</a:t>
            </a:r>
            <a:endParaRPr/>
          </a:p>
          <a:p>
            <a:pPr marL="0" marR="0" lvl="0" indent="0" algn="l" rtl="0">
              <a:spcBef>
                <a:spcPts val="0"/>
              </a:spcBef>
              <a:spcAft>
                <a:spcPts val="0"/>
              </a:spcAft>
              <a:buNone/>
            </a:pPr>
            <a:r>
              <a:rPr lang="en-US" sz="900">
                <a:solidFill>
                  <a:schemeClr val="dk1"/>
                </a:solidFill>
                <a:latin typeface="Calibri"/>
                <a:ea typeface="Calibri"/>
                <a:cs typeface="Calibri"/>
                <a:sym typeface="Calibri"/>
              </a:rPr>
              <a:t>41% - 60%</a:t>
            </a:r>
            <a:endParaRPr/>
          </a:p>
        </p:txBody>
      </p:sp>
      <p:cxnSp>
        <p:nvCxnSpPr>
          <p:cNvPr id="866" name="Google Shape;866;p38"/>
          <p:cNvCxnSpPr/>
          <p:nvPr/>
        </p:nvCxnSpPr>
        <p:spPr>
          <a:xfrm rot="10800000" flipH="1">
            <a:off x="608247" y="4776606"/>
            <a:ext cx="1167632" cy="2587"/>
          </a:xfrm>
          <a:prstGeom prst="straightConnector1">
            <a:avLst/>
          </a:prstGeom>
          <a:noFill/>
          <a:ln w="9525" cap="flat" cmpd="sng">
            <a:solidFill>
              <a:srgbClr val="191F27"/>
            </a:solidFill>
            <a:prstDash val="solid"/>
            <a:round/>
            <a:headEnd type="oval" w="med" len="med"/>
            <a:tailEnd type="oval" w="med" len="med"/>
          </a:ln>
        </p:spPr>
      </p:cxnSp>
      <p:cxnSp>
        <p:nvCxnSpPr>
          <p:cNvPr id="867" name="Google Shape;867;p38"/>
          <p:cNvCxnSpPr/>
          <p:nvPr/>
        </p:nvCxnSpPr>
        <p:spPr>
          <a:xfrm>
            <a:off x="2252649" y="4776606"/>
            <a:ext cx="1041414" cy="0"/>
          </a:xfrm>
          <a:prstGeom prst="straightConnector1">
            <a:avLst/>
          </a:prstGeom>
          <a:noFill/>
          <a:ln w="9525" cap="flat" cmpd="sng">
            <a:solidFill>
              <a:srgbClr val="3F3F3F"/>
            </a:solidFill>
            <a:prstDash val="solid"/>
            <a:round/>
            <a:headEnd type="oval" w="med" len="med"/>
            <a:tailEnd type="oval" w="med" len="med"/>
          </a:ln>
        </p:spPr>
      </p:cxnSp>
      <p:cxnSp>
        <p:nvCxnSpPr>
          <p:cNvPr id="868" name="Google Shape;868;p38"/>
          <p:cNvCxnSpPr/>
          <p:nvPr/>
        </p:nvCxnSpPr>
        <p:spPr>
          <a:xfrm>
            <a:off x="2425686" y="3898279"/>
            <a:ext cx="868377" cy="0"/>
          </a:xfrm>
          <a:prstGeom prst="straightConnector1">
            <a:avLst/>
          </a:prstGeom>
          <a:noFill/>
          <a:ln w="9525" cap="flat" cmpd="sng">
            <a:solidFill>
              <a:srgbClr val="BE8E00"/>
            </a:solidFill>
            <a:prstDash val="solid"/>
            <a:round/>
            <a:headEnd type="oval" w="med" len="med"/>
            <a:tailEnd type="oval" w="med" len="med"/>
          </a:ln>
        </p:spPr>
      </p:cxnSp>
      <p:cxnSp>
        <p:nvCxnSpPr>
          <p:cNvPr id="869" name="Google Shape;869;p38"/>
          <p:cNvCxnSpPr/>
          <p:nvPr/>
        </p:nvCxnSpPr>
        <p:spPr>
          <a:xfrm rot="10800000" flipH="1">
            <a:off x="608247" y="3673114"/>
            <a:ext cx="1167632" cy="1935"/>
          </a:xfrm>
          <a:prstGeom prst="straightConnector1">
            <a:avLst/>
          </a:prstGeom>
          <a:noFill/>
          <a:ln w="9525" cap="flat" cmpd="sng">
            <a:solidFill>
              <a:srgbClr val="323F4F"/>
            </a:solidFill>
            <a:prstDash val="solid"/>
            <a:round/>
            <a:headEnd type="oval" w="med" len="med"/>
            <a:tailEnd type="oval" w="med" len="med"/>
          </a:ln>
        </p:spPr>
      </p:cxnSp>
      <p:cxnSp>
        <p:nvCxnSpPr>
          <p:cNvPr id="870" name="Google Shape;870;p38"/>
          <p:cNvCxnSpPr/>
          <p:nvPr/>
        </p:nvCxnSpPr>
        <p:spPr>
          <a:xfrm>
            <a:off x="608247" y="4115658"/>
            <a:ext cx="917194" cy="0"/>
          </a:xfrm>
          <a:prstGeom prst="straightConnector1">
            <a:avLst/>
          </a:prstGeom>
          <a:noFill/>
          <a:ln w="9525" cap="flat" cmpd="sng">
            <a:solidFill>
              <a:srgbClr val="5F5F5F"/>
            </a:solidFill>
            <a:prstDash val="solid"/>
            <a:round/>
            <a:headEnd type="oval" w="med" len="med"/>
            <a:tailEnd type="oval" w="med" len="med"/>
          </a:ln>
        </p:spPr>
      </p:cxnSp>
      <p:sp>
        <p:nvSpPr>
          <p:cNvPr id="871" name="Google Shape;871;p38"/>
          <p:cNvSpPr txBox="1"/>
          <p:nvPr/>
        </p:nvSpPr>
        <p:spPr>
          <a:xfrm>
            <a:off x="3663219" y="4337102"/>
            <a:ext cx="1231346" cy="44627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dk1"/>
                </a:solidFill>
                <a:latin typeface="Calibri"/>
                <a:ea typeface="Calibri"/>
                <a:cs typeface="Calibri"/>
                <a:sym typeface="Calibri"/>
              </a:rPr>
              <a:t>74%</a:t>
            </a:r>
            <a:endParaRPr/>
          </a:p>
          <a:p>
            <a:pPr marL="0" marR="0" lvl="0" indent="0" algn="l" rtl="0">
              <a:spcBef>
                <a:spcPts val="0"/>
              </a:spcBef>
              <a:spcAft>
                <a:spcPts val="0"/>
              </a:spcAft>
              <a:buNone/>
            </a:pPr>
            <a:r>
              <a:rPr lang="en-US" sz="1100">
                <a:solidFill>
                  <a:schemeClr val="dk1"/>
                </a:solidFill>
                <a:latin typeface="Calibri"/>
                <a:ea typeface="Calibri"/>
                <a:cs typeface="Calibri"/>
                <a:sym typeface="Calibri"/>
              </a:rPr>
              <a:t>Yes</a:t>
            </a:r>
            <a:endParaRPr/>
          </a:p>
        </p:txBody>
      </p:sp>
      <p:sp>
        <p:nvSpPr>
          <p:cNvPr id="872" name="Google Shape;872;p38"/>
          <p:cNvSpPr txBox="1"/>
          <p:nvPr/>
        </p:nvSpPr>
        <p:spPr>
          <a:xfrm>
            <a:off x="5465740" y="4013679"/>
            <a:ext cx="837795" cy="446276"/>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b="1">
                <a:solidFill>
                  <a:schemeClr val="dk1"/>
                </a:solidFill>
                <a:latin typeface="Calibri"/>
                <a:ea typeface="Calibri"/>
                <a:cs typeface="Calibri"/>
                <a:sym typeface="Calibri"/>
              </a:rPr>
              <a:t>26%</a:t>
            </a:r>
            <a:endParaRPr/>
          </a:p>
          <a:p>
            <a:pPr marL="0" marR="0" lvl="0" indent="0" algn="r" rtl="0">
              <a:spcBef>
                <a:spcPts val="0"/>
              </a:spcBef>
              <a:spcAft>
                <a:spcPts val="0"/>
              </a:spcAft>
              <a:buNone/>
            </a:pPr>
            <a:r>
              <a:rPr lang="en-US" sz="1100">
                <a:solidFill>
                  <a:schemeClr val="dk1"/>
                </a:solidFill>
                <a:latin typeface="Calibri"/>
                <a:ea typeface="Calibri"/>
                <a:cs typeface="Calibri"/>
                <a:sym typeface="Calibri"/>
              </a:rPr>
              <a:t>No</a:t>
            </a:r>
            <a:endParaRPr/>
          </a:p>
        </p:txBody>
      </p:sp>
      <p:cxnSp>
        <p:nvCxnSpPr>
          <p:cNvPr id="873" name="Google Shape;873;p38"/>
          <p:cNvCxnSpPr/>
          <p:nvPr/>
        </p:nvCxnSpPr>
        <p:spPr>
          <a:xfrm>
            <a:off x="3638742" y="4781783"/>
            <a:ext cx="1502069" cy="0"/>
          </a:xfrm>
          <a:prstGeom prst="straightConnector1">
            <a:avLst/>
          </a:prstGeom>
          <a:noFill/>
          <a:ln w="9525" cap="flat" cmpd="sng">
            <a:solidFill>
              <a:srgbClr val="BE8E00"/>
            </a:solidFill>
            <a:prstDash val="solid"/>
            <a:round/>
            <a:headEnd type="oval" w="med" len="med"/>
            <a:tailEnd type="oval" w="med" len="med"/>
          </a:ln>
        </p:spPr>
      </p:cxnSp>
      <p:cxnSp>
        <p:nvCxnSpPr>
          <p:cNvPr id="874" name="Google Shape;874;p38"/>
          <p:cNvCxnSpPr/>
          <p:nvPr/>
        </p:nvCxnSpPr>
        <p:spPr>
          <a:xfrm>
            <a:off x="5404824" y="4392991"/>
            <a:ext cx="917194" cy="0"/>
          </a:xfrm>
          <a:prstGeom prst="straightConnector1">
            <a:avLst/>
          </a:prstGeom>
          <a:noFill/>
          <a:ln w="9525" cap="flat" cmpd="sng">
            <a:solidFill>
              <a:schemeClr val="accent2"/>
            </a:solidFill>
            <a:prstDash val="solid"/>
            <a:round/>
            <a:headEnd type="oval" w="med" len="med"/>
            <a:tailEnd type="oval" w="med" len="med"/>
          </a:ln>
        </p:spPr>
      </p:cxnSp>
      <p:sp>
        <p:nvSpPr>
          <p:cNvPr id="875" name="Google Shape;875;p38"/>
          <p:cNvSpPr txBox="1"/>
          <p:nvPr/>
        </p:nvSpPr>
        <p:spPr>
          <a:xfrm>
            <a:off x="585529" y="2840682"/>
            <a:ext cx="2744787"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accent1"/>
                </a:solidFill>
                <a:latin typeface="Calibri"/>
                <a:ea typeface="Calibri"/>
                <a:cs typeface="Calibri"/>
                <a:sym typeface="Calibri"/>
              </a:rPr>
              <a:t>Fig X: </a:t>
            </a:r>
            <a:r>
              <a:rPr lang="en-US" sz="1100" b="1">
                <a:solidFill>
                  <a:schemeClr val="accent5"/>
                </a:solidFill>
                <a:latin typeface="Calibri"/>
                <a:ea typeface="Calibri"/>
                <a:cs typeface="Calibri"/>
                <a:sym typeface="Calibri"/>
              </a:rPr>
              <a:t>% of ownership of founder</a:t>
            </a:r>
            <a:endParaRPr/>
          </a:p>
        </p:txBody>
      </p:sp>
      <p:sp>
        <p:nvSpPr>
          <p:cNvPr id="876" name="Google Shape;876;p38"/>
          <p:cNvSpPr txBox="1"/>
          <p:nvPr/>
        </p:nvSpPr>
        <p:spPr>
          <a:xfrm>
            <a:off x="3573908" y="2840682"/>
            <a:ext cx="2744787"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accent1"/>
                </a:solidFill>
                <a:latin typeface="Calibri"/>
                <a:ea typeface="Calibri"/>
                <a:cs typeface="Calibri"/>
                <a:sym typeface="Calibri"/>
              </a:rPr>
              <a:t>Fig X: </a:t>
            </a:r>
            <a:r>
              <a:rPr lang="en-US" sz="1100" b="1">
                <a:solidFill>
                  <a:schemeClr val="accent5"/>
                </a:solidFill>
                <a:latin typeface="Calibri"/>
                <a:ea typeface="Calibri"/>
                <a:cs typeface="Calibri"/>
                <a:sym typeface="Calibri"/>
              </a:rPr>
              <a:t>Does the founder have previous experience running a business</a:t>
            </a:r>
            <a:endParaRPr/>
          </a:p>
        </p:txBody>
      </p:sp>
      <p:sp>
        <p:nvSpPr>
          <p:cNvPr id="877" name="Google Shape;877;p38"/>
          <p:cNvSpPr txBox="1"/>
          <p:nvPr/>
        </p:nvSpPr>
        <p:spPr>
          <a:xfrm>
            <a:off x="4670475" y="6103836"/>
            <a:ext cx="1590530" cy="43088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100" b="1">
                <a:solidFill>
                  <a:schemeClr val="dk1"/>
                </a:solidFill>
                <a:latin typeface="Calibri"/>
                <a:ea typeface="Calibri"/>
                <a:cs typeface="Calibri"/>
                <a:sym typeface="Calibri"/>
              </a:rPr>
              <a:t>19%</a:t>
            </a:r>
            <a:endParaRPr/>
          </a:p>
          <a:p>
            <a:pPr marL="0" marR="0" lvl="0" indent="0" algn="r" rtl="0">
              <a:spcBef>
                <a:spcPts val="0"/>
              </a:spcBef>
              <a:spcAft>
                <a:spcPts val="0"/>
              </a:spcAft>
              <a:buNone/>
            </a:pPr>
            <a:r>
              <a:rPr lang="en-US" sz="1100">
                <a:solidFill>
                  <a:schemeClr val="dk1"/>
                </a:solidFill>
                <a:latin typeface="Calibri"/>
                <a:ea typeface="Calibri"/>
                <a:cs typeface="Calibri"/>
                <a:sym typeface="Calibri"/>
              </a:rPr>
              <a:t>2021-2022</a:t>
            </a:r>
            <a:endParaRPr/>
          </a:p>
        </p:txBody>
      </p:sp>
      <p:sp>
        <p:nvSpPr>
          <p:cNvPr id="878" name="Google Shape;878;p38"/>
          <p:cNvSpPr txBox="1"/>
          <p:nvPr/>
        </p:nvSpPr>
        <p:spPr>
          <a:xfrm>
            <a:off x="4706492" y="6519776"/>
            <a:ext cx="1590530" cy="43088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100" b="1">
                <a:solidFill>
                  <a:schemeClr val="dk1"/>
                </a:solidFill>
                <a:latin typeface="Calibri"/>
                <a:ea typeface="Calibri"/>
                <a:cs typeface="Calibri"/>
                <a:sym typeface="Calibri"/>
              </a:rPr>
              <a:t>5%</a:t>
            </a:r>
            <a:endParaRPr/>
          </a:p>
          <a:p>
            <a:pPr marL="0" marR="0" lvl="0" indent="0" algn="r" rtl="0">
              <a:spcBef>
                <a:spcPts val="0"/>
              </a:spcBef>
              <a:spcAft>
                <a:spcPts val="0"/>
              </a:spcAft>
              <a:buNone/>
            </a:pPr>
            <a:r>
              <a:rPr lang="en-US" sz="1100">
                <a:solidFill>
                  <a:schemeClr val="dk1"/>
                </a:solidFill>
                <a:latin typeface="Calibri"/>
                <a:ea typeface="Calibri"/>
                <a:cs typeface="Calibri"/>
                <a:sym typeface="Calibri"/>
              </a:rPr>
              <a:t>Before 2000</a:t>
            </a:r>
            <a:endParaRPr/>
          </a:p>
        </p:txBody>
      </p:sp>
      <p:sp>
        <p:nvSpPr>
          <p:cNvPr id="879" name="Google Shape;879;p38"/>
          <p:cNvSpPr txBox="1"/>
          <p:nvPr/>
        </p:nvSpPr>
        <p:spPr>
          <a:xfrm>
            <a:off x="4654150" y="6877102"/>
            <a:ext cx="1590530" cy="43088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100" b="1">
                <a:solidFill>
                  <a:schemeClr val="dk1"/>
                </a:solidFill>
                <a:latin typeface="Calibri"/>
                <a:ea typeface="Calibri"/>
                <a:cs typeface="Calibri"/>
                <a:sym typeface="Calibri"/>
              </a:rPr>
              <a:t>3%</a:t>
            </a:r>
            <a:endParaRPr/>
          </a:p>
          <a:p>
            <a:pPr marL="0" marR="0" lvl="0" indent="0" algn="r" rtl="0">
              <a:spcBef>
                <a:spcPts val="0"/>
              </a:spcBef>
              <a:spcAft>
                <a:spcPts val="0"/>
              </a:spcAft>
              <a:buNone/>
            </a:pPr>
            <a:r>
              <a:rPr lang="en-US" sz="1100">
                <a:solidFill>
                  <a:schemeClr val="dk1"/>
                </a:solidFill>
                <a:latin typeface="Calibri"/>
                <a:ea typeface="Calibri"/>
                <a:cs typeface="Calibri"/>
                <a:sym typeface="Calibri"/>
              </a:rPr>
              <a:t>2000-2005</a:t>
            </a:r>
            <a:endParaRPr/>
          </a:p>
        </p:txBody>
      </p:sp>
      <p:sp>
        <p:nvSpPr>
          <p:cNvPr id="880" name="Google Shape;880;p38"/>
          <p:cNvSpPr txBox="1"/>
          <p:nvPr/>
        </p:nvSpPr>
        <p:spPr>
          <a:xfrm>
            <a:off x="4665213" y="7237199"/>
            <a:ext cx="1590530" cy="43088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100" b="1">
                <a:solidFill>
                  <a:schemeClr val="dk1"/>
                </a:solidFill>
                <a:latin typeface="Calibri"/>
                <a:ea typeface="Calibri"/>
                <a:cs typeface="Calibri"/>
                <a:sym typeface="Calibri"/>
              </a:rPr>
              <a:t>8%</a:t>
            </a:r>
            <a:endParaRPr/>
          </a:p>
          <a:p>
            <a:pPr marL="0" marR="0" lvl="0" indent="0" algn="r" rtl="0">
              <a:spcBef>
                <a:spcPts val="0"/>
              </a:spcBef>
              <a:spcAft>
                <a:spcPts val="0"/>
              </a:spcAft>
              <a:buNone/>
            </a:pPr>
            <a:r>
              <a:rPr lang="en-US" sz="1100">
                <a:solidFill>
                  <a:schemeClr val="dk1"/>
                </a:solidFill>
                <a:latin typeface="Calibri"/>
                <a:ea typeface="Calibri"/>
                <a:cs typeface="Calibri"/>
                <a:sym typeface="Calibri"/>
              </a:rPr>
              <a:t>2006-2010</a:t>
            </a:r>
            <a:endParaRPr/>
          </a:p>
        </p:txBody>
      </p:sp>
      <p:sp>
        <p:nvSpPr>
          <p:cNvPr id="881" name="Google Shape;881;p38"/>
          <p:cNvSpPr txBox="1"/>
          <p:nvPr/>
        </p:nvSpPr>
        <p:spPr>
          <a:xfrm>
            <a:off x="955456" y="7173933"/>
            <a:ext cx="1074478"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dk1"/>
                </a:solidFill>
                <a:latin typeface="Calibri"/>
                <a:ea typeface="Calibri"/>
                <a:cs typeface="Calibri"/>
                <a:sym typeface="Calibri"/>
              </a:rPr>
              <a:t>28%</a:t>
            </a:r>
            <a:endParaRPr/>
          </a:p>
          <a:p>
            <a:pPr marL="0" marR="0" lvl="0" indent="0" algn="l" rtl="0">
              <a:spcBef>
                <a:spcPts val="0"/>
              </a:spcBef>
              <a:spcAft>
                <a:spcPts val="0"/>
              </a:spcAft>
              <a:buNone/>
            </a:pPr>
            <a:r>
              <a:rPr lang="en-US" sz="1100">
                <a:solidFill>
                  <a:schemeClr val="dk1"/>
                </a:solidFill>
                <a:latin typeface="Calibri"/>
                <a:ea typeface="Calibri"/>
                <a:cs typeface="Calibri"/>
                <a:sym typeface="Calibri"/>
              </a:rPr>
              <a:t>2011 - 2015</a:t>
            </a:r>
            <a:endParaRPr/>
          </a:p>
        </p:txBody>
      </p:sp>
      <p:sp>
        <p:nvSpPr>
          <p:cNvPr id="882" name="Google Shape;882;p38"/>
          <p:cNvSpPr txBox="1"/>
          <p:nvPr/>
        </p:nvSpPr>
        <p:spPr>
          <a:xfrm>
            <a:off x="955456" y="5991888"/>
            <a:ext cx="1053175"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dk1"/>
                </a:solidFill>
                <a:latin typeface="Calibri"/>
                <a:ea typeface="Calibri"/>
                <a:cs typeface="Calibri"/>
                <a:sym typeface="Calibri"/>
              </a:rPr>
              <a:t>38%</a:t>
            </a:r>
            <a:endParaRPr/>
          </a:p>
          <a:p>
            <a:pPr marL="0" marR="0" lvl="0" indent="0" algn="l" rtl="0">
              <a:spcBef>
                <a:spcPts val="0"/>
              </a:spcBef>
              <a:spcAft>
                <a:spcPts val="0"/>
              </a:spcAft>
              <a:buNone/>
            </a:pPr>
            <a:r>
              <a:rPr lang="en-US" sz="1100">
                <a:solidFill>
                  <a:schemeClr val="dk1"/>
                </a:solidFill>
                <a:latin typeface="Calibri"/>
                <a:ea typeface="Calibri"/>
                <a:cs typeface="Calibri"/>
                <a:sym typeface="Calibri"/>
              </a:rPr>
              <a:t>2016-2020</a:t>
            </a:r>
            <a:endParaRPr/>
          </a:p>
        </p:txBody>
      </p:sp>
      <p:cxnSp>
        <p:nvCxnSpPr>
          <p:cNvPr id="883" name="Google Shape;883;p38"/>
          <p:cNvCxnSpPr/>
          <p:nvPr/>
        </p:nvCxnSpPr>
        <p:spPr>
          <a:xfrm>
            <a:off x="4391999" y="6912379"/>
            <a:ext cx="1828424" cy="0"/>
          </a:xfrm>
          <a:prstGeom prst="straightConnector1">
            <a:avLst/>
          </a:prstGeom>
          <a:noFill/>
          <a:ln w="9525" cap="flat" cmpd="sng">
            <a:solidFill>
              <a:srgbClr val="BE8E00"/>
            </a:solidFill>
            <a:prstDash val="solid"/>
            <a:round/>
            <a:headEnd type="oval" w="med" len="med"/>
            <a:tailEnd type="oval" w="med" len="med"/>
          </a:ln>
        </p:spPr>
      </p:cxnSp>
      <p:cxnSp>
        <p:nvCxnSpPr>
          <p:cNvPr id="884" name="Google Shape;884;p38"/>
          <p:cNvCxnSpPr/>
          <p:nvPr/>
        </p:nvCxnSpPr>
        <p:spPr>
          <a:xfrm>
            <a:off x="4339144" y="7253572"/>
            <a:ext cx="1828424" cy="0"/>
          </a:xfrm>
          <a:prstGeom prst="straightConnector1">
            <a:avLst/>
          </a:prstGeom>
          <a:noFill/>
          <a:ln w="9525" cap="flat" cmpd="sng">
            <a:solidFill>
              <a:schemeClr val="accent2"/>
            </a:solidFill>
            <a:prstDash val="solid"/>
            <a:round/>
            <a:headEnd type="oval" w="med" len="med"/>
            <a:tailEnd type="oval" w="med" len="med"/>
          </a:ln>
        </p:spPr>
      </p:cxnSp>
      <p:cxnSp>
        <p:nvCxnSpPr>
          <p:cNvPr id="885" name="Google Shape;885;p38"/>
          <p:cNvCxnSpPr/>
          <p:nvPr/>
        </p:nvCxnSpPr>
        <p:spPr>
          <a:xfrm>
            <a:off x="4112116" y="7616155"/>
            <a:ext cx="2097298" cy="0"/>
          </a:xfrm>
          <a:prstGeom prst="straightConnector1">
            <a:avLst/>
          </a:prstGeom>
          <a:noFill/>
          <a:ln w="9525" cap="flat" cmpd="sng">
            <a:solidFill>
              <a:srgbClr val="191F27"/>
            </a:solidFill>
            <a:prstDash val="solid"/>
            <a:round/>
            <a:headEnd type="oval" w="med" len="med"/>
            <a:tailEnd type="oval" w="med" len="med"/>
          </a:ln>
        </p:spPr>
      </p:cxnSp>
      <p:cxnSp>
        <p:nvCxnSpPr>
          <p:cNvPr id="886" name="Google Shape;886;p38"/>
          <p:cNvCxnSpPr/>
          <p:nvPr/>
        </p:nvCxnSpPr>
        <p:spPr>
          <a:xfrm>
            <a:off x="934153" y="6403917"/>
            <a:ext cx="1809047" cy="0"/>
          </a:xfrm>
          <a:prstGeom prst="straightConnector1">
            <a:avLst/>
          </a:prstGeom>
          <a:noFill/>
          <a:ln w="9525" cap="flat" cmpd="sng">
            <a:solidFill>
              <a:srgbClr val="323F4F"/>
            </a:solidFill>
            <a:prstDash val="solid"/>
            <a:round/>
            <a:headEnd type="oval" w="med" len="med"/>
            <a:tailEnd type="oval" w="med" len="med"/>
          </a:ln>
        </p:spPr>
      </p:cxnSp>
      <p:cxnSp>
        <p:nvCxnSpPr>
          <p:cNvPr id="887" name="Google Shape;887;p38"/>
          <p:cNvCxnSpPr/>
          <p:nvPr/>
        </p:nvCxnSpPr>
        <p:spPr>
          <a:xfrm>
            <a:off x="4297299" y="6523134"/>
            <a:ext cx="1912115" cy="0"/>
          </a:xfrm>
          <a:prstGeom prst="straightConnector1">
            <a:avLst/>
          </a:prstGeom>
          <a:noFill/>
          <a:ln w="9525" cap="flat" cmpd="sng">
            <a:solidFill>
              <a:schemeClr val="accent2"/>
            </a:solidFill>
            <a:prstDash val="solid"/>
            <a:round/>
            <a:headEnd type="oval" w="med" len="med"/>
            <a:tailEnd type="oval" w="med" len="med"/>
          </a:ln>
        </p:spPr>
      </p:cxnSp>
      <p:cxnSp>
        <p:nvCxnSpPr>
          <p:cNvPr id="888" name="Google Shape;888;p38"/>
          <p:cNvCxnSpPr/>
          <p:nvPr/>
        </p:nvCxnSpPr>
        <p:spPr>
          <a:xfrm>
            <a:off x="910234" y="7616155"/>
            <a:ext cx="2024719" cy="0"/>
          </a:xfrm>
          <a:prstGeom prst="straightConnector1">
            <a:avLst/>
          </a:prstGeom>
          <a:noFill/>
          <a:ln w="9525" cap="flat" cmpd="sng">
            <a:solidFill>
              <a:srgbClr val="5F5F5F"/>
            </a:solidFill>
            <a:prstDash val="solid"/>
            <a:round/>
            <a:headEnd type="oval" w="med" len="med"/>
            <a:tailEnd type="oval" w="med" len="med"/>
          </a:ln>
        </p:spPr>
      </p:cxnSp>
      <p:sp>
        <p:nvSpPr>
          <p:cNvPr id="889" name="Google Shape;889;p38"/>
          <p:cNvSpPr txBox="1"/>
          <p:nvPr/>
        </p:nvSpPr>
        <p:spPr>
          <a:xfrm>
            <a:off x="555922" y="5317759"/>
            <a:ext cx="5762773"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accent1"/>
                </a:solidFill>
                <a:latin typeface="Calibri"/>
                <a:ea typeface="Calibri"/>
                <a:cs typeface="Calibri"/>
                <a:sym typeface="Calibri"/>
              </a:rPr>
              <a:t>Fig X: </a:t>
            </a:r>
            <a:r>
              <a:rPr lang="en-US" sz="1100" b="1">
                <a:solidFill>
                  <a:schemeClr val="accent5"/>
                </a:solidFill>
                <a:latin typeface="Calibri"/>
                <a:ea typeface="Calibri"/>
                <a:cs typeface="Calibri"/>
                <a:sym typeface="Calibri"/>
              </a:rPr>
              <a:t>Founding Year of SME</a:t>
            </a:r>
            <a:endParaRPr/>
          </a:p>
        </p:txBody>
      </p:sp>
      <p:sp>
        <p:nvSpPr>
          <p:cNvPr id="890" name="Google Shape;890;p38"/>
          <p:cNvSpPr txBox="1"/>
          <p:nvPr/>
        </p:nvSpPr>
        <p:spPr>
          <a:xfrm>
            <a:off x="2934953" y="6634716"/>
            <a:ext cx="1030991"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Calibri"/>
                <a:ea typeface="Calibri"/>
                <a:cs typeface="Calibri"/>
                <a:sym typeface="Calibri"/>
              </a:rPr>
              <a:t>Founding Year</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94"/>
        <p:cNvGrpSpPr/>
        <p:nvPr/>
      </p:nvGrpSpPr>
      <p:grpSpPr>
        <a:xfrm>
          <a:off x="0" y="0"/>
          <a:ext cx="0" cy="0"/>
          <a:chOff x="0" y="0"/>
          <a:chExt cx="0" cy="0"/>
        </a:xfrm>
      </p:grpSpPr>
      <p:sp>
        <p:nvSpPr>
          <p:cNvPr id="895" name="Google Shape;895;p39"/>
          <p:cNvSpPr/>
          <p:nvPr/>
        </p:nvSpPr>
        <p:spPr>
          <a:xfrm>
            <a:off x="0" y="4578457"/>
            <a:ext cx="6858000" cy="3813588"/>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96" name="Google Shape;896;p39"/>
          <p:cNvSpPr txBox="1"/>
          <p:nvPr/>
        </p:nvSpPr>
        <p:spPr>
          <a:xfrm>
            <a:off x="114300" y="8606135"/>
            <a:ext cx="32385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2"/>
                </a:solidFill>
                <a:latin typeface="Calibri"/>
                <a:ea typeface="Calibri"/>
                <a:cs typeface="Calibri"/>
                <a:sym typeface="Calibri"/>
              </a:rPr>
              <a:t>3</a:t>
            </a:r>
            <a:endParaRPr/>
          </a:p>
        </p:txBody>
      </p:sp>
      <p:sp>
        <p:nvSpPr>
          <p:cNvPr id="897" name="Google Shape;897;p39"/>
          <p:cNvSpPr txBox="1"/>
          <p:nvPr/>
        </p:nvSpPr>
        <p:spPr>
          <a:xfrm>
            <a:off x="3563939" y="755650"/>
            <a:ext cx="2744786" cy="43088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p:txBody>
      </p:sp>
      <p:sp>
        <p:nvSpPr>
          <p:cNvPr id="898" name="Google Shape;898;p39"/>
          <p:cNvSpPr txBox="1"/>
          <p:nvPr/>
        </p:nvSpPr>
        <p:spPr>
          <a:xfrm>
            <a:off x="549275" y="1075354"/>
            <a:ext cx="5759450" cy="6001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1"/>
                </a:solidFill>
                <a:latin typeface="Calibri"/>
                <a:ea typeface="Calibri"/>
                <a:cs typeface="Calibri"/>
                <a:sym typeface="Calibri"/>
              </a:rPr>
              <a:t>Majority of Kenyan SMEs trying to raise funds have raised amounts less than 500K with a very small proportion hitting the 20 million funding mark. The most common type of funding is loan funding as 41% have raised loan funding</a:t>
            </a:r>
            <a:endParaRPr/>
          </a:p>
        </p:txBody>
      </p:sp>
      <p:sp>
        <p:nvSpPr>
          <p:cNvPr id="899" name="Google Shape;899;p39"/>
          <p:cNvSpPr/>
          <p:nvPr/>
        </p:nvSpPr>
        <p:spPr>
          <a:xfrm>
            <a:off x="0" y="1628101"/>
            <a:ext cx="6858000" cy="210385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0" name="Google Shape;900;p39"/>
          <p:cNvSpPr txBox="1"/>
          <p:nvPr/>
        </p:nvSpPr>
        <p:spPr>
          <a:xfrm>
            <a:off x="558866" y="1725700"/>
            <a:ext cx="2879724" cy="26161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i="1">
                <a:solidFill>
                  <a:schemeClr val="accent1"/>
                </a:solidFill>
                <a:latin typeface="Calibri"/>
                <a:ea typeface="Calibri"/>
                <a:cs typeface="Calibri"/>
                <a:sym typeface="Calibri"/>
              </a:rPr>
              <a:t>Fig X: </a:t>
            </a:r>
            <a:r>
              <a:rPr lang="en-US" sz="1100" b="1">
                <a:solidFill>
                  <a:schemeClr val="dk2"/>
                </a:solidFill>
                <a:latin typeface="Calibri"/>
                <a:ea typeface="Calibri"/>
                <a:cs typeface="Calibri"/>
                <a:sym typeface="Calibri"/>
              </a:rPr>
              <a:t>Total amount of funding raised to date</a:t>
            </a:r>
            <a:endParaRPr/>
          </a:p>
        </p:txBody>
      </p:sp>
      <p:sp>
        <p:nvSpPr>
          <p:cNvPr id="901" name="Google Shape;901;p39"/>
          <p:cNvSpPr txBox="1"/>
          <p:nvPr/>
        </p:nvSpPr>
        <p:spPr>
          <a:xfrm>
            <a:off x="3438590" y="1725700"/>
            <a:ext cx="2879725" cy="26161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i="1">
                <a:solidFill>
                  <a:schemeClr val="accent1"/>
                </a:solidFill>
                <a:latin typeface="Calibri"/>
                <a:ea typeface="Calibri"/>
                <a:cs typeface="Calibri"/>
                <a:sym typeface="Calibri"/>
              </a:rPr>
              <a:t>Fig X:</a:t>
            </a:r>
            <a:r>
              <a:rPr lang="en-US" sz="1100" b="1">
                <a:solidFill>
                  <a:schemeClr val="dk2"/>
                </a:solidFill>
                <a:latin typeface="Calibri"/>
                <a:ea typeface="Calibri"/>
                <a:cs typeface="Calibri"/>
                <a:sym typeface="Calibri"/>
              </a:rPr>
              <a:t>Type of funding raised</a:t>
            </a:r>
            <a:endParaRPr/>
          </a:p>
        </p:txBody>
      </p:sp>
      <p:pic>
        <p:nvPicPr>
          <p:cNvPr id="902" name="Google Shape;902;p39"/>
          <p:cNvPicPr preferRelativeResize="0"/>
          <p:nvPr/>
        </p:nvPicPr>
        <p:blipFill rotWithShape="1">
          <a:blip r:embed="rId3">
            <a:alphaModFix/>
          </a:blip>
          <a:srcRect/>
          <a:stretch/>
        </p:blipFill>
        <p:spPr>
          <a:xfrm>
            <a:off x="558864" y="1936163"/>
            <a:ext cx="2735199" cy="1378868"/>
          </a:xfrm>
          <a:prstGeom prst="rect">
            <a:avLst/>
          </a:prstGeom>
          <a:noFill/>
          <a:ln>
            <a:noFill/>
          </a:ln>
        </p:spPr>
      </p:pic>
      <p:pic>
        <p:nvPicPr>
          <p:cNvPr id="903" name="Google Shape;903;p39"/>
          <p:cNvPicPr preferRelativeResize="0"/>
          <p:nvPr/>
        </p:nvPicPr>
        <p:blipFill rotWithShape="1">
          <a:blip r:embed="rId4">
            <a:alphaModFix/>
          </a:blip>
          <a:srcRect/>
          <a:stretch/>
        </p:blipFill>
        <p:spPr>
          <a:xfrm>
            <a:off x="3563937" y="1944514"/>
            <a:ext cx="2754379" cy="1370517"/>
          </a:xfrm>
          <a:prstGeom prst="rect">
            <a:avLst/>
          </a:prstGeom>
          <a:noFill/>
          <a:ln>
            <a:noFill/>
          </a:ln>
        </p:spPr>
      </p:pic>
      <p:sp>
        <p:nvSpPr>
          <p:cNvPr id="904" name="Google Shape;904;p39"/>
          <p:cNvSpPr txBox="1"/>
          <p:nvPr/>
        </p:nvSpPr>
        <p:spPr>
          <a:xfrm>
            <a:off x="631127" y="3243944"/>
            <a:ext cx="2735199" cy="43088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b="1" i="1">
                <a:solidFill>
                  <a:schemeClr val="dk1"/>
                </a:solidFill>
                <a:latin typeface="Calibri"/>
                <a:ea typeface="Calibri"/>
                <a:cs typeface="Calibri"/>
                <a:sym typeface="Calibri"/>
              </a:rPr>
              <a:t>only 3% of SMEs have raised more than 20M</a:t>
            </a:r>
            <a:endParaRPr/>
          </a:p>
        </p:txBody>
      </p:sp>
      <p:sp>
        <p:nvSpPr>
          <p:cNvPr id="905" name="Google Shape;905;p39"/>
          <p:cNvSpPr txBox="1"/>
          <p:nvPr/>
        </p:nvSpPr>
        <p:spPr>
          <a:xfrm>
            <a:off x="3621988" y="3388047"/>
            <a:ext cx="2725659" cy="26161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b="1" i="1">
                <a:solidFill>
                  <a:schemeClr val="dk1"/>
                </a:solidFill>
                <a:latin typeface="Calibri"/>
                <a:ea typeface="Calibri"/>
                <a:cs typeface="Calibri"/>
                <a:sym typeface="Calibri"/>
              </a:rPr>
              <a:t>Only 36% have received grant funding.</a:t>
            </a:r>
            <a:endParaRPr/>
          </a:p>
        </p:txBody>
      </p:sp>
      <p:sp>
        <p:nvSpPr>
          <p:cNvPr id="906" name="Google Shape;906;p39"/>
          <p:cNvSpPr txBox="1"/>
          <p:nvPr/>
        </p:nvSpPr>
        <p:spPr>
          <a:xfrm>
            <a:off x="568244" y="4569833"/>
            <a:ext cx="272581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i="1">
                <a:solidFill>
                  <a:schemeClr val="accent1"/>
                </a:solidFill>
                <a:latin typeface="Calibri"/>
                <a:ea typeface="Calibri"/>
                <a:cs typeface="Calibri"/>
                <a:sym typeface="Calibri"/>
              </a:rPr>
              <a:t>Fig x</a:t>
            </a:r>
            <a:r>
              <a:rPr lang="en-US" sz="1200">
                <a:solidFill>
                  <a:schemeClr val="accent1"/>
                </a:solidFill>
                <a:latin typeface="Calibri"/>
                <a:ea typeface="Calibri"/>
                <a:cs typeface="Calibri"/>
                <a:sym typeface="Calibri"/>
              </a:rPr>
              <a:t>:</a:t>
            </a:r>
            <a:r>
              <a:rPr lang="en-US" sz="1200">
                <a:solidFill>
                  <a:schemeClr val="dk1"/>
                </a:solidFill>
                <a:latin typeface="Calibri"/>
                <a:ea typeface="Calibri"/>
                <a:cs typeface="Calibri"/>
                <a:sym typeface="Calibri"/>
              </a:rPr>
              <a:t> </a:t>
            </a:r>
            <a:r>
              <a:rPr lang="en-US" sz="1200" b="1">
                <a:solidFill>
                  <a:schemeClr val="dk2"/>
                </a:solidFill>
                <a:latin typeface="Calibri"/>
                <a:ea typeface="Calibri"/>
                <a:cs typeface="Calibri"/>
                <a:sym typeface="Calibri"/>
              </a:rPr>
              <a:t>Process rating of raising initial finance</a:t>
            </a:r>
            <a:endParaRPr/>
          </a:p>
        </p:txBody>
      </p:sp>
      <p:sp>
        <p:nvSpPr>
          <p:cNvPr id="907" name="Google Shape;907;p39"/>
          <p:cNvSpPr txBox="1"/>
          <p:nvPr/>
        </p:nvSpPr>
        <p:spPr>
          <a:xfrm>
            <a:off x="568244" y="7460091"/>
            <a:ext cx="1050958" cy="92333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400" b="1">
                <a:solidFill>
                  <a:schemeClr val="dk2"/>
                </a:solidFill>
                <a:latin typeface="Arial Black"/>
                <a:ea typeface="Arial Black"/>
                <a:cs typeface="Arial Black"/>
                <a:sym typeface="Arial Black"/>
              </a:rPr>
              <a:t>87% </a:t>
            </a:r>
            <a:endParaRPr/>
          </a:p>
          <a:p>
            <a:pPr marL="0" marR="0" lvl="0" indent="0" algn="l" rtl="0">
              <a:spcBef>
                <a:spcPts val="0"/>
              </a:spcBef>
              <a:spcAft>
                <a:spcPts val="0"/>
              </a:spcAft>
              <a:buNone/>
            </a:pPr>
            <a:r>
              <a:rPr lang="en-US" sz="1000">
                <a:solidFill>
                  <a:schemeClr val="dk1"/>
                </a:solidFill>
                <a:latin typeface="Calibri"/>
                <a:ea typeface="Calibri"/>
                <a:cs typeface="Calibri"/>
                <a:sym typeface="Calibri"/>
              </a:rPr>
              <a:t>find the process of raising finance </a:t>
            </a:r>
            <a:r>
              <a:rPr lang="en-US" sz="1000" b="1">
                <a:solidFill>
                  <a:schemeClr val="dk1"/>
                </a:solidFill>
                <a:latin typeface="Calibri"/>
                <a:ea typeface="Calibri"/>
                <a:cs typeface="Calibri"/>
                <a:sym typeface="Calibri"/>
              </a:rPr>
              <a:t>difficult</a:t>
            </a:r>
            <a:endParaRPr/>
          </a:p>
        </p:txBody>
      </p:sp>
      <p:sp>
        <p:nvSpPr>
          <p:cNvPr id="908" name="Google Shape;908;p39"/>
          <p:cNvSpPr txBox="1"/>
          <p:nvPr/>
        </p:nvSpPr>
        <p:spPr>
          <a:xfrm>
            <a:off x="558864" y="755650"/>
            <a:ext cx="577850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2"/>
                </a:solidFill>
                <a:latin typeface="Gill Sans"/>
                <a:ea typeface="Gill Sans"/>
                <a:cs typeface="Gill Sans"/>
                <a:sym typeface="Gill Sans"/>
              </a:rPr>
              <a:t>3.1.2 SMES AND FINANCING</a:t>
            </a:r>
            <a:endParaRPr/>
          </a:p>
        </p:txBody>
      </p:sp>
      <p:pic>
        <p:nvPicPr>
          <p:cNvPr id="909" name="Google Shape;909;p39"/>
          <p:cNvPicPr preferRelativeResize="0"/>
          <p:nvPr/>
        </p:nvPicPr>
        <p:blipFill rotWithShape="1">
          <a:blip r:embed="rId5">
            <a:alphaModFix/>
          </a:blip>
          <a:srcRect/>
          <a:stretch/>
        </p:blipFill>
        <p:spPr>
          <a:xfrm>
            <a:off x="568244" y="5031498"/>
            <a:ext cx="2603543" cy="1711664"/>
          </a:xfrm>
          <a:prstGeom prst="rect">
            <a:avLst/>
          </a:prstGeom>
          <a:noFill/>
          <a:ln>
            <a:noFill/>
          </a:ln>
        </p:spPr>
      </p:pic>
      <p:sp>
        <p:nvSpPr>
          <p:cNvPr id="910" name="Google Shape;910;p39"/>
          <p:cNvSpPr txBox="1"/>
          <p:nvPr/>
        </p:nvSpPr>
        <p:spPr>
          <a:xfrm>
            <a:off x="549274" y="3774524"/>
            <a:ext cx="5759451"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1"/>
                </a:solidFill>
                <a:latin typeface="Calibri"/>
                <a:ea typeface="Calibri"/>
                <a:cs typeface="Calibri"/>
                <a:sym typeface="Calibri"/>
              </a:rPr>
              <a:t>87% described the process of rating finance as difficult while only 2% found the process easy. No SME finds the process of raising follow on finance easy. This is inline with the survey’s finding that only 11% of SMEs have raised follow on finance (Series A, Series B, and Series C) where as (89%) have not raised follow-on finance. </a:t>
            </a:r>
            <a:endParaRPr/>
          </a:p>
        </p:txBody>
      </p:sp>
      <p:pic>
        <p:nvPicPr>
          <p:cNvPr id="911" name="Google Shape;911;p39"/>
          <p:cNvPicPr preferRelativeResize="0"/>
          <p:nvPr/>
        </p:nvPicPr>
        <p:blipFill rotWithShape="1">
          <a:blip r:embed="rId6">
            <a:alphaModFix/>
          </a:blip>
          <a:srcRect/>
          <a:stretch/>
        </p:blipFill>
        <p:spPr>
          <a:xfrm>
            <a:off x="3563937" y="5031498"/>
            <a:ext cx="2754377" cy="1577487"/>
          </a:xfrm>
          <a:prstGeom prst="rect">
            <a:avLst/>
          </a:prstGeom>
          <a:noFill/>
          <a:ln>
            <a:noFill/>
          </a:ln>
        </p:spPr>
      </p:pic>
      <p:sp>
        <p:nvSpPr>
          <p:cNvPr id="912" name="Google Shape;912;p39"/>
          <p:cNvSpPr txBox="1"/>
          <p:nvPr/>
        </p:nvSpPr>
        <p:spPr>
          <a:xfrm>
            <a:off x="3563938" y="4578456"/>
            <a:ext cx="274478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i="1">
                <a:solidFill>
                  <a:schemeClr val="accent1"/>
                </a:solidFill>
                <a:latin typeface="Calibri"/>
                <a:ea typeface="Calibri"/>
                <a:cs typeface="Calibri"/>
                <a:sym typeface="Calibri"/>
              </a:rPr>
              <a:t>Fig x</a:t>
            </a:r>
            <a:r>
              <a:rPr lang="en-US" sz="1200">
                <a:solidFill>
                  <a:schemeClr val="accent1"/>
                </a:solidFill>
                <a:latin typeface="Calibri"/>
                <a:ea typeface="Calibri"/>
                <a:cs typeface="Calibri"/>
                <a:sym typeface="Calibri"/>
              </a:rPr>
              <a:t>:</a:t>
            </a:r>
            <a:r>
              <a:rPr lang="en-US" sz="1200">
                <a:solidFill>
                  <a:schemeClr val="dk1"/>
                </a:solidFill>
                <a:latin typeface="Calibri"/>
                <a:ea typeface="Calibri"/>
                <a:cs typeface="Calibri"/>
                <a:sym typeface="Calibri"/>
              </a:rPr>
              <a:t> </a:t>
            </a:r>
            <a:r>
              <a:rPr lang="en-US" sz="1200" b="1">
                <a:solidFill>
                  <a:schemeClr val="dk2"/>
                </a:solidFill>
                <a:latin typeface="Calibri"/>
                <a:ea typeface="Calibri"/>
                <a:cs typeface="Calibri"/>
                <a:sym typeface="Calibri"/>
              </a:rPr>
              <a:t>Process rating of raising follow-on finance</a:t>
            </a:r>
            <a:endParaRPr/>
          </a:p>
        </p:txBody>
      </p:sp>
      <p:pic>
        <p:nvPicPr>
          <p:cNvPr id="913" name="Google Shape;913;p39"/>
          <p:cNvPicPr preferRelativeResize="0"/>
          <p:nvPr/>
        </p:nvPicPr>
        <p:blipFill rotWithShape="1">
          <a:blip r:embed="rId7">
            <a:alphaModFix/>
          </a:blip>
          <a:srcRect/>
          <a:stretch/>
        </p:blipFill>
        <p:spPr>
          <a:xfrm>
            <a:off x="3498616" y="6926053"/>
            <a:ext cx="1720444" cy="1462297"/>
          </a:xfrm>
          <a:prstGeom prst="rect">
            <a:avLst/>
          </a:prstGeom>
          <a:noFill/>
          <a:ln>
            <a:noFill/>
          </a:ln>
        </p:spPr>
      </p:pic>
      <p:sp>
        <p:nvSpPr>
          <p:cNvPr id="914" name="Google Shape;914;p39"/>
          <p:cNvSpPr/>
          <p:nvPr/>
        </p:nvSpPr>
        <p:spPr>
          <a:xfrm>
            <a:off x="1751281" y="6849867"/>
            <a:ext cx="340241" cy="461665"/>
          </a:xfrm>
          <a:prstGeom prst="down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15" name="Google Shape;915;p39"/>
          <p:cNvSpPr txBox="1"/>
          <p:nvPr/>
        </p:nvSpPr>
        <p:spPr>
          <a:xfrm>
            <a:off x="5092995" y="7272480"/>
            <a:ext cx="1225321" cy="969496"/>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2400" b="1">
                <a:solidFill>
                  <a:schemeClr val="dk2"/>
                </a:solidFill>
                <a:latin typeface="Arial Black"/>
                <a:ea typeface="Arial Black"/>
                <a:cs typeface="Arial Black"/>
                <a:sym typeface="Arial Black"/>
              </a:rPr>
              <a:t>89% </a:t>
            </a:r>
            <a:endParaRPr/>
          </a:p>
          <a:p>
            <a:pPr marL="0" marR="0" lvl="0" indent="0" algn="r" rtl="0">
              <a:spcBef>
                <a:spcPts val="0"/>
              </a:spcBef>
              <a:spcAft>
                <a:spcPts val="0"/>
              </a:spcAft>
              <a:buNone/>
            </a:pPr>
            <a:r>
              <a:rPr lang="en-US" sz="1100">
                <a:solidFill>
                  <a:schemeClr val="dk1"/>
                </a:solidFill>
                <a:latin typeface="Calibri"/>
                <a:ea typeface="Calibri"/>
                <a:cs typeface="Calibri"/>
                <a:sym typeface="Calibri"/>
              </a:rPr>
              <a:t>haven’t raised follow-on finance. Only 11% have</a:t>
            </a:r>
            <a:endParaRPr/>
          </a:p>
        </p:txBody>
      </p:sp>
      <p:sp>
        <p:nvSpPr>
          <p:cNvPr id="916" name="Google Shape;916;p39"/>
          <p:cNvSpPr txBox="1"/>
          <p:nvPr/>
        </p:nvSpPr>
        <p:spPr>
          <a:xfrm>
            <a:off x="5092995" y="5268357"/>
            <a:ext cx="1225321" cy="130805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2400" b="1">
                <a:solidFill>
                  <a:schemeClr val="dk2"/>
                </a:solidFill>
                <a:latin typeface="Arial Black"/>
                <a:ea typeface="Arial Black"/>
                <a:cs typeface="Arial Black"/>
                <a:sym typeface="Arial Black"/>
              </a:rPr>
              <a:t>43%</a:t>
            </a:r>
            <a:endParaRPr/>
          </a:p>
          <a:p>
            <a:pPr marL="0" marR="0" lvl="0" indent="0" algn="r" rtl="0">
              <a:spcBef>
                <a:spcPts val="0"/>
              </a:spcBef>
              <a:spcAft>
                <a:spcPts val="0"/>
              </a:spcAft>
              <a:buNone/>
            </a:pPr>
            <a:r>
              <a:rPr lang="en-US" sz="1100">
                <a:solidFill>
                  <a:schemeClr val="dk1"/>
                </a:solidFill>
                <a:latin typeface="Calibri"/>
                <a:ea typeface="Calibri"/>
                <a:cs typeface="Calibri"/>
                <a:sym typeface="Calibri"/>
              </a:rPr>
              <a:t>Rate the process of raising follow on finance as difficult. 57% don’t know</a:t>
            </a:r>
            <a:endParaRPr/>
          </a:p>
        </p:txBody>
      </p:sp>
      <p:sp>
        <p:nvSpPr>
          <p:cNvPr id="917" name="Google Shape;917;p39"/>
          <p:cNvSpPr txBox="1"/>
          <p:nvPr/>
        </p:nvSpPr>
        <p:spPr>
          <a:xfrm>
            <a:off x="2102291" y="7515899"/>
            <a:ext cx="1050958" cy="76944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400" b="1">
                <a:solidFill>
                  <a:srgbClr val="A5A5A5"/>
                </a:solidFill>
                <a:latin typeface="Arial Black"/>
                <a:ea typeface="Arial Black"/>
                <a:cs typeface="Arial Black"/>
                <a:sym typeface="Arial Black"/>
              </a:rPr>
              <a:t>2%</a:t>
            </a:r>
            <a:r>
              <a:rPr lang="en-US" sz="2400" b="1">
                <a:solidFill>
                  <a:schemeClr val="dk2"/>
                </a:solidFill>
                <a:latin typeface="Arial Black"/>
                <a:ea typeface="Arial Black"/>
                <a:cs typeface="Arial Black"/>
                <a:sym typeface="Arial Black"/>
              </a:rPr>
              <a:t> </a:t>
            </a:r>
            <a:endParaRPr/>
          </a:p>
          <a:p>
            <a:pPr marL="0" marR="0" lvl="0" indent="0" algn="l" rtl="0">
              <a:spcBef>
                <a:spcPts val="0"/>
              </a:spcBef>
              <a:spcAft>
                <a:spcPts val="0"/>
              </a:spcAft>
              <a:buNone/>
            </a:pPr>
            <a:r>
              <a:rPr lang="en-US" sz="1000">
                <a:solidFill>
                  <a:schemeClr val="dk1"/>
                </a:solidFill>
                <a:latin typeface="Calibri"/>
                <a:ea typeface="Calibri"/>
                <a:cs typeface="Calibri"/>
                <a:sym typeface="Calibri"/>
              </a:rPr>
              <a:t>find the process easy</a:t>
            </a:r>
            <a:endParaRPr sz="1000" b="1">
              <a:solidFill>
                <a:schemeClr val="dk1"/>
              </a:solidFill>
              <a:latin typeface="Calibri"/>
              <a:ea typeface="Calibri"/>
              <a:cs typeface="Calibri"/>
              <a:sym typeface="Calibri"/>
            </a:endParaRPr>
          </a:p>
        </p:txBody>
      </p:sp>
      <p:cxnSp>
        <p:nvCxnSpPr>
          <p:cNvPr id="918" name="Google Shape;918;p39"/>
          <p:cNvCxnSpPr/>
          <p:nvPr/>
        </p:nvCxnSpPr>
        <p:spPr>
          <a:xfrm>
            <a:off x="1921402" y="7315844"/>
            <a:ext cx="0" cy="969496"/>
          </a:xfrm>
          <a:prstGeom prst="straightConnector1">
            <a:avLst/>
          </a:prstGeom>
          <a:noFill/>
          <a:ln w="9525" cap="flat" cmpd="sng">
            <a:solidFill>
              <a:srgbClr val="BE8E00"/>
            </a:solidFill>
            <a:prstDash val="solid"/>
            <a:round/>
            <a:headEnd type="none" w="sm" len="sm"/>
            <a:tailEnd type="none" w="sm" len="sm"/>
          </a:ln>
        </p:spPr>
      </p:cxnSp>
      <p:sp>
        <p:nvSpPr>
          <p:cNvPr id="919" name="Google Shape;919;p39"/>
          <p:cNvSpPr txBox="1"/>
          <p:nvPr/>
        </p:nvSpPr>
        <p:spPr>
          <a:xfrm>
            <a:off x="3573526" y="6598587"/>
            <a:ext cx="2744788"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i="1">
                <a:solidFill>
                  <a:schemeClr val="accent1"/>
                </a:solidFill>
                <a:latin typeface="Calibri"/>
                <a:ea typeface="Calibri"/>
                <a:cs typeface="Calibri"/>
                <a:sym typeface="Calibri"/>
              </a:rPr>
              <a:t>Fig x</a:t>
            </a:r>
            <a:r>
              <a:rPr lang="en-US" sz="1200">
                <a:solidFill>
                  <a:schemeClr val="accent1"/>
                </a:solidFill>
                <a:latin typeface="Calibri"/>
                <a:ea typeface="Calibri"/>
                <a:cs typeface="Calibri"/>
                <a:sym typeface="Calibri"/>
              </a:rPr>
              <a:t>:</a:t>
            </a:r>
            <a:r>
              <a:rPr lang="en-US" sz="1200">
                <a:solidFill>
                  <a:schemeClr val="dk1"/>
                </a:solidFill>
                <a:latin typeface="Calibri"/>
                <a:ea typeface="Calibri"/>
                <a:cs typeface="Calibri"/>
                <a:sym typeface="Calibri"/>
              </a:rPr>
              <a:t> </a:t>
            </a:r>
            <a:r>
              <a:rPr lang="en-US" sz="1200" b="1">
                <a:solidFill>
                  <a:schemeClr val="dk2"/>
                </a:solidFill>
                <a:latin typeface="Calibri"/>
                <a:ea typeface="Calibri"/>
                <a:cs typeface="Calibri"/>
                <a:sym typeface="Calibri"/>
              </a:rPr>
              <a:t>Raising follow-on finance</a:t>
            </a:r>
            <a:endParaRPr/>
          </a:p>
        </p:txBody>
      </p:sp>
      <p:cxnSp>
        <p:nvCxnSpPr>
          <p:cNvPr id="920" name="Google Shape;920;p39"/>
          <p:cNvCxnSpPr/>
          <p:nvPr/>
        </p:nvCxnSpPr>
        <p:spPr>
          <a:xfrm>
            <a:off x="3171788" y="4578456"/>
            <a:ext cx="0" cy="3804965"/>
          </a:xfrm>
          <a:prstGeom prst="straightConnector1">
            <a:avLst/>
          </a:prstGeom>
          <a:noFill/>
          <a:ln w="9525" cap="flat" cmpd="sng">
            <a:solidFill>
              <a:srgbClr val="BE8E00"/>
            </a:solidFill>
            <a:prstDash val="solid"/>
            <a:round/>
            <a:headEnd type="none" w="sm" len="sm"/>
            <a:tailEnd type="none" w="sm" len="sm"/>
          </a:ln>
        </p:spPr>
      </p:cxnSp>
      <p:cxnSp>
        <p:nvCxnSpPr>
          <p:cNvPr id="921" name="Google Shape;921;p39"/>
          <p:cNvCxnSpPr/>
          <p:nvPr/>
        </p:nvCxnSpPr>
        <p:spPr>
          <a:xfrm>
            <a:off x="3563939" y="900029"/>
            <a:ext cx="2744786" cy="0"/>
          </a:xfrm>
          <a:prstGeom prst="straightConnector1">
            <a:avLst/>
          </a:prstGeom>
          <a:noFill/>
          <a:ln w="12700" cap="flat" cmpd="sng">
            <a:solidFill>
              <a:schemeClr val="accent1"/>
            </a:solidFill>
            <a:prstDash val="solid"/>
            <a:round/>
            <a:headEnd type="none" w="sm" len="sm"/>
            <a:tailEnd type="none" w="sm" len="sm"/>
          </a:ln>
          <a:effectLst>
            <a:outerShdw blurRad="40000" dist="20000" dir="5400000" rotWithShape="0">
              <a:srgbClr val="000000">
                <a:alpha val="37647"/>
              </a:srgbClr>
            </a:outerShdw>
          </a:effectLst>
        </p:spPr>
      </p:cxnSp>
      <p:cxnSp>
        <p:nvCxnSpPr>
          <p:cNvPr id="922" name="Google Shape;922;p39"/>
          <p:cNvCxnSpPr/>
          <p:nvPr/>
        </p:nvCxnSpPr>
        <p:spPr>
          <a:xfrm>
            <a:off x="549275" y="0"/>
            <a:ext cx="0" cy="755650"/>
          </a:xfrm>
          <a:prstGeom prst="straightConnector1">
            <a:avLst/>
          </a:prstGeom>
          <a:noFill/>
          <a:ln w="9525" cap="flat" cmpd="sng">
            <a:solidFill>
              <a:schemeClr val="dk2"/>
            </a:solidFill>
            <a:prstDash val="solid"/>
            <a:round/>
            <a:headEnd type="none" w="sm" len="sm"/>
            <a:tailEnd type="none" w="sm" len="sm"/>
          </a:ln>
        </p:spPr>
      </p:cxnSp>
      <p:sp>
        <p:nvSpPr>
          <p:cNvPr id="923" name="Google Shape;923;p39"/>
          <p:cNvSpPr txBox="1"/>
          <p:nvPr/>
        </p:nvSpPr>
        <p:spPr>
          <a:xfrm>
            <a:off x="2396832" y="5605406"/>
            <a:ext cx="805152" cy="24622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000" b="1">
                <a:solidFill>
                  <a:schemeClr val="dk2"/>
                </a:solidFill>
                <a:latin typeface="Calibri"/>
                <a:ea typeface="Calibri"/>
                <a:cs typeface="Calibri"/>
                <a:sym typeface="Calibri"/>
              </a:rPr>
              <a:t>Don’t know</a:t>
            </a:r>
            <a:endParaRPr/>
          </a:p>
        </p:txBody>
      </p:sp>
      <p:sp>
        <p:nvSpPr>
          <p:cNvPr id="924" name="Google Shape;924;p39"/>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3 | SMEs</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928"/>
        <p:cNvGrpSpPr/>
        <p:nvPr/>
      </p:nvGrpSpPr>
      <p:grpSpPr>
        <a:xfrm>
          <a:off x="0" y="0"/>
          <a:ext cx="0" cy="0"/>
          <a:chOff x="0" y="0"/>
          <a:chExt cx="0" cy="0"/>
        </a:xfrm>
      </p:grpSpPr>
      <p:sp>
        <p:nvSpPr>
          <p:cNvPr id="929" name="Google Shape;929;p40"/>
          <p:cNvSpPr/>
          <p:nvPr/>
        </p:nvSpPr>
        <p:spPr>
          <a:xfrm>
            <a:off x="0" y="1699788"/>
            <a:ext cx="6858000" cy="425444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30" name="Google Shape;930;p40"/>
          <p:cNvSpPr txBox="1"/>
          <p:nvPr/>
        </p:nvSpPr>
        <p:spPr>
          <a:xfrm>
            <a:off x="549273" y="1735845"/>
            <a:ext cx="5759449" cy="2616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1">
                <a:solidFill>
                  <a:schemeClr val="accent1"/>
                </a:solidFill>
                <a:latin typeface="Calibri"/>
                <a:ea typeface="Calibri"/>
                <a:cs typeface="Calibri"/>
                <a:sym typeface="Calibri"/>
              </a:rPr>
              <a:t>Fig x: </a:t>
            </a:r>
            <a:r>
              <a:rPr lang="en-US" sz="1100" b="1">
                <a:solidFill>
                  <a:schemeClr val="dk2"/>
                </a:solidFill>
                <a:latin typeface="Calibri"/>
                <a:ea typeface="Calibri"/>
                <a:cs typeface="Calibri"/>
                <a:sym typeface="Calibri"/>
              </a:rPr>
              <a:t>Challenges faced in raising finance</a:t>
            </a:r>
            <a:endParaRPr/>
          </a:p>
        </p:txBody>
      </p:sp>
      <p:pic>
        <p:nvPicPr>
          <p:cNvPr id="931" name="Google Shape;931;p40"/>
          <p:cNvPicPr preferRelativeResize="0"/>
          <p:nvPr/>
        </p:nvPicPr>
        <p:blipFill rotWithShape="1">
          <a:blip r:embed="rId3">
            <a:alphaModFix/>
          </a:blip>
          <a:srcRect/>
          <a:stretch/>
        </p:blipFill>
        <p:spPr>
          <a:xfrm>
            <a:off x="549275" y="2251299"/>
            <a:ext cx="5759449" cy="3330358"/>
          </a:xfrm>
          <a:prstGeom prst="rect">
            <a:avLst/>
          </a:prstGeom>
          <a:noFill/>
          <a:ln>
            <a:noFill/>
          </a:ln>
        </p:spPr>
      </p:pic>
      <p:sp>
        <p:nvSpPr>
          <p:cNvPr id="932" name="Google Shape;932;p40"/>
          <p:cNvSpPr txBox="1"/>
          <p:nvPr/>
        </p:nvSpPr>
        <p:spPr>
          <a:xfrm>
            <a:off x="549275" y="3283924"/>
            <a:ext cx="1403351" cy="769441"/>
          </a:xfrm>
          <a:prstGeom prst="rect">
            <a:avLst/>
          </a:prstGeom>
          <a:noFill/>
          <a:ln w="952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rial Black"/>
                <a:ea typeface="Arial Black"/>
                <a:cs typeface="Arial Black"/>
                <a:sym typeface="Arial Black"/>
              </a:rPr>
              <a:t>13%</a:t>
            </a:r>
            <a:endParaRPr/>
          </a:p>
          <a:p>
            <a:pPr marL="0" marR="0" lvl="0" indent="0" algn="l" rtl="0">
              <a:spcBef>
                <a:spcPts val="0"/>
              </a:spcBef>
              <a:spcAft>
                <a:spcPts val="0"/>
              </a:spcAft>
              <a:buNone/>
            </a:pPr>
            <a:r>
              <a:rPr lang="en-US" sz="1000">
                <a:solidFill>
                  <a:schemeClr val="dk1"/>
                </a:solidFill>
                <a:latin typeface="Calibri"/>
                <a:ea typeface="Calibri"/>
                <a:cs typeface="Calibri"/>
                <a:sym typeface="Calibri"/>
              </a:rPr>
              <a:t>Determining how much money to ask for</a:t>
            </a:r>
            <a:endParaRPr/>
          </a:p>
        </p:txBody>
      </p:sp>
      <p:sp>
        <p:nvSpPr>
          <p:cNvPr id="933" name="Google Shape;933;p40"/>
          <p:cNvSpPr txBox="1"/>
          <p:nvPr/>
        </p:nvSpPr>
        <p:spPr>
          <a:xfrm>
            <a:off x="4571999" y="2271883"/>
            <a:ext cx="1736725" cy="769441"/>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r" rtl="0">
              <a:spcBef>
                <a:spcPts val="0"/>
              </a:spcBef>
              <a:spcAft>
                <a:spcPts val="0"/>
              </a:spcAft>
              <a:buNone/>
            </a:pPr>
            <a:r>
              <a:rPr lang="en-US" sz="2400">
                <a:solidFill>
                  <a:schemeClr val="dk1"/>
                </a:solidFill>
                <a:latin typeface="Arial Black"/>
                <a:ea typeface="Arial Black"/>
                <a:cs typeface="Arial Black"/>
                <a:sym typeface="Arial Black"/>
              </a:rPr>
              <a:t>20%</a:t>
            </a:r>
            <a:endParaRPr/>
          </a:p>
          <a:p>
            <a:pPr marL="0" marR="0" lvl="0" indent="0" algn="r" rtl="0">
              <a:spcBef>
                <a:spcPts val="0"/>
              </a:spcBef>
              <a:spcAft>
                <a:spcPts val="0"/>
              </a:spcAft>
              <a:buNone/>
            </a:pPr>
            <a:r>
              <a:rPr lang="en-US" sz="1000">
                <a:solidFill>
                  <a:schemeClr val="dk1"/>
                </a:solidFill>
                <a:latin typeface="Calibri"/>
                <a:ea typeface="Calibri"/>
                <a:cs typeface="Calibri"/>
                <a:sym typeface="Calibri"/>
              </a:rPr>
              <a:t>Developing a scalable model </a:t>
            </a:r>
            <a:endParaRPr/>
          </a:p>
          <a:p>
            <a:pPr marL="0" marR="0" lvl="0" indent="0" algn="r" rtl="0">
              <a:spcBef>
                <a:spcPts val="0"/>
              </a:spcBef>
              <a:spcAft>
                <a:spcPts val="0"/>
              </a:spcAft>
              <a:buNone/>
            </a:pPr>
            <a:r>
              <a:rPr lang="en-US" sz="1000">
                <a:solidFill>
                  <a:schemeClr val="dk1"/>
                </a:solidFill>
                <a:latin typeface="Calibri"/>
                <a:ea typeface="Calibri"/>
                <a:cs typeface="Calibri"/>
                <a:sym typeface="Calibri"/>
              </a:rPr>
              <a:t>to attract investors</a:t>
            </a:r>
            <a:endParaRPr/>
          </a:p>
        </p:txBody>
      </p:sp>
      <p:sp>
        <p:nvSpPr>
          <p:cNvPr id="934" name="Google Shape;934;p40"/>
          <p:cNvSpPr txBox="1"/>
          <p:nvPr/>
        </p:nvSpPr>
        <p:spPr>
          <a:xfrm>
            <a:off x="4743450" y="4171890"/>
            <a:ext cx="1565274" cy="615553"/>
          </a:xfrm>
          <a:prstGeom prst="rect">
            <a:avLst/>
          </a:prstGeom>
          <a:noFill/>
          <a:ln w="9525" cap="flat" cmpd="sng">
            <a:solidFill>
              <a:srgbClr val="191F27"/>
            </a:solidFill>
            <a:prstDash val="solid"/>
            <a:round/>
            <a:headEnd type="none" w="sm" len="sm"/>
            <a:tailEnd type="none" w="sm" len="sm"/>
          </a:ln>
        </p:spPr>
        <p:txBody>
          <a:bodyPr spcFirstLastPara="1" wrap="square" lIns="91425" tIns="45700" rIns="91425" bIns="45700" anchor="t" anchorCtr="0">
            <a:spAutoFit/>
          </a:bodyPr>
          <a:lstStyle/>
          <a:p>
            <a:pPr marL="0" marR="0" lvl="0" indent="0" algn="r" rtl="0">
              <a:spcBef>
                <a:spcPts val="0"/>
              </a:spcBef>
              <a:spcAft>
                <a:spcPts val="0"/>
              </a:spcAft>
              <a:buNone/>
            </a:pPr>
            <a:r>
              <a:rPr lang="en-US" sz="2400">
                <a:solidFill>
                  <a:schemeClr val="dk1"/>
                </a:solidFill>
                <a:latin typeface="Arial Black"/>
                <a:ea typeface="Arial Black"/>
                <a:cs typeface="Arial Black"/>
                <a:sym typeface="Arial Black"/>
              </a:rPr>
              <a:t>25%</a:t>
            </a:r>
            <a:endParaRPr/>
          </a:p>
          <a:p>
            <a:pPr marL="0" marR="0" lvl="0" indent="0" algn="r" rtl="0">
              <a:spcBef>
                <a:spcPts val="0"/>
              </a:spcBef>
              <a:spcAft>
                <a:spcPts val="0"/>
              </a:spcAft>
              <a:buNone/>
            </a:pPr>
            <a:r>
              <a:rPr lang="en-US" sz="1000">
                <a:solidFill>
                  <a:schemeClr val="dk1"/>
                </a:solidFill>
                <a:latin typeface="Calibri"/>
                <a:ea typeface="Calibri"/>
                <a:cs typeface="Calibri"/>
                <a:sym typeface="Calibri"/>
              </a:rPr>
              <a:t>Finding a suitable investor</a:t>
            </a:r>
            <a:endParaRPr/>
          </a:p>
        </p:txBody>
      </p:sp>
      <p:sp>
        <p:nvSpPr>
          <p:cNvPr id="935" name="Google Shape;935;p40"/>
          <p:cNvSpPr txBox="1"/>
          <p:nvPr/>
        </p:nvSpPr>
        <p:spPr>
          <a:xfrm>
            <a:off x="2599002" y="5026485"/>
            <a:ext cx="1287199" cy="615553"/>
          </a:xfrm>
          <a:prstGeom prst="rect">
            <a:avLst/>
          </a:prstGeom>
          <a:noFill/>
          <a:ln w="9525" cap="flat" cmpd="sng">
            <a:solidFill>
              <a:srgbClr val="ACB8CA"/>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dk1"/>
                </a:solidFill>
                <a:latin typeface="Arial Black"/>
                <a:ea typeface="Arial Black"/>
                <a:cs typeface="Arial Black"/>
                <a:sym typeface="Arial Black"/>
              </a:rPr>
              <a:t>13%</a:t>
            </a:r>
            <a:endParaRPr/>
          </a:p>
          <a:p>
            <a:pPr marL="0" marR="0" lvl="0" indent="0" algn="ctr" rtl="0">
              <a:spcBef>
                <a:spcPts val="0"/>
              </a:spcBef>
              <a:spcAft>
                <a:spcPts val="0"/>
              </a:spcAft>
              <a:buNone/>
            </a:pPr>
            <a:r>
              <a:rPr lang="en-US" sz="1000">
                <a:solidFill>
                  <a:schemeClr val="dk1"/>
                </a:solidFill>
                <a:latin typeface="Calibri"/>
                <a:ea typeface="Calibri"/>
                <a:cs typeface="Calibri"/>
                <a:sym typeface="Calibri"/>
              </a:rPr>
              <a:t>Regulatory Issues</a:t>
            </a:r>
            <a:endParaRPr/>
          </a:p>
        </p:txBody>
      </p:sp>
      <p:sp>
        <p:nvSpPr>
          <p:cNvPr id="936" name="Google Shape;936;p40"/>
          <p:cNvSpPr txBox="1"/>
          <p:nvPr/>
        </p:nvSpPr>
        <p:spPr>
          <a:xfrm>
            <a:off x="549275" y="761069"/>
            <a:ext cx="5759450" cy="93871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SMEs find the process of raising funds difficult, with 25% of SMEs citing the problem of finding suitable investors as the main challenge in raising funds. 20% see developing a scalable business model that attracts investors as the main challenge. 13% of SMEs find the determination of the amount to ask for as the main hindrance to raising finance, while the remaining 18% attribute difficulties in raising finance to a lack of knowledge about how and when to raise finance.</a:t>
            </a:r>
            <a:endParaRPr/>
          </a:p>
        </p:txBody>
      </p:sp>
      <p:sp>
        <p:nvSpPr>
          <p:cNvPr id="937" name="Google Shape;937;p40"/>
          <p:cNvSpPr txBox="1"/>
          <p:nvPr/>
        </p:nvSpPr>
        <p:spPr>
          <a:xfrm>
            <a:off x="549273" y="2271883"/>
            <a:ext cx="1574802" cy="769441"/>
          </a:xfrm>
          <a:prstGeom prst="rect">
            <a:avLst/>
          </a:prstGeom>
          <a:noFill/>
          <a:ln w="952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rial Black"/>
                <a:ea typeface="Arial Black"/>
                <a:cs typeface="Arial Black"/>
                <a:sym typeface="Arial Black"/>
              </a:rPr>
              <a:t>18% </a:t>
            </a:r>
            <a:endParaRPr/>
          </a:p>
          <a:p>
            <a:pPr marL="0" marR="0" lvl="0" indent="0" algn="l" rtl="0">
              <a:spcBef>
                <a:spcPts val="0"/>
              </a:spcBef>
              <a:spcAft>
                <a:spcPts val="0"/>
              </a:spcAft>
              <a:buNone/>
            </a:pPr>
            <a:r>
              <a:rPr lang="en-US" sz="1000">
                <a:solidFill>
                  <a:schemeClr val="dk1"/>
                </a:solidFill>
                <a:latin typeface="Calibri"/>
                <a:ea typeface="Calibri"/>
                <a:cs typeface="Calibri"/>
                <a:sym typeface="Calibri"/>
              </a:rPr>
              <a:t> Lack of knowledge about how and when to raise</a:t>
            </a:r>
            <a:endParaRPr/>
          </a:p>
        </p:txBody>
      </p:sp>
      <p:sp>
        <p:nvSpPr>
          <p:cNvPr id="938" name="Google Shape;938;p40"/>
          <p:cNvSpPr txBox="1"/>
          <p:nvPr/>
        </p:nvSpPr>
        <p:spPr>
          <a:xfrm>
            <a:off x="549276" y="4309783"/>
            <a:ext cx="1574800" cy="923330"/>
          </a:xfrm>
          <a:prstGeom prst="rect">
            <a:avLst/>
          </a:prstGeom>
          <a:noFill/>
          <a:ln w="9525" cap="flat" cmpd="sng">
            <a:solidFill>
              <a:srgbClr val="5F5F5F"/>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rial Black"/>
                <a:ea typeface="Arial Black"/>
                <a:cs typeface="Arial Black"/>
                <a:sym typeface="Arial Black"/>
              </a:rPr>
              <a:t>13%</a:t>
            </a:r>
            <a:endParaRPr/>
          </a:p>
          <a:p>
            <a:pPr marL="0" marR="0" lvl="0" indent="0" algn="l" rtl="0">
              <a:spcBef>
                <a:spcPts val="0"/>
              </a:spcBef>
              <a:spcAft>
                <a:spcPts val="0"/>
              </a:spcAft>
              <a:buNone/>
            </a:pPr>
            <a:r>
              <a:rPr lang="en-US" sz="1000">
                <a:solidFill>
                  <a:schemeClr val="dk1"/>
                </a:solidFill>
                <a:latin typeface="Calibri"/>
                <a:ea typeface="Calibri"/>
                <a:cs typeface="Calibri"/>
                <a:sym typeface="Calibri"/>
              </a:rPr>
              <a:t>No investment options available at the stage of raising</a:t>
            </a:r>
            <a:endParaRPr/>
          </a:p>
        </p:txBody>
      </p:sp>
      <p:cxnSp>
        <p:nvCxnSpPr>
          <p:cNvPr id="939" name="Google Shape;939;p40"/>
          <p:cNvCxnSpPr/>
          <p:nvPr/>
        </p:nvCxnSpPr>
        <p:spPr>
          <a:xfrm>
            <a:off x="3891517" y="4171890"/>
            <a:ext cx="552900" cy="462000"/>
          </a:xfrm>
          <a:prstGeom prst="bentConnector3">
            <a:avLst>
              <a:gd name="adj1" fmla="val 50000"/>
            </a:avLst>
          </a:prstGeom>
          <a:noFill/>
          <a:ln w="9525" cap="flat" cmpd="sng">
            <a:solidFill>
              <a:srgbClr val="191F27"/>
            </a:solidFill>
            <a:prstDash val="solid"/>
            <a:round/>
            <a:headEnd type="none" w="sm" len="sm"/>
            <a:tailEnd type="none" w="sm" len="sm"/>
          </a:ln>
        </p:spPr>
      </p:cxnSp>
      <p:cxnSp>
        <p:nvCxnSpPr>
          <p:cNvPr id="940" name="Google Shape;940;p40"/>
          <p:cNvCxnSpPr/>
          <p:nvPr/>
        </p:nvCxnSpPr>
        <p:spPr>
          <a:xfrm rot="10800000" flipH="1">
            <a:off x="3809379" y="2709276"/>
            <a:ext cx="635100" cy="533100"/>
          </a:xfrm>
          <a:prstGeom prst="bentConnector3">
            <a:avLst>
              <a:gd name="adj1" fmla="val 50000"/>
            </a:avLst>
          </a:prstGeom>
          <a:noFill/>
          <a:ln w="9525" cap="flat" cmpd="sng">
            <a:solidFill>
              <a:srgbClr val="BE8E00"/>
            </a:solidFill>
            <a:prstDash val="solid"/>
            <a:round/>
            <a:headEnd type="none" w="sm" len="sm"/>
            <a:tailEnd type="none" w="sm" len="sm"/>
          </a:ln>
        </p:spPr>
      </p:cxnSp>
      <p:cxnSp>
        <p:nvCxnSpPr>
          <p:cNvPr id="941" name="Google Shape;941;p40"/>
          <p:cNvCxnSpPr/>
          <p:nvPr/>
        </p:nvCxnSpPr>
        <p:spPr>
          <a:xfrm>
            <a:off x="2124075" y="2638507"/>
            <a:ext cx="724200" cy="645300"/>
          </a:xfrm>
          <a:prstGeom prst="bentConnector3">
            <a:avLst>
              <a:gd name="adj1" fmla="val 49992"/>
            </a:avLst>
          </a:prstGeom>
          <a:noFill/>
          <a:ln w="9525" cap="flat" cmpd="sng">
            <a:solidFill>
              <a:schemeClr val="accent2"/>
            </a:solidFill>
            <a:prstDash val="solid"/>
            <a:round/>
            <a:headEnd type="none" w="sm" len="sm"/>
            <a:tailEnd type="none" w="sm" len="sm"/>
          </a:ln>
        </p:spPr>
      </p:cxnSp>
      <p:sp>
        <p:nvSpPr>
          <p:cNvPr id="942" name="Google Shape;942;p40"/>
          <p:cNvSpPr txBox="1"/>
          <p:nvPr/>
        </p:nvSpPr>
        <p:spPr>
          <a:xfrm>
            <a:off x="549276" y="6006930"/>
            <a:ext cx="2744788" cy="76944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Despite the difficulty in raising finance, 53% of SMEs are planning to raise finance within the next 12 months while 18% plan to do it after 12 months. </a:t>
            </a:r>
            <a:endParaRPr/>
          </a:p>
        </p:txBody>
      </p:sp>
      <p:sp>
        <p:nvSpPr>
          <p:cNvPr id="943" name="Google Shape;943;p40"/>
          <p:cNvSpPr txBox="1"/>
          <p:nvPr/>
        </p:nvSpPr>
        <p:spPr>
          <a:xfrm>
            <a:off x="3563938" y="6006930"/>
            <a:ext cx="2744788" cy="76944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29% however, does not plan on raising any finance. Additionally, equity in the most sough after type of financing(68%) followed by debt and quasi-equity (16%).</a:t>
            </a:r>
            <a:endParaRPr/>
          </a:p>
        </p:txBody>
      </p:sp>
      <p:pic>
        <p:nvPicPr>
          <p:cNvPr id="944" name="Google Shape;944;p40"/>
          <p:cNvPicPr preferRelativeResize="0"/>
          <p:nvPr/>
        </p:nvPicPr>
        <p:blipFill rotWithShape="1">
          <a:blip r:embed="rId4">
            <a:alphaModFix/>
          </a:blip>
          <a:srcRect/>
          <a:stretch/>
        </p:blipFill>
        <p:spPr>
          <a:xfrm>
            <a:off x="575007" y="6975674"/>
            <a:ext cx="2693326" cy="1428131"/>
          </a:xfrm>
          <a:prstGeom prst="rect">
            <a:avLst/>
          </a:prstGeom>
          <a:noFill/>
          <a:ln>
            <a:noFill/>
          </a:ln>
        </p:spPr>
      </p:pic>
      <p:pic>
        <p:nvPicPr>
          <p:cNvPr id="945" name="Google Shape;945;p40"/>
          <p:cNvPicPr preferRelativeResize="0"/>
          <p:nvPr/>
        </p:nvPicPr>
        <p:blipFill rotWithShape="1">
          <a:blip r:embed="rId5">
            <a:alphaModFix/>
          </a:blip>
          <a:srcRect/>
          <a:stretch/>
        </p:blipFill>
        <p:spPr>
          <a:xfrm>
            <a:off x="2848165" y="7084856"/>
            <a:ext cx="2744787" cy="1428132"/>
          </a:xfrm>
          <a:prstGeom prst="rect">
            <a:avLst/>
          </a:prstGeom>
          <a:noFill/>
          <a:ln>
            <a:noFill/>
          </a:ln>
        </p:spPr>
      </p:pic>
      <p:sp>
        <p:nvSpPr>
          <p:cNvPr id="946" name="Google Shape;946;p40"/>
          <p:cNvSpPr txBox="1"/>
          <p:nvPr/>
        </p:nvSpPr>
        <p:spPr>
          <a:xfrm>
            <a:off x="2316126" y="7771156"/>
            <a:ext cx="1022391" cy="56938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100" b="1">
                <a:solidFill>
                  <a:schemeClr val="accent2"/>
                </a:solidFill>
                <a:latin typeface="Calibri"/>
                <a:ea typeface="Calibri"/>
                <a:cs typeface="Calibri"/>
                <a:sym typeface="Calibri"/>
              </a:rPr>
              <a:t>18%</a:t>
            </a:r>
            <a:endParaRPr/>
          </a:p>
          <a:p>
            <a:pPr marL="0" marR="0" lvl="0" indent="0" algn="r" rtl="0">
              <a:spcBef>
                <a:spcPts val="0"/>
              </a:spcBef>
              <a:spcAft>
                <a:spcPts val="0"/>
              </a:spcAft>
              <a:buNone/>
            </a:pPr>
            <a:r>
              <a:rPr lang="en-US" sz="1000">
                <a:solidFill>
                  <a:schemeClr val="dk1"/>
                </a:solidFill>
                <a:latin typeface="Calibri"/>
                <a:ea typeface="Calibri"/>
                <a:cs typeface="Calibri"/>
                <a:sym typeface="Calibri"/>
              </a:rPr>
              <a:t>Plan to raise after a year</a:t>
            </a:r>
            <a:endParaRPr/>
          </a:p>
        </p:txBody>
      </p:sp>
      <p:sp>
        <p:nvSpPr>
          <p:cNvPr id="947" name="Google Shape;947;p40"/>
          <p:cNvSpPr txBox="1"/>
          <p:nvPr/>
        </p:nvSpPr>
        <p:spPr>
          <a:xfrm>
            <a:off x="510459" y="7165381"/>
            <a:ext cx="921299" cy="5693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rgbClr val="323F4F"/>
                </a:solidFill>
                <a:latin typeface="Calibri"/>
                <a:ea typeface="Calibri"/>
                <a:cs typeface="Calibri"/>
                <a:sym typeface="Calibri"/>
              </a:rPr>
              <a:t>53%</a:t>
            </a:r>
            <a:endParaRPr/>
          </a:p>
          <a:p>
            <a:pPr marL="0" marR="0" lvl="0" indent="0" algn="l" rtl="0">
              <a:spcBef>
                <a:spcPts val="0"/>
              </a:spcBef>
              <a:spcAft>
                <a:spcPts val="0"/>
              </a:spcAft>
              <a:buNone/>
            </a:pPr>
            <a:r>
              <a:rPr lang="en-US" sz="1000">
                <a:solidFill>
                  <a:schemeClr val="dk1"/>
                </a:solidFill>
                <a:latin typeface="Calibri"/>
                <a:ea typeface="Calibri"/>
                <a:cs typeface="Calibri"/>
                <a:sym typeface="Calibri"/>
              </a:rPr>
              <a:t>Don’t intend to raise</a:t>
            </a:r>
            <a:endParaRPr/>
          </a:p>
        </p:txBody>
      </p:sp>
      <p:sp>
        <p:nvSpPr>
          <p:cNvPr id="948" name="Google Shape;948;p40"/>
          <p:cNvSpPr txBox="1"/>
          <p:nvPr/>
        </p:nvSpPr>
        <p:spPr>
          <a:xfrm>
            <a:off x="2412107" y="7201693"/>
            <a:ext cx="923592" cy="56938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100" b="1">
                <a:solidFill>
                  <a:srgbClr val="8296B0"/>
                </a:solidFill>
                <a:latin typeface="Calibri"/>
                <a:ea typeface="Calibri"/>
                <a:cs typeface="Calibri"/>
                <a:sym typeface="Calibri"/>
              </a:rPr>
              <a:t>29%</a:t>
            </a:r>
            <a:endParaRPr/>
          </a:p>
          <a:p>
            <a:pPr marL="0" marR="0" lvl="0" indent="0" algn="r" rtl="0">
              <a:spcBef>
                <a:spcPts val="0"/>
              </a:spcBef>
              <a:spcAft>
                <a:spcPts val="0"/>
              </a:spcAft>
              <a:buNone/>
            </a:pPr>
            <a:r>
              <a:rPr lang="en-US" sz="1000">
                <a:solidFill>
                  <a:schemeClr val="dk1"/>
                </a:solidFill>
                <a:latin typeface="Calibri"/>
                <a:ea typeface="Calibri"/>
                <a:cs typeface="Calibri"/>
                <a:sym typeface="Calibri"/>
              </a:rPr>
              <a:t>Will raise in next 12m</a:t>
            </a:r>
            <a:endParaRPr/>
          </a:p>
        </p:txBody>
      </p:sp>
      <p:sp>
        <p:nvSpPr>
          <p:cNvPr id="949" name="Google Shape;949;p40"/>
          <p:cNvSpPr txBox="1"/>
          <p:nvPr/>
        </p:nvSpPr>
        <p:spPr>
          <a:xfrm>
            <a:off x="549275" y="6799668"/>
            <a:ext cx="2725738" cy="26161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b="1" i="1">
                <a:solidFill>
                  <a:schemeClr val="accent1"/>
                </a:solidFill>
                <a:latin typeface="Calibri"/>
                <a:ea typeface="Calibri"/>
                <a:cs typeface="Calibri"/>
                <a:sym typeface="Calibri"/>
              </a:rPr>
              <a:t>Fig X: </a:t>
            </a:r>
            <a:r>
              <a:rPr lang="en-US" sz="1100" b="1">
                <a:solidFill>
                  <a:schemeClr val="dk2"/>
                </a:solidFill>
                <a:latin typeface="Calibri"/>
                <a:ea typeface="Calibri"/>
                <a:cs typeface="Calibri"/>
                <a:sym typeface="Calibri"/>
              </a:rPr>
              <a:t>Plan on raising finance</a:t>
            </a:r>
            <a:endParaRPr/>
          </a:p>
        </p:txBody>
      </p:sp>
      <p:sp>
        <p:nvSpPr>
          <p:cNvPr id="950" name="Google Shape;950;p40"/>
          <p:cNvSpPr txBox="1"/>
          <p:nvPr/>
        </p:nvSpPr>
        <p:spPr>
          <a:xfrm>
            <a:off x="3563938" y="6799808"/>
            <a:ext cx="2725738" cy="26161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b="1" i="1">
                <a:solidFill>
                  <a:schemeClr val="accent1"/>
                </a:solidFill>
                <a:latin typeface="Calibri"/>
                <a:ea typeface="Calibri"/>
                <a:cs typeface="Calibri"/>
                <a:sym typeface="Calibri"/>
              </a:rPr>
              <a:t>Fig X: </a:t>
            </a:r>
            <a:r>
              <a:rPr lang="en-US" sz="1100" b="1">
                <a:solidFill>
                  <a:schemeClr val="dk2"/>
                </a:solidFill>
                <a:latin typeface="Calibri"/>
                <a:ea typeface="Calibri"/>
                <a:cs typeface="Calibri"/>
                <a:sym typeface="Calibri"/>
              </a:rPr>
              <a:t>Type of finance sought</a:t>
            </a:r>
            <a:endParaRPr/>
          </a:p>
        </p:txBody>
      </p:sp>
      <p:cxnSp>
        <p:nvCxnSpPr>
          <p:cNvPr id="951" name="Google Shape;951;p40"/>
          <p:cNvCxnSpPr/>
          <p:nvPr/>
        </p:nvCxnSpPr>
        <p:spPr>
          <a:xfrm>
            <a:off x="4848447" y="8199014"/>
            <a:ext cx="1460278" cy="0"/>
          </a:xfrm>
          <a:prstGeom prst="straightConnector1">
            <a:avLst/>
          </a:prstGeom>
          <a:noFill/>
          <a:ln w="9525" cap="flat" cmpd="sng">
            <a:solidFill>
              <a:srgbClr val="323F4F"/>
            </a:solidFill>
            <a:prstDash val="solid"/>
            <a:round/>
            <a:headEnd type="oval" w="med" len="med"/>
            <a:tailEnd type="none" w="sm" len="sm"/>
          </a:ln>
        </p:spPr>
      </p:cxnSp>
      <p:cxnSp>
        <p:nvCxnSpPr>
          <p:cNvPr id="952" name="Google Shape;952;p40"/>
          <p:cNvCxnSpPr/>
          <p:nvPr/>
        </p:nvCxnSpPr>
        <p:spPr>
          <a:xfrm>
            <a:off x="4848447" y="7712316"/>
            <a:ext cx="1441229" cy="0"/>
          </a:xfrm>
          <a:prstGeom prst="straightConnector1">
            <a:avLst/>
          </a:prstGeom>
          <a:noFill/>
          <a:ln w="9525" cap="flat" cmpd="sng">
            <a:solidFill>
              <a:srgbClr val="ACB8CA"/>
            </a:solidFill>
            <a:prstDash val="solid"/>
            <a:round/>
            <a:headEnd type="oval" w="med" len="med"/>
            <a:tailEnd type="none" w="sm" len="sm"/>
          </a:ln>
        </p:spPr>
      </p:cxnSp>
      <p:cxnSp>
        <p:nvCxnSpPr>
          <p:cNvPr id="953" name="Google Shape;953;p40"/>
          <p:cNvCxnSpPr/>
          <p:nvPr/>
        </p:nvCxnSpPr>
        <p:spPr>
          <a:xfrm>
            <a:off x="4743450" y="7308278"/>
            <a:ext cx="1521452" cy="0"/>
          </a:xfrm>
          <a:prstGeom prst="straightConnector1">
            <a:avLst/>
          </a:prstGeom>
          <a:noFill/>
          <a:ln w="9525" cap="flat" cmpd="sng">
            <a:solidFill>
              <a:schemeClr val="accent2"/>
            </a:solidFill>
            <a:prstDash val="solid"/>
            <a:round/>
            <a:headEnd type="oval" w="med" len="med"/>
            <a:tailEnd type="none" w="sm" len="sm"/>
          </a:ln>
        </p:spPr>
      </p:cxnSp>
      <p:sp>
        <p:nvSpPr>
          <p:cNvPr id="954" name="Google Shape;954;p40"/>
          <p:cNvSpPr txBox="1"/>
          <p:nvPr/>
        </p:nvSpPr>
        <p:spPr>
          <a:xfrm>
            <a:off x="5390707" y="7998959"/>
            <a:ext cx="918018" cy="26161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100" b="1">
                <a:solidFill>
                  <a:schemeClr val="dk1"/>
                </a:solidFill>
                <a:latin typeface="Calibri"/>
                <a:ea typeface="Calibri"/>
                <a:cs typeface="Calibri"/>
                <a:sym typeface="Calibri"/>
              </a:rPr>
              <a:t>62%</a:t>
            </a:r>
            <a:r>
              <a:rPr lang="en-US" sz="1100">
                <a:solidFill>
                  <a:schemeClr val="dk1"/>
                </a:solidFill>
                <a:latin typeface="Calibri"/>
                <a:ea typeface="Calibri"/>
                <a:cs typeface="Calibri"/>
                <a:sym typeface="Calibri"/>
              </a:rPr>
              <a:t> Equity</a:t>
            </a:r>
            <a:endParaRPr/>
          </a:p>
        </p:txBody>
      </p:sp>
      <p:sp>
        <p:nvSpPr>
          <p:cNvPr id="955" name="Google Shape;955;p40"/>
          <p:cNvSpPr txBox="1"/>
          <p:nvPr/>
        </p:nvSpPr>
        <p:spPr>
          <a:xfrm>
            <a:off x="5390707" y="7509470"/>
            <a:ext cx="918018" cy="26161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100" b="1">
                <a:solidFill>
                  <a:schemeClr val="dk1"/>
                </a:solidFill>
                <a:latin typeface="Calibri"/>
                <a:ea typeface="Calibri"/>
                <a:cs typeface="Calibri"/>
                <a:sym typeface="Calibri"/>
              </a:rPr>
              <a:t>16%</a:t>
            </a:r>
            <a:r>
              <a:rPr lang="en-US" sz="1100">
                <a:solidFill>
                  <a:schemeClr val="dk1"/>
                </a:solidFill>
                <a:latin typeface="Calibri"/>
                <a:ea typeface="Calibri"/>
                <a:cs typeface="Calibri"/>
                <a:sym typeface="Calibri"/>
              </a:rPr>
              <a:t> Debt</a:t>
            </a:r>
            <a:endParaRPr/>
          </a:p>
        </p:txBody>
      </p:sp>
      <p:sp>
        <p:nvSpPr>
          <p:cNvPr id="956" name="Google Shape;956;p40"/>
          <p:cNvSpPr txBox="1"/>
          <p:nvPr/>
        </p:nvSpPr>
        <p:spPr>
          <a:xfrm>
            <a:off x="5099935" y="7095277"/>
            <a:ext cx="1208790" cy="26161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100" b="1">
                <a:solidFill>
                  <a:schemeClr val="dk1"/>
                </a:solidFill>
                <a:latin typeface="Calibri"/>
                <a:ea typeface="Calibri"/>
                <a:cs typeface="Calibri"/>
                <a:sym typeface="Calibri"/>
              </a:rPr>
              <a:t>16%</a:t>
            </a:r>
            <a:r>
              <a:rPr lang="en-US" sz="1100">
                <a:solidFill>
                  <a:schemeClr val="dk1"/>
                </a:solidFill>
                <a:latin typeface="Calibri"/>
                <a:ea typeface="Calibri"/>
                <a:cs typeface="Calibri"/>
                <a:sym typeface="Calibri"/>
              </a:rPr>
              <a:t> Quasi-Equity</a:t>
            </a:r>
            <a:endParaRPr/>
          </a:p>
        </p:txBody>
      </p:sp>
      <p:cxnSp>
        <p:nvCxnSpPr>
          <p:cNvPr id="957" name="Google Shape;957;p40"/>
          <p:cNvCxnSpPr/>
          <p:nvPr/>
        </p:nvCxnSpPr>
        <p:spPr>
          <a:xfrm>
            <a:off x="3563939" y="755650"/>
            <a:ext cx="2744786" cy="0"/>
          </a:xfrm>
          <a:prstGeom prst="straightConnector1">
            <a:avLst/>
          </a:prstGeom>
          <a:noFill/>
          <a:ln w="12700" cap="flat" cmpd="sng">
            <a:solidFill>
              <a:schemeClr val="accent1"/>
            </a:solidFill>
            <a:prstDash val="solid"/>
            <a:round/>
            <a:headEnd type="none" w="sm" len="sm"/>
            <a:tailEnd type="none" w="sm" len="sm"/>
          </a:ln>
          <a:effectLst>
            <a:outerShdw blurRad="40000" dist="20000" dir="5400000" rotWithShape="0">
              <a:srgbClr val="000000">
                <a:alpha val="37647"/>
              </a:srgbClr>
            </a:outerShdw>
          </a:effectLst>
        </p:spPr>
      </p:cxnSp>
      <p:cxnSp>
        <p:nvCxnSpPr>
          <p:cNvPr id="958" name="Google Shape;958;p40"/>
          <p:cNvCxnSpPr/>
          <p:nvPr/>
        </p:nvCxnSpPr>
        <p:spPr>
          <a:xfrm>
            <a:off x="549275" y="0"/>
            <a:ext cx="0" cy="755650"/>
          </a:xfrm>
          <a:prstGeom prst="straightConnector1">
            <a:avLst/>
          </a:prstGeom>
          <a:noFill/>
          <a:ln w="9525" cap="flat" cmpd="sng">
            <a:solidFill>
              <a:schemeClr val="dk2"/>
            </a:solidFill>
            <a:prstDash val="solid"/>
            <a:round/>
            <a:headEnd type="none" w="sm" len="sm"/>
            <a:tailEnd type="none" w="sm" len="sm"/>
          </a:ln>
        </p:spPr>
      </p:cxnSp>
      <p:sp>
        <p:nvSpPr>
          <p:cNvPr id="959" name="Google Shape;959;p40"/>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3 | SMEs</a:t>
            </a:r>
            <a:endParaRPr/>
          </a:p>
        </p:txBody>
      </p:sp>
      <p:cxnSp>
        <p:nvCxnSpPr>
          <p:cNvPr id="960" name="Google Shape;960;p40"/>
          <p:cNvCxnSpPr/>
          <p:nvPr/>
        </p:nvCxnSpPr>
        <p:spPr>
          <a:xfrm>
            <a:off x="575007" y="7734768"/>
            <a:ext cx="856751" cy="0"/>
          </a:xfrm>
          <a:prstGeom prst="straightConnector1">
            <a:avLst/>
          </a:prstGeom>
          <a:noFill/>
          <a:ln w="9525" cap="flat" cmpd="sng">
            <a:solidFill>
              <a:srgbClr val="323F4F"/>
            </a:solidFill>
            <a:prstDash val="solid"/>
            <a:round/>
            <a:headEnd type="oval" w="med" len="med"/>
            <a:tailEnd type="oval" w="med" len="med"/>
          </a:ln>
        </p:spPr>
      </p:cxnSp>
      <p:cxnSp>
        <p:nvCxnSpPr>
          <p:cNvPr id="961" name="Google Shape;961;p40"/>
          <p:cNvCxnSpPr/>
          <p:nvPr/>
        </p:nvCxnSpPr>
        <p:spPr>
          <a:xfrm>
            <a:off x="2321073" y="7781792"/>
            <a:ext cx="972991" cy="0"/>
          </a:xfrm>
          <a:prstGeom prst="straightConnector1">
            <a:avLst/>
          </a:prstGeom>
          <a:noFill/>
          <a:ln w="9525" cap="flat" cmpd="sng">
            <a:solidFill>
              <a:srgbClr val="8296B0"/>
            </a:solidFill>
            <a:prstDash val="solid"/>
            <a:round/>
            <a:headEnd type="oval" w="med" len="med"/>
            <a:tailEnd type="oval" w="med" len="med"/>
          </a:ln>
        </p:spPr>
      </p:cxnSp>
      <p:cxnSp>
        <p:nvCxnSpPr>
          <p:cNvPr id="962" name="Google Shape;962;p40"/>
          <p:cNvCxnSpPr/>
          <p:nvPr/>
        </p:nvCxnSpPr>
        <p:spPr>
          <a:xfrm>
            <a:off x="2124075" y="8260569"/>
            <a:ext cx="1169989" cy="0"/>
          </a:xfrm>
          <a:prstGeom prst="straightConnector1">
            <a:avLst/>
          </a:prstGeom>
          <a:noFill/>
          <a:ln w="9525" cap="flat" cmpd="sng">
            <a:solidFill>
              <a:schemeClr val="accent2"/>
            </a:solidFill>
            <a:prstDash val="solid"/>
            <a:round/>
            <a:headEnd type="oval" w="med" len="med"/>
            <a:tailEnd type="oval" w="med" len="med"/>
          </a:ln>
        </p:spPr>
      </p:cxn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966"/>
        <p:cNvGrpSpPr/>
        <p:nvPr/>
      </p:nvGrpSpPr>
      <p:grpSpPr>
        <a:xfrm>
          <a:off x="0" y="0"/>
          <a:ext cx="0" cy="0"/>
          <a:chOff x="0" y="0"/>
          <a:chExt cx="0" cy="0"/>
        </a:xfrm>
      </p:grpSpPr>
      <p:sp>
        <p:nvSpPr>
          <p:cNvPr id="967" name="Google Shape;967;p41"/>
          <p:cNvSpPr/>
          <p:nvPr/>
        </p:nvSpPr>
        <p:spPr>
          <a:xfrm>
            <a:off x="3563938" y="1606140"/>
            <a:ext cx="3294062" cy="296586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68" name="Google Shape;968;p41"/>
          <p:cNvSpPr/>
          <p:nvPr/>
        </p:nvSpPr>
        <p:spPr>
          <a:xfrm>
            <a:off x="0" y="4267200"/>
            <a:ext cx="3284485" cy="267586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69" name="Google Shape;969;p41"/>
          <p:cNvSpPr txBox="1"/>
          <p:nvPr/>
        </p:nvSpPr>
        <p:spPr>
          <a:xfrm>
            <a:off x="114300" y="8606135"/>
            <a:ext cx="32385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2"/>
                </a:solidFill>
                <a:latin typeface="Calibri"/>
                <a:ea typeface="Calibri"/>
                <a:cs typeface="Calibri"/>
                <a:sym typeface="Calibri"/>
              </a:rPr>
              <a:t>4</a:t>
            </a:r>
            <a:endParaRPr/>
          </a:p>
        </p:txBody>
      </p:sp>
      <p:sp>
        <p:nvSpPr>
          <p:cNvPr id="970" name="Google Shape;970;p41"/>
          <p:cNvSpPr txBox="1"/>
          <p:nvPr/>
        </p:nvSpPr>
        <p:spPr>
          <a:xfrm>
            <a:off x="549275" y="1181100"/>
            <a:ext cx="2744788" cy="263149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Kenya has over 7.4 million MSMEs employing approximately 14.9 million Kenyans in different sectors of the economy</a:t>
            </a:r>
            <a:r>
              <a:rPr lang="en-US" sz="1100" b="1" baseline="30000">
                <a:solidFill>
                  <a:schemeClr val="dk1"/>
                </a:solidFill>
                <a:latin typeface="Calibri"/>
                <a:ea typeface="Calibri"/>
                <a:cs typeface="Calibri"/>
                <a:sym typeface="Calibri"/>
              </a:rPr>
              <a:t>1</a:t>
            </a:r>
            <a:r>
              <a:rPr lang="en-US" sz="1100">
                <a:solidFill>
                  <a:schemeClr val="dk1"/>
                </a:solidFill>
                <a:latin typeface="Calibri"/>
                <a:ea typeface="Calibri"/>
                <a:cs typeface="Calibri"/>
                <a:sym typeface="Calibri"/>
              </a:rPr>
              <a:t>.</a:t>
            </a:r>
            <a:endParaRPr/>
          </a:p>
          <a:p>
            <a:pPr marL="0" marR="0" lvl="0" indent="0" algn="just" rtl="0">
              <a:spcBef>
                <a:spcPts val="0"/>
              </a:spcBef>
              <a:spcAft>
                <a:spcPts val="0"/>
              </a:spcAft>
              <a:buNone/>
            </a:pPr>
            <a:endParaRPr sz="1100" b="1">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a:solidFill>
                  <a:schemeClr val="dk1"/>
                </a:solidFill>
                <a:latin typeface="Calibri"/>
                <a:ea typeface="Calibri"/>
                <a:cs typeface="Calibri"/>
                <a:sym typeface="Calibri"/>
              </a:rPr>
              <a:t>According to Micro and Small Enterprises Authority (MSEA), the MSME sector created approximately  14.5 million jobs in 2021</a:t>
            </a:r>
            <a:r>
              <a:rPr lang="en-US" sz="1100" b="1" baseline="30000">
                <a:solidFill>
                  <a:schemeClr val="dk1"/>
                </a:solidFill>
                <a:latin typeface="Calibri"/>
                <a:ea typeface="Calibri"/>
                <a:cs typeface="Calibri"/>
                <a:sym typeface="Calibri"/>
              </a:rPr>
              <a:t>2</a:t>
            </a:r>
            <a:r>
              <a:rPr lang="en-US" sz="1100">
                <a:solidFill>
                  <a:schemeClr val="dk1"/>
                </a:solidFill>
                <a:latin typeface="Calibri"/>
                <a:ea typeface="Calibri"/>
                <a:cs typeface="Calibri"/>
                <a:sym typeface="Calibri"/>
              </a:rPr>
              <a:t>. Given that the SME sector is instrumental in job creation, the survey sought to investigate the number of jobs that have been created by the SMEs who participated in the survey.  74% of SMEs agree that jobs have been created in the last 10 years while 24% think otherwise. </a:t>
            </a:r>
            <a:endParaRPr/>
          </a:p>
        </p:txBody>
      </p:sp>
      <p:sp>
        <p:nvSpPr>
          <p:cNvPr id="971" name="Google Shape;971;p41"/>
          <p:cNvSpPr txBox="1"/>
          <p:nvPr/>
        </p:nvSpPr>
        <p:spPr>
          <a:xfrm>
            <a:off x="549275" y="755650"/>
            <a:ext cx="576902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2"/>
                </a:solidFill>
                <a:latin typeface="Gill Sans"/>
                <a:ea typeface="Gill Sans"/>
                <a:cs typeface="Gill Sans"/>
                <a:sym typeface="Gill Sans"/>
              </a:rPr>
              <a:t>3.2.3 SME AND EMPLOYMENT</a:t>
            </a:r>
            <a:endParaRPr/>
          </a:p>
        </p:txBody>
      </p:sp>
      <p:pic>
        <p:nvPicPr>
          <p:cNvPr id="972" name="Google Shape;972;p41"/>
          <p:cNvPicPr preferRelativeResize="0"/>
          <p:nvPr/>
        </p:nvPicPr>
        <p:blipFill rotWithShape="1">
          <a:blip r:embed="rId3">
            <a:alphaModFix/>
          </a:blip>
          <a:srcRect/>
          <a:stretch/>
        </p:blipFill>
        <p:spPr>
          <a:xfrm>
            <a:off x="539699" y="4398006"/>
            <a:ext cx="2744786" cy="2063256"/>
          </a:xfrm>
          <a:prstGeom prst="rect">
            <a:avLst/>
          </a:prstGeom>
          <a:noFill/>
          <a:ln>
            <a:noFill/>
          </a:ln>
        </p:spPr>
      </p:pic>
      <p:sp>
        <p:nvSpPr>
          <p:cNvPr id="973" name="Google Shape;973;p41"/>
          <p:cNvSpPr txBox="1"/>
          <p:nvPr/>
        </p:nvSpPr>
        <p:spPr>
          <a:xfrm>
            <a:off x="539699" y="6571356"/>
            <a:ext cx="2744786"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accent1"/>
                </a:solidFill>
                <a:latin typeface="Calibri"/>
                <a:ea typeface="Calibri"/>
                <a:cs typeface="Calibri"/>
                <a:sym typeface="Calibri"/>
              </a:rPr>
              <a:t>Fig X</a:t>
            </a:r>
            <a:r>
              <a:rPr lang="en-US" sz="1100" i="1">
                <a:solidFill>
                  <a:schemeClr val="dk1"/>
                </a:solidFill>
                <a:latin typeface="Calibri"/>
                <a:ea typeface="Calibri"/>
                <a:cs typeface="Calibri"/>
                <a:sym typeface="Calibri"/>
              </a:rPr>
              <a:t>: </a:t>
            </a:r>
            <a:r>
              <a:rPr lang="en-US" sz="1100" b="1">
                <a:solidFill>
                  <a:schemeClr val="dk2"/>
                </a:solidFill>
                <a:latin typeface="Calibri"/>
                <a:ea typeface="Calibri"/>
                <a:cs typeface="Calibri"/>
                <a:sym typeface="Calibri"/>
              </a:rPr>
              <a:t>Any new jobs created in last 10 years?</a:t>
            </a:r>
            <a:endParaRPr/>
          </a:p>
        </p:txBody>
      </p:sp>
      <p:sp>
        <p:nvSpPr>
          <p:cNvPr id="974" name="Google Shape;974;p41"/>
          <p:cNvSpPr txBox="1"/>
          <p:nvPr/>
        </p:nvSpPr>
        <p:spPr>
          <a:xfrm>
            <a:off x="3573514" y="3974960"/>
            <a:ext cx="2712227"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accent1"/>
                </a:solidFill>
                <a:latin typeface="Calibri"/>
                <a:ea typeface="Calibri"/>
                <a:cs typeface="Calibri"/>
                <a:sym typeface="Calibri"/>
              </a:rPr>
              <a:t>Fig X</a:t>
            </a:r>
            <a:r>
              <a:rPr lang="en-US" sz="1100">
                <a:solidFill>
                  <a:schemeClr val="dk1"/>
                </a:solidFill>
                <a:latin typeface="Calibri"/>
                <a:ea typeface="Calibri"/>
                <a:cs typeface="Calibri"/>
                <a:sym typeface="Calibri"/>
              </a:rPr>
              <a:t>: </a:t>
            </a:r>
            <a:r>
              <a:rPr lang="en-US" sz="1100" b="1">
                <a:solidFill>
                  <a:schemeClr val="dk2"/>
                </a:solidFill>
                <a:latin typeface="Calibri"/>
                <a:ea typeface="Calibri"/>
                <a:cs typeface="Calibri"/>
                <a:sym typeface="Calibri"/>
              </a:rPr>
              <a:t>Number of employees</a:t>
            </a:r>
            <a:endParaRPr/>
          </a:p>
        </p:txBody>
      </p:sp>
      <p:sp>
        <p:nvSpPr>
          <p:cNvPr id="975" name="Google Shape;975;p41"/>
          <p:cNvSpPr txBox="1"/>
          <p:nvPr/>
        </p:nvSpPr>
        <p:spPr>
          <a:xfrm>
            <a:off x="572259" y="3847540"/>
            <a:ext cx="2744788"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2"/>
                </a:solidFill>
                <a:latin typeface="Verdana"/>
                <a:ea typeface="Verdana"/>
                <a:cs typeface="Verdana"/>
                <a:sym typeface="Verdana"/>
              </a:rPr>
              <a:t>Opinion on whether new jobs have been created in the last 10 year</a:t>
            </a:r>
            <a:endParaRPr/>
          </a:p>
        </p:txBody>
      </p:sp>
      <p:sp>
        <p:nvSpPr>
          <p:cNvPr id="976" name="Google Shape;976;p41"/>
          <p:cNvSpPr txBox="1"/>
          <p:nvPr/>
        </p:nvSpPr>
        <p:spPr>
          <a:xfrm>
            <a:off x="549275" y="6943060"/>
            <a:ext cx="2744788" cy="144655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Of the 50 SMEs sampled, </a:t>
            </a:r>
            <a:r>
              <a:rPr lang="en-US" sz="1100" b="1">
                <a:solidFill>
                  <a:schemeClr val="dk1"/>
                </a:solidFill>
                <a:latin typeface="Calibri"/>
                <a:ea typeface="Calibri"/>
                <a:cs typeface="Calibri"/>
                <a:sym typeface="Calibri"/>
              </a:rPr>
              <a:t>34 (68%) have between 2 to 10 employee, 10 (20%) have between 11 to 20 employees, 5 (10%) have between 21 to 50 and only 1 (2%) has more than 50.  </a:t>
            </a:r>
            <a:r>
              <a:rPr lang="en-US" sz="1100">
                <a:solidFill>
                  <a:schemeClr val="dk1"/>
                </a:solidFill>
                <a:latin typeface="Calibri"/>
                <a:ea typeface="Calibri"/>
                <a:cs typeface="Calibri"/>
                <a:sym typeface="Calibri"/>
              </a:rPr>
              <a:t>This implies that majority of the SME, though creating employment, only do so in a limited capacity. This is reflected in number of jobs created over past 10 years</a:t>
            </a:r>
            <a:endParaRPr sz="1100" b="1">
              <a:solidFill>
                <a:schemeClr val="dk1"/>
              </a:solidFill>
              <a:latin typeface="Calibri"/>
              <a:ea typeface="Calibri"/>
              <a:cs typeface="Calibri"/>
              <a:sym typeface="Calibri"/>
            </a:endParaRPr>
          </a:p>
        </p:txBody>
      </p:sp>
      <p:sp>
        <p:nvSpPr>
          <p:cNvPr id="977" name="Google Shape;977;p41"/>
          <p:cNvSpPr txBox="1"/>
          <p:nvPr/>
        </p:nvSpPr>
        <p:spPr>
          <a:xfrm>
            <a:off x="3573514" y="1175253"/>
            <a:ext cx="2744788"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2"/>
                </a:solidFill>
                <a:latin typeface="Verdana"/>
                <a:ea typeface="Verdana"/>
                <a:cs typeface="Verdana"/>
                <a:sym typeface="Verdana"/>
              </a:rPr>
              <a:t>Number of employees working in SMEs</a:t>
            </a:r>
            <a:endParaRPr/>
          </a:p>
        </p:txBody>
      </p:sp>
      <p:pic>
        <p:nvPicPr>
          <p:cNvPr id="978" name="Google Shape;978;p41"/>
          <p:cNvPicPr preferRelativeResize="0"/>
          <p:nvPr/>
        </p:nvPicPr>
        <p:blipFill rotWithShape="1">
          <a:blip r:embed="rId4">
            <a:alphaModFix/>
          </a:blip>
          <a:srcRect/>
          <a:stretch/>
        </p:blipFill>
        <p:spPr>
          <a:xfrm>
            <a:off x="3552445" y="1921946"/>
            <a:ext cx="2754363" cy="1955169"/>
          </a:xfrm>
          <a:prstGeom prst="rect">
            <a:avLst/>
          </a:prstGeom>
          <a:noFill/>
          <a:ln>
            <a:noFill/>
          </a:ln>
        </p:spPr>
      </p:pic>
      <p:sp>
        <p:nvSpPr>
          <p:cNvPr id="979" name="Google Shape;979;p41"/>
          <p:cNvSpPr txBox="1"/>
          <p:nvPr/>
        </p:nvSpPr>
        <p:spPr>
          <a:xfrm>
            <a:off x="4869712" y="1729860"/>
            <a:ext cx="1439013" cy="630942"/>
          </a:xfrm>
          <a:prstGeom prst="rect">
            <a:avLst/>
          </a:prstGeom>
          <a:solidFill>
            <a:srgbClr val="D9D9D9"/>
          </a:solid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2400">
                <a:solidFill>
                  <a:schemeClr val="accent1"/>
                </a:solidFill>
                <a:latin typeface="Arial Black"/>
                <a:ea typeface="Arial Black"/>
                <a:cs typeface="Arial Black"/>
                <a:sym typeface="Arial Black"/>
              </a:rPr>
              <a:t>68%</a:t>
            </a:r>
            <a:endParaRPr/>
          </a:p>
          <a:p>
            <a:pPr marL="0" marR="0" lvl="0" indent="0" algn="r" rtl="0">
              <a:spcBef>
                <a:spcPts val="0"/>
              </a:spcBef>
              <a:spcAft>
                <a:spcPts val="0"/>
              </a:spcAft>
              <a:buNone/>
            </a:pPr>
            <a:r>
              <a:rPr lang="en-US" sz="1100">
                <a:solidFill>
                  <a:schemeClr val="dk1"/>
                </a:solidFill>
                <a:latin typeface="Calibri"/>
                <a:ea typeface="Calibri"/>
                <a:cs typeface="Calibri"/>
                <a:sym typeface="Calibri"/>
              </a:rPr>
              <a:t>Have 2-10 employees</a:t>
            </a:r>
            <a:endParaRPr/>
          </a:p>
        </p:txBody>
      </p:sp>
      <p:cxnSp>
        <p:nvCxnSpPr>
          <p:cNvPr id="980" name="Google Shape;980;p41"/>
          <p:cNvCxnSpPr/>
          <p:nvPr/>
        </p:nvCxnSpPr>
        <p:spPr>
          <a:xfrm>
            <a:off x="549275" y="0"/>
            <a:ext cx="0" cy="755650"/>
          </a:xfrm>
          <a:prstGeom prst="straightConnector1">
            <a:avLst/>
          </a:prstGeom>
          <a:noFill/>
          <a:ln w="9525" cap="flat" cmpd="sng">
            <a:solidFill>
              <a:schemeClr val="dk2"/>
            </a:solidFill>
            <a:prstDash val="solid"/>
            <a:round/>
            <a:headEnd type="none" w="sm" len="sm"/>
            <a:tailEnd type="none" w="sm" len="sm"/>
          </a:ln>
        </p:spPr>
      </p:cxnSp>
      <p:cxnSp>
        <p:nvCxnSpPr>
          <p:cNvPr id="981" name="Google Shape;981;p41"/>
          <p:cNvCxnSpPr/>
          <p:nvPr/>
        </p:nvCxnSpPr>
        <p:spPr>
          <a:xfrm>
            <a:off x="3573515" y="893873"/>
            <a:ext cx="2744786" cy="0"/>
          </a:xfrm>
          <a:prstGeom prst="straightConnector1">
            <a:avLst/>
          </a:prstGeom>
          <a:noFill/>
          <a:ln w="12700" cap="flat" cmpd="sng">
            <a:solidFill>
              <a:schemeClr val="accent1"/>
            </a:solidFill>
            <a:prstDash val="solid"/>
            <a:round/>
            <a:headEnd type="none" w="sm" len="sm"/>
            <a:tailEnd type="none" w="sm" len="sm"/>
          </a:ln>
          <a:effectLst>
            <a:outerShdw blurRad="40000" dist="20000" dir="5400000" rotWithShape="0">
              <a:srgbClr val="000000">
                <a:alpha val="37647"/>
              </a:srgbClr>
            </a:outerShdw>
          </a:effectLst>
        </p:spPr>
      </p:cxnSp>
      <p:sp>
        <p:nvSpPr>
          <p:cNvPr id="982" name="Google Shape;982;p41"/>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3 | SMEs</a:t>
            </a:r>
            <a:endParaRPr/>
          </a:p>
        </p:txBody>
      </p:sp>
      <p:sp>
        <p:nvSpPr>
          <p:cNvPr id="983" name="Google Shape;983;p41"/>
          <p:cNvSpPr txBox="1"/>
          <p:nvPr/>
        </p:nvSpPr>
        <p:spPr>
          <a:xfrm>
            <a:off x="2642718" y="5108336"/>
            <a:ext cx="781493" cy="10926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dk1"/>
                </a:solidFill>
                <a:latin typeface="Calibri"/>
                <a:ea typeface="Calibri"/>
                <a:cs typeface="Calibri"/>
                <a:sym typeface="Calibri"/>
              </a:rPr>
              <a:t>74% </a:t>
            </a:r>
            <a:endParaRPr/>
          </a:p>
          <a:p>
            <a:pPr marL="0" marR="0" lvl="0" indent="0" algn="l" rtl="0">
              <a:spcBef>
                <a:spcPts val="0"/>
              </a:spcBef>
              <a:spcAft>
                <a:spcPts val="0"/>
              </a:spcAft>
              <a:buNone/>
            </a:pPr>
            <a:r>
              <a:rPr lang="en-US" sz="900">
                <a:solidFill>
                  <a:schemeClr val="dk1"/>
                </a:solidFill>
                <a:latin typeface="Calibri"/>
                <a:ea typeface="Calibri"/>
                <a:cs typeface="Calibri"/>
                <a:sym typeface="Calibri"/>
              </a:rPr>
              <a:t>agree that jobs have been created in the last 10years</a:t>
            </a:r>
            <a:endParaRPr/>
          </a:p>
        </p:txBody>
      </p:sp>
      <p:sp>
        <p:nvSpPr>
          <p:cNvPr id="984" name="Google Shape;984;p41"/>
          <p:cNvSpPr txBox="1"/>
          <p:nvPr/>
        </p:nvSpPr>
        <p:spPr>
          <a:xfrm>
            <a:off x="549275" y="4708226"/>
            <a:ext cx="781493"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dk1"/>
                </a:solidFill>
                <a:latin typeface="Calibri"/>
                <a:ea typeface="Calibri"/>
                <a:cs typeface="Calibri"/>
                <a:sym typeface="Calibri"/>
              </a:rPr>
              <a:t>26% </a:t>
            </a:r>
            <a:r>
              <a:rPr lang="en-US" sz="900">
                <a:solidFill>
                  <a:schemeClr val="dk1"/>
                </a:solidFill>
                <a:latin typeface="Calibri"/>
                <a:ea typeface="Calibri"/>
                <a:cs typeface="Calibri"/>
                <a:sym typeface="Calibri"/>
              </a:rPr>
              <a:t>disagree</a:t>
            </a:r>
            <a:endParaRPr/>
          </a:p>
        </p:txBody>
      </p:sp>
      <p:cxnSp>
        <p:nvCxnSpPr>
          <p:cNvPr id="985" name="Google Shape;985;p41"/>
          <p:cNvCxnSpPr/>
          <p:nvPr/>
        </p:nvCxnSpPr>
        <p:spPr>
          <a:xfrm>
            <a:off x="2211572" y="6200943"/>
            <a:ext cx="1082491" cy="0"/>
          </a:xfrm>
          <a:prstGeom prst="straightConnector1">
            <a:avLst/>
          </a:prstGeom>
          <a:noFill/>
          <a:ln w="9525" cap="flat" cmpd="sng">
            <a:solidFill>
              <a:srgbClr val="323F4F"/>
            </a:solidFill>
            <a:prstDash val="solid"/>
            <a:round/>
            <a:headEnd type="oval" w="med" len="med"/>
            <a:tailEnd type="oval" w="med" len="med"/>
          </a:ln>
        </p:spPr>
      </p:cxnSp>
      <p:cxnSp>
        <p:nvCxnSpPr>
          <p:cNvPr id="986" name="Google Shape;986;p41"/>
          <p:cNvCxnSpPr/>
          <p:nvPr/>
        </p:nvCxnSpPr>
        <p:spPr>
          <a:xfrm rot="10800000">
            <a:off x="572259" y="5108336"/>
            <a:ext cx="522894" cy="0"/>
          </a:xfrm>
          <a:prstGeom prst="straightConnector1">
            <a:avLst/>
          </a:prstGeom>
          <a:noFill/>
          <a:ln w="9525" cap="flat" cmpd="sng">
            <a:solidFill>
              <a:srgbClr val="ACB8CA"/>
            </a:solidFill>
            <a:prstDash val="solid"/>
            <a:round/>
            <a:headEnd type="oval" w="med" len="med"/>
            <a:tailEnd type="oval" w="med" len="med"/>
          </a:ln>
        </p:spPr>
      </p:cxnSp>
      <p:pic>
        <p:nvPicPr>
          <p:cNvPr id="987" name="Google Shape;987;p41"/>
          <p:cNvPicPr preferRelativeResize="0"/>
          <p:nvPr/>
        </p:nvPicPr>
        <p:blipFill rotWithShape="1">
          <a:blip r:embed="rId5">
            <a:alphaModFix/>
          </a:blip>
          <a:srcRect/>
          <a:stretch/>
        </p:blipFill>
        <p:spPr>
          <a:xfrm>
            <a:off x="3552445" y="4508098"/>
            <a:ext cx="2765856" cy="2063255"/>
          </a:xfrm>
          <a:prstGeom prst="rect">
            <a:avLst/>
          </a:prstGeom>
          <a:noFill/>
          <a:ln>
            <a:noFill/>
          </a:ln>
        </p:spPr>
      </p:pic>
      <p:sp>
        <p:nvSpPr>
          <p:cNvPr id="988" name="Google Shape;988;p41"/>
          <p:cNvSpPr txBox="1"/>
          <p:nvPr/>
        </p:nvSpPr>
        <p:spPr>
          <a:xfrm>
            <a:off x="3554554" y="5827603"/>
            <a:ext cx="679509"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dk1"/>
                </a:solidFill>
                <a:latin typeface="Calibri"/>
                <a:ea typeface="Calibri"/>
                <a:cs typeface="Calibri"/>
                <a:sym typeface="Calibri"/>
              </a:rPr>
              <a:t>84%</a:t>
            </a:r>
            <a:endParaRPr/>
          </a:p>
          <a:p>
            <a:pPr marL="0" marR="0" lvl="0" indent="0" algn="l" rtl="0">
              <a:spcBef>
                <a:spcPts val="0"/>
              </a:spcBef>
              <a:spcAft>
                <a:spcPts val="0"/>
              </a:spcAft>
              <a:buNone/>
            </a:pPr>
            <a:r>
              <a:rPr lang="en-US" sz="1100">
                <a:solidFill>
                  <a:schemeClr val="dk1"/>
                </a:solidFill>
                <a:latin typeface="Calibri"/>
                <a:ea typeface="Calibri"/>
                <a:cs typeface="Calibri"/>
                <a:sym typeface="Calibri"/>
              </a:rPr>
              <a:t>2-10</a:t>
            </a:r>
            <a:endParaRPr/>
          </a:p>
        </p:txBody>
      </p:sp>
      <p:sp>
        <p:nvSpPr>
          <p:cNvPr id="989" name="Google Shape;989;p41"/>
          <p:cNvSpPr txBox="1"/>
          <p:nvPr/>
        </p:nvSpPr>
        <p:spPr>
          <a:xfrm>
            <a:off x="4724776" y="5047316"/>
            <a:ext cx="1604907" cy="43088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100" b="1">
                <a:solidFill>
                  <a:schemeClr val="dk1"/>
                </a:solidFill>
                <a:latin typeface="Calibri"/>
                <a:ea typeface="Calibri"/>
                <a:cs typeface="Calibri"/>
                <a:sym typeface="Calibri"/>
              </a:rPr>
              <a:t>11%</a:t>
            </a:r>
            <a:endParaRPr/>
          </a:p>
          <a:p>
            <a:pPr marL="0" marR="0" lvl="0" indent="0" algn="r" rtl="0">
              <a:spcBef>
                <a:spcPts val="0"/>
              </a:spcBef>
              <a:spcAft>
                <a:spcPts val="0"/>
              </a:spcAft>
              <a:buNone/>
            </a:pPr>
            <a:r>
              <a:rPr lang="en-US" sz="1100">
                <a:solidFill>
                  <a:schemeClr val="dk1"/>
                </a:solidFill>
                <a:latin typeface="Calibri"/>
                <a:ea typeface="Calibri"/>
                <a:cs typeface="Calibri"/>
                <a:sym typeface="Calibri"/>
              </a:rPr>
              <a:t>11-20</a:t>
            </a:r>
            <a:endParaRPr/>
          </a:p>
        </p:txBody>
      </p:sp>
      <p:sp>
        <p:nvSpPr>
          <p:cNvPr id="990" name="Google Shape;990;p41"/>
          <p:cNvSpPr txBox="1"/>
          <p:nvPr/>
        </p:nvSpPr>
        <p:spPr>
          <a:xfrm>
            <a:off x="4869712" y="5612160"/>
            <a:ext cx="1486252" cy="43088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100" b="1">
                <a:solidFill>
                  <a:schemeClr val="dk1"/>
                </a:solidFill>
                <a:latin typeface="Calibri"/>
                <a:ea typeface="Calibri"/>
                <a:cs typeface="Calibri"/>
                <a:sym typeface="Calibri"/>
              </a:rPr>
              <a:t>4%</a:t>
            </a:r>
            <a:endParaRPr/>
          </a:p>
          <a:p>
            <a:pPr marL="0" marR="0" lvl="0" indent="0" algn="r" rtl="0">
              <a:spcBef>
                <a:spcPts val="0"/>
              </a:spcBef>
              <a:spcAft>
                <a:spcPts val="0"/>
              </a:spcAft>
              <a:buNone/>
            </a:pPr>
            <a:r>
              <a:rPr lang="en-US" sz="1100">
                <a:solidFill>
                  <a:schemeClr val="dk1"/>
                </a:solidFill>
                <a:latin typeface="Calibri"/>
                <a:ea typeface="Calibri"/>
                <a:cs typeface="Calibri"/>
                <a:sym typeface="Calibri"/>
              </a:rPr>
              <a:t>Over 20</a:t>
            </a:r>
            <a:endParaRPr/>
          </a:p>
        </p:txBody>
      </p:sp>
      <p:cxnSp>
        <p:nvCxnSpPr>
          <p:cNvPr id="991" name="Google Shape;991;p41"/>
          <p:cNvCxnSpPr/>
          <p:nvPr/>
        </p:nvCxnSpPr>
        <p:spPr>
          <a:xfrm>
            <a:off x="3605414" y="6200943"/>
            <a:ext cx="1082491" cy="0"/>
          </a:xfrm>
          <a:prstGeom prst="straightConnector1">
            <a:avLst/>
          </a:prstGeom>
          <a:noFill/>
          <a:ln w="9525" cap="flat" cmpd="sng">
            <a:solidFill>
              <a:srgbClr val="191F27"/>
            </a:solidFill>
            <a:prstDash val="solid"/>
            <a:round/>
            <a:headEnd type="oval" w="med" len="med"/>
            <a:tailEnd type="oval" w="med" len="med"/>
          </a:ln>
        </p:spPr>
      </p:cxnSp>
      <p:cxnSp>
        <p:nvCxnSpPr>
          <p:cNvPr id="992" name="Google Shape;992;p41"/>
          <p:cNvCxnSpPr/>
          <p:nvPr/>
        </p:nvCxnSpPr>
        <p:spPr>
          <a:xfrm>
            <a:off x="5612838" y="5967027"/>
            <a:ext cx="705463" cy="0"/>
          </a:xfrm>
          <a:prstGeom prst="straightConnector1">
            <a:avLst/>
          </a:prstGeom>
          <a:noFill/>
          <a:ln w="9525" cap="flat" cmpd="sng">
            <a:solidFill>
              <a:schemeClr val="dk2"/>
            </a:solidFill>
            <a:prstDash val="solid"/>
            <a:round/>
            <a:headEnd type="oval" w="med" len="med"/>
            <a:tailEnd type="oval" w="med" len="med"/>
          </a:ln>
        </p:spPr>
      </p:cxnSp>
      <p:cxnSp>
        <p:nvCxnSpPr>
          <p:cNvPr id="993" name="Google Shape;993;p41"/>
          <p:cNvCxnSpPr>
            <a:endCxn id="987" idx="3"/>
          </p:cNvCxnSpPr>
          <p:nvPr/>
        </p:nvCxnSpPr>
        <p:spPr>
          <a:xfrm rot="10800000" flipH="1">
            <a:off x="5589301" y="5539726"/>
            <a:ext cx="729000" cy="2100"/>
          </a:xfrm>
          <a:prstGeom prst="straightConnector1">
            <a:avLst/>
          </a:prstGeom>
          <a:noFill/>
          <a:ln w="9525" cap="flat" cmpd="sng">
            <a:solidFill>
              <a:srgbClr val="D5DBE5"/>
            </a:solidFill>
            <a:prstDash val="solid"/>
            <a:round/>
            <a:headEnd type="oval" w="med" len="med"/>
            <a:tailEnd type="oval" w="med" len="med"/>
          </a:ln>
        </p:spPr>
      </p:cxnSp>
      <p:sp>
        <p:nvSpPr>
          <p:cNvPr id="994" name="Google Shape;994;p41"/>
          <p:cNvSpPr txBox="1"/>
          <p:nvPr/>
        </p:nvSpPr>
        <p:spPr>
          <a:xfrm>
            <a:off x="3573514" y="6599782"/>
            <a:ext cx="2712227"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accent1"/>
                </a:solidFill>
                <a:latin typeface="Calibri"/>
                <a:ea typeface="Calibri"/>
                <a:cs typeface="Calibri"/>
                <a:sym typeface="Calibri"/>
              </a:rPr>
              <a:t>Fig X</a:t>
            </a:r>
            <a:r>
              <a:rPr lang="en-US" sz="1100">
                <a:solidFill>
                  <a:schemeClr val="dk1"/>
                </a:solidFill>
                <a:latin typeface="Calibri"/>
                <a:ea typeface="Calibri"/>
                <a:cs typeface="Calibri"/>
                <a:sym typeface="Calibri"/>
              </a:rPr>
              <a:t>: </a:t>
            </a:r>
            <a:r>
              <a:rPr lang="en-US" sz="1100" b="1">
                <a:solidFill>
                  <a:schemeClr val="dk2"/>
                </a:solidFill>
                <a:latin typeface="Calibri"/>
                <a:ea typeface="Calibri"/>
                <a:cs typeface="Calibri"/>
                <a:sym typeface="Calibri"/>
              </a:rPr>
              <a:t>How many jobs has your business created in the last 10 years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6"/>
          <p:cNvSpPr/>
          <p:nvPr/>
        </p:nvSpPr>
        <p:spPr>
          <a:xfrm>
            <a:off x="4054642" y="0"/>
            <a:ext cx="2803358" cy="926432"/>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97" name="Google Shape;97;p6"/>
          <p:cNvCxnSpPr/>
          <p:nvPr/>
        </p:nvCxnSpPr>
        <p:spPr>
          <a:xfrm>
            <a:off x="549275" y="405063"/>
            <a:ext cx="5761414" cy="0"/>
          </a:xfrm>
          <a:prstGeom prst="straightConnector1">
            <a:avLst/>
          </a:prstGeom>
          <a:noFill/>
          <a:ln w="9525" cap="flat" cmpd="sng">
            <a:solidFill>
              <a:schemeClr val="dk2"/>
            </a:solidFill>
            <a:prstDash val="solid"/>
            <a:round/>
            <a:headEnd type="none" w="sm" len="sm"/>
            <a:tailEnd type="none" w="sm" len="sm"/>
          </a:ln>
        </p:spPr>
      </p:cxnSp>
      <p:sp>
        <p:nvSpPr>
          <p:cNvPr id="98" name="Google Shape;98;p6"/>
          <p:cNvSpPr/>
          <p:nvPr/>
        </p:nvSpPr>
        <p:spPr>
          <a:xfrm>
            <a:off x="5985836" y="164431"/>
            <a:ext cx="324853" cy="240632"/>
          </a:xfrm>
          <a:prstGeom prst="flowChartInputOutpu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9" name="Google Shape;99;p6"/>
          <p:cNvSpPr/>
          <p:nvPr/>
        </p:nvSpPr>
        <p:spPr>
          <a:xfrm>
            <a:off x="0" y="8388350"/>
            <a:ext cx="2394284" cy="755648"/>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0" name="Google Shape;100;p6"/>
          <p:cNvPicPr preferRelativeResize="0"/>
          <p:nvPr/>
        </p:nvPicPr>
        <p:blipFill rotWithShape="1">
          <a:blip r:embed="rId3">
            <a:alphaModFix/>
          </a:blip>
          <a:srcRect/>
          <a:stretch/>
        </p:blipFill>
        <p:spPr>
          <a:xfrm>
            <a:off x="702189" y="2278219"/>
            <a:ext cx="1033639" cy="429301"/>
          </a:xfrm>
          <a:prstGeom prst="rect">
            <a:avLst/>
          </a:prstGeom>
          <a:noFill/>
          <a:ln>
            <a:noFill/>
          </a:ln>
        </p:spPr>
      </p:pic>
      <p:pic>
        <p:nvPicPr>
          <p:cNvPr id="101" name="Google Shape;101;p6"/>
          <p:cNvPicPr preferRelativeResize="0"/>
          <p:nvPr/>
        </p:nvPicPr>
        <p:blipFill rotWithShape="1">
          <a:blip r:embed="rId4">
            <a:alphaModFix/>
          </a:blip>
          <a:srcRect/>
          <a:stretch/>
        </p:blipFill>
        <p:spPr>
          <a:xfrm>
            <a:off x="1023245" y="7749275"/>
            <a:ext cx="459127" cy="639075"/>
          </a:xfrm>
          <a:prstGeom prst="rect">
            <a:avLst/>
          </a:prstGeom>
          <a:noFill/>
          <a:ln>
            <a:noFill/>
          </a:ln>
        </p:spPr>
      </p:pic>
      <p:pic>
        <p:nvPicPr>
          <p:cNvPr id="102" name="Google Shape;102;p6"/>
          <p:cNvPicPr preferRelativeResize="0"/>
          <p:nvPr/>
        </p:nvPicPr>
        <p:blipFill rotWithShape="1">
          <a:blip r:embed="rId5">
            <a:alphaModFix/>
          </a:blip>
          <a:srcRect/>
          <a:stretch/>
        </p:blipFill>
        <p:spPr>
          <a:xfrm>
            <a:off x="755740" y="1485679"/>
            <a:ext cx="926538" cy="257351"/>
          </a:xfrm>
          <a:prstGeom prst="rect">
            <a:avLst/>
          </a:prstGeom>
          <a:noFill/>
          <a:ln>
            <a:noFill/>
          </a:ln>
        </p:spPr>
      </p:pic>
      <p:pic>
        <p:nvPicPr>
          <p:cNvPr id="103" name="Google Shape;103;p6"/>
          <p:cNvPicPr preferRelativeResize="0"/>
          <p:nvPr/>
        </p:nvPicPr>
        <p:blipFill rotWithShape="1">
          <a:blip r:embed="rId6">
            <a:alphaModFix/>
          </a:blip>
          <a:srcRect/>
          <a:stretch/>
        </p:blipFill>
        <p:spPr>
          <a:xfrm>
            <a:off x="2237815" y="1433898"/>
            <a:ext cx="893798" cy="338435"/>
          </a:xfrm>
          <a:prstGeom prst="rect">
            <a:avLst/>
          </a:prstGeom>
          <a:noFill/>
          <a:ln>
            <a:noFill/>
          </a:ln>
        </p:spPr>
      </p:pic>
      <p:pic>
        <p:nvPicPr>
          <p:cNvPr id="104" name="Google Shape;104;p6"/>
          <p:cNvPicPr preferRelativeResize="0"/>
          <p:nvPr/>
        </p:nvPicPr>
        <p:blipFill rotWithShape="1">
          <a:blip r:embed="rId7">
            <a:alphaModFix/>
          </a:blip>
          <a:srcRect/>
          <a:stretch/>
        </p:blipFill>
        <p:spPr>
          <a:xfrm>
            <a:off x="2470634" y="7834502"/>
            <a:ext cx="512606" cy="496768"/>
          </a:xfrm>
          <a:prstGeom prst="rect">
            <a:avLst/>
          </a:prstGeom>
          <a:noFill/>
          <a:ln>
            <a:noFill/>
          </a:ln>
        </p:spPr>
      </p:pic>
      <p:pic>
        <p:nvPicPr>
          <p:cNvPr id="105" name="Google Shape;105;p6"/>
          <p:cNvPicPr preferRelativeResize="0"/>
          <p:nvPr/>
        </p:nvPicPr>
        <p:blipFill rotWithShape="1">
          <a:blip r:embed="rId8">
            <a:alphaModFix/>
          </a:blip>
          <a:srcRect/>
          <a:stretch/>
        </p:blipFill>
        <p:spPr>
          <a:xfrm>
            <a:off x="694780" y="3183742"/>
            <a:ext cx="1117123" cy="429302"/>
          </a:xfrm>
          <a:prstGeom prst="rect">
            <a:avLst/>
          </a:prstGeom>
          <a:noFill/>
          <a:ln>
            <a:noFill/>
          </a:ln>
        </p:spPr>
      </p:pic>
      <p:pic>
        <p:nvPicPr>
          <p:cNvPr id="106" name="Google Shape;106;p6"/>
          <p:cNvPicPr preferRelativeResize="0"/>
          <p:nvPr/>
        </p:nvPicPr>
        <p:blipFill rotWithShape="1">
          <a:blip r:embed="rId9">
            <a:alphaModFix/>
          </a:blip>
          <a:srcRect/>
          <a:stretch/>
        </p:blipFill>
        <p:spPr>
          <a:xfrm>
            <a:off x="748918" y="6130994"/>
            <a:ext cx="1196041" cy="279479"/>
          </a:xfrm>
          <a:prstGeom prst="rect">
            <a:avLst/>
          </a:prstGeom>
          <a:noFill/>
          <a:ln>
            <a:noFill/>
          </a:ln>
        </p:spPr>
      </p:pic>
      <p:pic>
        <p:nvPicPr>
          <p:cNvPr id="107" name="Google Shape;107;p6"/>
          <p:cNvPicPr preferRelativeResize="0"/>
          <p:nvPr/>
        </p:nvPicPr>
        <p:blipFill rotWithShape="1">
          <a:blip r:embed="rId10">
            <a:alphaModFix/>
          </a:blip>
          <a:srcRect/>
          <a:stretch/>
        </p:blipFill>
        <p:spPr>
          <a:xfrm>
            <a:off x="3660805" y="3131099"/>
            <a:ext cx="1017228" cy="481945"/>
          </a:xfrm>
          <a:prstGeom prst="rect">
            <a:avLst/>
          </a:prstGeom>
          <a:noFill/>
          <a:ln>
            <a:noFill/>
          </a:ln>
        </p:spPr>
      </p:pic>
      <p:pic>
        <p:nvPicPr>
          <p:cNvPr id="108" name="Google Shape;108;p6"/>
          <p:cNvPicPr preferRelativeResize="0"/>
          <p:nvPr/>
        </p:nvPicPr>
        <p:blipFill rotWithShape="1">
          <a:blip r:embed="rId11">
            <a:alphaModFix/>
          </a:blip>
          <a:srcRect/>
          <a:stretch/>
        </p:blipFill>
        <p:spPr>
          <a:xfrm>
            <a:off x="5155650" y="7104779"/>
            <a:ext cx="970943" cy="247371"/>
          </a:xfrm>
          <a:prstGeom prst="rect">
            <a:avLst/>
          </a:prstGeom>
          <a:noFill/>
          <a:ln>
            <a:noFill/>
          </a:ln>
        </p:spPr>
      </p:pic>
      <p:pic>
        <p:nvPicPr>
          <p:cNvPr id="109" name="Google Shape;109;p6"/>
          <p:cNvPicPr preferRelativeResize="0"/>
          <p:nvPr/>
        </p:nvPicPr>
        <p:blipFill rotWithShape="1">
          <a:blip r:embed="rId12">
            <a:alphaModFix/>
          </a:blip>
          <a:srcRect/>
          <a:stretch/>
        </p:blipFill>
        <p:spPr>
          <a:xfrm>
            <a:off x="785665" y="6890269"/>
            <a:ext cx="866686" cy="404642"/>
          </a:xfrm>
          <a:prstGeom prst="rect">
            <a:avLst/>
          </a:prstGeom>
          <a:noFill/>
          <a:ln>
            <a:noFill/>
          </a:ln>
        </p:spPr>
      </p:pic>
      <p:pic>
        <p:nvPicPr>
          <p:cNvPr id="110" name="Google Shape;110;p6"/>
          <p:cNvPicPr preferRelativeResize="0"/>
          <p:nvPr/>
        </p:nvPicPr>
        <p:blipFill rotWithShape="1">
          <a:blip r:embed="rId13">
            <a:alphaModFix/>
          </a:blip>
          <a:srcRect/>
          <a:stretch/>
        </p:blipFill>
        <p:spPr>
          <a:xfrm>
            <a:off x="2342162" y="4228256"/>
            <a:ext cx="845345" cy="243712"/>
          </a:xfrm>
          <a:prstGeom prst="rect">
            <a:avLst/>
          </a:prstGeom>
          <a:noFill/>
          <a:ln>
            <a:noFill/>
          </a:ln>
        </p:spPr>
      </p:pic>
      <p:pic>
        <p:nvPicPr>
          <p:cNvPr id="111" name="Google Shape;111;p6"/>
          <p:cNvPicPr preferRelativeResize="0"/>
          <p:nvPr/>
        </p:nvPicPr>
        <p:blipFill rotWithShape="1">
          <a:blip r:embed="rId14">
            <a:alphaModFix/>
          </a:blip>
          <a:srcRect/>
          <a:stretch/>
        </p:blipFill>
        <p:spPr>
          <a:xfrm>
            <a:off x="3888796" y="4173019"/>
            <a:ext cx="664763" cy="298949"/>
          </a:xfrm>
          <a:prstGeom prst="rect">
            <a:avLst/>
          </a:prstGeom>
          <a:noFill/>
          <a:ln>
            <a:noFill/>
          </a:ln>
        </p:spPr>
      </p:pic>
      <p:pic>
        <p:nvPicPr>
          <p:cNvPr id="112" name="Google Shape;112;p6"/>
          <p:cNvPicPr preferRelativeResize="0"/>
          <p:nvPr/>
        </p:nvPicPr>
        <p:blipFill rotWithShape="1">
          <a:blip r:embed="rId15">
            <a:alphaModFix/>
          </a:blip>
          <a:srcRect/>
          <a:stretch/>
        </p:blipFill>
        <p:spPr>
          <a:xfrm>
            <a:off x="2276484" y="6099926"/>
            <a:ext cx="1546369" cy="385373"/>
          </a:xfrm>
          <a:prstGeom prst="rect">
            <a:avLst/>
          </a:prstGeom>
          <a:noFill/>
          <a:ln>
            <a:noFill/>
          </a:ln>
        </p:spPr>
      </p:pic>
      <p:pic>
        <p:nvPicPr>
          <p:cNvPr id="113" name="Google Shape;113;p6"/>
          <p:cNvPicPr preferRelativeResize="0"/>
          <p:nvPr/>
        </p:nvPicPr>
        <p:blipFill rotWithShape="1">
          <a:blip r:embed="rId16">
            <a:alphaModFix/>
          </a:blip>
          <a:srcRect/>
          <a:stretch/>
        </p:blipFill>
        <p:spPr>
          <a:xfrm>
            <a:off x="3706214" y="7004292"/>
            <a:ext cx="1029926" cy="306628"/>
          </a:xfrm>
          <a:prstGeom prst="rect">
            <a:avLst/>
          </a:prstGeom>
          <a:noFill/>
          <a:ln>
            <a:noFill/>
          </a:ln>
        </p:spPr>
      </p:pic>
      <p:pic>
        <p:nvPicPr>
          <p:cNvPr id="114" name="Google Shape;114;p6"/>
          <p:cNvPicPr preferRelativeResize="0"/>
          <p:nvPr/>
        </p:nvPicPr>
        <p:blipFill rotWithShape="1">
          <a:blip r:embed="rId17">
            <a:alphaModFix/>
          </a:blip>
          <a:srcRect/>
          <a:stretch/>
        </p:blipFill>
        <p:spPr>
          <a:xfrm>
            <a:off x="4974967" y="2386684"/>
            <a:ext cx="1102593" cy="221915"/>
          </a:xfrm>
          <a:prstGeom prst="rect">
            <a:avLst/>
          </a:prstGeom>
          <a:noFill/>
          <a:ln>
            <a:noFill/>
          </a:ln>
        </p:spPr>
      </p:pic>
      <p:pic>
        <p:nvPicPr>
          <p:cNvPr id="115" name="Google Shape;115;p6"/>
          <p:cNvPicPr preferRelativeResize="0"/>
          <p:nvPr/>
        </p:nvPicPr>
        <p:blipFill rotWithShape="1">
          <a:blip r:embed="rId18">
            <a:alphaModFix/>
          </a:blip>
          <a:srcRect/>
          <a:stretch/>
        </p:blipFill>
        <p:spPr>
          <a:xfrm>
            <a:off x="2088849" y="2323486"/>
            <a:ext cx="1191730" cy="394840"/>
          </a:xfrm>
          <a:prstGeom prst="rect">
            <a:avLst/>
          </a:prstGeom>
          <a:noFill/>
          <a:ln>
            <a:noFill/>
          </a:ln>
        </p:spPr>
      </p:pic>
      <p:pic>
        <p:nvPicPr>
          <p:cNvPr id="116" name="Google Shape;116;p6"/>
          <p:cNvPicPr preferRelativeResize="0"/>
          <p:nvPr/>
        </p:nvPicPr>
        <p:blipFill rotWithShape="1">
          <a:blip r:embed="rId19">
            <a:alphaModFix/>
          </a:blip>
          <a:srcRect l="7056" t="19373" r="7132" b="18820"/>
          <a:stretch/>
        </p:blipFill>
        <p:spPr>
          <a:xfrm>
            <a:off x="755740" y="5011207"/>
            <a:ext cx="1036228" cy="524144"/>
          </a:xfrm>
          <a:prstGeom prst="rect">
            <a:avLst/>
          </a:prstGeom>
          <a:noFill/>
          <a:ln>
            <a:noFill/>
          </a:ln>
        </p:spPr>
      </p:pic>
      <p:pic>
        <p:nvPicPr>
          <p:cNvPr id="117" name="Google Shape;117;p6"/>
          <p:cNvPicPr preferRelativeResize="0"/>
          <p:nvPr/>
        </p:nvPicPr>
        <p:blipFill rotWithShape="1">
          <a:blip r:embed="rId20">
            <a:alphaModFix/>
          </a:blip>
          <a:srcRect/>
          <a:stretch/>
        </p:blipFill>
        <p:spPr>
          <a:xfrm>
            <a:off x="3892616" y="7779307"/>
            <a:ext cx="512606" cy="551963"/>
          </a:xfrm>
          <a:prstGeom prst="rect">
            <a:avLst/>
          </a:prstGeom>
          <a:noFill/>
          <a:ln>
            <a:noFill/>
          </a:ln>
        </p:spPr>
      </p:pic>
      <p:pic>
        <p:nvPicPr>
          <p:cNvPr id="118" name="Google Shape;118;p6"/>
          <p:cNvPicPr preferRelativeResize="0"/>
          <p:nvPr/>
        </p:nvPicPr>
        <p:blipFill rotWithShape="1">
          <a:blip r:embed="rId21">
            <a:alphaModFix/>
          </a:blip>
          <a:srcRect/>
          <a:stretch/>
        </p:blipFill>
        <p:spPr>
          <a:xfrm>
            <a:off x="2279184" y="6890269"/>
            <a:ext cx="913708" cy="496767"/>
          </a:xfrm>
          <a:prstGeom prst="rect">
            <a:avLst/>
          </a:prstGeom>
          <a:noFill/>
          <a:ln>
            <a:noFill/>
          </a:ln>
        </p:spPr>
      </p:pic>
      <p:pic>
        <p:nvPicPr>
          <p:cNvPr id="119" name="Google Shape;119;p6"/>
          <p:cNvPicPr preferRelativeResize="0"/>
          <p:nvPr/>
        </p:nvPicPr>
        <p:blipFill rotWithShape="1">
          <a:blip r:embed="rId22">
            <a:alphaModFix/>
          </a:blip>
          <a:srcRect/>
          <a:stretch/>
        </p:blipFill>
        <p:spPr>
          <a:xfrm>
            <a:off x="5219300" y="4173019"/>
            <a:ext cx="714567" cy="378233"/>
          </a:xfrm>
          <a:prstGeom prst="rect">
            <a:avLst/>
          </a:prstGeom>
          <a:noFill/>
          <a:ln>
            <a:noFill/>
          </a:ln>
        </p:spPr>
      </p:pic>
      <p:pic>
        <p:nvPicPr>
          <p:cNvPr id="120" name="Google Shape;120;p6"/>
          <p:cNvPicPr preferRelativeResize="0"/>
          <p:nvPr/>
        </p:nvPicPr>
        <p:blipFill rotWithShape="1">
          <a:blip r:embed="rId23">
            <a:alphaModFix/>
          </a:blip>
          <a:srcRect/>
          <a:stretch/>
        </p:blipFill>
        <p:spPr>
          <a:xfrm>
            <a:off x="5246452" y="5157117"/>
            <a:ext cx="714568" cy="378234"/>
          </a:xfrm>
          <a:prstGeom prst="rect">
            <a:avLst/>
          </a:prstGeom>
          <a:noFill/>
          <a:ln>
            <a:noFill/>
          </a:ln>
        </p:spPr>
      </p:pic>
      <p:pic>
        <p:nvPicPr>
          <p:cNvPr id="121" name="Google Shape;121;p6"/>
          <p:cNvPicPr preferRelativeResize="0"/>
          <p:nvPr/>
        </p:nvPicPr>
        <p:blipFill rotWithShape="1">
          <a:blip r:embed="rId24">
            <a:alphaModFix/>
          </a:blip>
          <a:srcRect l="1" t="25604" r="2848" b="24082"/>
          <a:stretch/>
        </p:blipFill>
        <p:spPr>
          <a:xfrm>
            <a:off x="2346465" y="5141389"/>
            <a:ext cx="913708" cy="480551"/>
          </a:xfrm>
          <a:prstGeom prst="rect">
            <a:avLst/>
          </a:prstGeom>
          <a:noFill/>
          <a:ln>
            <a:noFill/>
          </a:ln>
        </p:spPr>
      </p:pic>
      <p:pic>
        <p:nvPicPr>
          <p:cNvPr id="122" name="Google Shape;122;p6"/>
          <p:cNvPicPr preferRelativeResize="0"/>
          <p:nvPr/>
        </p:nvPicPr>
        <p:blipFill rotWithShape="1">
          <a:blip r:embed="rId25">
            <a:alphaModFix/>
          </a:blip>
          <a:srcRect/>
          <a:stretch/>
        </p:blipFill>
        <p:spPr>
          <a:xfrm>
            <a:off x="5410092" y="5886458"/>
            <a:ext cx="660264" cy="691989"/>
          </a:xfrm>
          <a:prstGeom prst="rect">
            <a:avLst/>
          </a:prstGeom>
          <a:noFill/>
          <a:ln>
            <a:noFill/>
          </a:ln>
        </p:spPr>
      </p:pic>
      <p:pic>
        <p:nvPicPr>
          <p:cNvPr id="123" name="Google Shape;123;p6"/>
          <p:cNvPicPr preferRelativeResize="0"/>
          <p:nvPr/>
        </p:nvPicPr>
        <p:blipFill rotWithShape="1">
          <a:blip r:embed="rId26">
            <a:alphaModFix/>
          </a:blip>
          <a:srcRect/>
          <a:stretch/>
        </p:blipFill>
        <p:spPr>
          <a:xfrm>
            <a:off x="4087527" y="6066816"/>
            <a:ext cx="970943" cy="424169"/>
          </a:xfrm>
          <a:prstGeom prst="rect">
            <a:avLst/>
          </a:prstGeom>
          <a:noFill/>
          <a:ln>
            <a:noFill/>
          </a:ln>
        </p:spPr>
      </p:pic>
      <p:pic>
        <p:nvPicPr>
          <p:cNvPr id="124" name="Google Shape;124;p6"/>
          <p:cNvPicPr preferRelativeResize="0"/>
          <p:nvPr/>
        </p:nvPicPr>
        <p:blipFill rotWithShape="1">
          <a:blip r:embed="rId27">
            <a:alphaModFix/>
          </a:blip>
          <a:srcRect/>
          <a:stretch/>
        </p:blipFill>
        <p:spPr>
          <a:xfrm>
            <a:off x="3473045" y="2238005"/>
            <a:ext cx="1368132" cy="452801"/>
          </a:xfrm>
          <a:prstGeom prst="rect">
            <a:avLst/>
          </a:prstGeom>
          <a:noFill/>
          <a:ln>
            <a:noFill/>
          </a:ln>
        </p:spPr>
      </p:pic>
      <p:pic>
        <p:nvPicPr>
          <p:cNvPr id="125" name="Google Shape;125;p6"/>
          <p:cNvPicPr preferRelativeResize="0"/>
          <p:nvPr/>
        </p:nvPicPr>
        <p:blipFill rotWithShape="1">
          <a:blip r:embed="rId28">
            <a:alphaModFix/>
          </a:blip>
          <a:srcRect/>
          <a:stretch/>
        </p:blipFill>
        <p:spPr>
          <a:xfrm>
            <a:off x="5155650" y="1503395"/>
            <a:ext cx="946610" cy="221916"/>
          </a:xfrm>
          <a:prstGeom prst="rect">
            <a:avLst/>
          </a:prstGeom>
          <a:noFill/>
          <a:ln>
            <a:noFill/>
          </a:ln>
        </p:spPr>
      </p:pic>
      <p:pic>
        <p:nvPicPr>
          <p:cNvPr id="126" name="Google Shape;126;p6"/>
          <p:cNvPicPr preferRelativeResize="0"/>
          <p:nvPr/>
        </p:nvPicPr>
        <p:blipFill rotWithShape="1">
          <a:blip r:embed="rId29">
            <a:alphaModFix/>
          </a:blip>
          <a:srcRect/>
          <a:stretch/>
        </p:blipFill>
        <p:spPr>
          <a:xfrm>
            <a:off x="642619" y="4128224"/>
            <a:ext cx="1302340" cy="443776"/>
          </a:xfrm>
          <a:prstGeom prst="rect">
            <a:avLst/>
          </a:prstGeom>
          <a:noFill/>
          <a:ln>
            <a:noFill/>
          </a:ln>
        </p:spPr>
      </p:pic>
      <p:pic>
        <p:nvPicPr>
          <p:cNvPr id="127" name="Google Shape;127;p6"/>
          <p:cNvPicPr preferRelativeResize="0"/>
          <p:nvPr/>
        </p:nvPicPr>
        <p:blipFill rotWithShape="1">
          <a:blip r:embed="rId30">
            <a:alphaModFix/>
          </a:blip>
          <a:srcRect/>
          <a:stretch/>
        </p:blipFill>
        <p:spPr>
          <a:xfrm>
            <a:off x="3797666" y="5124779"/>
            <a:ext cx="1036228" cy="467073"/>
          </a:xfrm>
          <a:prstGeom prst="rect">
            <a:avLst/>
          </a:prstGeom>
          <a:noFill/>
          <a:ln>
            <a:noFill/>
          </a:ln>
        </p:spPr>
      </p:pic>
      <p:pic>
        <p:nvPicPr>
          <p:cNvPr id="128" name="Google Shape;128;p6"/>
          <p:cNvPicPr preferRelativeResize="0"/>
          <p:nvPr/>
        </p:nvPicPr>
        <p:blipFill rotWithShape="1">
          <a:blip r:embed="rId31">
            <a:alphaModFix/>
          </a:blip>
          <a:srcRect/>
          <a:stretch/>
        </p:blipFill>
        <p:spPr>
          <a:xfrm>
            <a:off x="2346870" y="3227065"/>
            <a:ext cx="675688" cy="342655"/>
          </a:xfrm>
          <a:prstGeom prst="rect">
            <a:avLst/>
          </a:prstGeom>
          <a:noFill/>
          <a:ln>
            <a:noFill/>
          </a:ln>
        </p:spPr>
      </p:pic>
      <p:pic>
        <p:nvPicPr>
          <p:cNvPr id="129" name="Google Shape;129;p6"/>
          <p:cNvPicPr preferRelativeResize="0"/>
          <p:nvPr/>
        </p:nvPicPr>
        <p:blipFill rotWithShape="1">
          <a:blip r:embed="rId32">
            <a:alphaModFix/>
          </a:blip>
          <a:srcRect/>
          <a:stretch/>
        </p:blipFill>
        <p:spPr>
          <a:xfrm>
            <a:off x="5058470" y="3156353"/>
            <a:ext cx="1036228" cy="424169"/>
          </a:xfrm>
          <a:prstGeom prst="rect">
            <a:avLst/>
          </a:prstGeom>
          <a:noFill/>
          <a:ln>
            <a:noFill/>
          </a:ln>
        </p:spPr>
      </p:pic>
      <p:pic>
        <p:nvPicPr>
          <p:cNvPr id="130" name="Google Shape;130;p6"/>
          <p:cNvPicPr preferRelativeResize="0"/>
          <p:nvPr/>
        </p:nvPicPr>
        <p:blipFill rotWithShape="1">
          <a:blip r:embed="rId33">
            <a:alphaModFix/>
          </a:blip>
          <a:srcRect/>
          <a:stretch/>
        </p:blipFill>
        <p:spPr>
          <a:xfrm>
            <a:off x="3693000" y="1464234"/>
            <a:ext cx="952838" cy="300239"/>
          </a:xfrm>
          <a:prstGeom prst="rect">
            <a:avLst/>
          </a:prstGeom>
          <a:noFill/>
          <a:ln>
            <a:noFill/>
          </a:ln>
        </p:spPr>
      </p:pic>
      <p:sp>
        <p:nvSpPr>
          <p:cNvPr id="131" name="Google Shape;131;p6"/>
          <p:cNvSpPr txBox="1"/>
          <p:nvPr/>
        </p:nvSpPr>
        <p:spPr>
          <a:xfrm>
            <a:off x="805946" y="736528"/>
            <a:ext cx="5518622"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2"/>
                </a:solidFill>
                <a:latin typeface="Gill Sans"/>
                <a:ea typeface="Gill Sans"/>
                <a:cs typeface="Gill Sans"/>
                <a:sym typeface="Gill Sans"/>
              </a:rPr>
              <a:t>START-UPS THAT CONTRIBUTED TO THIS REPORT</a:t>
            </a:r>
            <a:endParaRPr sz="1400" b="1">
              <a:solidFill>
                <a:schemeClr val="dk2"/>
              </a:solidFill>
              <a:latin typeface="Gill Sans"/>
              <a:ea typeface="Gill Sans"/>
              <a:cs typeface="Gill Sans"/>
              <a:sym typeface="Gill Sans"/>
            </a:endParaRPr>
          </a:p>
        </p:txBody>
      </p:sp>
      <p:sp>
        <p:nvSpPr>
          <p:cNvPr id="132" name="Google Shape;132;p6"/>
          <p:cNvSpPr txBox="1"/>
          <p:nvPr/>
        </p:nvSpPr>
        <p:spPr>
          <a:xfrm>
            <a:off x="549275" y="164431"/>
            <a:ext cx="3346450"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chemeClr val="accent2"/>
                </a:solidFill>
                <a:latin typeface="Verdana"/>
                <a:ea typeface="Verdana"/>
                <a:cs typeface="Verdana"/>
                <a:sym typeface="Verdana"/>
              </a:rPr>
              <a:t>Acknowledgement to Contributors to the Report</a:t>
            </a:r>
            <a:endParaRPr/>
          </a:p>
        </p:txBody>
      </p:sp>
      <p:pic>
        <p:nvPicPr>
          <p:cNvPr id="133" name="Google Shape;133;p6" descr="Failed Payment Recovery - FlexPay"/>
          <p:cNvPicPr preferRelativeResize="0"/>
          <p:nvPr/>
        </p:nvPicPr>
        <p:blipFill rotWithShape="1">
          <a:blip r:embed="rId34">
            <a:alphaModFix/>
          </a:blip>
          <a:srcRect/>
          <a:stretch/>
        </p:blipFill>
        <p:spPr>
          <a:xfrm>
            <a:off x="4926616" y="7816739"/>
            <a:ext cx="1199293" cy="34265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998"/>
        <p:cNvGrpSpPr/>
        <p:nvPr/>
      </p:nvGrpSpPr>
      <p:grpSpPr>
        <a:xfrm>
          <a:off x="0" y="0"/>
          <a:ext cx="0" cy="0"/>
          <a:chOff x="0" y="0"/>
          <a:chExt cx="0" cy="0"/>
        </a:xfrm>
      </p:grpSpPr>
      <p:sp>
        <p:nvSpPr>
          <p:cNvPr id="999" name="Google Shape;999;p42"/>
          <p:cNvSpPr/>
          <p:nvPr/>
        </p:nvSpPr>
        <p:spPr>
          <a:xfrm>
            <a:off x="3580219" y="5415453"/>
            <a:ext cx="3277782" cy="2972897"/>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0" name="Google Shape;1000;p42"/>
          <p:cNvSpPr/>
          <p:nvPr/>
        </p:nvSpPr>
        <p:spPr>
          <a:xfrm>
            <a:off x="3563938" y="1286802"/>
            <a:ext cx="3294062" cy="2600382"/>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1" name="Google Shape;1001;p42"/>
          <p:cNvSpPr/>
          <p:nvPr/>
        </p:nvSpPr>
        <p:spPr>
          <a:xfrm>
            <a:off x="0" y="2902628"/>
            <a:ext cx="3294063" cy="3147173"/>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2" name="Google Shape;1002;p42"/>
          <p:cNvSpPr txBox="1"/>
          <p:nvPr/>
        </p:nvSpPr>
        <p:spPr>
          <a:xfrm>
            <a:off x="549275" y="755650"/>
            <a:ext cx="575945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2"/>
                </a:solidFill>
                <a:latin typeface="Gill Sans"/>
                <a:ea typeface="Gill Sans"/>
                <a:cs typeface="Gill Sans"/>
                <a:sym typeface="Gill Sans"/>
              </a:rPr>
              <a:t>3.2.4 OTHER FINDINGS (SECTOR, GROWTH, REVENUE, LIFECYLE)</a:t>
            </a:r>
            <a:endParaRPr/>
          </a:p>
        </p:txBody>
      </p:sp>
      <p:sp>
        <p:nvSpPr>
          <p:cNvPr id="1003" name="Google Shape;1003;p42"/>
          <p:cNvSpPr txBox="1"/>
          <p:nvPr/>
        </p:nvSpPr>
        <p:spPr>
          <a:xfrm>
            <a:off x="565555" y="1286801"/>
            <a:ext cx="2744788" cy="161582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Kenyan SMEs fall under a wide array of sectors, this survey grouped sectors into 5 ( Consumer goods, Industrial, Media, Technology and Others). 24% of SME (from 42 respondents) operate e under the Consumer goods sector. Only 7% are in the Media sector .  The largest majority are in other sectors apart from the ones mentioned.  </a:t>
            </a:r>
            <a:endParaRPr/>
          </a:p>
        </p:txBody>
      </p:sp>
      <p:pic>
        <p:nvPicPr>
          <p:cNvPr id="1004" name="Google Shape;1004;p42"/>
          <p:cNvPicPr preferRelativeResize="0"/>
          <p:nvPr/>
        </p:nvPicPr>
        <p:blipFill rotWithShape="1">
          <a:blip r:embed="rId3">
            <a:alphaModFix/>
          </a:blip>
          <a:srcRect/>
          <a:stretch/>
        </p:blipFill>
        <p:spPr>
          <a:xfrm>
            <a:off x="532994" y="3352215"/>
            <a:ext cx="2744788" cy="2743200"/>
          </a:xfrm>
          <a:prstGeom prst="rect">
            <a:avLst/>
          </a:prstGeom>
          <a:noFill/>
          <a:ln>
            <a:noFill/>
          </a:ln>
        </p:spPr>
      </p:pic>
      <p:sp>
        <p:nvSpPr>
          <p:cNvPr id="1005" name="Google Shape;1005;p42"/>
          <p:cNvSpPr txBox="1"/>
          <p:nvPr/>
        </p:nvSpPr>
        <p:spPr>
          <a:xfrm>
            <a:off x="549274" y="3026242"/>
            <a:ext cx="2712227"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accent1"/>
                </a:solidFill>
                <a:latin typeface="Calibri"/>
                <a:ea typeface="Calibri"/>
                <a:cs typeface="Calibri"/>
                <a:sym typeface="Calibri"/>
              </a:rPr>
              <a:t>Fig X</a:t>
            </a:r>
            <a:r>
              <a:rPr lang="en-US" sz="1100">
                <a:solidFill>
                  <a:schemeClr val="dk1"/>
                </a:solidFill>
                <a:latin typeface="Calibri"/>
                <a:ea typeface="Calibri"/>
                <a:cs typeface="Calibri"/>
                <a:sym typeface="Calibri"/>
              </a:rPr>
              <a:t>: </a:t>
            </a:r>
            <a:r>
              <a:rPr lang="en-US" sz="1100" b="1">
                <a:solidFill>
                  <a:schemeClr val="dk2"/>
                </a:solidFill>
                <a:latin typeface="Calibri"/>
                <a:ea typeface="Calibri"/>
                <a:cs typeface="Calibri"/>
                <a:sym typeface="Calibri"/>
              </a:rPr>
              <a:t>Which sector does your startups fall under</a:t>
            </a:r>
            <a:endParaRPr/>
          </a:p>
        </p:txBody>
      </p:sp>
      <p:sp>
        <p:nvSpPr>
          <p:cNvPr id="1006" name="Google Shape;1006;p42"/>
          <p:cNvSpPr txBox="1"/>
          <p:nvPr/>
        </p:nvSpPr>
        <p:spPr>
          <a:xfrm>
            <a:off x="565555" y="6095415"/>
            <a:ext cx="2744788" cy="229293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Revenue analysis of SMEs reveals that the largest percentage(31%) of SMEs have made less than KES 250,000 since they were founded. 27% have made it past the KES 10m revenue, 10% have made between KES 5m – 10m. The remaining 17% have made between KES 1 – 5m. These findings are from 48 responding SMEs. On grounds of business life cycle, most SMEs are in the growth and expansion stage (36%) with only 7% being in the maturity and possible exit stage.   16% are in the development and launch stage while the remaining 36% are in early stage. </a:t>
            </a:r>
            <a:endParaRPr/>
          </a:p>
        </p:txBody>
      </p:sp>
      <p:pic>
        <p:nvPicPr>
          <p:cNvPr id="1007" name="Google Shape;1007;p42"/>
          <p:cNvPicPr preferRelativeResize="0"/>
          <p:nvPr/>
        </p:nvPicPr>
        <p:blipFill rotWithShape="1">
          <a:blip r:embed="rId4">
            <a:alphaModFix/>
          </a:blip>
          <a:srcRect/>
          <a:stretch/>
        </p:blipFill>
        <p:spPr>
          <a:xfrm>
            <a:off x="3563938" y="1548411"/>
            <a:ext cx="2777348" cy="2338772"/>
          </a:xfrm>
          <a:prstGeom prst="rect">
            <a:avLst/>
          </a:prstGeom>
          <a:noFill/>
          <a:ln>
            <a:noFill/>
          </a:ln>
        </p:spPr>
      </p:pic>
      <p:sp>
        <p:nvSpPr>
          <p:cNvPr id="1008" name="Google Shape;1008;p42"/>
          <p:cNvSpPr txBox="1"/>
          <p:nvPr/>
        </p:nvSpPr>
        <p:spPr>
          <a:xfrm>
            <a:off x="3563938" y="1286801"/>
            <a:ext cx="2712227"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accent1"/>
                </a:solidFill>
                <a:latin typeface="Calibri"/>
                <a:ea typeface="Calibri"/>
                <a:cs typeface="Calibri"/>
                <a:sym typeface="Calibri"/>
              </a:rPr>
              <a:t>Fig X</a:t>
            </a:r>
            <a:r>
              <a:rPr lang="en-US" sz="1100">
                <a:solidFill>
                  <a:schemeClr val="dk1"/>
                </a:solidFill>
                <a:latin typeface="Calibri"/>
                <a:ea typeface="Calibri"/>
                <a:cs typeface="Calibri"/>
                <a:sym typeface="Calibri"/>
              </a:rPr>
              <a:t>: </a:t>
            </a:r>
            <a:r>
              <a:rPr lang="en-US" sz="1100" b="1">
                <a:solidFill>
                  <a:schemeClr val="dk2"/>
                </a:solidFill>
                <a:latin typeface="Calibri"/>
                <a:ea typeface="Calibri"/>
                <a:cs typeface="Calibri"/>
                <a:sym typeface="Calibri"/>
              </a:rPr>
              <a:t>Revenue earned so far</a:t>
            </a:r>
            <a:endParaRPr/>
          </a:p>
        </p:txBody>
      </p:sp>
      <p:sp>
        <p:nvSpPr>
          <p:cNvPr id="1009" name="Google Shape;1009;p42"/>
          <p:cNvSpPr txBox="1"/>
          <p:nvPr/>
        </p:nvSpPr>
        <p:spPr>
          <a:xfrm>
            <a:off x="3563938" y="3968903"/>
            <a:ext cx="2744788" cy="144655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SMEs cite different growth aspects experienced in the last 10 year from growth into new markets locally and internationally, to expansion of office space and increasing number of branches among others. The most aspect of growth was increase in products and services offered while the least was increase in number of branches </a:t>
            </a:r>
            <a:endParaRPr/>
          </a:p>
        </p:txBody>
      </p:sp>
      <p:pic>
        <p:nvPicPr>
          <p:cNvPr id="1010" name="Google Shape;1010;p42"/>
          <p:cNvPicPr preferRelativeResize="0"/>
          <p:nvPr/>
        </p:nvPicPr>
        <p:blipFill rotWithShape="1">
          <a:blip r:embed="rId5">
            <a:alphaModFix/>
          </a:blip>
          <a:srcRect/>
          <a:stretch/>
        </p:blipFill>
        <p:spPr>
          <a:xfrm>
            <a:off x="3547659" y="5645150"/>
            <a:ext cx="2761066" cy="2743200"/>
          </a:xfrm>
          <a:prstGeom prst="rect">
            <a:avLst/>
          </a:prstGeom>
          <a:noFill/>
          <a:ln>
            <a:noFill/>
          </a:ln>
        </p:spPr>
      </p:pic>
      <p:sp>
        <p:nvSpPr>
          <p:cNvPr id="1011" name="Google Shape;1011;p42"/>
          <p:cNvSpPr txBox="1"/>
          <p:nvPr/>
        </p:nvSpPr>
        <p:spPr>
          <a:xfrm>
            <a:off x="3572078" y="5429705"/>
            <a:ext cx="2736646"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accent1"/>
                </a:solidFill>
                <a:latin typeface="Calibri"/>
                <a:ea typeface="Calibri"/>
                <a:cs typeface="Calibri"/>
                <a:sym typeface="Calibri"/>
              </a:rPr>
              <a:t>Fig X</a:t>
            </a:r>
            <a:r>
              <a:rPr lang="en-US" sz="1100">
                <a:solidFill>
                  <a:schemeClr val="dk1"/>
                </a:solidFill>
                <a:latin typeface="Calibri"/>
                <a:ea typeface="Calibri"/>
                <a:cs typeface="Calibri"/>
                <a:sym typeface="Calibri"/>
              </a:rPr>
              <a:t>: </a:t>
            </a:r>
            <a:r>
              <a:rPr lang="en-US" sz="1100" b="1">
                <a:solidFill>
                  <a:schemeClr val="dk2"/>
                </a:solidFill>
                <a:latin typeface="Calibri"/>
                <a:ea typeface="Calibri"/>
                <a:cs typeface="Calibri"/>
                <a:sym typeface="Calibri"/>
              </a:rPr>
              <a:t>Aspects of growth experienced in past 10 years</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015"/>
        <p:cNvGrpSpPr/>
        <p:nvPr/>
      </p:nvGrpSpPr>
      <p:grpSpPr>
        <a:xfrm>
          <a:off x="0" y="0"/>
          <a:ext cx="0" cy="0"/>
          <a:chOff x="0" y="0"/>
          <a:chExt cx="0" cy="0"/>
        </a:xfrm>
      </p:grpSpPr>
      <p:sp>
        <p:nvSpPr>
          <p:cNvPr id="1016" name="Google Shape;1016;p43"/>
          <p:cNvSpPr txBox="1"/>
          <p:nvPr/>
        </p:nvSpPr>
        <p:spPr>
          <a:xfrm>
            <a:off x="114300" y="8606135"/>
            <a:ext cx="32385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2"/>
                </a:solidFill>
                <a:latin typeface="Calibri"/>
                <a:ea typeface="Calibri"/>
                <a:cs typeface="Calibri"/>
                <a:sym typeface="Calibri"/>
              </a:rPr>
              <a:t>5</a:t>
            </a:r>
            <a:endParaRPr/>
          </a:p>
        </p:txBody>
      </p:sp>
      <p:sp>
        <p:nvSpPr>
          <p:cNvPr id="1017" name="Google Shape;1017;p43"/>
          <p:cNvSpPr txBox="1"/>
          <p:nvPr/>
        </p:nvSpPr>
        <p:spPr>
          <a:xfrm>
            <a:off x="545289" y="8592145"/>
            <a:ext cx="5759451" cy="33855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chemeClr val="dk1"/>
              </a:buClr>
              <a:buSzPts val="800"/>
              <a:buFont typeface="Calibri"/>
              <a:buAutoNum type="arabicPeriod"/>
            </a:pPr>
            <a:r>
              <a:rPr lang="en-US" sz="800" u="sng">
                <a:solidFill>
                  <a:schemeClr val="hlink"/>
                </a:solidFill>
                <a:latin typeface="Calibri"/>
                <a:ea typeface="Calibri"/>
                <a:cs typeface="Calibri"/>
                <a:sym typeface="Calibri"/>
                <a:hlinkClick r:id="rId3"/>
              </a:rPr>
              <a:t>https://kippra.or.ke/characteristics-of-kenyan-msmes-relevant-to-the-proposed-kenya-credit-guarantee-scheme</a:t>
            </a:r>
            <a:endParaRPr sz="800">
              <a:solidFill>
                <a:schemeClr val="dk1"/>
              </a:solidFill>
              <a:latin typeface="Calibri"/>
              <a:ea typeface="Calibri"/>
              <a:cs typeface="Calibri"/>
              <a:sym typeface="Calibri"/>
            </a:endParaRPr>
          </a:p>
          <a:p>
            <a:pPr marL="228600" marR="0" lvl="0" indent="-228600" algn="l" rtl="0">
              <a:spcBef>
                <a:spcPts val="0"/>
              </a:spcBef>
              <a:spcAft>
                <a:spcPts val="0"/>
              </a:spcAft>
              <a:buClr>
                <a:schemeClr val="dk1"/>
              </a:buClr>
              <a:buSzPts val="800"/>
              <a:buFont typeface="Calibri"/>
              <a:buAutoNum type="arabicPeriod"/>
            </a:pPr>
            <a:r>
              <a:rPr lang="en-US" sz="800">
                <a:solidFill>
                  <a:schemeClr val="dk1"/>
                </a:solidFill>
                <a:latin typeface="Calibri"/>
                <a:ea typeface="Calibri"/>
                <a:cs typeface="Calibri"/>
                <a:sym typeface="Calibri"/>
              </a:rPr>
              <a:t>https://msea.go.ke/</a:t>
            </a:r>
            <a:endParaRPr/>
          </a:p>
        </p:txBody>
      </p:sp>
      <p:sp>
        <p:nvSpPr>
          <p:cNvPr id="1018" name="Google Shape;1018;p43"/>
          <p:cNvSpPr txBox="1"/>
          <p:nvPr/>
        </p:nvSpPr>
        <p:spPr>
          <a:xfrm>
            <a:off x="3563939" y="755650"/>
            <a:ext cx="2744786" cy="43088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p:txBody>
      </p:sp>
      <p:graphicFrame>
        <p:nvGraphicFramePr>
          <p:cNvPr id="1019" name="Google Shape;1019;p43"/>
          <p:cNvGraphicFramePr/>
          <p:nvPr/>
        </p:nvGraphicFramePr>
        <p:xfrm>
          <a:off x="566553" y="3974330"/>
          <a:ext cx="3000000" cy="3000000"/>
        </p:xfrm>
        <a:graphic>
          <a:graphicData uri="http://schemas.openxmlformats.org/drawingml/2006/table">
            <a:tbl>
              <a:tblPr firstRow="1" bandRow="1">
                <a:noFill/>
                <a:tableStyleId>{1CA0535F-A673-4BD2-AB69-8938C2FBBBF3}</a:tableStyleId>
              </a:tblPr>
              <a:tblGrid>
                <a:gridCol w="3558700"/>
                <a:gridCol w="1091825"/>
                <a:gridCol w="1108925"/>
              </a:tblGrid>
              <a:tr h="462100">
                <a:tc>
                  <a:txBody>
                    <a:bodyPr/>
                    <a:lstStyle/>
                    <a:p>
                      <a:pPr marL="0" marR="0" lvl="0" indent="0" algn="ctr" rtl="0">
                        <a:spcBef>
                          <a:spcPts val="0"/>
                        </a:spcBef>
                        <a:spcAft>
                          <a:spcPts val="0"/>
                        </a:spcAft>
                        <a:buNone/>
                      </a:pPr>
                      <a:r>
                        <a:rPr lang="en-US" sz="1200" b="1" i="0" u="none" strike="noStrike">
                          <a:solidFill>
                            <a:schemeClr val="lt2"/>
                          </a:solidFill>
                          <a:latin typeface="Calibri"/>
                          <a:ea typeface="Calibri"/>
                          <a:cs typeface="Calibri"/>
                          <a:sym typeface="Calibri"/>
                        </a:rPr>
                        <a:t>Factor</a:t>
                      </a:r>
                      <a:endParaRPr/>
                    </a:p>
                  </a:txBody>
                  <a:tcPr marL="9525" marR="9525" marT="9525" marB="0" anchor="ctr">
                    <a:solidFill>
                      <a:schemeClr val="dk2"/>
                    </a:solidFill>
                  </a:tcPr>
                </a:tc>
                <a:tc>
                  <a:txBody>
                    <a:bodyPr/>
                    <a:lstStyle/>
                    <a:p>
                      <a:pPr marL="0" marR="0" lvl="0" indent="0" algn="ctr" rtl="0">
                        <a:spcBef>
                          <a:spcPts val="0"/>
                        </a:spcBef>
                        <a:spcAft>
                          <a:spcPts val="0"/>
                        </a:spcAft>
                        <a:buNone/>
                      </a:pPr>
                      <a:r>
                        <a:rPr lang="en-US" sz="1200" b="1" i="0" u="none" strike="noStrike">
                          <a:solidFill>
                            <a:schemeClr val="lt2"/>
                          </a:solidFill>
                          <a:latin typeface="Calibri"/>
                          <a:ea typeface="Calibri"/>
                          <a:cs typeface="Calibri"/>
                          <a:sym typeface="Calibri"/>
                        </a:rPr>
                        <a:t>Obstacle</a:t>
                      </a:r>
                      <a:endParaRPr/>
                    </a:p>
                  </a:txBody>
                  <a:tcPr marL="9525" marR="9525" marT="9525" marB="0" anchor="ctr">
                    <a:solidFill>
                      <a:schemeClr val="dk2"/>
                    </a:solidFill>
                  </a:tcPr>
                </a:tc>
                <a:tc>
                  <a:txBody>
                    <a:bodyPr/>
                    <a:lstStyle/>
                    <a:p>
                      <a:pPr marL="0" marR="0" lvl="0" indent="0" algn="ctr" rtl="0">
                        <a:spcBef>
                          <a:spcPts val="0"/>
                        </a:spcBef>
                        <a:spcAft>
                          <a:spcPts val="0"/>
                        </a:spcAft>
                        <a:buNone/>
                      </a:pPr>
                      <a:r>
                        <a:rPr lang="en-US" sz="1200" b="1" i="0" u="none" strike="noStrike">
                          <a:solidFill>
                            <a:schemeClr val="lt2"/>
                          </a:solidFill>
                          <a:latin typeface="Calibri"/>
                          <a:ea typeface="Calibri"/>
                          <a:cs typeface="Calibri"/>
                          <a:sym typeface="Calibri"/>
                        </a:rPr>
                        <a:t>No obstacle</a:t>
                      </a:r>
                      <a:endParaRPr sz="1200" b="1" i="0" u="none" strike="noStrike">
                        <a:solidFill>
                          <a:schemeClr val="lt2"/>
                        </a:solidFill>
                        <a:latin typeface="Calibri"/>
                        <a:ea typeface="Calibri"/>
                        <a:cs typeface="Calibri"/>
                        <a:sym typeface="Calibri"/>
                      </a:endParaRPr>
                    </a:p>
                  </a:txBody>
                  <a:tcPr marL="9525" marR="9525" marT="9525" marB="0" anchor="ctr">
                    <a:solidFill>
                      <a:schemeClr val="dk2"/>
                    </a:solidFill>
                  </a:tcPr>
                </a:tc>
              </a:tr>
              <a:tr h="237425">
                <a:tc>
                  <a:txBody>
                    <a:bodyPr/>
                    <a:lstStyle/>
                    <a:p>
                      <a:pPr marL="0" marR="0" lvl="0" indent="0" algn="l" rtl="0">
                        <a:spcBef>
                          <a:spcPts val="0"/>
                        </a:spcBef>
                        <a:spcAft>
                          <a:spcPts val="0"/>
                        </a:spcAft>
                        <a:buNone/>
                      </a:pPr>
                      <a:r>
                        <a:rPr lang="en-US" sz="1200" b="0" i="0" u="none" strike="noStrike">
                          <a:solidFill>
                            <a:srgbClr val="000000"/>
                          </a:solidFill>
                          <a:latin typeface="Calibri"/>
                          <a:ea typeface="Calibri"/>
                          <a:cs typeface="Calibri"/>
                          <a:sym typeface="Calibri"/>
                        </a:rPr>
                        <a:t>Investor friendly legislation</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97%</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3%</a:t>
                      </a:r>
                      <a:endParaRPr/>
                    </a:p>
                  </a:txBody>
                  <a:tcPr marL="9525" marR="9525" marT="9525" marB="0" anchor="ctr">
                    <a:solidFill>
                      <a:schemeClr val="accent1"/>
                    </a:solidFill>
                  </a:tcPr>
                </a:tc>
              </a:tr>
              <a:tr h="237425">
                <a:tc>
                  <a:txBody>
                    <a:bodyPr/>
                    <a:lstStyle/>
                    <a:p>
                      <a:pPr marL="0" marR="0" lvl="0" indent="0" algn="l" rtl="0">
                        <a:spcBef>
                          <a:spcPts val="0"/>
                        </a:spcBef>
                        <a:spcAft>
                          <a:spcPts val="0"/>
                        </a:spcAft>
                        <a:buNone/>
                      </a:pPr>
                      <a:r>
                        <a:rPr lang="en-US" sz="1200" b="0" i="0" u="none" strike="noStrike">
                          <a:solidFill>
                            <a:srgbClr val="000000"/>
                          </a:solidFill>
                          <a:latin typeface="Calibri"/>
                          <a:ea typeface="Calibri"/>
                          <a:cs typeface="Calibri"/>
                          <a:sym typeface="Calibri"/>
                        </a:rPr>
                        <a:t>Corruption</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97%</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3%</a:t>
                      </a:r>
                      <a:endParaRPr/>
                    </a:p>
                  </a:txBody>
                  <a:tcPr marL="9525" marR="9525" marT="9525" marB="0" anchor="ctr">
                    <a:solidFill>
                      <a:srgbClr val="FFEEBF"/>
                    </a:solidFill>
                  </a:tcPr>
                </a:tc>
              </a:tr>
              <a:tr h="237425">
                <a:tc>
                  <a:txBody>
                    <a:bodyPr/>
                    <a:lstStyle/>
                    <a:p>
                      <a:pPr marL="0" marR="0" lvl="0" indent="0" algn="l" rtl="0">
                        <a:spcBef>
                          <a:spcPts val="0"/>
                        </a:spcBef>
                        <a:spcAft>
                          <a:spcPts val="0"/>
                        </a:spcAft>
                        <a:buNone/>
                      </a:pPr>
                      <a:r>
                        <a:rPr lang="en-US" sz="1200" b="0" i="0" u="none" strike="noStrike">
                          <a:solidFill>
                            <a:srgbClr val="000000"/>
                          </a:solidFill>
                          <a:latin typeface="Calibri"/>
                          <a:ea typeface="Calibri"/>
                          <a:cs typeface="Calibri"/>
                          <a:sym typeface="Calibri"/>
                        </a:rPr>
                        <a:t>Legal processes and costs of setting up a business</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94%</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6%</a:t>
                      </a:r>
                      <a:endParaRPr/>
                    </a:p>
                  </a:txBody>
                  <a:tcPr marL="9525" marR="9525" marT="9525" marB="0" anchor="ctr">
                    <a:solidFill>
                      <a:srgbClr val="7388A5"/>
                    </a:solidFill>
                  </a:tcPr>
                </a:tc>
              </a:tr>
              <a:tr h="237425">
                <a:tc>
                  <a:txBody>
                    <a:bodyPr/>
                    <a:lstStyle/>
                    <a:p>
                      <a:pPr marL="0" marR="0" lvl="0" indent="0" algn="l" rtl="0">
                        <a:spcBef>
                          <a:spcPts val="0"/>
                        </a:spcBef>
                        <a:spcAft>
                          <a:spcPts val="0"/>
                        </a:spcAft>
                        <a:buNone/>
                      </a:pPr>
                      <a:r>
                        <a:rPr lang="en-US" sz="1200" b="0" i="0" u="none" strike="noStrike">
                          <a:solidFill>
                            <a:srgbClr val="000000"/>
                          </a:solidFill>
                          <a:latin typeface="Calibri"/>
                          <a:ea typeface="Calibri"/>
                          <a:cs typeface="Calibri"/>
                          <a:sym typeface="Calibri"/>
                        </a:rPr>
                        <a:t>Tax rates</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92%</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8%</a:t>
                      </a:r>
                      <a:endParaRPr/>
                    </a:p>
                  </a:txBody>
                  <a:tcPr marL="9525" marR="9525" marT="9525" marB="0" anchor="ctr">
                    <a:solidFill>
                      <a:schemeClr val="accent1"/>
                    </a:solidFill>
                  </a:tcPr>
                </a:tc>
              </a:tr>
              <a:tr h="237425">
                <a:tc>
                  <a:txBody>
                    <a:bodyPr/>
                    <a:lstStyle/>
                    <a:p>
                      <a:pPr marL="0" marR="0" lvl="0" indent="0" algn="l" rtl="0">
                        <a:spcBef>
                          <a:spcPts val="0"/>
                        </a:spcBef>
                        <a:spcAft>
                          <a:spcPts val="0"/>
                        </a:spcAft>
                        <a:buNone/>
                      </a:pPr>
                      <a:r>
                        <a:rPr lang="en-US" sz="1200" b="0" i="0" u="none" strike="noStrike">
                          <a:solidFill>
                            <a:srgbClr val="000000"/>
                          </a:solidFill>
                          <a:latin typeface="Calibri"/>
                          <a:ea typeface="Calibri"/>
                          <a:cs typeface="Calibri"/>
                          <a:sym typeface="Calibri"/>
                        </a:rPr>
                        <a:t>Legal processes and costs of setting up a business</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91%</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9%</a:t>
                      </a:r>
                      <a:endParaRPr/>
                    </a:p>
                  </a:txBody>
                  <a:tcPr marL="9525" marR="9525" marT="9525" marB="0" anchor="ctr">
                    <a:solidFill>
                      <a:srgbClr val="FFEEBF"/>
                    </a:solidFill>
                  </a:tcPr>
                </a:tc>
              </a:tr>
              <a:tr h="237425">
                <a:tc>
                  <a:txBody>
                    <a:bodyPr/>
                    <a:lstStyle/>
                    <a:p>
                      <a:pPr marL="0" marR="0" lvl="0" indent="0" algn="l" rtl="0">
                        <a:spcBef>
                          <a:spcPts val="0"/>
                        </a:spcBef>
                        <a:spcAft>
                          <a:spcPts val="0"/>
                        </a:spcAft>
                        <a:buNone/>
                      </a:pPr>
                      <a:r>
                        <a:rPr lang="en-US" sz="1200" b="0" i="0" u="none" strike="noStrike">
                          <a:solidFill>
                            <a:srgbClr val="000000"/>
                          </a:solidFill>
                          <a:latin typeface="Calibri"/>
                          <a:ea typeface="Calibri"/>
                          <a:cs typeface="Calibri"/>
                          <a:sym typeface="Calibri"/>
                        </a:rPr>
                        <a:t>Tax administrations</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91%</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9%</a:t>
                      </a:r>
                      <a:endParaRPr/>
                    </a:p>
                  </a:txBody>
                  <a:tcPr marL="9525" marR="9525" marT="9525" marB="0" anchor="ctr">
                    <a:solidFill>
                      <a:srgbClr val="7388A5"/>
                    </a:solidFill>
                  </a:tcPr>
                </a:tc>
              </a:tr>
              <a:tr h="237425">
                <a:tc>
                  <a:txBody>
                    <a:bodyPr/>
                    <a:lstStyle/>
                    <a:p>
                      <a:pPr marL="0" marR="0" lvl="0" indent="0" algn="l" rtl="0">
                        <a:spcBef>
                          <a:spcPts val="0"/>
                        </a:spcBef>
                        <a:spcAft>
                          <a:spcPts val="0"/>
                        </a:spcAft>
                        <a:buNone/>
                      </a:pPr>
                      <a:r>
                        <a:rPr lang="en-US" sz="1200" b="0" i="0" u="none" strike="noStrike">
                          <a:solidFill>
                            <a:srgbClr val="000000"/>
                          </a:solidFill>
                          <a:latin typeface="Calibri"/>
                          <a:ea typeface="Calibri"/>
                          <a:cs typeface="Calibri"/>
                          <a:sym typeface="Calibri"/>
                        </a:rPr>
                        <a:t>Practices of informal sector competitors</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91%</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9%</a:t>
                      </a:r>
                      <a:endParaRPr/>
                    </a:p>
                  </a:txBody>
                  <a:tcPr marL="9525" marR="9525" marT="9525" marB="0" anchor="ctr">
                    <a:solidFill>
                      <a:schemeClr val="accent1"/>
                    </a:solidFill>
                  </a:tcPr>
                </a:tc>
              </a:tr>
              <a:tr h="237425">
                <a:tc>
                  <a:txBody>
                    <a:bodyPr/>
                    <a:lstStyle/>
                    <a:p>
                      <a:pPr marL="0" marR="0" lvl="0" indent="0" algn="l" rtl="0">
                        <a:spcBef>
                          <a:spcPts val="0"/>
                        </a:spcBef>
                        <a:spcAft>
                          <a:spcPts val="0"/>
                        </a:spcAft>
                        <a:buNone/>
                      </a:pPr>
                      <a:r>
                        <a:rPr lang="en-US" sz="1200" b="0" i="0" u="none" strike="noStrike">
                          <a:solidFill>
                            <a:srgbClr val="000000"/>
                          </a:solidFill>
                          <a:latin typeface="Calibri"/>
                          <a:ea typeface="Calibri"/>
                          <a:cs typeface="Calibri"/>
                          <a:sym typeface="Calibri"/>
                        </a:rPr>
                        <a:t>Laws and processes for foreign investment in start-ups</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87%</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13%</a:t>
                      </a:r>
                      <a:endParaRPr/>
                    </a:p>
                  </a:txBody>
                  <a:tcPr marL="9525" marR="9525" marT="9525" marB="0" anchor="ctr">
                    <a:solidFill>
                      <a:srgbClr val="FFEEBF"/>
                    </a:solidFill>
                  </a:tcPr>
                </a:tc>
              </a:tr>
              <a:tr h="237425">
                <a:tc>
                  <a:txBody>
                    <a:bodyPr/>
                    <a:lstStyle/>
                    <a:p>
                      <a:pPr marL="0" marR="0" lvl="0" indent="0" algn="l" rtl="0">
                        <a:spcBef>
                          <a:spcPts val="0"/>
                        </a:spcBef>
                        <a:spcAft>
                          <a:spcPts val="0"/>
                        </a:spcAft>
                        <a:buNone/>
                      </a:pPr>
                      <a:r>
                        <a:rPr lang="en-US" sz="1200" b="0" i="0" u="none" strike="noStrike">
                          <a:solidFill>
                            <a:srgbClr val="000000"/>
                          </a:solidFill>
                          <a:latin typeface="Calibri"/>
                          <a:ea typeface="Calibri"/>
                          <a:cs typeface="Calibri"/>
                          <a:sym typeface="Calibri"/>
                        </a:rPr>
                        <a:t>Availability of market information</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83%</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17%</a:t>
                      </a:r>
                      <a:endParaRPr/>
                    </a:p>
                  </a:txBody>
                  <a:tcPr marL="9525" marR="9525" marT="9525" marB="0" anchor="ctr">
                    <a:solidFill>
                      <a:srgbClr val="7388A5"/>
                    </a:solidFill>
                  </a:tcPr>
                </a:tc>
              </a:tr>
              <a:tr h="237425">
                <a:tc>
                  <a:txBody>
                    <a:bodyPr/>
                    <a:lstStyle/>
                    <a:p>
                      <a:pPr marL="0" marR="0" lvl="0" indent="0" algn="l" rtl="0">
                        <a:spcBef>
                          <a:spcPts val="0"/>
                        </a:spcBef>
                        <a:spcAft>
                          <a:spcPts val="0"/>
                        </a:spcAft>
                        <a:buNone/>
                      </a:pPr>
                      <a:r>
                        <a:rPr lang="en-US" sz="1200" b="0" i="0" u="none" strike="noStrike">
                          <a:solidFill>
                            <a:srgbClr val="000000"/>
                          </a:solidFill>
                          <a:latin typeface="Calibri"/>
                          <a:ea typeface="Calibri"/>
                          <a:cs typeface="Calibri"/>
                          <a:sym typeface="Calibri"/>
                        </a:rPr>
                        <a:t>Labour regulations</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81%</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19%</a:t>
                      </a:r>
                      <a:endParaRPr/>
                    </a:p>
                  </a:txBody>
                  <a:tcPr marL="9525" marR="9525" marT="9525" marB="0" anchor="ctr">
                    <a:solidFill>
                      <a:schemeClr val="accent1"/>
                    </a:solidFill>
                  </a:tcPr>
                </a:tc>
              </a:tr>
              <a:tr h="237425">
                <a:tc>
                  <a:txBody>
                    <a:bodyPr/>
                    <a:lstStyle/>
                    <a:p>
                      <a:pPr marL="0" marR="0" lvl="0" indent="0" algn="l" rtl="0">
                        <a:spcBef>
                          <a:spcPts val="0"/>
                        </a:spcBef>
                        <a:spcAft>
                          <a:spcPts val="0"/>
                        </a:spcAft>
                        <a:buNone/>
                      </a:pPr>
                      <a:r>
                        <a:rPr lang="en-US" sz="1200" b="0" i="0" u="none" strike="noStrike">
                          <a:solidFill>
                            <a:srgbClr val="000000"/>
                          </a:solidFill>
                          <a:latin typeface="Calibri"/>
                          <a:ea typeface="Calibri"/>
                          <a:cs typeface="Calibri"/>
                          <a:sym typeface="Calibri"/>
                        </a:rPr>
                        <a:t>R&amp;D initiatives and University collaborations</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76%</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24%</a:t>
                      </a:r>
                      <a:endParaRPr/>
                    </a:p>
                  </a:txBody>
                  <a:tcPr marL="9525" marR="9525" marT="9525" marB="0" anchor="ctr">
                    <a:solidFill>
                      <a:srgbClr val="FFEEBF"/>
                    </a:solidFill>
                  </a:tcPr>
                </a:tc>
              </a:tr>
              <a:tr h="237425">
                <a:tc>
                  <a:txBody>
                    <a:bodyPr/>
                    <a:lstStyle/>
                    <a:p>
                      <a:pPr marL="0" marR="0" lvl="0" indent="0" algn="l" rtl="0">
                        <a:spcBef>
                          <a:spcPts val="0"/>
                        </a:spcBef>
                        <a:spcAft>
                          <a:spcPts val="0"/>
                        </a:spcAft>
                        <a:buNone/>
                      </a:pPr>
                      <a:r>
                        <a:rPr lang="en-US" sz="1200" b="0" i="0" u="none" strike="noStrike">
                          <a:solidFill>
                            <a:srgbClr val="000000"/>
                          </a:solidFill>
                          <a:latin typeface="Calibri"/>
                          <a:ea typeface="Calibri"/>
                          <a:cs typeface="Calibri"/>
                          <a:sym typeface="Calibri"/>
                        </a:rPr>
                        <a:t>Digital payment mechanisms</a:t>
                      </a:r>
                      <a:endParaRPr/>
                    </a:p>
                    <a:p>
                      <a:pPr marL="0" marR="0" lvl="0" indent="0" algn="l" rtl="0">
                        <a:spcBef>
                          <a:spcPts val="0"/>
                        </a:spcBef>
                        <a:spcAft>
                          <a:spcPts val="0"/>
                        </a:spcAft>
                        <a:buNone/>
                      </a:pPr>
                      <a:endParaRPr sz="1200" b="0" i="0" u="none" strike="noStrike">
                        <a:solidFill>
                          <a:srgbClr val="000000"/>
                        </a:solidFill>
                        <a:latin typeface="Calibri"/>
                        <a:ea typeface="Calibri"/>
                        <a:cs typeface="Calibri"/>
                        <a:sym typeface="Calibri"/>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59%</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41%</a:t>
                      </a:r>
                      <a:endParaRPr/>
                    </a:p>
                  </a:txBody>
                  <a:tcPr marL="9525" marR="9525" marT="9525" marB="0" anchor="ctr">
                    <a:solidFill>
                      <a:srgbClr val="7388A5"/>
                    </a:solidFill>
                  </a:tcPr>
                </a:tc>
              </a:tr>
            </a:tbl>
          </a:graphicData>
        </a:graphic>
      </p:graphicFrame>
      <p:sp>
        <p:nvSpPr>
          <p:cNvPr id="1020" name="Google Shape;1020;p43"/>
          <p:cNvSpPr txBox="1"/>
          <p:nvPr/>
        </p:nvSpPr>
        <p:spPr>
          <a:xfrm>
            <a:off x="566553" y="3609793"/>
            <a:ext cx="5742172" cy="430887"/>
          </a:xfrm>
          <a:prstGeom prst="rect">
            <a:avLst/>
          </a:prstGeom>
          <a:solidFill>
            <a:schemeClr val="accent3"/>
          </a:soli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accent1"/>
                </a:solidFill>
                <a:latin typeface="Calibri"/>
                <a:ea typeface="Calibri"/>
                <a:cs typeface="Calibri"/>
                <a:sym typeface="Calibri"/>
              </a:rPr>
              <a:t>Table X</a:t>
            </a:r>
            <a:r>
              <a:rPr lang="en-US" sz="1100" b="1">
                <a:solidFill>
                  <a:schemeClr val="dk2"/>
                </a:solidFill>
                <a:latin typeface="Calibri"/>
                <a:ea typeface="Calibri"/>
                <a:cs typeface="Calibri"/>
                <a:sym typeface="Calibri"/>
              </a:rPr>
              <a:t>: Degree to which elements of the policy and business environment are an obstacle to current operations of SME</a:t>
            </a:r>
            <a:endParaRPr/>
          </a:p>
        </p:txBody>
      </p:sp>
      <p:cxnSp>
        <p:nvCxnSpPr>
          <p:cNvPr id="1021" name="Google Shape;1021;p43"/>
          <p:cNvCxnSpPr/>
          <p:nvPr/>
        </p:nvCxnSpPr>
        <p:spPr>
          <a:xfrm>
            <a:off x="3563939" y="904506"/>
            <a:ext cx="2744786" cy="0"/>
          </a:xfrm>
          <a:prstGeom prst="straightConnector1">
            <a:avLst/>
          </a:prstGeom>
          <a:noFill/>
          <a:ln w="12700" cap="flat" cmpd="sng">
            <a:solidFill>
              <a:schemeClr val="accent1"/>
            </a:solidFill>
            <a:prstDash val="solid"/>
            <a:round/>
            <a:headEnd type="none" w="sm" len="sm"/>
            <a:tailEnd type="none" w="sm" len="sm"/>
          </a:ln>
          <a:effectLst>
            <a:outerShdw blurRad="40000" dist="20000" dir="5400000" rotWithShape="0">
              <a:srgbClr val="000000">
                <a:alpha val="37647"/>
              </a:srgbClr>
            </a:outerShdw>
          </a:effectLst>
        </p:spPr>
      </p:cxnSp>
      <p:sp>
        <p:nvSpPr>
          <p:cNvPr id="1022" name="Google Shape;1022;p43"/>
          <p:cNvSpPr txBox="1"/>
          <p:nvPr/>
        </p:nvSpPr>
        <p:spPr>
          <a:xfrm>
            <a:off x="549275" y="7618909"/>
            <a:ext cx="5759450" cy="769441"/>
          </a:xfrm>
          <a:prstGeom prst="rect">
            <a:avLst/>
          </a:prstGeom>
          <a:solidFill>
            <a:schemeClr val="accent3"/>
          </a:soli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i="1">
                <a:solidFill>
                  <a:schemeClr val="dk1"/>
                </a:solidFill>
                <a:latin typeface="Calibri"/>
                <a:ea typeface="Calibri"/>
                <a:cs typeface="Calibri"/>
                <a:sym typeface="Calibri"/>
              </a:rPr>
              <a:t>From the table it can be deduced that among the top challenges faced by SME operation in the county (Investor friendly legislation, legal processes and tax rates) are policy related issues. There lies a gap therefore in policy formulation to improve on areas such as tax administrations and investor friendly regulations</a:t>
            </a:r>
            <a:endParaRPr/>
          </a:p>
        </p:txBody>
      </p:sp>
      <p:cxnSp>
        <p:nvCxnSpPr>
          <p:cNvPr id="1023" name="Google Shape;1023;p43"/>
          <p:cNvCxnSpPr/>
          <p:nvPr/>
        </p:nvCxnSpPr>
        <p:spPr>
          <a:xfrm>
            <a:off x="587374" y="7529213"/>
            <a:ext cx="5759451" cy="0"/>
          </a:xfrm>
          <a:prstGeom prst="straightConnector1">
            <a:avLst/>
          </a:prstGeom>
          <a:noFill/>
          <a:ln w="25400" cap="flat" cmpd="sng">
            <a:solidFill>
              <a:schemeClr val="accent1"/>
            </a:solidFill>
            <a:prstDash val="solid"/>
            <a:round/>
            <a:headEnd type="none" w="sm" len="sm"/>
            <a:tailEnd type="none" w="sm" len="sm"/>
          </a:ln>
          <a:effectLst>
            <a:outerShdw blurRad="40000" dist="20000" dir="5400000" rotWithShape="0">
              <a:srgbClr val="000000">
                <a:alpha val="37647"/>
              </a:srgbClr>
            </a:outerShdw>
          </a:effectLst>
        </p:spPr>
      </p:cxnSp>
      <p:sp>
        <p:nvSpPr>
          <p:cNvPr id="1024" name="Google Shape;1024;p43"/>
          <p:cNvSpPr txBox="1"/>
          <p:nvPr/>
        </p:nvSpPr>
        <p:spPr>
          <a:xfrm>
            <a:off x="557915" y="1180187"/>
            <a:ext cx="2744786" cy="229293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rgbClr val="252525"/>
                </a:solidFill>
                <a:latin typeface="Calibri"/>
                <a:ea typeface="Calibri"/>
                <a:cs typeface="Calibri"/>
                <a:sym typeface="Calibri"/>
              </a:rPr>
              <a:t>Other than funding and access to finance, the survey also sought to find out how other factors affected the operations of SMEs in the country. Investor-friendly legislation, corruption, tax rates, tax administrations, legal process, labor regulations, and digital payment mechanisms were also considered. Of these challenges, those that scored highly among SMEs (those considered to be major obstacles) were </a:t>
            </a:r>
            <a:r>
              <a:rPr lang="en-US" sz="1100" b="1">
                <a:solidFill>
                  <a:srgbClr val="252525"/>
                </a:solidFill>
                <a:latin typeface="Calibri"/>
                <a:ea typeface="Calibri"/>
                <a:cs typeface="Calibri"/>
                <a:sym typeface="Calibri"/>
              </a:rPr>
              <a:t>investor-friendly legislation (97%), corruption (97%), tax rates (92%) and </a:t>
            </a:r>
            <a:r>
              <a:rPr lang="en-US" sz="1100" b="1" i="0" u="none" strike="noStrike">
                <a:solidFill>
                  <a:srgbClr val="000000"/>
                </a:solidFill>
                <a:latin typeface="Calibri"/>
                <a:ea typeface="Calibri"/>
                <a:cs typeface="Calibri"/>
                <a:sym typeface="Calibri"/>
              </a:rPr>
              <a:t>Legal processes and costs of setting up a business</a:t>
            </a:r>
            <a:r>
              <a:rPr lang="en-US" sz="1100" b="1" i="0" u="none" strike="noStrike">
                <a:solidFill>
                  <a:srgbClr val="252525"/>
                </a:solidFill>
                <a:latin typeface="Calibri"/>
                <a:ea typeface="Calibri"/>
                <a:cs typeface="Calibri"/>
                <a:sym typeface="Calibri"/>
              </a:rPr>
              <a:t> (94</a:t>
            </a:r>
            <a:r>
              <a:rPr lang="en-US" sz="1100" b="1">
                <a:solidFill>
                  <a:srgbClr val="252525"/>
                </a:solidFill>
                <a:latin typeface="Calibri"/>
                <a:ea typeface="Calibri"/>
                <a:cs typeface="Calibri"/>
                <a:sym typeface="Calibri"/>
              </a:rPr>
              <a:t>%)</a:t>
            </a:r>
            <a:endParaRPr sz="1100" b="1">
              <a:solidFill>
                <a:srgbClr val="252525"/>
              </a:solidFill>
              <a:latin typeface="Calibri"/>
              <a:ea typeface="Calibri"/>
              <a:cs typeface="Calibri"/>
              <a:sym typeface="Calibri"/>
            </a:endParaRPr>
          </a:p>
        </p:txBody>
      </p:sp>
      <p:sp>
        <p:nvSpPr>
          <p:cNvPr id="1025" name="Google Shape;1025;p43"/>
          <p:cNvSpPr txBox="1"/>
          <p:nvPr/>
        </p:nvSpPr>
        <p:spPr>
          <a:xfrm>
            <a:off x="557915" y="760285"/>
            <a:ext cx="575081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2"/>
                </a:solidFill>
                <a:latin typeface="Gill Sans"/>
                <a:ea typeface="Gill Sans"/>
                <a:cs typeface="Gill Sans"/>
                <a:sym typeface="Gill Sans"/>
              </a:rPr>
              <a:t>3.2.4 CHALLENGES</a:t>
            </a:r>
            <a:endParaRPr/>
          </a:p>
        </p:txBody>
      </p:sp>
      <p:sp>
        <p:nvSpPr>
          <p:cNvPr id="1026" name="Google Shape;1026;p43"/>
          <p:cNvSpPr txBox="1"/>
          <p:nvPr/>
        </p:nvSpPr>
        <p:spPr>
          <a:xfrm>
            <a:off x="3572579" y="1180187"/>
            <a:ext cx="2736146" cy="229293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rgbClr val="252525"/>
                </a:solidFill>
                <a:latin typeface="Calibri"/>
                <a:ea typeface="Calibri"/>
                <a:cs typeface="Calibri"/>
                <a:sym typeface="Calibri"/>
              </a:rPr>
              <a:t>The top four factors considered obstacles in operations of SMEs are mainly policy related. This shows the urgency with which the government needs to implement policies to guard against these aspects. These percentages represent the degree to which these factors are considered an obstacle in the operation of the SME ecosystem. </a:t>
            </a:r>
            <a:r>
              <a:rPr lang="en-US" sz="1100" b="1">
                <a:solidFill>
                  <a:srgbClr val="252525"/>
                </a:solidFill>
                <a:latin typeface="Calibri"/>
                <a:ea typeface="Calibri"/>
                <a:cs typeface="Calibri"/>
                <a:sym typeface="Calibri"/>
              </a:rPr>
              <a:t>The lowest ranked obstacle was digital payment mechanisms, where 59% considered this an obstacle while 41% felt otherwise. </a:t>
            </a:r>
            <a:r>
              <a:rPr lang="en-US" sz="1100">
                <a:solidFill>
                  <a:srgbClr val="252525"/>
                </a:solidFill>
                <a:latin typeface="Calibri"/>
                <a:ea typeface="Calibri"/>
                <a:cs typeface="Calibri"/>
                <a:sym typeface="Calibri"/>
              </a:rPr>
              <a:t>The results of these factors have been tabulated in the table that follows in descending order.</a:t>
            </a:r>
            <a:endParaRPr/>
          </a:p>
        </p:txBody>
      </p:sp>
      <p:cxnSp>
        <p:nvCxnSpPr>
          <p:cNvPr id="1027" name="Google Shape;1027;p43"/>
          <p:cNvCxnSpPr/>
          <p:nvPr/>
        </p:nvCxnSpPr>
        <p:spPr>
          <a:xfrm>
            <a:off x="549275" y="0"/>
            <a:ext cx="0" cy="755650"/>
          </a:xfrm>
          <a:prstGeom prst="straightConnector1">
            <a:avLst/>
          </a:prstGeom>
          <a:noFill/>
          <a:ln w="9525" cap="flat" cmpd="sng">
            <a:solidFill>
              <a:schemeClr val="dk2"/>
            </a:solidFill>
            <a:prstDash val="solid"/>
            <a:round/>
            <a:headEnd type="none" w="sm" len="sm"/>
            <a:tailEnd type="none" w="sm" len="sm"/>
          </a:ln>
        </p:spPr>
      </p:cxnSp>
      <p:sp>
        <p:nvSpPr>
          <p:cNvPr id="1028" name="Google Shape;1028;p43"/>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3 | SMEs</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032"/>
        <p:cNvGrpSpPr/>
        <p:nvPr/>
      </p:nvGrpSpPr>
      <p:grpSpPr>
        <a:xfrm>
          <a:off x="0" y="0"/>
          <a:ext cx="0" cy="0"/>
          <a:chOff x="0" y="0"/>
          <a:chExt cx="0" cy="0"/>
        </a:xfrm>
      </p:grpSpPr>
      <p:sp>
        <p:nvSpPr>
          <p:cNvPr id="1033" name="Google Shape;1033;p44"/>
          <p:cNvSpPr/>
          <p:nvPr/>
        </p:nvSpPr>
        <p:spPr>
          <a:xfrm>
            <a:off x="0" y="3795824"/>
            <a:ext cx="6858000" cy="337052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34" name="Google Shape;1034;p44"/>
          <p:cNvSpPr txBox="1"/>
          <p:nvPr/>
        </p:nvSpPr>
        <p:spPr>
          <a:xfrm>
            <a:off x="114300" y="8606135"/>
            <a:ext cx="32385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2"/>
                </a:solidFill>
                <a:latin typeface="Calibri"/>
                <a:ea typeface="Calibri"/>
                <a:cs typeface="Calibri"/>
                <a:sym typeface="Calibri"/>
              </a:rPr>
              <a:t>6</a:t>
            </a:r>
            <a:endParaRPr/>
          </a:p>
        </p:txBody>
      </p:sp>
      <p:sp>
        <p:nvSpPr>
          <p:cNvPr id="1035" name="Google Shape;1035;p44"/>
          <p:cNvSpPr txBox="1"/>
          <p:nvPr/>
        </p:nvSpPr>
        <p:spPr>
          <a:xfrm>
            <a:off x="566555" y="8592145"/>
            <a:ext cx="5759451"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i="1">
                <a:solidFill>
                  <a:schemeClr val="dk1"/>
                </a:solidFill>
                <a:latin typeface="Calibri"/>
                <a:ea typeface="Calibri"/>
                <a:cs typeface="Calibri"/>
                <a:sym typeface="Calibri"/>
              </a:rPr>
              <a:t>1. https://data.worldbank.org/indicator/SL.TLF.TOTL.FE.ZS?locations=KE</a:t>
            </a:r>
            <a:endParaRPr/>
          </a:p>
        </p:txBody>
      </p:sp>
      <p:sp>
        <p:nvSpPr>
          <p:cNvPr id="1036" name="Google Shape;1036;p44"/>
          <p:cNvSpPr txBox="1"/>
          <p:nvPr/>
        </p:nvSpPr>
        <p:spPr>
          <a:xfrm>
            <a:off x="3563939" y="755650"/>
            <a:ext cx="2744786" cy="43088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p:txBody>
      </p:sp>
      <p:sp>
        <p:nvSpPr>
          <p:cNvPr id="1037" name="Google Shape;1037;p44"/>
          <p:cNvSpPr txBox="1"/>
          <p:nvPr/>
        </p:nvSpPr>
        <p:spPr>
          <a:xfrm>
            <a:off x="549276" y="1192778"/>
            <a:ext cx="2744788" cy="249299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a:solidFill>
                  <a:schemeClr val="dk1"/>
                </a:solidFill>
                <a:latin typeface="Calibri"/>
                <a:ea typeface="Calibri"/>
                <a:cs typeface="Calibri"/>
                <a:sym typeface="Calibri"/>
              </a:rPr>
              <a:t>The distribution of MSE by gender is an important factor. According to the MSME Survey report of 2016, 47.9% of licensed businesses were owned by men, while the remaining 31.4% were owned by women. Jointly owned MSME's made up 2.7% of the total. Further, of all unlicensed SMEs, 60.7% are wholly owned by women. The Gender Gap Report 2021 ranks Kenya 95th out of 156 in terms of the gender gap. Quantitative data gathered is in consensus with these figures. </a:t>
            </a:r>
            <a:endParaRPr/>
          </a:p>
        </p:txBody>
      </p:sp>
      <p:cxnSp>
        <p:nvCxnSpPr>
          <p:cNvPr id="1038" name="Google Shape;1038;p44"/>
          <p:cNvCxnSpPr/>
          <p:nvPr/>
        </p:nvCxnSpPr>
        <p:spPr>
          <a:xfrm>
            <a:off x="3581219" y="915138"/>
            <a:ext cx="2744787" cy="0"/>
          </a:xfrm>
          <a:prstGeom prst="straightConnector1">
            <a:avLst/>
          </a:prstGeom>
          <a:noFill/>
          <a:ln w="12700" cap="flat" cmpd="sng">
            <a:solidFill>
              <a:schemeClr val="accent1"/>
            </a:solidFill>
            <a:prstDash val="solid"/>
            <a:round/>
            <a:headEnd type="none" w="sm" len="sm"/>
            <a:tailEnd type="none" w="sm" len="sm"/>
          </a:ln>
          <a:effectLst>
            <a:outerShdw blurRad="40000" dist="20000" dir="5400000" rotWithShape="0">
              <a:srgbClr val="000000">
                <a:alpha val="37647"/>
              </a:srgbClr>
            </a:outerShdw>
          </a:effectLst>
        </p:spPr>
      </p:cxnSp>
      <p:sp>
        <p:nvSpPr>
          <p:cNvPr id="1039" name="Google Shape;1039;p44"/>
          <p:cNvSpPr txBox="1"/>
          <p:nvPr/>
        </p:nvSpPr>
        <p:spPr>
          <a:xfrm>
            <a:off x="3563938" y="1192908"/>
            <a:ext cx="2725792" cy="212365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a:solidFill>
                  <a:schemeClr val="dk1"/>
                </a:solidFill>
                <a:latin typeface="Calibri"/>
                <a:ea typeface="Calibri"/>
                <a:cs typeface="Calibri"/>
                <a:sym typeface="Calibri"/>
              </a:rPr>
              <a:t>Out of the 83 respondents, 54 (66%) had male founders, while only 29 (35%) had female founders. According to the world Bank statistics of 2021, female form 49.2% of the total labor force</a:t>
            </a:r>
            <a:r>
              <a:rPr lang="en-US" sz="1200" b="1" baseline="30000">
                <a:solidFill>
                  <a:schemeClr val="dk1"/>
                </a:solidFill>
                <a:latin typeface="Calibri"/>
                <a:ea typeface="Calibri"/>
                <a:cs typeface="Calibri"/>
                <a:sym typeface="Calibri"/>
              </a:rPr>
              <a:t>1</a:t>
            </a:r>
            <a:r>
              <a:rPr lang="en-US" sz="1200">
                <a:solidFill>
                  <a:schemeClr val="dk1"/>
                </a:solidFill>
                <a:latin typeface="Calibri"/>
                <a:ea typeface="Calibri"/>
                <a:cs typeface="Calibri"/>
                <a:sym typeface="Calibri"/>
              </a:rPr>
              <a:t>. A comparison between male and female employees of SMEs from a sample of 45 participants is presented. 36% of SMES report that 41-60% of there employees are female while 30% report that 41-60% are male</a:t>
            </a:r>
            <a:endParaRPr/>
          </a:p>
        </p:txBody>
      </p:sp>
      <p:sp>
        <p:nvSpPr>
          <p:cNvPr id="1040" name="Google Shape;1040;p44"/>
          <p:cNvSpPr txBox="1"/>
          <p:nvPr/>
        </p:nvSpPr>
        <p:spPr>
          <a:xfrm>
            <a:off x="566555" y="759023"/>
            <a:ext cx="574217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2"/>
                </a:solidFill>
                <a:latin typeface="Gill Sans"/>
                <a:ea typeface="Gill Sans"/>
                <a:cs typeface="Gill Sans"/>
                <a:sym typeface="Gill Sans"/>
              </a:rPr>
              <a:t>3.2.5 SME – THE GENDER LENS</a:t>
            </a:r>
            <a:endParaRPr/>
          </a:p>
        </p:txBody>
      </p:sp>
      <p:sp>
        <p:nvSpPr>
          <p:cNvPr id="1041" name="Google Shape;1041;p44"/>
          <p:cNvSpPr txBox="1"/>
          <p:nvPr/>
        </p:nvSpPr>
        <p:spPr>
          <a:xfrm>
            <a:off x="578567" y="3970734"/>
            <a:ext cx="2668840"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accent1"/>
                </a:solidFill>
                <a:latin typeface="Calibri"/>
                <a:ea typeface="Calibri"/>
                <a:cs typeface="Calibri"/>
                <a:sym typeface="Calibri"/>
              </a:rPr>
              <a:t>Fig x:</a:t>
            </a:r>
            <a:r>
              <a:rPr lang="en-US" sz="1100">
                <a:solidFill>
                  <a:schemeClr val="dk1"/>
                </a:solidFill>
                <a:latin typeface="Calibri"/>
                <a:ea typeface="Calibri"/>
                <a:cs typeface="Calibri"/>
                <a:sym typeface="Calibri"/>
              </a:rPr>
              <a:t> </a:t>
            </a:r>
            <a:r>
              <a:rPr lang="en-US" sz="1100" b="1">
                <a:solidFill>
                  <a:schemeClr val="dk2"/>
                </a:solidFill>
                <a:latin typeface="Calibri"/>
                <a:ea typeface="Calibri"/>
                <a:cs typeface="Calibri"/>
                <a:sym typeface="Calibri"/>
              </a:rPr>
              <a:t>Male vs Female Founders</a:t>
            </a:r>
            <a:endParaRPr/>
          </a:p>
        </p:txBody>
      </p:sp>
      <p:pic>
        <p:nvPicPr>
          <p:cNvPr id="1042" name="Google Shape;1042;p44"/>
          <p:cNvPicPr preferRelativeResize="0"/>
          <p:nvPr/>
        </p:nvPicPr>
        <p:blipFill rotWithShape="1">
          <a:blip r:embed="rId3">
            <a:alphaModFix/>
          </a:blip>
          <a:srcRect/>
          <a:stretch/>
        </p:blipFill>
        <p:spPr>
          <a:xfrm>
            <a:off x="549275" y="4531171"/>
            <a:ext cx="2286977" cy="2184031"/>
          </a:xfrm>
          <a:prstGeom prst="rect">
            <a:avLst/>
          </a:prstGeom>
          <a:noFill/>
          <a:ln>
            <a:noFill/>
          </a:ln>
        </p:spPr>
      </p:pic>
      <p:pic>
        <p:nvPicPr>
          <p:cNvPr id="1043" name="Google Shape;1043;p44"/>
          <p:cNvPicPr preferRelativeResize="0"/>
          <p:nvPr/>
        </p:nvPicPr>
        <p:blipFill rotWithShape="1">
          <a:blip r:embed="rId4">
            <a:alphaModFix/>
          </a:blip>
          <a:srcRect/>
          <a:stretch/>
        </p:blipFill>
        <p:spPr>
          <a:xfrm>
            <a:off x="3794662" y="4154448"/>
            <a:ext cx="2514063" cy="2560755"/>
          </a:xfrm>
          <a:prstGeom prst="rect">
            <a:avLst/>
          </a:prstGeom>
          <a:noFill/>
          <a:ln>
            <a:noFill/>
          </a:ln>
        </p:spPr>
      </p:pic>
      <p:pic>
        <p:nvPicPr>
          <p:cNvPr id="1044" name="Google Shape;1044;p44" descr="Man"/>
          <p:cNvPicPr preferRelativeResize="0"/>
          <p:nvPr/>
        </p:nvPicPr>
        <p:blipFill rotWithShape="1">
          <a:blip r:embed="rId5">
            <a:alphaModFix/>
          </a:blip>
          <a:srcRect/>
          <a:stretch/>
        </p:blipFill>
        <p:spPr>
          <a:xfrm>
            <a:off x="3223237" y="5454454"/>
            <a:ext cx="446086" cy="457200"/>
          </a:xfrm>
          <a:prstGeom prst="rect">
            <a:avLst/>
          </a:prstGeom>
          <a:noFill/>
          <a:ln>
            <a:noFill/>
          </a:ln>
        </p:spPr>
      </p:pic>
      <p:pic>
        <p:nvPicPr>
          <p:cNvPr id="1045" name="Google Shape;1045;p44" descr="Woman"/>
          <p:cNvPicPr preferRelativeResize="0"/>
          <p:nvPr/>
        </p:nvPicPr>
        <p:blipFill rotWithShape="1">
          <a:blip r:embed="rId6">
            <a:alphaModFix/>
          </a:blip>
          <a:srcRect/>
          <a:stretch/>
        </p:blipFill>
        <p:spPr>
          <a:xfrm>
            <a:off x="3223237" y="4607676"/>
            <a:ext cx="446086" cy="457200"/>
          </a:xfrm>
          <a:prstGeom prst="rect">
            <a:avLst/>
          </a:prstGeom>
          <a:noFill/>
          <a:ln>
            <a:noFill/>
          </a:ln>
        </p:spPr>
      </p:pic>
      <p:sp>
        <p:nvSpPr>
          <p:cNvPr id="1046" name="Google Shape;1046;p44"/>
          <p:cNvSpPr txBox="1"/>
          <p:nvPr/>
        </p:nvSpPr>
        <p:spPr>
          <a:xfrm>
            <a:off x="3650100" y="3940232"/>
            <a:ext cx="2668840"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accent1"/>
                </a:solidFill>
                <a:latin typeface="Calibri"/>
                <a:ea typeface="Calibri"/>
                <a:cs typeface="Calibri"/>
                <a:sym typeface="Calibri"/>
              </a:rPr>
              <a:t>Fig x:</a:t>
            </a:r>
            <a:r>
              <a:rPr lang="en-US" sz="1100">
                <a:solidFill>
                  <a:schemeClr val="dk1"/>
                </a:solidFill>
                <a:latin typeface="Calibri"/>
                <a:ea typeface="Calibri"/>
                <a:cs typeface="Calibri"/>
                <a:sym typeface="Calibri"/>
              </a:rPr>
              <a:t> </a:t>
            </a:r>
            <a:r>
              <a:rPr lang="en-US" sz="1100" b="1">
                <a:solidFill>
                  <a:schemeClr val="dk2"/>
                </a:solidFill>
                <a:latin typeface="Calibri"/>
                <a:ea typeface="Calibri"/>
                <a:cs typeface="Calibri"/>
                <a:sym typeface="Calibri"/>
              </a:rPr>
              <a:t>Male vs Female Employees</a:t>
            </a:r>
            <a:endParaRPr/>
          </a:p>
        </p:txBody>
      </p:sp>
      <p:sp>
        <p:nvSpPr>
          <p:cNvPr id="1047" name="Google Shape;1047;p44"/>
          <p:cNvSpPr txBox="1"/>
          <p:nvPr/>
        </p:nvSpPr>
        <p:spPr>
          <a:xfrm>
            <a:off x="2315783" y="4686236"/>
            <a:ext cx="98355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8296B0"/>
                </a:solidFill>
                <a:latin typeface="Arial Black"/>
                <a:ea typeface="Arial Black"/>
                <a:cs typeface="Arial Black"/>
                <a:sym typeface="Arial Black"/>
              </a:rPr>
              <a:t>35%</a:t>
            </a:r>
            <a:endParaRPr/>
          </a:p>
        </p:txBody>
      </p:sp>
      <p:sp>
        <p:nvSpPr>
          <p:cNvPr id="1048" name="Google Shape;1048;p44"/>
          <p:cNvSpPr txBox="1"/>
          <p:nvPr/>
        </p:nvSpPr>
        <p:spPr>
          <a:xfrm>
            <a:off x="2315783" y="5546922"/>
            <a:ext cx="98355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323F4F"/>
                </a:solidFill>
                <a:latin typeface="Arial Black"/>
                <a:ea typeface="Arial Black"/>
                <a:cs typeface="Arial Black"/>
                <a:sym typeface="Arial Black"/>
              </a:rPr>
              <a:t>65%</a:t>
            </a:r>
            <a:endParaRPr/>
          </a:p>
        </p:txBody>
      </p:sp>
      <p:cxnSp>
        <p:nvCxnSpPr>
          <p:cNvPr id="1049" name="Google Shape;1049;p44"/>
          <p:cNvCxnSpPr>
            <a:stCxn id="1033" idx="0"/>
          </p:cNvCxnSpPr>
          <p:nvPr/>
        </p:nvCxnSpPr>
        <p:spPr>
          <a:xfrm>
            <a:off x="3429000" y="3795824"/>
            <a:ext cx="0" cy="555300"/>
          </a:xfrm>
          <a:prstGeom prst="straightConnector1">
            <a:avLst/>
          </a:prstGeom>
          <a:noFill/>
          <a:ln w="9525" cap="flat" cmpd="sng">
            <a:solidFill>
              <a:srgbClr val="BE8E00"/>
            </a:solidFill>
            <a:prstDash val="solid"/>
            <a:round/>
            <a:headEnd type="none" w="sm" len="sm"/>
            <a:tailEnd type="none" w="sm" len="sm"/>
          </a:ln>
        </p:spPr>
      </p:cxnSp>
      <p:cxnSp>
        <p:nvCxnSpPr>
          <p:cNvPr id="1050" name="Google Shape;1050;p44"/>
          <p:cNvCxnSpPr/>
          <p:nvPr/>
        </p:nvCxnSpPr>
        <p:spPr>
          <a:xfrm flipH="1">
            <a:off x="3429000" y="6358270"/>
            <a:ext cx="8640" cy="681966"/>
          </a:xfrm>
          <a:prstGeom prst="straightConnector1">
            <a:avLst/>
          </a:prstGeom>
          <a:noFill/>
          <a:ln w="9525" cap="flat" cmpd="sng">
            <a:solidFill>
              <a:srgbClr val="BE8E00"/>
            </a:solidFill>
            <a:prstDash val="solid"/>
            <a:round/>
            <a:headEnd type="none" w="sm" len="sm"/>
            <a:tailEnd type="none" w="sm" len="sm"/>
          </a:ln>
        </p:spPr>
      </p:cxnSp>
      <p:cxnSp>
        <p:nvCxnSpPr>
          <p:cNvPr id="1051" name="Google Shape;1051;p44"/>
          <p:cNvCxnSpPr/>
          <p:nvPr/>
        </p:nvCxnSpPr>
        <p:spPr>
          <a:xfrm>
            <a:off x="549275" y="0"/>
            <a:ext cx="0" cy="755650"/>
          </a:xfrm>
          <a:prstGeom prst="straightConnector1">
            <a:avLst/>
          </a:prstGeom>
          <a:noFill/>
          <a:ln w="9525" cap="flat" cmpd="sng">
            <a:solidFill>
              <a:schemeClr val="dk2"/>
            </a:solidFill>
            <a:prstDash val="solid"/>
            <a:round/>
            <a:headEnd type="none" w="sm" len="sm"/>
            <a:tailEnd type="none" w="sm" len="sm"/>
          </a:ln>
        </p:spPr>
      </p:cxnSp>
      <p:sp>
        <p:nvSpPr>
          <p:cNvPr id="1052" name="Google Shape;1052;p44"/>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3 | SMEs</a:t>
            </a:r>
            <a:endParaRPr/>
          </a:p>
        </p:txBody>
      </p:sp>
      <p:cxnSp>
        <p:nvCxnSpPr>
          <p:cNvPr id="1053" name="Google Shape;1053;p44"/>
          <p:cNvCxnSpPr/>
          <p:nvPr/>
        </p:nvCxnSpPr>
        <p:spPr>
          <a:xfrm>
            <a:off x="2020186" y="5171048"/>
            <a:ext cx="1446914" cy="0"/>
          </a:xfrm>
          <a:prstGeom prst="straightConnector1">
            <a:avLst/>
          </a:prstGeom>
          <a:noFill/>
          <a:ln w="15875" cap="flat" cmpd="sng">
            <a:solidFill>
              <a:srgbClr val="8296B0"/>
            </a:solidFill>
            <a:prstDash val="solid"/>
            <a:round/>
            <a:headEnd type="none" w="sm" len="sm"/>
            <a:tailEnd type="oval" w="med" len="med"/>
          </a:ln>
        </p:spPr>
      </p:cxnSp>
      <p:cxnSp>
        <p:nvCxnSpPr>
          <p:cNvPr id="1054" name="Google Shape;1054;p44"/>
          <p:cNvCxnSpPr/>
          <p:nvPr/>
        </p:nvCxnSpPr>
        <p:spPr>
          <a:xfrm>
            <a:off x="1977656" y="6008587"/>
            <a:ext cx="1451344" cy="0"/>
          </a:xfrm>
          <a:prstGeom prst="straightConnector1">
            <a:avLst/>
          </a:prstGeom>
          <a:noFill/>
          <a:ln w="15875" cap="flat" cmpd="sng">
            <a:solidFill>
              <a:srgbClr val="323F4F"/>
            </a:solidFill>
            <a:prstDash val="solid"/>
            <a:round/>
            <a:headEnd type="none" w="sm" len="sm"/>
            <a:tailEnd type="oval" w="med" len="med"/>
          </a:ln>
        </p:spPr>
      </p:cxnSp>
      <p:sp>
        <p:nvSpPr>
          <p:cNvPr id="1055" name="Google Shape;1055;p44"/>
          <p:cNvSpPr txBox="1"/>
          <p:nvPr/>
        </p:nvSpPr>
        <p:spPr>
          <a:xfrm>
            <a:off x="578567" y="6735457"/>
            <a:ext cx="2715497" cy="430887"/>
          </a:xfrm>
          <a:prstGeom prst="rect">
            <a:avLst/>
          </a:prstGeom>
          <a:noFill/>
          <a:ln>
            <a:noFill/>
          </a:ln>
        </p:spPr>
        <p:txBody>
          <a:bodyPr spcFirstLastPara="1" wrap="square" lIns="91425" tIns="45700" rIns="91425" bIns="45700" anchor="t" anchorCtr="0">
            <a:spAutoFit/>
          </a:bodyPr>
          <a:lstStyle/>
          <a:p>
            <a:pPr marL="171450" marR="0" lvl="0" indent="-171450" algn="just" rtl="0">
              <a:spcBef>
                <a:spcPts val="0"/>
              </a:spcBef>
              <a:spcAft>
                <a:spcPts val="0"/>
              </a:spcAft>
              <a:buClr>
                <a:schemeClr val="dk1"/>
              </a:buClr>
              <a:buSzPts val="1100"/>
              <a:buFont typeface="Arial"/>
              <a:buChar char="•"/>
            </a:pPr>
            <a:r>
              <a:rPr lang="en-US" sz="1100" b="1" i="1">
                <a:solidFill>
                  <a:schemeClr val="dk1"/>
                </a:solidFill>
                <a:latin typeface="Calibri"/>
                <a:ea typeface="Calibri"/>
                <a:cs typeface="Calibri"/>
                <a:sym typeface="Calibri"/>
              </a:rPr>
              <a:t>There are more male founders than female</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059"/>
        <p:cNvGrpSpPr/>
        <p:nvPr/>
      </p:nvGrpSpPr>
      <p:grpSpPr>
        <a:xfrm>
          <a:off x="0" y="0"/>
          <a:ext cx="0" cy="0"/>
          <a:chOff x="0" y="0"/>
          <a:chExt cx="0" cy="0"/>
        </a:xfrm>
      </p:grpSpPr>
      <p:sp>
        <p:nvSpPr>
          <p:cNvPr id="1060" name="Google Shape;1060;p45"/>
          <p:cNvSpPr txBox="1"/>
          <p:nvPr/>
        </p:nvSpPr>
        <p:spPr>
          <a:xfrm>
            <a:off x="114300" y="8606135"/>
            <a:ext cx="32385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2"/>
                </a:solidFill>
                <a:latin typeface="Calibri"/>
                <a:ea typeface="Calibri"/>
                <a:cs typeface="Calibri"/>
                <a:sym typeface="Calibri"/>
              </a:rPr>
              <a:t>7</a:t>
            </a:r>
            <a:endParaRPr/>
          </a:p>
        </p:txBody>
      </p:sp>
      <p:sp>
        <p:nvSpPr>
          <p:cNvPr id="1061" name="Google Shape;1061;p45"/>
          <p:cNvSpPr/>
          <p:nvPr/>
        </p:nvSpPr>
        <p:spPr>
          <a:xfrm>
            <a:off x="572389" y="2120148"/>
            <a:ext cx="2744787" cy="626820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62" name="Google Shape;1062;p45"/>
          <p:cNvSpPr txBox="1"/>
          <p:nvPr/>
        </p:nvSpPr>
        <p:spPr>
          <a:xfrm>
            <a:off x="572389" y="2761105"/>
            <a:ext cx="2744787" cy="5170646"/>
          </a:xfrm>
          <a:prstGeom prst="rect">
            <a:avLst/>
          </a:prstGeom>
          <a:noFill/>
          <a:ln>
            <a:noFill/>
          </a:ln>
        </p:spPr>
        <p:txBody>
          <a:bodyPr spcFirstLastPara="1" wrap="square" lIns="91425" tIns="45700" rIns="91425" bIns="45700" anchor="t" anchorCtr="0">
            <a:spAutoFit/>
          </a:bodyPr>
          <a:lstStyle/>
          <a:p>
            <a:pPr marL="171450" marR="0" lvl="0" indent="-171450" algn="just" rtl="0">
              <a:spcBef>
                <a:spcPts val="0"/>
              </a:spcBef>
              <a:spcAft>
                <a:spcPts val="0"/>
              </a:spcAft>
              <a:buClr>
                <a:schemeClr val="lt2"/>
              </a:buClr>
              <a:buSzPts val="1100"/>
              <a:buFont typeface="Courier New"/>
              <a:buChar char="o"/>
            </a:pPr>
            <a:r>
              <a:rPr lang="en-US" sz="1100" b="0" i="0">
                <a:solidFill>
                  <a:schemeClr val="lt2"/>
                </a:solidFill>
                <a:latin typeface="Calibri"/>
                <a:ea typeface="Calibri"/>
                <a:cs typeface="Calibri"/>
                <a:sym typeface="Calibri"/>
              </a:rPr>
              <a:t>High number of unlicensed SMEs make it difficult to document and regulate the sector. </a:t>
            </a:r>
            <a:r>
              <a:rPr lang="en-US" sz="1100">
                <a:solidFill>
                  <a:schemeClr val="lt2"/>
                </a:solidFill>
                <a:latin typeface="Calibri"/>
                <a:ea typeface="Calibri"/>
                <a:cs typeface="Calibri"/>
                <a:sym typeface="Calibri"/>
              </a:rPr>
              <a:t>This gap is reflected more accurately in the number of licensed MSMEs (1.56 Million) compared to the total number of MSMEs in the country</a:t>
            </a:r>
            <a:r>
              <a:rPr lang="en-US" sz="1100" b="0" i="0">
                <a:solidFill>
                  <a:schemeClr val="lt2"/>
                </a:solidFill>
                <a:latin typeface="Calibri"/>
                <a:ea typeface="Calibri"/>
                <a:cs typeface="Calibri"/>
                <a:sym typeface="Calibri"/>
              </a:rPr>
              <a:t> (7.41 Million).</a:t>
            </a:r>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b="0" i="0">
                <a:solidFill>
                  <a:schemeClr val="lt2"/>
                </a:solidFill>
                <a:latin typeface="Calibri"/>
                <a:ea typeface="Calibri"/>
                <a:cs typeface="Calibri"/>
                <a:sym typeface="Calibri"/>
              </a:rPr>
              <a:t>SMEs find the process of raising finance both initial and follow up difficult. This could hinder their performance as lack of capital prevents scaling and profitability. The country would witness a high number of SMEs that do not contribute much to the GDP due to lack of finance.</a:t>
            </a:r>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b="0" i="0">
                <a:solidFill>
                  <a:schemeClr val="lt2"/>
                </a:solidFill>
                <a:latin typeface="Calibri"/>
                <a:ea typeface="Calibri"/>
                <a:cs typeface="Calibri"/>
                <a:sym typeface="Calibri"/>
              </a:rPr>
              <a:t>The main issue cited by SMEs is the challenge of finding suitable investors, so there is a need to train SMEs to develop scalable business models to help attract investors as investors can only finance companies they believe have merit.</a:t>
            </a:r>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b="0" i="0">
                <a:solidFill>
                  <a:schemeClr val="lt2"/>
                </a:solidFill>
                <a:latin typeface="Calibri"/>
                <a:ea typeface="Calibri"/>
                <a:cs typeface="Calibri"/>
                <a:sym typeface="Calibri"/>
              </a:rPr>
              <a:t>As only a small portion of founders are women, the proportion of women founding SMEs is still quite low. There should be more campaigns aimed at enticing women to join SMEs and become founders.</a:t>
            </a:r>
            <a:endParaRPr sz="1100">
              <a:solidFill>
                <a:schemeClr val="lt2"/>
              </a:solidFill>
              <a:latin typeface="Calibri"/>
              <a:ea typeface="Calibri"/>
              <a:cs typeface="Calibri"/>
              <a:sym typeface="Calibri"/>
            </a:endParaRPr>
          </a:p>
        </p:txBody>
      </p:sp>
      <p:sp>
        <p:nvSpPr>
          <p:cNvPr id="1063" name="Google Shape;1063;p45"/>
          <p:cNvSpPr/>
          <p:nvPr/>
        </p:nvSpPr>
        <p:spPr>
          <a:xfrm>
            <a:off x="3563938" y="2115095"/>
            <a:ext cx="2744787" cy="627325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64" name="Google Shape;1064;p45"/>
          <p:cNvSpPr txBox="1"/>
          <p:nvPr/>
        </p:nvSpPr>
        <p:spPr>
          <a:xfrm>
            <a:off x="3563941" y="2736745"/>
            <a:ext cx="2721670" cy="5509200"/>
          </a:xfrm>
          <a:prstGeom prst="rect">
            <a:avLst/>
          </a:prstGeom>
          <a:noFill/>
          <a:ln>
            <a:noFill/>
          </a:ln>
        </p:spPr>
        <p:txBody>
          <a:bodyPr spcFirstLastPara="1" wrap="square" lIns="91425" tIns="45700" rIns="91425" bIns="45700" anchor="t" anchorCtr="0">
            <a:spAutoFit/>
          </a:bodyPr>
          <a:lstStyle/>
          <a:p>
            <a:pPr marL="171450" marR="0" lvl="0" indent="-17145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Pushing for agreements between financial bodies and BDS suppliers can help make up for lack of capacity and reduce costs by more efficient division of labor.</a:t>
            </a:r>
            <a:endParaRPr sz="1100" b="0" i="0">
              <a:solidFill>
                <a:schemeClr val="lt2"/>
              </a:solidFill>
              <a:latin typeface="Calibri"/>
              <a:ea typeface="Calibri"/>
              <a:cs typeface="Calibri"/>
              <a:sym typeface="Calibri"/>
            </a:endParaRPr>
          </a:p>
          <a:p>
            <a:pPr marL="228600" marR="0" lvl="0" indent="-158750" algn="just" rtl="0">
              <a:spcBef>
                <a:spcPts val="0"/>
              </a:spcBef>
              <a:spcAft>
                <a:spcPts val="0"/>
              </a:spcAft>
              <a:buClr>
                <a:schemeClr val="dk1"/>
              </a:buClr>
              <a:buSzPts val="1100"/>
              <a:buFont typeface="Courier New"/>
              <a:buNone/>
            </a:pPr>
            <a:endParaRPr sz="1100" b="0" i="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Solidarity between banks, especially setting up inter-bank financing to pool money to be invested in SMEs should also be considered as a viable option in reducing the extra risk of lending to SMEs. This will address simultaneously the twin issues of accelerating access to finance and reaching the unbanked. </a:t>
            </a:r>
            <a:endParaRPr/>
          </a:p>
          <a:p>
            <a:pPr marL="0" marR="0" lvl="0" indent="0" algn="just" rtl="0">
              <a:spcBef>
                <a:spcPts val="0"/>
              </a:spcBef>
              <a:spcAft>
                <a:spcPts val="0"/>
              </a:spcAft>
              <a:buNone/>
            </a:pPr>
            <a:endParaRPr sz="110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b="0" i="0">
                <a:solidFill>
                  <a:schemeClr val="lt2"/>
                </a:solidFill>
                <a:latin typeface="Calibri"/>
                <a:ea typeface="Calibri"/>
                <a:cs typeface="Calibri"/>
                <a:sym typeface="Calibri"/>
              </a:rPr>
              <a:t>By establishing incentive perks like funding or other forms of support for women-founded SMEs, more awareness is generated and women are encouraged to join in the SMEs sector. Younger founders should be supported by successful women entrepreneurs. Women who wish to become founders of SMEs should have access to funding that are specifically designed for them.</a:t>
            </a:r>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b="0" i="0">
                <a:solidFill>
                  <a:schemeClr val="lt2"/>
                </a:solidFill>
                <a:latin typeface="Calibri"/>
                <a:ea typeface="Calibri"/>
                <a:cs typeface="Calibri"/>
                <a:sym typeface="Calibri"/>
              </a:rPr>
              <a:t>Creating investor friendly legislation especially in terms of policy for investors who wish to invest n SMEs as SMEs have cited lack of investor friendly legislation as the main factor hindering their operation.</a:t>
            </a:r>
            <a:endParaRPr/>
          </a:p>
        </p:txBody>
      </p:sp>
      <p:pic>
        <p:nvPicPr>
          <p:cNvPr id="1065" name="Google Shape;1065;p45" descr="Running with obstacle over cliffs, courage in jump through gap between  hill, line icon. Run man. Movement and achievement. Business risk and  success concept. Athletics, sport. Vector illustration 6427634 Vector Art at"/>
          <p:cNvPicPr preferRelativeResize="0"/>
          <p:nvPr/>
        </p:nvPicPr>
        <p:blipFill rotWithShape="1">
          <a:blip r:embed="rId3">
            <a:alphaModFix/>
          </a:blip>
          <a:srcRect/>
          <a:stretch/>
        </p:blipFill>
        <p:spPr>
          <a:xfrm>
            <a:off x="494085" y="2144509"/>
            <a:ext cx="592236" cy="592236"/>
          </a:xfrm>
          <a:prstGeom prst="rect">
            <a:avLst/>
          </a:prstGeom>
          <a:noFill/>
          <a:ln>
            <a:noFill/>
          </a:ln>
          <a:effectLst>
            <a:outerShdw blurRad="127000" dist="88900" dir="6600000" sx="102000" sy="102000" algn="ctr" rotWithShape="0">
              <a:srgbClr val="000000">
                <a:alpha val="98823"/>
              </a:srgbClr>
            </a:outerShdw>
          </a:effectLst>
        </p:spPr>
      </p:pic>
      <p:pic>
        <p:nvPicPr>
          <p:cNvPr id="1066" name="Google Shape;1066;p45" descr="Action Icons &amp; Symbols"/>
          <p:cNvPicPr preferRelativeResize="0"/>
          <p:nvPr/>
        </p:nvPicPr>
        <p:blipFill rotWithShape="1">
          <a:blip r:embed="rId4">
            <a:alphaModFix/>
          </a:blip>
          <a:srcRect/>
          <a:stretch/>
        </p:blipFill>
        <p:spPr>
          <a:xfrm>
            <a:off x="5754534" y="2133600"/>
            <a:ext cx="498136" cy="498136"/>
          </a:xfrm>
          <a:prstGeom prst="rect">
            <a:avLst/>
          </a:prstGeom>
          <a:noFill/>
          <a:ln>
            <a:noFill/>
          </a:ln>
        </p:spPr>
      </p:pic>
      <p:sp>
        <p:nvSpPr>
          <p:cNvPr id="1067" name="Google Shape;1067;p45"/>
          <p:cNvSpPr txBox="1"/>
          <p:nvPr/>
        </p:nvSpPr>
        <p:spPr>
          <a:xfrm>
            <a:off x="1058673" y="755650"/>
            <a:ext cx="5250051"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2"/>
                </a:solidFill>
                <a:latin typeface="Verdana"/>
                <a:ea typeface="Verdana"/>
                <a:cs typeface="Verdana"/>
                <a:sym typeface="Verdana"/>
              </a:rPr>
              <a:t>GAPS, CHALLENGES AND RECOMMENDATIONS</a:t>
            </a:r>
            <a:endParaRPr/>
          </a:p>
        </p:txBody>
      </p:sp>
      <p:sp>
        <p:nvSpPr>
          <p:cNvPr id="1068" name="Google Shape;1068;p45"/>
          <p:cNvSpPr/>
          <p:nvPr/>
        </p:nvSpPr>
        <p:spPr>
          <a:xfrm>
            <a:off x="562419" y="755650"/>
            <a:ext cx="496255" cy="4265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3.2</a:t>
            </a:r>
            <a:endParaRPr/>
          </a:p>
        </p:txBody>
      </p:sp>
      <p:cxnSp>
        <p:nvCxnSpPr>
          <p:cNvPr id="1069" name="Google Shape;1069;p45"/>
          <p:cNvCxnSpPr/>
          <p:nvPr/>
        </p:nvCxnSpPr>
        <p:spPr>
          <a:xfrm>
            <a:off x="572388" y="1032454"/>
            <a:ext cx="0" cy="603546"/>
          </a:xfrm>
          <a:prstGeom prst="straightConnector1">
            <a:avLst/>
          </a:prstGeom>
          <a:noFill/>
          <a:ln w="12700" cap="flat" cmpd="sng">
            <a:solidFill>
              <a:srgbClr val="BE8E00"/>
            </a:solidFill>
            <a:prstDash val="solid"/>
            <a:round/>
            <a:headEnd type="none" w="sm" len="sm"/>
            <a:tailEnd type="none" w="sm" len="sm"/>
          </a:ln>
        </p:spPr>
      </p:cxnSp>
      <p:sp>
        <p:nvSpPr>
          <p:cNvPr id="1070" name="Google Shape;1070;p45"/>
          <p:cNvSpPr txBox="1"/>
          <p:nvPr/>
        </p:nvSpPr>
        <p:spPr>
          <a:xfrm>
            <a:off x="836810" y="2207681"/>
            <a:ext cx="2503484"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800" b="1" i="0">
                <a:solidFill>
                  <a:schemeClr val="lt2"/>
                </a:solidFill>
                <a:latin typeface="Calibri"/>
                <a:ea typeface="Calibri"/>
                <a:cs typeface="Calibri"/>
                <a:sym typeface="Calibri"/>
              </a:rPr>
              <a:t>GAPS AND CHALLENGES</a:t>
            </a:r>
            <a:endParaRPr/>
          </a:p>
        </p:txBody>
      </p:sp>
      <p:sp>
        <p:nvSpPr>
          <p:cNvPr id="1071" name="Google Shape;1071;p45"/>
          <p:cNvSpPr txBox="1"/>
          <p:nvPr/>
        </p:nvSpPr>
        <p:spPr>
          <a:xfrm>
            <a:off x="3563938" y="2207681"/>
            <a:ext cx="250348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i="0">
                <a:solidFill>
                  <a:schemeClr val="lt2"/>
                </a:solidFill>
                <a:latin typeface="Calibri"/>
                <a:ea typeface="Calibri"/>
                <a:cs typeface="Calibri"/>
                <a:sym typeface="Calibri"/>
              </a:rPr>
              <a:t>RECOMMENDATIONS</a:t>
            </a:r>
            <a:endParaRPr/>
          </a:p>
        </p:txBody>
      </p:sp>
      <p:sp>
        <p:nvSpPr>
          <p:cNvPr id="1072" name="Google Shape;1072;p45"/>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3 | SMEs</a:t>
            </a:r>
            <a:endParaRPr/>
          </a:p>
        </p:txBody>
      </p:sp>
      <p:cxnSp>
        <p:nvCxnSpPr>
          <p:cNvPr id="1073" name="Google Shape;1073;p45"/>
          <p:cNvCxnSpPr/>
          <p:nvPr/>
        </p:nvCxnSpPr>
        <p:spPr>
          <a:xfrm>
            <a:off x="5153026" y="1028461"/>
            <a:ext cx="1165225" cy="0"/>
          </a:xfrm>
          <a:prstGeom prst="straightConnector1">
            <a:avLst/>
          </a:prstGeom>
          <a:noFill/>
          <a:ln w="38100" cap="flat" cmpd="sng">
            <a:solidFill>
              <a:srgbClr val="BE8E00"/>
            </a:solidFill>
            <a:prstDash val="solid"/>
            <a:round/>
            <a:headEnd type="none" w="sm" len="sm"/>
            <a:tailEnd type="none" w="sm" len="sm"/>
          </a:ln>
        </p:spPr>
      </p:cxn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077"/>
        <p:cNvGrpSpPr/>
        <p:nvPr/>
      </p:nvGrpSpPr>
      <p:grpSpPr>
        <a:xfrm>
          <a:off x="0" y="0"/>
          <a:ext cx="0" cy="0"/>
          <a:chOff x="0" y="0"/>
          <a:chExt cx="0" cy="0"/>
        </a:xfrm>
      </p:grpSpPr>
      <p:sp>
        <p:nvSpPr>
          <p:cNvPr id="1078" name="Google Shape;1078;p46"/>
          <p:cNvSpPr/>
          <p:nvPr/>
        </p:nvSpPr>
        <p:spPr>
          <a:xfrm>
            <a:off x="549275" y="1235045"/>
            <a:ext cx="6318251" cy="3336955"/>
          </a:xfrm>
          <a:prstGeom prst="rect">
            <a:avLst/>
          </a:prstGeom>
          <a:solidFill>
            <a:srgbClr val="8296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9" name="Google Shape;1079;p46"/>
          <p:cNvSpPr txBox="1"/>
          <p:nvPr/>
        </p:nvSpPr>
        <p:spPr>
          <a:xfrm>
            <a:off x="114300" y="8606135"/>
            <a:ext cx="32385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2"/>
                </a:solidFill>
                <a:latin typeface="Calibri"/>
                <a:ea typeface="Calibri"/>
                <a:cs typeface="Calibri"/>
                <a:sym typeface="Calibri"/>
              </a:rPr>
              <a:t>8</a:t>
            </a:r>
            <a:endParaRPr/>
          </a:p>
        </p:txBody>
      </p:sp>
      <p:sp>
        <p:nvSpPr>
          <p:cNvPr id="1080" name="Google Shape;1080;p46"/>
          <p:cNvSpPr/>
          <p:nvPr/>
        </p:nvSpPr>
        <p:spPr>
          <a:xfrm>
            <a:off x="549274" y="755650"/>
            <a:ext cx="5759449" cy="261610"/>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a:t>
            </a:r>
            <a:endParaRPr sz="1100">
              <a:solidFill>
                <a:schemeClr val="dk1"/>
              </a:solidFill>
              <a:latin typeface="Calibri"/>
              <a:ea typeface="Calibri"/>
              <a:cs typeface="Calibri"/>
              <a:sym typeface="Calibri"/>
            </a:endParaRPr>
          </a:p>
        </p:txBody>
      </p:sp>
      <p:pic>
        <p:nvPicPr>
          <p:cNvPr id="1081" name="Google Shape;1081;p46" descr="Lightbulb Icon Stock Illustrations – 78,149 Lightbulb Icon Stock  Illustrations, Vectors &amp; Clipart - Dreamstime"/>
          <p:cNvPicPr preferRelativeResize="0"/>
          <p:nvPr/>
        </p:nvPicPr>
        <p:blipFill rotWithShape="1">
          <a:blip r:embed="rId3">
            <a:alphaModFix/>
          </a:blip>
          <a:srcRect/>
          <a:stretch/>
        </p:blipFill>
        <p:spPr>
          <a:xfrm>
            <a:off x="549274" y="3920769"/>
            <a:ext cx="651231" cy="651231"/>
          </a:xfrm>
          <a:prstGeom prst="rect">
            <a:avLst/>
          </a:prstGeom>
          <a:noFill/>
          <a:ln>
            <a:noFill/>
          </a:ln>
          <a:effectLst>
            <a:outerShdw blurRad="50800" dist="50800" dir="5400000" algn="ctr" rotWithShape="0">
              <a:srgbClr val="3C3C3C">
                <a:alpha val="97647"/>
              </a:srgbClr>
            </a:outerShdw>
          </a:effectLst>
        </p:spPr>
      </p:pic>
      <p:sp>
        <p:nvSpPr>
          <p:cNvPr id="1082" name="Google Shape;1082;p46"/>
          <p:cNvSpPr txBox="1"/>
          <p:nvPr/>
        </p:nvSpPr>
        <p:spPr>
          <a:xfrm>
            <a:off x="2310065" y="1368405"/>
            <a:ext cx="3998660" cy="2970044"/>
          </a:xfrm>
          <a:prstGeom prst="rect">
            <a:avLst/>
          </a:prstGeom>
          <a:noFill/>
          <a:ln>
            <a:noFill/>
          </a:ln>
        </p:spPr>
        <p:txBody>
          <a:bodyPr spcFirstLastPara="1" wrap="square" lIns="91425" tIns="45700" rIns="91425" bIns="45700" anchor="t" anchorCtr="0">
            <a:spAutoFit/>
          </a:bodyPr>
          <a:lstStyle/>
          <a:p>
            <a:pPr marL="228600" marR="0" lvl="0" indent="-228600" algn="just" rtl="0">
              <a:spcBef>
                <a:spcPts val="0"/>
              </a:spcBef>
              <a:spcAft>
                <a:spcPts val="0"/>
              </a:spcAft>
              <a:buClr>
                <a:schemeClr val="lt2"/>
              </a:buClr>
              <a:buSzPts val="1100"/>
              <a:buFont typeface="Arial"/>
              <a:buChar char="•"/>
            </a:pPr>
            <a:r>
              <a:rPr lang="en-US" sz="1100">
                <a:solidFill>
                  <a:schemeClr val="lt2"/>
                </a:solidFill>
                <a:latin typeface="Helvetica Neue"/>
                <a:ea typeface="Helvetica Neue"/>
                <a:cs typeface="Helvetica Neue"/>
                <a:sym typeface="Helvetica Neue"/>
              </a:rPr>
              <a:t>SME accounts for 90% of all businesses and more than 50% of employment. Kenya has over 7.4 million MSMEs employing approximately 14.9 million Kenyans in different sectors of the economy.</a:t>
            </a:r>
            <a:endParaRPr/>
          </a:p>
          <a:p>
            <a:pPr marL="0" marR="0" lvl="0" indent="0" algn="just" rtl="0">
              <a:spcBef>
                <a:spcPts val="0"/>
              </a:spcBef>
              <a:spcAft>
                <a:spcPts val="0"/>
              </a:spcAft>
              <a:buNone/>
            </a:pPr>
            <a:endParaRPr sz="1100">
              <a:solidFill>
                <a:schemeClr val="lt2"/>
              </a:solidFill>
              <a:latin typeface="Helvetica Neue"/>
              <a:ea typeface="Helvetica Neue"/>
              <a:cs typeface="Helvetica Neue"/>
              <a:sym typeface="Helvetica Neue"/>
            </a:endParaRPr>
          </a:p>
          <a:p>
            <a:pPr marL="228600" marR="0" lvl="0" indent="-228600" algn="just" rtl="0">
              <a:spcBef>
                <a:spcPts val="0"/>
              </a:spcBef>
              <a:spcAft>
                <a:spcPts val="0"/>
              </a:spcAft>
              <a:buClr>
                <a:schemeClr val="lt2"/>
              </a:buClr>
              <a:buSzPts val="1100"/>
              <a:buFont typeface="Arial"/>
              <a:buChar char="•"/>
            </a:pPr>
            <a:r>
              <a:rPr lang="en-US" sz="1100">
                <a:solidFill>
                  <a:schemeClr val="lt2"/>
                </a:solidFill>
                <a:latin typeface="Helvetica Neue"/>
                <a:ea typeface="Helvetica Neue"/>
                <a:cs typeface="Helvetica Neue"/>
                <a:sym typeface="Helvetica Neue"/>
              </a:rPr>
              <a:t>About 400,000 micro, small and medium enterprises have collapsed within their first year after being established</a:t>
            </a:r>
            <a:r>
              <a:rPr lang="en-US" sz="1100" u="sng">
                <a:solidFill>
                  <a:schemeClr val="hlink"/>
                </a:solidFill>
                <a:latin typeface="Helvetica Neue"/>
                <a:ea typeface="Helvetica Neue"/>
                <a:cs typeface="Helvetica Neue"/>
                <a:sym typeface="Helvetica Neue"/>
                <a:hlinkClick r:id="rId4"/>
              </a:rPr>
              <a:t>.</a:t>
            </a:r>
            <a:endParaRPr sz="1100">
              <a:solidFill>
                <a:schemeClr val="lt2"/>
              </a:solidFill>
              <a:latin typeface="Helvetica Neue"/>
              <a:ea typeface="Helvetica Neue"/>
              <a:cs typeface="Helvetica Neue"/>
              <a:sym typeface="Helvetica Neue"/>
            </a:endParaRPr>
          </a:p>
          <a:p>
            <a:pPr marL="0" marR="0" lvl="0" indent="0" algn="just" rtl="0">
              <a:spcBef>
                <a:spcPts val="0"/>
              </a:spcBef>
              <a:spcAft>
                <a:spcPts val="0"/>
              </a:spcAft>
              <a:buNone/>
            </a:pPr>
            <a:endParaRPr sz="1100">
              <a:solidFill>
                <a:schemeClr val="lt2"/>
              </a:solidFill>
              <a:latin typeface="Helvetica Neue"/>
              <a:ea typeface="Helvetica Neue"/>
              <a:cs typeface="Helvetica Neue"/>
              <a:sym typeface="Helvetica Neue"/>
            </a:endParaRPr>
          </a:p>
          <a:p>
            <a:pPr marL="228600" marR="0" lvl="0" indent="-228600" algn="just" rtl="0">
              <a:spcBef>
                <a:spcPts val="0"/>
              </a:spcBef>
              <a:spcAft>
                <a:spcPts val="0"/>
              </a:spcAft>
              <a:buClr>
                <a:schemeClr val="lt2"/>
              </a:buClr>
              <a:buSzPts val="1100"/>
              <a:buFont typeface="Arial"/>
              <a:buChar char="•"/>
            </a:pPr>
            <a:r>
              <a:rPr lang="en-US" sz="1100">
                <a:solidFill>
                  <a:schemeClr val="lt2"/>
                </a:solidFill>
                <a:latin typeface="Helvetica Neue"/>
                <a:ea typeface="Helvetica Neue"/>
                <a:cs typeface="Helvetica Neue"/>
                <a:sym typeface="Helvetica Neue"/>
              </a:rPr>
              <a:t>According to the Micro and Small Enterprises Authority (MSEA), the MSME sector created approximately 14.5 million jobs in 2021.</a:t>
            </a:r>
            <a:endParaRPr/>
          </a:p>
          <a:p>
            <a:pPr marL="0" marR="0" lvl="0" indent="0" algn="just" rtl="0">
              <a:spcBef>
                <a:spcPts val="0"/>
              </a:spcBef>
              <a:spcAft>
                <a:spcPts val="0"/>
              </a:spcAft>
              <a:buNone/>
            </a:pPr>
            <a:endParaRPr sz="1100">
              <a:solidFill>
                <a:schemeClr val="lt2"/>
              </a:solidFill>
              <a:latin typeface="Helvetica Neue"/>
              <a:ea typeface="Helvetica Neue"/>
              <a:cs typeface="Helvetica Neue"/>
              <a:sym typeface="Helvetica Neue"/>
            </a:endParaRPr>
          </a:p>
          <a:p>
            <a:pPr marL="228600" marR="0" lvl="0" indent="-228600" algn="just" rtl="0">
              <a:spcBef>
                <a:spcPts val="0"/>
              </a:spcBef>
              <a:spcAft>
                <a:spcPts val="0"/>
              </a:spcAft>
              <a:buClr>
                <a:schemeClr val="lt2"/>
              </a:buClr>
              <a:buSzPts val="1100"/>
              <a:buFont typeface="Arial"/>
              <a:buChar char="•"/>
            </a:pPr>
            <a:r>
              <a:rPr lang="en-US" sz="1100">
                <a:solidFill>
                  <a:schemeClr val="lt2"/>
                </a:solidFill>
                <a:latin typeface="Helvetica Neue"/>
                <a:ea typeface="Helvetica Neue"/>
                <a:cs typeface="Helvetica Neue"/>
                <a:sym typeface="Helvetica Neue"/>
              </a:rPr>
              <a:t>According to the MSME Survey report of 2016, 47.9% of licensed businesses were owned by men, while the remaining 31.4% were owned by women. Jointly owned MSME's made up 2.7% of the total. </a:t>
            </a:r>
            <a:endParaRPr/>
          </a:p>
          <a:p>
            <a:pPr marL="0" marR="0" lvl="0" indent="0" algn="l" rtl="0">
              <a:spcBef>
                <a:spcPts val="0"/>
              </a:spcBef>
              <a:spcAft>
                <a:spcPts val="0"/>
              </a:spcAft>
              <a:buNone/>
            </a:pPr>
            <a:endParaRPr sz="1100">
              <a:solidFill>
                <a:schemeClr val="lt2"/>
              </a:solidFill>
              <a:latin typeface="Helvetica Neue"/>
              <a:ea typeface="Helvetica Neue"/>
              <a:cs typeface="Helvetica Neue"/>
              <a:sym typeface="Helvetica Neue"/>
            </a:endParaRPr>
          </a:p>
        </p:txBody>
      </p:sp>
      <p:cxnSp>
        <p:nvCxnSpPr>
          <p:cNvPr id="1083" name="Google Shape;1083;p46"/>
          <p:cNvCxnSpPr/>
          <p:nvPr/>
        </p:nvCxnSpPr>
        <p:spPr>
          <a:xfrm>
            <a:off x="549275" y="0"/>
            <a:ext cx="0" cy="755650"/>
          </a:xfrm>
          <a:prstGeom prst="straightConnector1">
            <a:avLst/>
          </a:prstGeom>
          <a:noFill/>
          <a:ln w="9525" cap="flat" cmpd="sng">
            <a:solidFill>
              <a:schemeClr val="dk2"/>
            </a:solidFill>
            <a:prstDash val="solid"/>
            <a:round/>
            <a:headEnd type="none" w="sm" len="sm"/>
            <a:tailEnd type="none" w="sm" len="sm"/>
          </a:ln>
        </p:spPr>
      </p:cxnSp>
      <p:sp>
        <p:nvSpPr>
          <p:cNvPr id="1084" name="Google Shape;1084;p46"/>
          <p:cNvSpPr txBox="1"/>
          <p:nvPr/>
        </p:nvSpPr>
        <p:spPr>
          <a:xfrm>
            <a:off x="276225" y="1368405"/>
            <a:ext cx="2033840"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800" b="1">
                <a:solidFill>
                  <a:schemeClr val="lt2"/>
                </a:solidFill>
                <a:latin typeface="Gill Sans"/>
                <a:ea typeface="Gill Sans"/>
                <a:cs typeface="Gill Sans"/>
                <a:sym typeface="Gill Sans"/>
              </a:rPr>
              <a:t>KEY </a:t>
            </a:r>
            <a:endParaRPr/>
          </a:p>
          <a:p>
            <a:pPr marL="0" marR="0" lvl="0" indent="0" algn="r" rtl="0">
              <a:spcBef>
                <a:spcPts val="0"/>
              </a:spcBef>
              <a:spcAft>
                <a:spcPts val="0"/>
              </a:spcAft>
              <a:buNone/>
            </a:pPr>
            <a:r>
              <a:rPr lang="en-US" sz="1800" b="1">
                <a:solidFill>
                  <a:schemeClr val="lt2"/>
                </a:solidFill>
                <a:latin typeface="Gill Sans"/>
                <a:ea typeface="Gill Sans"/>
                <a:cs typeface="Gill Sans"/>
                <a:sym typeface="Gill Sans"/>
              </a:rPr>
              <a:t>TAKEAWAYS</a:t>
            </a:r>
            <a:endParaRPr/>
          </a:p>
        </p:txBody>
      </p:sp>
      <p:sp>
        <p:nvSpPr>
          <p:cNvPr id="1085" name="Google Shape;1085;p46"/>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3 | SMEs</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089"/>
        <p:cNvGrpSpPr/>
        <p:nvPr/>
      </p:nvGrpSpPr>
      <p:grpSpPr>
        <a:xfrm>
          <a:off x="0" y="0"/>
          <a:ext cx="0" cy="0"/>
          <a:chOff x="0" y="0"/>
          <a:chExt cx="0" cy="0"/>
        </a:xfrm>
      </p:grpSpPr>
      <p:pic>
        <p:nvPicPr>
          <p:cNvPr id="1090" name="Google Shape;1090;p47"/>
          <p:cNvPicPr preferRelativeResize="0"/>
          <p:nvPr/>
        </p:nvPicPr>
        <p:blipFill rotWithShape="1">
          <a:blip r:embed="rId3">
            <a:alphaModFix/>
          </a:blip>
          <a:srcRect/>
          <a:stretch/>
        </p:blipFill>
        <p:spPr>
          <a:xfrm>
            <a:off x="1105717" y="0"/>
            <a:ext cx="5752283" cy="9144000"/>
          </a:xfrm>
          <a:prstGeom prst="rect">
            <a:avLst/>
          </a:prstGeom>
          <a:noFill/>
          <a:ln>
            <a:noFill/>
          </a:ln>
        </p:spPr>
      </p:pic>
      <p:sp>
        <p:nvSpPr>
          <p:cNvPr id="1091" name="Google Shape;1091;p47"/>
          <p:cNvSpPr txBox="1">
            <a:spLocks noGrp="1"/>
          </p:cNvSpPr>
          <p:nvPr>
            <p:ph type="subTitle" idx="1"/>
          </p:nvPr>
        </p:nvSpPr>
        <p:spPr>
          <a:xfrm>
            <a:off x="857250" y="4802717"/>
            <a:ext cx="5143500" cy="2207683"/>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1800"/>
              <a:buNone/>
            </a:pPr>
            <a:endParaRPr/>
          </a:p>
        </p:txBody>
      </p:sp>
      <p:sp>
        <p:nvSpPr>
          <p:cNvPr id="1092" name="Google Shape;1092;p47"/>
          <p:cNvSpPr/>
          <p:nvPr/>
        </p:nvSpPr>
        <p:spPr>
          <a:xfrm>
            <a:off x="13648" y="1"/>
            <a:ext cx="1095186" cy="9144000"/>
          </a:xfrm>
          <a:prstGeom prst="rect">
            <a:avLst/>
          </a:prstGeom>
          <a:solidFill>
            <a:schemeClr val="accent1"/>
          </a:solidFill>
          <a:ln w="25400" cap="flat" cmpd="sng">
            <a:solidFill>
              <a:srgbClr val="8B69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93" name="Google Shape;1093;p47"/>
          <p:cNvSpPr/>
          <p:nvPr/>
        </p:nvSpPr>
        <p:spPr>
          <a:xfrm>
            <a:off x="13648" y="0"/>
            <a:ext cx="1095186" cy="150125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8000" b="1">
                <a:solidFill>
                  <a:srgbClr val="181818"/>
                </a:solidFill>
                <a:latin typeface="Century Gothic"/>
                <a:ea typeface="Century Gothic"/>
                <a:cs typeface="Century Gothic"/>
                <a:sym typeface="Century Gothic"/>
              </a:rPr>
              <a:t>4</a:t>
            </a:r>
            <a:endParaRPr sz="8000" b="1">
              <a:solidFill>
                <a:schemeClr val="lt1"/>
              </a:solidFill>
              <a:latin typeface="Century Gothic"/>
              <a:ea typeface="Century Gothic"/>
              <a:cs typeface="Century Gothic"/>
              <a:sym typeface="Century Gothic"/>
            </a:endParaRPr>
          </a:p>
        </p:txBody>
      </p:sp>
      <p:sp>
        <p:nvSpPr>
          <p:cNvPr id="1094" name="Google Shape;1094;p47"/>
          <p:cNvSpPr/>
          <p:nvPr/>
        </p:nvSpPr>
        <p:spPr>
          <a:xfrm>
            <a:off x="1131820" y="491719"/>
            <a:ext cx="5735518" cy="1501254"/>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5000" b="1">
                <a:solidFill>
                  <a:schemeClr val="lt1"/>
                </a:solidFill>
                <a:latin typeface="Century Gothic"/>
                <a:ea typeface="Century Gothic"/>
                <a:cs typeface="Century Gothic"/>
                <a:sym typeface="Century Gothic"/>
              </a:rPr>
              <a:t>HUBS, INCUBATORS &amp; </a:t>
            </a:r>
            <a:endParaRPr/>
          </a:p>
          <a:p>
            <a:pPr marL="0" marR="0" lvl="0" indent="0" algn="l" rtl="0">
              <a:spcBef>
                <a:spcPts val="0"/>
              </a:spcBef>
              <a:spcAft>
                <a:spcPts val="0"/>
              </a:spcAft>
              <a:buNone/>
            </a:pPr>
            <a:r>
              <a:rPr lang="en-US" sz="5000" b="1">
                <a:solidFill>
                  <a:schemeClr val="lt1"/>
                </a:solidFill>
                <a:latin typeface="Century Gothic"/>
                <a:ea typeface="Century Gothic"/>
                <a:cs typeface="Century Gothic"/>
                <a:sym typeface="Century Gothic"/>
              </a:rPr>
              <a:t>ACCELERATORS</a:t>
            </a:r>
            <a:endParaRPr sz="5000" b="1">
              <a:solidFill>
                <a:schemeClr val="lt1"/>
              </a:solidFill>
              <a:latin typeface="Century Gothic"/>
              <a:ea typeface="Century Gothic"/>
              <a:cs typeface="Century Gothic"/>
              <a:sym typeface="Century Gothic"/>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098"/>
        <p:cNvGrpSpPr/>
        <p:nvPr/>
      </p:nvGrpSpPr>
      <p:grpSpPr>
        <a:xfrm>
          <a:off x="0" y="0"/>
          <a:ext cx="0" cy="0"/>
          <a:chOff x="0" y="0"/>
          <a:chExt cx="0" cy="0"/>
        </a:xfrm>
      </p:grpSpPr>
      <p:sp>
        <p:nvSpPr>
          <p:cNvPr id="1099" name="Google Shape;1099;p48"/>
          <p:cNvSpPr txBox="1"/>
          <p:nvPr/>
        </p:nvSpPr>
        <p:spPr>
          <a:xfrm>
            <a:off x="549276" y="2133600"/>
            <a:ext cx="2744787" cy="6232475"/>
          </a:xfrm>
          <a:prstGeom prst="rect">
            <a:avLst/>
          </a:prstGeom>
          <a:solidFill>
            <a:schemeClr val="lt2"/>
          </a:soli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1">
                <a:solidFill>
                  <a:schemeClr val="dk2"/>
                </a:solidFill>
                <a:latin typeface="Calibri"/>
                <a:ea typeface="Calibri"/>
                <a:cs typeface="Calibri"/>
                <a:sym typeface="Calibri"/>
              </a:rPr>
              <a:t>Over the past 10 years, there has been significant growth in the number of hubs, incubators and accelerators in Kenya, since the formation of iHub and mLab in 2010. </a:t>
            </a:r>
            <a:endParaRPr/>
          </a:p>
          <a:p>
            <a:pPr marL="0" marR="0" lvl="0" indent="0" algn="just" rtl="0">
              <a:spcBef>
                <a:spcPts val="1200"/>
              </a:spcBef>
              <a:spcAft>
                <a:spcPts val="0"/>
              </a:spcAft>
              <a:buNone/>
            </a:pPr>
            <a:r>
              <a:rPr lang="en-US" sz="1100">
                <a:solidFill>
                  <a:srgbClr val="181818"/>
                </a:solidFill>
                <a:latin typeface="Calibri"/>
                <a:ea typeface="Calibri"/>
                <a:cs typeface="Calibri"/>
                <a:sym typeface="Calibri"/>
              </a:rPr>
              <a:t>Kenya is one of the four African countries in the innovation quadrangle, according to GSMA. There are over 40 hubs registered under the Kenya Association of Tech Hubs and over 50+ accelerators, incubators and hubs in Kenya</a:t>
            </a:r>
            <a:r>
              <a:rPr lang="en-US" sz="1100" baseline="30000">
                <a:solidFill>
                  <a:srgbClr val="181818"/>
                </a:solidFill>
                <a:latin typeface="Calibri"/>
                <a:ea typeface="Calibri"/>
                <a:cs typeface="Calibri"/>
                <a:sym typeface="Calibri"/>
              </a:rPr>
              <a:t>1</a:t>
            </a:r>
            <a:r>
              <a:rPr lang="en-US" sz="1100">
                <a:solidFill>
                  <a:srgbClr val="181818"/>
                </a:solidFill>
                <a:latin typeface="Calibri"/>
                <a:ea typeface="Calibri"/>
                <a:cs typeface="Calibri"/>
                <a:sym typeface="Calibri"/>
              </a:rPr>
              <a:t>. Association of Startup and SME enablers of Kenya (ASSEK) has 45 registered hubs. In 2018, the government setup to put up 1,160 Constituency Innovation Hubs as part of the Ajira Digital Program</a:t>
            </a:r>
            <a:r>
              <a:rPr lang="en-US" sz="1100" baseline="30000">
                <a:solidFill>
                  <a:srgbClr val="181818"/>
                </a:solidFill>
                <a:latin typeface="Calibri"/>
                <a:ea typeface="Calibri"/>
                <a:cs typeface="Calibri"/>
                <a:sym typeface="Calibri"/>
              </a:rPr>
              <a:t>2</a:t>
            </a:r>
            <a:r>
              <a:rPr lang="en-US" sz="1100">
                <a:solidFill>
                  <a:srgbClr val="181818"/>
                </a:solidFill>
                <a:latin typeface="Calibri"/>
                <a:ea typeface="Calibri"/>
                <a:cs typeface="Calibri"/>
                <a:sym typeface="Calibri"/>
              </a:rPr>
              <a:t>. National Government Constituency Development Fund Board in collaboration with the ministry of ICT   rolled out constituency innovation hubs projects. This project seeks to come up with at least 4 innovation hubs in every constituency in the country. At the moment, there are more than 239 innovation hubs  spread all over the country which provides working spaces for youths to innovate and work. The project aims at supporting entrepreneurs in all 290 constituencies to provide free internet, training and work spaces to enable the public to access online jobs and information for decision making.</a:t>
            </a:r>
            <a:endParaRPr sz="1100">
              <a:solidFill>
                <a:srgbClr val="181818"/>
              </a:solidFill>
              <a:latin typeface="Calibri"/>
              <a:ea typeface="Calibri"/>
              <a:cs typeface="Calibri"/>
              <a:sym typeface="Calibri"/>
            </a:endParaRPr>
          </a:p>
          <a:p>
            <a:pPr marL="0" marR="0" lvl="0" indent="0" algn="just" rtl="0">
              <a:spcBef>
                <a:spcPts val="1200"/>
              </a:spcBef>
              <a:spcAft>
                <a:spcPts val="0"/>
              </a:spcAft>
              <a:buNone/>
            </a:pPr>
            <a:r>
              <a:rPr lang="en-US" sz="1100">
                <a:solidFill>
                  <a:srgbClr val="181818"/>
                </a:solidFill>
                <a:latin typeface="Calibri"/>
                <a:ea typeface="Calibri"/>
                <a:cs typeface="Calibri"/>
                <a:sym typeface="Calibri"/>
              </a:rPr>
              <a:t>Africa’s had 643 hubs (39% had elements of co-working environment, 14% were accelerators, 24% were innovation hubs and 41% were incubators),  as at 2019, </a:t>
            </a:r>
            <a:endParaRPr/>
          </a:p>
        </p:txBody>
      </p:sp>
      <p:sp>
        <p:nvSpPr>
          <p:cNvPr id="1100" name="Google Shape;1100;p48"/>
          <p:cNvSpPr/>
          <p:nvPr/>
        </p:nvSpPr>
        <p:spPr>
          <a:xfrm>
            <a:off x="113808" y="8667603"/>
            <a:ext cx="301686"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1">
                <a:solidFill>
                  <a:schemeClr val="lt2"/>
                </a:solidFill>
                <a:latin typeface="Calibri"/>
                <a:ea typeface="Calibri"/>
                <a:cs typeface="Calibri"/>
                <a:sym typeface="Calibri"/>
              </a:rPr>
              <a:pPr marL="0" marR="0" lvl="0" indent="0" algn="l" rtl="0">
                <a:spcBef>
                  <a:spcPts val="0"/>
                </a:spcBef>
                <a:spcAft>
                  <a:spcPts val="0"/>
                </a:spcAft>
                <a:buNone/>
              </a:pPr>
              <a:t>46</a:t>
            </a:fld>
            <a:endParaRPr sz="1800" b="1">
              <a:solidFill>
                <a:schemeClr val="lt2"/>
              </a:solidFill>
              <a:latin typeface="Calibri"/>
              <a:ea typeface="Calibri"/>
              <a:cs typeface="Calibri"/>
              <a:sym typeface="Calibri"/>
            </a:endParaRPr>
          </a:p>
        </p:txBody>
      </p:sp>
      <p:sp>
        <p:nvSpPr>
          <p:cNvPr id="1101" name="Google Shape;1101;p48"/>
          <p:cNvSpPr/>
          <p:nvPr/>
        </p:nvSpPr>
        <p:spPr>
          <a:xfrm>
            <a:off x="497121" y="8790799"/>
            <a:ext cx="5925267" cy="369332"/>
          </a:xfrm>
          <a:prstGeom prst="rect">
            <a:avLst/>
          </a:prstGeom>
          <a:noFill/>
          <a:ln>
            <a:noFill/>
          </a:ln>
        </p:spPr>
        <p:txBody>
          <a:bodyPr spcFirstLastPara="1" wrap="square" lIns="91425" tIns="45700" rIns="91425" bIns="45700" anchor="ctr" anchorCtr="0">
            <a:noAutofit/>
          </a:bodyPr>
          <a:lstStyle/>
          <a:p>
            <a:pPr marL="228600" marR="0" lvl="0" indent="-228600" algn="l" rtl="0">
              <a:spcBef>
                <a:spcPts val="0"/>
              </a:spcBef>
              <a:spcAft>
                <a:spcPts val="0"/>
              </a:spcAft>
              <a:buClr>
                <a:srgbClr val="181818"/>
              </a:buClr>
              <a:buSzPts val="800"/>
              <a:buFont typeface="Calibri"/>
              <a:buAutoNum type="arabicPeriod"/>
            </a:pPr>
            <a:r>
              <a:rPr lang="en-US" sz="800" i="1" u="sng">
                <a:solidFill>
                  <a:schemeClr val="hlink"/>
                </a:solidFill>
                <a:latin typeface="Calibri"/>
                <a:ea typeface="Calibri"/>
                <a:cs typeface="Calibri"/>
                <a:sym typeface="Calibri"/>
                <a:hlinkClick r:id="rId3"/>
              </a:rPr>
              <a:t>https://www.gsma.com/mobilefordevelopment/blog/618-active-tech-hubs-the-backbone-of-africas-tech-ecosystem/</a:t>
            </a:r>
            <a:endParaRPr sz="800" i="1">
              <a:solidFill>
                <a:srgbClr val="181818"/>
              </a:solidFill>
              <a:latin typeface="Calibri"/>
              <a:ea typeface="Calibri"/>
              <a:cs typeface="Calibri"/>
              <a:sym typeface="Calibri"/>
            </a:endParaRPr>
          </a:p>
          <a:p>
            <a:pPr marL="228600" marR="0" lvl="0" indent="-228600" algn="l" rtl="0">
              <a:spcBef>
                <a:spcPts val="0"/>
              </a:spcBef>
              <a:spcAft>
                <a:spcPts val="0"/>
              </a:spcAft>
              <a:buClr>
                <a:srgbClr val="181818"/>
              </a:buClr>
              <a:buSzPts val="800"/>
              <a:buFont typeface="Calibri"/>
              <a:buAutoNum type="arabicPeriod"/>
            </a:pPr>
            <a:r>
              <a:rPr lang="en-US" sz="800" i="1" u="sng">
                <a:solidFill>
                  <a:schemeClr val="hlink"/>
                </a:solidFill>
                <a:latin typeface="Calibri"/>
                <a:ea typeface="Calibri"/>
                <a:cs typeface="Calibri"/>
                <a:sym typeface="Calibri"/>
                <a:hlinkClick r:id="rId4"/>
              </a:rPr>
              <a:t>http://www.parliament.go.ke/sites/default/files/2018-11/Report%20from%20NG-CDF%20Digital%20Innovation.pdf</a:t>
            </a:r>
            <a:endParaRPr sz="800" i="1">
              <a:solidFill>
                <a:srgbClr val="181818"/>
              </a:solidFill>
              <a:latin typeface="Calibri"/>
              <a:ea typeface="Calibri"/>
              <a:cs typeface="Calibri"/>
              <a:sym typeface="Calibri"/>
            </a:endParaRPr>
          </a:p>
          <a:p>
            <a:pPr marL="228600" marR="0" lvl="0" indent="-228600" algn="l" rtl="0">
              <a:spcBef>
                <a:spcPts val="0"/>
              </a:spcBef>
              <a:spcAft>
                <a:spcPts val="0"/>
              </a:spcAft>
              <a:buClr>
                <a:srgbClr val="181818"/>
              </a:buClr>
              <a:buSzPts val="800"/>
              <a:buFont typeface="Calibri"/>
              <a:buAutoNum type="arabicPeriod"/>
            </a:pPr>
            <a:r>
              <a:rPr lang="en-US" sz="800" i="1" u="sng">
                <a:solidFill>
                  <a:schemeClr val="hlink"/>
                </a:solidFill>
                <a:latin typeface="Calibri"/>
                <a:ea typeface="Calibri"/>
                <a:cs typeface="Calibri"/>
                <a:sym typeface="Calibri"/>
                <a:hlinkClick r:id="rId5"/>
              </a:rPr>
              <a:t>https://afrilabs.com/afrilabs-and-association-of-countrywide-innovation-hubs-kenya-sign-mou-to-support-grassroots-hubs/</a:t>
            </a:r>
            <a:endParaRPr sz="800" i="1">
              <a:solidFill>
                <a:srgbClr val="181818"/>
              </a:solidFill>
              <a:latin typeface="Calibri"/>
              <a:ea typeface="Calibri"/>
              <a:cs typeface="Calibri"/>
              <a:sym typeface="Calibri"/>
            </a:endParaRPr>
          </a:p>
          <a:p>
            <a:pPr marL="228600" marR="0" lvl="0" indent="-228600" algn="l" rtl="0">
              <a:spcBef>
                <a:spcPts val="0"/>
              </a:spcBef>
              <a:spcAft>
                <a:spcPts val="0"/>
              </a:spcAft>
              <a:buClr>
                <a:srgbClr val="181818"/>
              </a:buClr>
              <a:buSzPts val="800"/>
              <a:buFont typeface="Calibri"/>
              <a:buAutoNum type="arabicPeriod"/>
            </a:pPr>
            <a:r>
              <a:rPr lang="en-US" sz="800" i="1" u="sng">
                <a:solidFill>
                  <a:schemeClr val="hlink"/>
                </a:solidFill>
                <a:latin typeface="Calibri"/>
                <a:ea typeface="Calibri"/>
                <a:cs typeface="Calibri"/>
                <a:sym typeface="Calibri"/>
                <a:hlinkClick r:id="rId6"/>
              </a:rPr>
              <a:t>https://www.enpact.org/wp-content/uploads/2019/08/print-nairobi.pdf</a:t>
            </a:r>
            <a:endParaRPr sz="800" i="1">
              <a:solidFill>
                <a:srgbClr val="181818"/>
              </a:solidFill>
              <a:latin typeface="Calibri"/>
              <a:ea typeface="Calibri"/>
              <a:cs typeface="Calibri"/>
              <a:sym typeface="Calibri"/>
            </a:endParaRPr>
          </a:p>
          <a:p>
            <a:pPr marL="228600" marR="0" lvl="0" indent="-228600" algn="l" rtl="0">
              <a:spcBef>
                <a:spcPts val="0"/>
              </a:spcBef>
              <a:spcAft>
                <a:spcPts val="0"/>
              </a:spcAft>
              <a:buClr>
                <a:srgbClr val="181818"/>
              </a:buClr>
              <a:buSzPts val="800"/>
              <a:buFont typeface="Calibri"/>
              <a:buAutoNum type="arabicPeriod"/>
            </a:pPr>
            <a:r>
              <a:rPr lang="en-US" sz="800" i="1">
                <a:solidFill>
                  <a:srgbClr val="181818"/>
                </a:solidFill>
                <a:latin typeface="Calibri"/>
                <a:ea typeface="Calibri"/>
                <a:cs typeface="Calibri"/>
                <a:sym typeface="Calibri"/>
              </a:rPr>
              <a:t>https://www.technopolis-group.com/wp-content/uploads/2020/02/Potential-of-the-fourth-industrial-revolution-in-Africa.pdf</a:t>
            </a:r>
            <a:endParaRPr/>
          </a:p>
          <a:p>
            <a:pPr marL="228600" marR="0" lvl="0" indent="-177800" algn="l" rtl="0">
              <a:spcBef>
                <a:spcPts val="0"/>
              </a:spcBef>
              <a:spcAft>
                <a:spcPts val="0"/>
              </a:spcAft>
              <a:buClr>
                <a:schemeClr val="dk1"/>
              </a:buClr>
              <a:buSzPts val="800"/>
              <a:buFont typeface="Calibri"/>
              <a:buNone/>
            </a:pPr>
            <a:endParaRPr sz="800" i="1">
              <a:solidFill>
                <a:srgbClr val="181818"/>
              </a:solidFill>
              <a:latin typeface="Calibri"/>
              <a:ea typeface="Calibri"/>
              <a:cs typeface="Calibri"/>
              <a:sym typeface="Calibri"/>
            </a:endParaRPr>
          </a:p>
          <a:p>
            <a:pPr marL="228600" marR="0" lvl="0" indent="-177800" algn="l" rtl="0">
              <a:spcBef>
                <a:spcPts val="0"/>
              </a:spcBef>
              <a:spcAft>
                <a:spcPts val="0"/>
              </a:spcAft>
              <a:buClr>
                <a:schemeClr val="dk1"/>
              </a:buClr>
              <a:buSzPts val="800"/>
              <a:buFont typeface="Calibri"/>
              <a:buNone/>
            </a:pPr>
            <a:endParaRPr sz="800" i="1">
              <a:solidFill>
                <a:srgbClr val="181818"/>
              </a:solidFill>
              <a:latin typeface="Calibri"/>
              <a:ea typeface="Calibri"/>
              <a:cs typeface="Calibri"/>
              <a:sym typeface="Calibri"/>
            </a:endParaRPr>
          </a:p>
        </p:txBody>
      </p:sp>
      <p:sp>
        <p:nvSpPr>
          <p:cNvPr id="1102" name="Google Shape;1102;p48"/>
          <p:cNvSpPr txBox="1"/>
          <p:nvPr/>
        </p:nvSpPr>
        <p:spPr>
          <a:xfrm>
            <a:off x="3563938" y="2133600"/>
            <a:ext cx="2744787" cy="6309420"/>
          </a:xfrm>
          <a:prstGeom prst="rect">
            <a:avLst/>
          </a:prstGeom>
          <a:solidFill>
            <a:schemeClr val="lt2"/>
          </a:soli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rgbClr val="181818"/>
                </a:solidFill>
                <a:latin typeface="Calibri"/>
                <a:ea typeface="Calibri"/>
                <a:cs typeface="Calibri"/>
                <a:sym typeface="Calibri"/>
              </a:rPr>
              <a:t>an average  growth of 53% per annum from 117 in 2015 and this growth is anticipated to continue with the explosion of startups in Africa. Afrilabs, a panAfrican hub network grew their labs to 340 in 52 countries in Africa, Afrilabs partnered with Association of Countrywide Innovation Hubs to support peri-urban and rural innovations</a:t>
            </a:r>
            <a:r>
              <a:rPr lang="en-US" sz="1100" baseline="30000">
                <a:solidFill>
                  <a:srgbClr val="181818"/>
                </a:solidFill>
                <a:latin typeface="Calibri"/>
                <a:ea typeface="Calibri"/>
                <a:cs typeface="Calibri"/>
                <a:sym typeface="Calibri"/>
              </a:rPr>
              <a:t>3</a:t>
            </a:r>
            <a:r>
              <a:rPr lang="en-US" sz="1100">
                <a:solidFill>
                  <a:srgbClr val="181818"/>
                </a:solidFill>
                <a:latin typeface="Calibri"/>
                <a:ea typeface="Calibri"/>
                <a:cs typeface="Calibri"/>
                <a:sym typeface="Calibri"/>
              </a:rPr>
              <a:t>. </a:t>
            </a:r>
            <a:endParaRPr/>
          </a:p>
          <a:p>
            <a:pPr marL="0" marR="0" lvl="0" indent="0" algn="just" rtl="0">
              <a:spcBef>
                <a:spcPts val="1200"/>
              </a:spcBef>
              <a:spcAft>
                <a:spcPts val="0"/>
              </a:spcAft>
              <a:buNone/>
            </a:pPr>
            <a:r>
              <a:rPr lang="en-US" sz="1100">
                <a:solidFill>
                  <a:srgbClr val="181818"/>
                </a:solidFill>
                <a:latin typeface="Calibri"/>
                <a:ea typeface="Calibri"/>
                <a:cs typeface="Calibri"/>
                <a:sym typeface="Calibri"/>
              </a:rPr>
              <a:t>According to the Startup Ecosystem Report by enpact data lab</a:t>
            </a:r>
            <a:r>
              <a:rPr lang="en-US" sz="1100" baseline="30000">
                <a:solidFill>
                  <a:srgbClr val="181818"/>
                </a:solidFill>
                <a:latin typeface="Calibri"/>
                <a:ea typeface="Calibri"/>
                <a:cs typeface="Calibri"/>
                <a:sym typeface="Calibri"/>
              </a:rPr>
              <a:t>4</a:t>
            </a:r>
            <a:r>
              <a:rPr lang="en-US" sz="1100">
                <a:solidFill>
                  <a:srgbClr val="181818"/>
                </a:solidFill>
                <a:latin typeface="Calibri"/>
                <a:ea typeface="Calibri"/>
                <a:cs typeface="Calibri"/>
                <a:sym typeface="Calibri"/>
              </a:rPr>
              <a:t>, </a:t>
            </a:r>
            <a:r>
              <a:rPr lang="en-US" sz="1100" b="1" i="1">
                <a:solidFill>
                  <a:srgbClr val="181818"/>
                </a:solidFill>
                <a:latin typeface="Calibri"/>
                <a:ea typeface="Calibri"/>
                <a:cs typeface="Calibri"/>
                <a:sym typeface="Calibri"/>
              </a:rPr>
              <a:t>“Hubs scores low, but ranks well compared to the region” </a:t>
            </a:r>
            <a:r>
              <a:rPr lang="en-US" sz="1100">
                <a:solidFill>
                  <a:srgbClr val="181818"/>
                </a:solidFill>
                <a:latin typeface="Calibri"/>
                <a:ea typeface="Calibri"/>
                <a:cs typeface="Calibri"/>
                <a:sym typeface="Calibri"/>
              </a:rPr>
              <a:t>at an eight out of sixteen, in Middle East and Africa Startup Friendliness Index, indicating significant room for improvement.</a:t>
            </a:r>
            <a:endParaRPr sz="1050">
              <a:solidFill>
                <a:srgbClr val="181818"/>
              </a:solidFill>
              <a:latin typeface="Calibri"/>
              <a:ea typeface="Calibri"/>
              <a:cs typeface="Calibri"/>
              <a:sym typeface="Calibri"/>
            </a:endParaRPr>
          </a:p>
          <a:p>
            <a:pPr marL="0" marR="0" lvl="0" indent="0" algn="l" rtl="0">
              <a:spcBef>
                <a:spcPts val="1200"/>
              </a:spcBef>
              <a:spcAft>
                <a:spcPts val="0"/>
              </a:spcAft>
              <a:buNone/>
            </a:pPr>
            <a:r>
              <a:rPr lang="en-US" sz="1100" b="1" i="1">
                <a:solidFill>
                  <a:srgbClr val="181818"/>
                </a:solidFill>
                <a:latin typeface="Calibri"/>
                <a:ea typeface="Calibri"/>
                <a:cs typeface="Calibri"/>
                <a:sym typeface="Calibri"/>
              </a:rPr>
              <a:t>“Technology hubs, incubators and networks of mentors have not yet reached a professional and critical mass level and thus do not fully play their role as catalysts in the African start-up scene”                                                                        	- </a:t>
            </a:r>
            <a:r>
              <a:rPr lang="en-US" sz="1050" b="1">
                <a:solidFill>
                  <a:srgbClr val="181818"/>
                </a:solidFill>
                <a:latin typeface="Calibri"/>
                <a:ea typeface="Calibri"/>
                <a:cs typeface="Calibri"/>
                <a:sym typeface="Calibri"/>
              </a:rPr>
              <a:t>Africa Development Bank</a:t>
            </a:r>
            <a:r>
              <a:rPr lang="en-US" sz="1050" baseline="30000">
                <a:solidFill>
                  <a:srgbClr val="181818"/>
                </a:solidFill>
                <a:latin typeface="Calibri"/>
                <a:ea typeface="Calibri"/>
                <a:cs typeface="Calibri"/>
                <a:sym typeface="Calibri"/>
              </a:rPr>
              <a:t>5</a:t>
            </a:r>
            <a:endParaRPr/>
          </a:p>
          <a:p>
            <a:pPr marL="0" marR="0" lvl="0" indent="0" algn="just" rtl="0">
              <a:spcBef>
                <a:spcPts val="1200"/>
              </a:spcBef>
              <a:spcAft>
                <a:spcPts val="0"/>
              </a:spcAft>
              <a:buNone/>
            </a:pPr>
            <a:r>
              <a:rPr lang="en-US" sz="1100">
                <a:solidFill>
                  <a:srgbClr val="2F2F2F"/>
                </a:solidFill>
                <a:latin typeface="Calibri"/>
                <a:ea typeface="Calibri"/>
                <a:cs typeface="Calibri"/>
                <a:sym typeface="Calibri"/>
              </a:rPr>
              <a:t>Collaborations and partnerships to improve the support services provided for Startups and SMEs to thrive has been growing. For instance, ASSEK in collaboration with ICT Norway, PANGEA Accelerator entered into a memorandum of understanding  to promote capacity building and knowledge transfer to local entrepreneurs. ASSEK also entered into partnership with GIZ  during the Covid-19 pandemic  with an aim of delivering services to the entrepreneurs. It is now partnering with </a:t>
            </a:r>
            <a:r>
              <a:rPr lang="en-US" sz="1100">
                <a:solidFill>
                  <a:schemeClr val="dk1"/>
                </a:solidFill>
                <a:latin typeface="Calibri"/>
                <a:ea typeface="Calibri"/>
                <a:cs typeface="Calibri"/>
                <a:sym typeface="Calibri"/>
              </a:rPr>
              <a:t>Kenya Industry and Entrepreneurship Project</a:t>
            </a:r>
            <a:r>
              <a:rPr lang="en-US" sz="1100">
                <a:solidFill>
                  <a:srgbClr val="2F2F2F"/>
                </a:solidFill>
                <a:latin typeface="Calibri"/>
                <a:ea typeface="Calibri"/>
                <a:cs typeface="Calibri"/>
                <a:sym typeface="Calibri"/>
              </a:rPr>
              <a:t> (KIEP)  to strengthen its mandate in innovation ecosystem.</a:t>
            </a:r>
            <a:endParaRPr/>
          </a:p>
        </p:txBody>
      </p:sp>
      <p:sp>
        <p:nvSpPr>
          <p:cNvPr id="1103" name="Google Shape;1103;p48"/>
          <p:cNvSpPr txBox="1"/>
          <p:nvPr/>
        </p:nvSpPr>
        <p:spPr>
          <a:xfrm>
            <a:off x="1827550" y="974230"/>
            <a:ext cx="4039306"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3600" b="1">
                <a:solidFill>
                  <a:schemeClr val="accent1"/>
                </a:solidFill>
                <a:latin typeface="Raleway"/>
                <a:ea typeface="Raleway"/>
                <a:cs typeface="Raleway"/>
                <a:sym typeface="Raleway"/>
              </a:rPr>
              <a:t>HUBS</a:t>
            </a:r>
            <a:endParaRPr/>
          </a:p>
        </p:txBody>
      </p:sp>
      <p:grpSp>
        <p:nvGrpSpPr>
          <p:cNvPr id="1104" name="Google Shape;1104;p48"/>
          <p:cNvGrpSpPr/>
          <p:nvPr/>
        </p:nvGrpSpPr>
        <p:grpSpPr>
          <a:xfrm>
            <a:off x="652920" y="885916"/>
            <a:ext cx="986548" cy="822960"/>
            <a:chOff x="487325" y="725609"/>
            <a:chExt cx="986548" cy="822960"/>
          </a:xfrm>
        </p:grpSpPr>
        <p:sp>
          <p:nvSpPr>
            <p:cNvPr id="1105" name="Google Shape;1105;p48"/>
            <p:cNvSpPr/>
            <p:nvPr/>
          </p:nvSpPr>
          <p:spPr>
            <a:xfrm>
              <a:off x="569119" y="725609"/>
              <a:ext cx="822960" cy="822960"/>
            </a:xfrm>
            <a:prstGeom prst="ellipse">
              <a:avLst/>
            </a:prstGeom>
            <a:noFill/>
            <a:ln w="127000"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6" name="Google Shape;1106;p48"/>
            <p:cNvSpPr txBox="1"/>
            <p:nvPr/>
          </p:nvSpPr>
          <p:spPr>
            <a:xfrm>
              <a:off x="487325" y="776495"/>
              <a:ext cx="986548"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400" b="1">
                  <a:solidFill>
                    <a:schemeClr val="dk1"/>
                  </a:solidFill>
                  <a:latin typeface="Calibri"/>
                  <a:ea typeface="Calibri"/>
                  <a:cs typeface="Calibri"/>
                  <a:sym typeface="Calibri"/>
                </a:rPr>
                <a:t>4</a:t>
              </a:r>
              <a:endParaRPr/>
            </a:p>
          </p:txBody>
        </p:sp>
      </p:grpSp>
      <p:cxnSp>
        <p:nvCxnSpPr>
          <p:cNvPr id="1107" name="Google Shape;1107;p48"/>
          <p:cNvCxnSpPr/>
          <p:nvPr/>
        </p:nvCxnSpPr>
        <p:spPr>
          <a:xfrm>
            <a:off x="5808659" y="1297395"/>
            <a:ext cx="500065" cy="0"/>
          </a:xfrm>
          <a:prstGeom prst="straightConnector1">
            <a:avLst/>
          </a:prstGeom>
          <a:noFill/>
          <a:ln w="57150" cap="flat" cmpd="sng">
            <a:solidFill>
              <a:schemeClr val="dk2"/>
            </a:solidFill>
            <a:prstDash val="solid"/>
            <a:round/>
            <a:headEnd type="none" w="sm" len="sm"/>
            <a:tailEnd type="none" w="sm" len="sm"/>
          </a:ln>
        </p:spPr>
      </p:cxnSp>
      <p:cxnSp>
        <p:nvCxnSpPr>
          <p:cNvPr id="1108" name="Google Shape;1108;p48"/>
          <p:cNvCxnSpPr/>
          <p:nvPr/>
        </p:nvCxnSpPr>
        <p:spPr>
          <a:xfrm>
            <a:off x="549275" y="0"/>
            <a:ext cx="0" cy="1181100"/>
          </a:xfrm>
          <a:prstGeom prst="straightConnector1">
            <a:avLst/>
          </a:prstGeom>
          <a:noFill/>
          <a:ln w="9525" cap="flat" cmpd="sng">
            <a:solidFill>
              <a:schemeClr val="dk2"/>
            </a:solidFill>
            <a:prstDash val="solid"/>
            <a:round/>
            <a:headEnd type="none" w="sm" len="sm"/>
            <a:tailEnd type="none" w="sm" len="sm"/>
          </a:ln>
        </p:spPr>
      </p:cxnSp>
      <p:sp>
        <p:nvSpPr>
          <p:cNvPr id="1109" name="Google Shape;1109;p48"/>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4 | Hubs &amp; Accelerators</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113"/>
        <p:cNvGrpSpPr/>
        <p:nvPr/>
      </p:nvGrpSpPr>
      <p:grpSpPr>
        <a:xfrm>
          <a:off x="0" y="0"/>
          <a:ext cx="0" cy="0"/>
          <a:chOff x="0" y="0"/>
          <a:chExt cx="0" cy="0"/>
        </a:xfrm>
      </p:grpSpPr>
      <p:sp>
        <p:nvSpPr>
          <p:cNvPr id="1114" name="Google Shape;1114;p49"/>
          <p:cNvSpPr txBox="1"/>
          <p:nvPr/>
        </p:nvSpPr>
        <p:spPr>
          <a:xfrm>
            <a:off x="549275" y="768350"/>
            <a:ext cx="5759450" cy="144655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rgbClr val="181818"/>
                </a:solidFill>
                <a:latin typeface="Calibri"/>
                <a:ea typeface="Calibri"/>
                <a:cs typeface="Calibri"/>
                <a:sym typeface="Calibri"/>
              </a:rPr>
              <a:t>Several international accelerators have been active in Kenya in the past few years such as Y Combinator, 500 Startups, Startup Bootcamp, Catalyst Fund, GSMA Innovation Fund, Google for Startups, and Alibaba’s African Business Heroes, .</a:t>
            </a:r>
            <a:r>
              <a:rPr lang="en-US" sz="1100">
                <a:solidFill>
                  <a:srgbClr val="2F2F2F"/>
                </a:solidFill>
                <a:latin typeface="Calibri"/>
                <a:ea typeface="Calibri"/>
                <a:cs typeface="Calibri"/>
                <a:sym typeface="Calibri"/>
              </a:rPr>
              <a:t>Google, Startup Wise Guys,  have indicated their interest and increased their presence in Kenya, as part of a goal to support 10,000 startups in Africa for the later. </a:t>
            </a:r>
            <a:r>
              <a:rPr lang="en-US" sz="1100">
                <a:solidFill>
                  <a:srgbClr val="181818"/>
                </a:solidFill>
                <a:latin typeface="Calibri"/>
                <a:ea typeface="Calibri"/>
                <a:cs typeface="Calibri"/>
                <a:sym typeface="Calibri"/>
              </a:rPr>
              <a:t>Several of these have onboarded Kenyan companies that have gone on to raise significant amounts of capital thereafter, examples are MarketForce that completed the YC program in 2020, Kidato that got accepted in 2021, Boya. Wasoko (formerly Sokowatch) went through the Catalyst Fund and Endeavor.</a:t>
            </a:r>
            <a:endParaRPr/>
          </a:p>
        </p:txBody>
      </p:sp>
      <p:cxnSp>
        <p:nvCxnSpPr>
          <p:cNvPr id="1115" name="Google Shape;1115;p49"/>
          <p:cNvCxnSpPr/>
          <p:nvPr/>
        </p:nvCxnSpPr>
        <p:spPr>
          <a:xfrm>
            <a:off x="549275" y="0"/>
            <a:ext cx="0" cy="1181100"/>
          </a:xfrm>
          <a:prstGeom prst="straightConnector1">
            <a:avLst/>
          </a:prstGeom>
          <a:noFill/>
          <a:ln w="9525" cap="flat" cmpd="sng">
            <a:solidFill>
              <a:schemeClr val="dk2"/>
            </a:solidFill>
            <a:prstDash val="solid"/>
            <a:round/>
            <a:headEnd type="none" w="sm" len="sm"/>
            <a:tailEnd type="none" w="sm" len="sm"/>
          </a:ln>
        </p:spPr>
      </p:cxnSp>
      <p:sp>
        <p:nvSpPr>
          <p:cNvPr id="1116" name="Google Shape;1116;p49"/>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4 | Hubs &amp; Accelerators</a:t>
            </a:r>
            <a:endParaRPr/>
          </a:p>
        </p:txBody>
      </p:sp>
      <p:sp>
        <p:nvSpPr>
          <p:cNvPr id="1117" name="Google Shape;1117;p49"/>
          <p:cNvSpPr txBox="1"/>
          <p:nvPr/>
        </p:nvSpPr>
        <p:spPr>
          <a:xfrm>
            <a:off x="1111542" y="2421878"/>
            <a:ext cx="398144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2"/>
                </a:solidFill>
                <a:latin typeface="Verdana"/>
                <a:ea typeface="Verdana"/>
                <a:cs typeface="Verdana"/>
                <a:sym typeface="Verdana"/>
              </a:rPr>
              <a:t>SURVEY FINDINGS</a:t>
            </a:r>
            <a:endParaRPr/>
          </a:p>
        </p:txBody>
      </p:sp>
      <p:sp>
        <p:nvSpPr>
          <p:cNvPr id="1118" name="Google Shape;1118;p49"/>
          <p:cNvSpPr/>
          <p:nvPr/>
        </p:nvSpPr>
        <p:spPr>
          <a:xfrm>
            <a:off x="578576" y="2410677"/>
            <a:ext cx="496255" cy="4265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3.1</a:t>
            </a:r>
            <a:endParaRPr/>
          </a:p>
        </p:txBody>
      </p:sp>
      <p:cxnSp>
        <p:nvCxnSpPr>
          <p:cNvPr id="1119" name="Google Shape;1119;p49"/>
          <p:cNvCxnSpPr/>
          <p:nvPr/>
        </p:nvCxnSpPr>
        <p:spPr>
          <a:xfrm rot="10800000" flipH="1">
            <a:off x="5316318" y="2642474"/>
            <a:ext cx="995043" cy="11263"/>
          </a:xfrm>
          <a:prstGeom prst="straightConnector1">
            <a:avLst/>
          </a:prstGeom>
          <a:noFill/>
          <a:ln w="38100" cap="flat" cmpd="sng">
            <a:solidFill>
              <a:srgbClr val="BE8E00"/>
            </a:solidFill>
            <a:prstDash val="solid"/>
            <a:round/>
            <a:headEnd type="none" w="sm" len="sm"/>
            <a:tailEnd type="none" w="sm" len="sm"/>
          </a:ln>
        </p:spPr>
      </p:cxnSp>
      <p:grpSp>
        <p:nvGrpSpPr>
          <p:cNvPr id="1120" name="Google Shape;1120;p49"/>
          <p:cNvGrpSpPr/>
          <p:nvPr/>
        </p:nvGrpSpPr>
        <p:grpSpPr>
          <a:xfrm>
            <a:off x="-1" y="4252597"/>
            <a:ext cx="6857998" cy="3110671"/>
            <a:chOff x="0" y="3009900"/>
            <a:chExt cx="6857998" cy="3110671"/>
          </a:xfrm>
        </p:grpSpPr>
        <p:sp>
          <p:nvSpPr>
            <p:cNvPr id="1121" name="Google Shape;1121;p49"/>
            <p:cNvSpPr/>
            <p:nvPr/>
          </p:nvSpPr>
          <p:spPr>
            <a:xfrm>
              <a:off x="0" y="3009900"/>
              <a:ext cx="6857998" cy="3110671"/>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22" name="Google Shape;1122;p49"/>
            <p:cNvPicPr preferRelativeResize="0"/>
            <p:nvPr/>
          </p:nvPicPr>
          <p:blipFill rotWithShape="1">
            <a:blip r:embed="rId3">
              <a:alphaModFix/>
            </a:blip>
            <a:srcRect/>
            <a:stretch/>
          </p:blipFill>
          <p:spPr>
            <a:xfrm>
              <a:off x="549276" y="3200400"/>
              <a:ext cx="2917824" cy="2743200"/>
            </a:xfrm>
            <a:prstGeom prst="rect">
              <a:avLst/>
            </a:prstGeom>
            <a:noFill/>
            <a:ln>
              <a:noFill/>
            </a:ln>
          </p:spPr>
        </p:pic>
        <p:pic>
          <p:nvPicPr>
            <p:cNvPr id="1123" name="Google Shape;1123;p49"/>
            <p:cNvPicPr preferRelativeResize="0"/>
            <p:nvPr/>
          </p:nvPicPr>
          <p:blipFill rotWithShape="1">
            <a:blip r:embed="rId4">
              <a:alphaModFix/>
            </a:blip>
            <a:srcRect/>
            <a:stretch/>
          </p:blipFill>
          <p:spPr>
            <a:xfrm>
              <a:off x="3563938" y="3200400"/>
              <a:ext cx="2715486" cy="2743200"/>
            </a:xfrm>
            <a:prstGeom prst="rect">
              <a:avLst/>
            </a:prstGeom>
            <a:noFill/>
            <a:ln>
              <a:noFill/>
            </a:ln>
          </p:spPr>
        </p:pic>
        <p:sp>
          <p:nvSpPr>
            <p:cNvPr id="1124" name="Google Shape;1124;p49"/>
            <p:cNvSpPr txBox="1"/>
            <p:nvPr/>
          </p:nvSpPr>
          <p:spPr>
            <a:xfrm>
              <a:off x="2237925" y="3871054"/>
              <a:ext cx="1056137" cy="60016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100" b="1">
                  <a:solidFill>
                    <a:schemeClr val="dk1"/>
                  </a:solidFill>
                  <a:latin typeface="Calibri"/>
                  <a:ea typeface="Calibri"/>
                  <a:cs typeface="Calibri"/>
                  <a:sym typeface="Calibri"/>
                </a:rPr>
                <a:t>13%</a:t>
              </a:r>
              <a:endParaRPr/>
            </a:p>
            <a:p>
              <a:pPr marL="0" marR="0" lvl="0" indent="0" algn="r" rtl="0">
                <a:spcBef>
                  <a:spcPts val="0"/>
                </a:spcBef>
                <a:spcAft>
                  <a:spcPts val="0"/>
                </a:spcAft>
                <a:buNone/>
              </a:pPr>
              <a:r>
                <a:rPr lang="en-US" sz="1100">
                  <a:solidFill>
                    <a:schemeClr val="dk1"/>
                  </a:solidFill>
                  <a:latin typeface="Calibri"/>
                  <a:ea typeface="Calibri"/>
                  <a:cs typeface="Calibri"/>
                  <a:sym typeface="Calibri"/>
                </a:rPr>
                <a:t>Operate internationally  </a:t>
              </a:r>
              <a:endParaRPr/>
            </a:p>
          </p:txBody>
        </p:sp>
        <p:sp>
          <p:nvSpPr>
            <p:cNvPr id="1125" name="Google Shape;1125;p49"/>
            <p:cNvSpPr txBox="1"/>
            <p:nvPr/>
          </p:nvSpPr>
          <p:spPr>
            <a:xfrm>
              <a:off x="2237926" y="4701302"/>
              <a:ext cx="1056138" cy="60016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100" b="1">
                  <a:solidFill>
                    <a:schemeClr val="accent1"/>
                  </a:solidFill>
                  <a:latin typeface="Calibri"/>
                  <a:ea typeface="Calibri"/>
                  <a:cs typeface="Calibri"/>
                  <a:sym typeface="Calibri"/>
                </a:rPr>
                <a:t>87%</a:t>
              </a:r>
              <a:r>
                <a:rPr lang="en-US" sz="1100" b="1">
                  <a:solidFill>
                    <a:schemeClr val="dk1"/>
                  </a:solidFill>
                  <a:latin typeface="Calibri"/>
                  <a:ea typeface="Calibri"/>
                  <a:cs typeface="Calibri"/>
                  <a:sym typeface="Calibri"/>
                </a:rPr>
                <a:t> </a:t>
              </a:r>
              <a:endParaRPr/>
            </a:p>
            <a:p>
              <a:pPr marL="0" marR="0" lvl="0" indent="0" algn="r" rtl="0">
                <a:spcBef>
                  <a:spcPts val="0"/>
                </a:spcBef>
                <a:spcAft>
                  <a:spcPts val="0"/>
                </a:spcAft>
                <a:buNone/>
              </a:pPr>
              <a:r>
                <a:rPr lang="en-US" sz="1100">
                  <a:solidFill>
                    <a:schemeClr val="dk1"/>
                  </a:solidFill>
                  <a:latin typeface="Calibri"/>
                  <a:ea typeface="Calibri"/>
                  <a:cs typeface="Calibri"/>
                  <a:sym typeface="Calibri"/>
                </a:rPr>
                <a:t>Operate Locally</a:t>
              </a:r>
              <a:endParaRPr/>
            </a:p>
          </p:txBody>
        </p:sp>
        <p:sp>
          <p:nvSpPr>
            <p:cNvPr id="1126" name="Google Shape;1126;p49"/>
            <p:cNvSpPr txBox="1"/>
            <p:nvPr/>
          </p:nvSpPr>
          <p:spPr>
            <a:xfrm>
              <a:off x="588544" y="3337391"/>
              <a:ext cx="2840455"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accent1"/>
                  </a:solidFill>
                  <a:latin typeface="Calibri"/>
                  <a:ea typeface="Calibri"/>
                  <a:cs typeface="Calibri"/>
                  <a:sym typeface="Calibri"/>
                </a:rPr>
                <a:t>Fig x:</a:t>
              </a:r>
              <a:r>
                <a:rPr lang="en-US" sz="1100">
                  <a:solidFill>
                    <a:schemeClr val="dk1"/>
                  </a:solidFill>
                  <a:latin typeface="Calibri"/>
                  <a:ea typeface="Calibri"/>
                  <a:cs typeface="Calibri"/>
                  <a:sym typeface="Calibri"/>
                </a:rPr>
                <a:t> </a:t>
              </a:r>
              <a:r>
                <a:rPr lang="en-US" sz="1100" b="1">
                  <a:solidFill>
                    <a:schemeClr val="dk2"/>
                  </a:solidFill>
                  <a:latin typeface="Calibri"/>
                  <a:ea typeface="Calibri"/>
                  <a:cs typeface="Calibri"/>
                  <a:sym typeface="Calibri"/>
                </a:rPr>
                <a:t>Area of operation, Local vs International</a:t>
              </a:r>
              <a:endParaRPr/>
            </a:p>
          </p:txBody>
        </p:sp>
        <p:cxnSp>
          <p:nvCxnSpPr>
            <p:cNvPr id="1127" name="Google Shape;1127;p49"/>
            <p:cNvCxnSpPr/>
            <p:nvPr/>
          </p:nvCxnSpPr>
          <p:spPr>
            <a:xfrm>
              <a:off x="1807535" y="5301466"/>
              <a:ext cx="1486528" cy="0"/>
            </a:xfrm>
            <a:prstGeom prst="straightConnector1">
              <a:avLst/>
            </a:prstGeom>
            <a:noFill/>
            <a:ln w="9525" cap="flat" cmpd="sng">
              <a:solidFill>
                <a:schemeClr val="dk2"/>
              </a:solidFill>
              <a:prstDash val="solid"/>
              <a:round/>
              <a:headEnd type="oval" w="med" len="med"/>
              <a:tailEnd type="oval" w="med" len="med"/>
            </a:ln>
          </p:spPr>
        </p:cxnSp>
        <p:cxnSp>
          <p:nvCxnSpPr>
            <p:cNvPr id="1128" name="Google Shape;1128;p49"/>
            <p:cNvCxnSpPr/>
            <p:nvPr/>
          </p:nvCxnSpPr>
          <p:spPr>
            <a:xfrm>
              <a:off x="2137144" y="4467037"/>
              <a:ext cx="1156919" cy="0"/>
            </a:xfrm>
            <a:prstGeom prst="straightConnector1">
              <a:avLst/>
            </a:prstGeom>
            <a:noFill/>
            <a:ln w="9525" cap="flat" cmpd="sng">
              <a:solidFill>
                <a:schemeClr val="accent2"/>
              </a:solidFill>
              <a:prstDash val="solid"/>
              <a:round/>
              <a:headEnd type="oval" w="med" len="med"/>
              <a:tailEnd type="oval" w="med" len="med"/>
            </a:ln>
          </p:spPr>
        </p:cxnSp>
        <p:sp>
          <p:nvSpPr>
            <p:cNvPr id="1129" name="Google Shape;1129;p49"/>
            <p:cNvSpPr txBox="1"/>
            <p:nvPr/>
          </p:nvSpPr>
          <p:spPr>
            <a:xfrm>
              <a:off x="3468270" y="3337391"/>
              <a:ext cx="2840455"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accent1"/>
                  </a:solidFill>
                  <a:latin typeface="Calibri"/>
                  <a:ea typeface="Calibri"/>
                  <a:cs typeface="Calibri"/>
                  <a:sym typeface="Calibri"/>
                </a:rPr>
                <a:t>Fig x:</a:t>
              </a:r>
              <a:r>
                <a:rPr lang="en-US" sz="1100">
                  <a:solidFill>
                    <a:schemeClr val="dk1"/>
                  </a:solidFill>
                  <a:latin typeface="Calibri"/>
                  <a:ea typeface="Calibri"/>
                  <a:cs typeface="Calibri"/>
                  <a:sym typeface="Calibri"/>
                </a:rPr>
                <a:t> </a:t>
              </a:r>
              <a:r>
                <a:rPr lang="en-US" sz="1100" b="1">
                  <a:solidFill>
                    <a:schemeClr val="dk2"/>
                  </a:solidFill>
                  <a:latin typeface="Calibri"/>
                  <a:ea typeface="Calibri"/>
                  <a:cs typeface="Calibri"/>
                  <a:sym typeface="Calibri"/>
                </a:rPr>
                <a:t>Years in Operation</a:t>
              </a:r>
              <a:endParaRPr/>
            </a:p>
          </p:txBody>
        </p:sp>
        <p:sp>
          <p:nvSpPr>
            <p:cNvPr id="1130" name="Google Shape;1130;p49"/>
            <p:cNvSpPr txBox="1"/>
            <p:nvPr/>
          </p:nvSpPr>
          <p:spPr>
            <a:xfrm>
              <a:off x="3531989" y="3871054"/>
              <a:ext cx="922369"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dk1"/>
                  </a:solidFill>
                  <a:latin typeface="Calibri"/>
                  <a:ea typeface="Calibri"/>
                  <a:cs typeface="Calibri"/>
                  <a:sym typeface="Calibri"/>
                </a:rPr>
                <a:t>25%</a:t>
              </a:r>
              <a:endParaRPr/>
            </a:p>
            <a:p>
              <a:pPr marL="0" marR="0" lvl="0" indent="0" algn="l" rtl="0">
                <a:spcBef>
                  <a:spcPts val="0"/>
                </a:spcBef>
                <a:spcAft>
                  <a:spcPts val="0"/>
                </a:spcAft>
                <a:buNone/>
              </a:pPr>
              <a:r>
                <a:rPr lang="en-US" sz="1100">
                  <a:solidFill>
                    <a:schemeClr val="dk1"/>
                  </a:solidFill>
                  <a:latin typeface="Calibri"/>
                  <a:ea typeface="Calibri"/>
                  <a:cs typeface="Calibri"/>
                  <a:sym typeface="Calibri"/>
                </a:rPr>
                <a:t>Above 10yrs</a:t>
              </a:r>
              <a:endParaRPr/>
            </a:p>
          </p:txBody>
        </p:sp>
        <p:sp>
          <p:nvSpPr>
            <p:cNvPr id="1131" name="Google Shape;1131;p49"/>
            <p:cNvSpPr txBox="1"/>
            <p:nvPr/>
          </p:nvSpPr>
          <p:spPr>
            <a:xfrm>
              <a:off x="3563938" y="4907327"/>
              <a:ext cx="921198"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dk1"/>
                  </a:solidFill>
                  <a:latin typeface="Calibri"/>
                  <a:ea typeface="Calibri"/>
                  <a:cs typeface="Calibri"/>
                  <a:sym typeface="Calibri"/>
                </a:rPr>
                <a:t>13%</a:t>
              </a:r>
              <a:endParaRPr/>
            </a:p>
            <a:p>
              <a:pPr marL="0" marR="0" lvl="0" indent="0" algn="l" rtl="0">
                <a:spcBef>
                  <a:spcPts val="0"/>
                </a:spcBef>
                <a:spcAft>
                  <a:spcPts val="0"/>
                </a:spcAft>
                <a:buNone/>
              </a:pPr>
              <a:r>
                <a:rPr lang="en-US" sz="1100">
                  <a:solidFill>
                    <a:schemeClr val="dk1"/>
                  </a:solidFill>
                  <a:latin typeface="Calibri"/>
                  <a:ea typeface="Calibri"/>
                  <a:cs typeface="Calibri"/>
                  <a:sym typeface="Calibri"/>
                </a:rPr>
                <a:t>7-10yrs</a:t>
              </a:r>
              <a:endParaRPr/>
            </a:p>
          </p:txBody>
        </p:sp>
        <p:sp>
          <p:nvSpPr>
            <p:cNvPr id="1132" name="Google Shape;1132;p49"/>
            <p:cNvSpPr txBox="1"/>
            <p:nvPr/>
          </p:nvSpPr>
          <p:spPr>
            <a:xfrm>
              <a:off x="5318956" y="4676336"/>
              <a:ext cx="989770" cy="43088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100" b="1">
                  <a:solidFill>
                    <a:schemeClr val="dk1"/>
                  </a:solidFill>
                  <a:latin typeface="Calibri"/>
                  <a:ea typeface="Calibri"/>
                  <a:cs typeface="Calibri"/>
                  <a:sym typeface="Calibri"/>
                </a:rPr>
                <a:t>25%</a:t>
              </a:r>
              <a:endParaRPr/>
            </a:p>
            <a:p>
              <a:pPr marL="0" marR="0" lvl="0" indent="0" algn="r" rtl="0">
                <a:spcBef>
                  <a:spcPts val="0"/>
                </a:spcBef>
                <a:spcAft>
                  <a:spcPts val="0"/>
                </a:spcAft>
                <a:buNone/>
              </a:pPr>
              <a:r>
                <a:rPr lang="en-US" sz="1100">
                  <a:solidFill>
                    <a:schemeClr val="dk1"/>
                  </a:solidFill>
                  <a:latin typeface="Calibri"/>
                  <a:ea typeface="Calibri"/>
                  <a:cs typeface="Calibri"/>
                  <a:sym typeface="Calibri"/>
                </a:rPr>
                <a:t>4-6yrs</a:t>
              </a:r>
              <a:endParaRPr/>
            </a:p>
          </p:txBody>
        </p:sp>
        <p:sp>
          <p:nvSpPr>
            <p:cNvPr id="1133" name="Google Shape;1133;p49"/>
            <p:cNvSpPr txBox="1"/>
            <p:nvPr/>
          </p:nvSpPr>
          <p:spPr>
            <a:xfrm>
              <a:off x="5223287" y="3817875"/>
              <a:ext cx="1085437" cy="43088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100" b="1">
                  <a:solidFill>
                    <a:schemeClr val="dk1"/>
                  </a:solidFill>
                  <a:latin typeface="Calibri"/>
                  <a:ea typeface="Calibri"/>
                  <a:cs typeface="Calibri"/>
                  <a:sym typeface="Calibri"/>
                </a:rPr>
                <a:t>17%</a:t>
              </a:r>
              <a:endParaRPr/>
            </a:p>
            <a:p>
              <a:pPr marL="0" marR="0" lvl="0" indent="0" algn="r" rtl="0">
                <a:spcBef>
                  <a:spcPts val="0"/>
                </a:spcBef>
                <a:spcAft>
                  <a:spcPts val="0"/>
                </a:spcAft>
                <a:buNone/>
              </a:pPr>
              <a:r>
                <a:rPr lang="en-US" sz="1100">
                  <a:solidFill>
                    <a:schemeClr val="dk1"/>
                  </a:solidFill>
                  <a:latin typeface="Calibri"/>
                  <a:ea typeface="Calibri"/>
                  <a:cs typeface="Calibri"/>
                  <a:sym typeface="Calibri"/>
                </a:rPr>
                <a:t>1-3yrs</a:t>
              </a:r>
              <a:endParaRPr/>
            </a:p>
          </p:txBody>
        </p:sp>
        <p:cxnSp>
          <p:nvCxnSpPr>
            <p:cNvPr id="1134" name="Google Shape;1134;p49"/>
            <p:cNvCxnSpPr/>
            <p:nvPr/>
          </p:nvCxnSpPr>
          <p:spPr>
            <a:xfrm>
              <a:off x="3563938" y="5301466"/>
              <a:ext cx="1082493" cy="0"/>
            </a:xfrm>
            <a:prstGeom prst="straightConnector1">
              <a:avLst/>
            </a:prstGeom>
            <a:noFill/>
            <a:ln w="9525" cap="flat" cmpd="sng">
              <a:solidFill>
                <a:srgbClr val="323F4F"/>
              </a:solidFill>
              <a:prstDash val="solid"/>
              <a:round/>
              <a:headEnd type="oval" w="med" len="med"/>
              <a:tailEnd type="oval" w="med" len="med"/>
            </a:ln>
          </p:spPr>
        </p:cxnSp>
        <p:cxnSp>
          <p:nvCxnSpPr>
            <p:cNvPr id="1135" name="Google Shape;1135;p49"/>
            <p:cNvCxnSpPr/>
            <p:nvPr/>
          </p:nvCxnSpPr>
          <p:spPr>
            <a:xfrm>
              <a:off x="5592726" y="5107223"/>
              <a:ext cx="686698" cy="0"/>
            </a:xfrm>
            <a:prstGeom prst="straightConnector1">
              <a:avLst/>
            </a:prstGeom>
            <a:noFill/>
            <a:ln w="9525" cap="flat" cmpd="sng">
              <a:solidFill>
                <a:schemeClr val="dk2"/>
              </a:solidFill>
              <a:prstDash val="solid"/>
              <a:round/>
              <a:headEnd type="oval" w="med" len="med"/>
              <a:tailEnd type="oval" w="med" len="med"/>
            </a:ln>
          </p:spPr>
        </p:cxnSp>
        <p:cxnSp>
          <p:nvCxnSpPr>
            <p:cNvPr id="1136" name="Google Shape;1136;p49"/>
            <p:cNvCxnSpPr/>
            <p:nvPr/>
          </p:nvCxnSpPr>
          <p:spPr>
            <a:xfrm>
              <a:off x="5488997" y="4233868"/>
              <a:ext cx="790427" cy="0"/>
            </a:xfrm>
            <a:prstGeom prst="straightConnector1">
              <a:avLst/>
            </a:prstGeom>
            <a:noFill/>
            <a:ln w="9525" cap="flat" cmpd="sng">
              <a:solidFill>
                <a:srgbClr val="BE8E00"/>
              </a:solidFill>
              <a:prstDash val="solid"/>
              <a:round/>
              <a:headEnd type="oval" w="med" len="med"/>
              <a:tailEnd type="oval" w="med" len="med"/>
            </a:ln>
          </p:spPr>
        </p:cxnSp>
        <p:cxnSp>
          <p:nvCxnSpPr>
            <p:cNvPr id="1137" name="Google Shape;1137;p49"/>
            <p:cNvCxnSpPr/>
            <p:nvPr/>
          </p:nvCxnSpPr>
          <p:spPr>
            <a:xfrm>
              <a:off x="3562768" y="4248762"/>
              <a:ext cx="922368" cy="0"/>
            </a:xfrm>
            <a:prstGeom prst="straightConnector1">
              <a:avLst/>
            </a:prstGeom>
            <a:noFill/>
            <a:ln w="9525" cap="flat" cmpd="sng">
              <a:solidFill>
                <a:schemeClr val="accent4"/>
              </a:solidFill>
              <a:prstDash val="solid"/>
              <a:round/>
              <a:headEnd type="oval" w="med" len="med"/>
              <a:tailEnd type="oval" w="med" len="med"/>
            </a:ln>
          </p:spPr>
        </p:cxnSp>
        <p:cxnSp>
          <p:nvCxnSpPr>
            <p:cNvPr id="1138" name="Google Shape;1138;p49"/>
            <p:cNvCxnSpPr/>
            <p:nvPr/>
          </p:nvCxnSpPr>
          <p:spPr>
            <a:xfrm>
              <a:off x="3438968" y="3871054"/>
              <a:ext cx="0" cy="1680454"/>
            </a:xfrm>
            <a:prstGeom prst="straightConnector1">
              <a:avLst/>
            </a:prstGeom>
            <a:noFill/>
            <a:ln w="9525" cap="flat" cmpd="sng">
              <a:solidFill>
                <a:schemeClr val="dk2"/>
              </a:solidFill>
              <a:prstDash val="solid"/>
              <a:round/>
              <a:headEnd type="none" w="sm" len="sm"/>
              <a:tailEnd type="none" w="sm" len="sm"/>
            </a:ln>
          </p:spPr>
        </p:cxnSp>
      </p:grpSp>
      <p:sp>
        <p:nvSpPr>
          <p:cNvPr id="1139" name="Google Shape;1139;p49"/>
          <p:cNvSpPr txBox="1"/>
          <p:nvPr/>
        </p:nvSpPr>
        <p:spPr>
          <a:xfrm>
            <a:off x="549273" y="3006565"/>
            <a:ext cx="5759451" cy="110799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Majority of accelerators and hub that responded had local operations (87%) with only 13% having international operations. This reflects the large number of local accelerators operating in the country. In terms of number of years of operation, the largest proportion of Accelerators have been in operation for between 4 to 6 years and above 10 years. No accelerator has been operating for less than a year. This could be an indication that new accelerators aren’t sprouting up fast enough to meet the demands of the growing number of startups. </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143"/>
        <p:cNvGrpSpPr/>
        <p:nvPr/>
      </p:nvGrpSpPr>
      <p:grpSpPr>
        <a:xfrm>
          <a:off x="0" y="0"/>
          <a:ext cx="0" cy="0"/>
          <a:chOff x="0" y="0"/>
          <a:chExt cx="0" cy="0"/>
        </a:xfrm>
      </p:grpSpPr>
      <p:sp>
        <p:nvSpPr>
          <p:cNvPr id="1144" name="Google Shape;1144;p50"/>
          <p:cNvSpPr/>
          <p:nvPr/>
        </p:nvSpPr>
        <p:spPr>
          <a:xfrm>
            <a:off x="3677092" y="6901872"/>
            <a:ext cx="2631633" cy="135415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45" name="Google Shape;1145;p50"/>
          <p:cNvSpPr/>
          <p:nvPr/>
        </p:nvSpPr>
        <p:spPr>
          <a:xfrm>
            <a:off x="566553" y="6883094"/>
            <a:ext cx="3110539" cy="1403860"/>
          </a:xfrm>
          <a:prstGeom prst="rect">
            <a:avLst/>
          </a:prstGeom>
          <a:solidFill>
            <a:schemeClr val="dk1"/>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46" name="Google Shape;1146;p50"/>
          <p:cNvSpPr/>
          <p:nvPr/>
        </p:nvSpPr>
        <p:spPr>
          <a:xfrm>
            <a:off x="566553" y="5527950"/>
            <a:ext cx="2723385" cy="1355143"/>
          </a:xfrm>
          <a:prstGeom prst="rect">
            <a:avLst/>
          </a:prstGeom>
          <a:solidFill>
            <a:srgbClr val="FFEEBF"/>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47" name="Google Shape;1147;p50"/>
          <p:cNvSpPr/>
          <p:nvPr/>
        </p:nvSpPr>
        <p:spPr>
          <a:xfrm>
            <a:off x="3307216" y="5516598"/>
            <a:ext cx="3000571" cy="1366495"/>
          </a:xfrm>
          <a:prstGeom prst="rect">
            <a:avLst/>
          </a:prstGeom>
          <a:solidFill>
            <a:srgbClr val="FFDF7F"/>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48" name="Google Shape;1148;p50"/>
          <p:cNvSpPr/>
          <p:nvPr/>
        </p:nvSpPr>
        <p:spPr>
          <a:xfrm>
            <a:off x="4444623" y="3860439"/>
            <a:ext cx="1864101" cy="1656159"/>
          </a:xfrm>
          <a:prstGeom prst="rect">
            <a:avLst/>
          </a:prstGeom>
          <a:solidFill>
            <a:srgbClr val="A2B1C3"/>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49" name="Google Shape;1149;p50"/>
          <p:cNvSpPr/>
          <p:nvPr/>
        </p:nvSpPr>
        <p:spPr>
          <a:xfrm>
            <a:off x="2583240" y="3848099"/>
            <a:ext cx="1861383" cy="1680837"/>
          </a:xfrm>
          <a:prstGeom prst="rect">
            <a:avLst/>
          </a:prstGeom>
          <a:solidFill>
            <a:srgbClr val="E5E5E5"/>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50" name="Google Shape;1150;p50"/>
          <p:cNvSpPr/>
          <p:nvPr/>
        </p:nvSpPr>
        <p:spPr>
          <a:xfrm>
            <a:off x="549275" y="3848099"/>
            <a:ext cx="2033965" cy="1679851"/>
          </a:xfrm>
          <a:prstGeom prst="rect">
            <a:avLst/>
          </a:prstGeom>
          <a:solidFill>
            <a:schemeClr val="accent1"/>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151" name="Google Shape;1151;p50"/>
          <p:cNvCxnSpPr/>
          <p:nvPr/>
        </p:nvCxnSpPr>
        <p:spPr>
          <a:xfrm>
            <a:off x="549275" y="0"/>
            <a:ext cx="0" cy="1181100"/>
          </a:xfrm>
          <a:prstGeom prst="straightConnector1">
            <a:avLst/>
          </a:prstGeom>
          <a:noFill/>
          <a:ln w="9525" cap="flat" cmpd="sng">
            <a:solidFill>
              <a:schemeClr val="dk2"/>
            </a:solidFill>
            <a:prstDash val="solid"/>
            <a:round/>
            <a:headEnd type="none" w="sm" len="sm"/>
            <a:tailEnd type="none" w="sm" len="sm"/>
          </a:ln>
        </p:spPr>
      </p:cxnSp>
      <p:sp>
        <p:nvSpPr>
          <p:cNvPr id="1152" name="Google Shape;1152;p50"/>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4 | Hubs &amp; Accelerators</a:t>
            </a:r>
            <a:endParaRPr/>
          </a:p>
        </p:txBody>
      </p:sp>
      <p:sp>
        <p:nvSpPr>
          <p:cNvPr id="1153" name="Google Shape;1153;p50"/>
          <p:cNvSpPr txBox="1"/>
          <p:nvPr/>
        </p:nvSpPr>
        <p:spPr>
          <a:xfrm>
            <a:off x="566555" y="759023"/>
            <a:ext cx="574217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2"/>
                </a:solidFill>
                <a:latin typeface="Gill Sans"/>
                <a:ea typeface="Gill Sans"/>
                <a:cs typeface="Gill Sans"/>
                <a:sym typeface="Gill Sans"/>
              </a:rPr>
              <a:t>IMPACT ON FORMATION OF STARTUPS</a:t>
            </a:r>
            <a:endParaRPr/>
          </a:p>
        </p:txBody>
      </p:sp>
      <p:sp>
        <p:nvSpPr>
          <p:cNvPr id="1154" name="Google Shape;1154;p50"/>
          <p:cNvSpPr txBox="1"/>
          <p:nvPr/>
        </p:nvSpPr>
        <p:spPr>
          <a:xfrm>
            <a:off x="566555" y="1181100"/>
            <a:ext cx="5742170" cy="195438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Accelerators and hubs support startups in several ways depending on the focus area of the hubs. Sote Hub and SOMO provide training support for entrepreneurs  while some (Nairobi Garage and Mombasa works) provide co-working and office spaces. Vilgro Africa and Chandaria business center help startups find suitable investors is specific sectors like Agriculture (Villgro Africa).  It is a combination of these support structures and services  that have enabled more startups to emerge .Hubs and accelerators that participated in this survey reported different impacts with regards to the number of startups that have been formed through their various programs. The Impact varies in terms of number of startups emerging from as low as 20 startups to as high as 900+ startups. Some hubs, those offering training support (SOMO, KIRDI) have also been included under this section. The impact for each of the Accelerators and hubs has been summarized and presented below.</a:t>
            </a:r>
            <a:endParaRPr/>
          </a:p>
        </p:txBody>
      </p:sp>
      <p:sp>
        <p:nvSpPr>
          <p:cNvPr id="1155" name="Google Shape;1155;p50"/>
          <p:cNvSpPr txBox="1"/>
          <p:nvPr/>
        </p:nvSpPr>
        <p:spPr>
          <a:xfrm>
            <a:off x="529277" y="4681146"/>
            <a:ext cx="2008531" cy="75405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a:solidFill>
                  <a:schemeClr val="lt2"/>
                </a:solidFill>
                <a:latin typeface="Calibri"/>
                <a:ea typeface="Calibri"/>
                <a:cs typeface="Calibri"/>
                <a:sym typeface="Calibri"/>
              </a:rPr>
              <a:t>250</a:t>
            </a:r>
            <a:endParaRPr/>
          </a:p>
          <a:p>
            <a:pPr marL="0" marR="0" lvl="0" indent="0" algn="ctr" rtl="0">
              <a:spcBef>
                <a:spcPts val="0"/>
              </a:spcBef>
              <a:spcAft>
                <a:spcPts val="0"/>
              </a:spcAft>
              <a:buNone/>
            </a:pPr>
            <a:r>
              <a:rPr lang="en-US" sz="1100">
                <a:solidFill>
                  <a:schemeClr val="lt2"/>
                </a:solidFill>
                <a:latin typeface="Calibri"/>
                <a:ea typeface="Calibri"/>
                <a:cs typeface="Calibri"/>
                <a:sym typeface="Calibri"/>
              </a:rPr>
              <a:t>Startups</a:t>
            </a:r>
            <a:endParaRPr/>
          </a:p>
        </p:txBody>
      </p:sp>
      <p:sp>
        <p:nvSpPr>
          <p:cNvPr id="1156" name="Google Shape;1156;p50"/>
          <p:cNvSpPr txBox="1"/>
          <p:nvPr/>
        </p:nvSpPr>
        <p:spPr>
          <a:xfrm>
            <a:off x="2580054" y="4677285"/>
            <a:ext cx="1864101" cy="75405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a:solidFill>
                  <a:schemeClr val="dk2"/>
                </a:solidFill>
                <a:latin typeface="Calibri"/>
                <a:ea typeface="Calibri"/>
                <a:cs typeface="Calibri"/>
                <a:sym typeface="Calibri"/>
              </a:rPr>
              <a:t>900</a:t>
            </a:r>
            <a:endParaRPr/>
          </a:p>
          <a:p>
            <a:pPr marL="0" marR="0" lvl="0" indent="0" algn="ctr" rtl="0">
              <a:spcBef>
                <a:spcPts val="0"/>
              </a:spcBef>
              <a:spcAft>
                <a:spcPts val="0"/>
              </a:spcAft>
              <a:buNone/>
            </a:pPr>
            <a:r>
              <a:rPr lang="en-US" sz="1100">
                <a:solidFill>
                  <a:schemeClr val="dk2"/>
                </a:solidFill>
                <a:latin typeface="Calibri"/>
                <a:ea typeface="Calibri"/>
                <a:cs typeface="Calibri"/>
                <a:sym typeface="Calibri"/>
              </a:rPr>
              <a:t>Startups</a:t>
            </a:r>
            <a:endParaRPr/>
          </a:p>
        </p:txBody>
      </p:sp>
      <p:sp>
        <p:nvSpPr>
          <p:cNvPr id="1157" name="Google Shape;1157;p50"/>
          <p:cNvSpPr txBox="1"/>
          <p:nvPr/>
        </p:nvSpPr>
        <p:spPr>
          <a:xfrm>
            <a:off x="4490054" y="4684084"/>
            <a:ext cx="1861383" cy="75405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a:solidFill>
                  <a:srgbClr val="181818"/>
                </a:solidFill>
                <a:latin typeface="Calibri"/>
                <a:ea typeface="Calibri"/>
                <a:cs typeface="Calibri"/>
                <a:sym typeface="Calibri"/>
              </a:rPr>
              <a:t>50</a:t>
            </a:r>
            <a:endParaRPr/>
          </a:p>
          <a:p>
            <a:pPr marL="0" marR="0" lvl="0" indent="0" algn="ctr" rtl="0">
              <a:spcBef>
                <a:spcPts val="0"/>
              </a:spcBef>
              <a:spcAft>
                <a:spcPts val="0"/>
              </a:spcAft>
              <a:buNone/>
            </a:pPr>
            <a:r>
              <a:rPr lang="en-US" sz="1100" b="1">
                <a:solidFill>
                  <a:srgbClr val="181818"/>
                </a:solidFill>
                <a:latin typeface="Calibri"/>
                <a:ea typeface="Calibri"/>
                <a:cs typeface="Calibri"/>
                <a:sym typeface="Calibri"/>
              </a:rPr>
              <a:t>Startups</a:t>
            </a:r>
            <a:endParaRPr/>
          </a:p>
        </p:txBody>
      </p:sp>
      <p:sp>
        <p:nvSpPr>
          <p:cNvPr id="1158" name="Google Shape;1158;p50"/>
          <p:cNvSpPr txBox="1"/>
          <p:nvPr/>
        </p:nvSpPr>
        <p:spPr>
          <a:xfrm>
            <a:off x="565616" y="6032531"/>
            <a:ext cx="2642289" cy="75405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a:solidFill>
                  <a:schemeClr val="dk1"/>
                </a:solidFill>
                <a:latin typeface="Calibri"/>
                <a:ea typeface="Calibri"/>
                <a:cs typeface="Calibri"/>
                <a:sym typeface="Calibri"/>
              </a:rPr>
              <a:t>30</a:t>
            </a:r>
            <a:endParaRPr/>
          </a:p>
          <a:p>
            <a:pPr marL="0" marR="0" lvl="0" indent="0" algn="ctr" rtl="0">
              <a:spcBef>
                <a:spcPts val="0"/>
              </a:spcBef>
              <a:spcAft>
                <a:spcPts val="0"/>
              </a:spcAft>
              <a:buNone/>
            </a:pPr>
            <a:r>
              <a:rPr lang="en-US" sz="1100">
                <a:solidFill>
                  <a:schemeClr val="dk1"/>
                </a:solidFill>
                <a:latin typeface="Calibri"/>
                <a:ea typeface="Calibri"/>
                <a:cs typeface="Calibri"/>
                <a:sym typeface="Calibri"/>
              </a:rPr>
              <a:t>Startups</a:t>
            </a:r>
            <a:endParaRPr/>
          </a:p>
        </p:txBody>
      </p:sp>
      <p:sp>
        <p:nvSpPr>
          <p:cNvPr id="1159" name="Google Shape;1159;p50"/>
          <p:cNvSpPr txBox="1"/>
          <p:nvPr/>
        </p:nvSpPr>
        <p:spPr>
          <a:xfrm>
            <a:off x="699384" y="7542633"/>
            <a:ext cx="2846799" cy="75405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a:solidFill>
                  <a:schemeClr val="lt2"/>
                </a:solidFill>
                <a:latin typeface="Calibri"/>
                <a:ea typeface="Calibri"/>
                <a:cs typeface="Calibri"/>
                <a:sym typeface="Calibri"/>
              </a:rPr>
              <a:t>24 - 30</a:t>
            </a:r>
            <a:endParaRPr/>
          </a:p>
          <a:p>
            <a:pPr marL="0" marR="0" lvl="0" indent="0" algn="ctr" rtl="0">
              <a:spcBef>
                <a:spcPts val="0"/>
              </a:spcBef>
              <a:spcAft>
                <a:spcPts val="0"/>
              </a:spcAft>
              <a:buNone/>
            </a:pPr>
            <a:r>
              <a:rPr lang="en-US" sz="1100">
                <a:solidFill>
                  <a:schemeClr val="lt2"/>
                </a:solidFill>
                <a:latin typeface="Calibri"/>
                <a:ea typeface="Calibri"/>
                <a:cs typeface="Calibri"/>
                <a:sym typeface="Calibri"/>
              </a:rPr>
              <a:t>Startups</a:t>
            </a:r>
            <a:endParaRPr/>
          </a:p>
        </p:txBody>
      </p:sp>
      <p:sp>
        <p:nvSpPr>
          <p:cNvPr id="1160" name="Google Shape;1160;p50"/>
          <p:cNvSpPr txBox="1"/>
          <p:nvPr/>
        </p:nvSpPr>
        <p:spPr>
          <a:xfrm>
            <a:off x="3755567" y="6065903"/>
            <a:ext cx="2453848" cy="75405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a:solidFill>
                  <a:schemeClr val="dk2"/>
                </a:solidFill>
                <a:latin typeface="Calibri"/>
                <a:ea typeface="Calibri"/>
                <a:cs typeface="Calibri"/>
                <a:sym typeface="Calibri"/>
              </a:rPr>
              <a:t>200</a:t>
            </a:r>
            <a:r>
              <a:rPr lang="en-US" sz="2000" b="1">
                <a:solidFill>
                  <a:schemeClr val="dk2"/>
                </a:solidFill>
                <a:latin typeface="Arial Black"/>
                <a:ea typeface="Arial Black"/>
                <a:cs typeface="Arial Black"/>
                <a:sym typeface="Arial Black"/>
              </a:rPr>
              <a:t> </a:t>
            </a:r>
            <a:endParaRPr/>
          </a:p>
          <a:p>
            <a:pPr marL="0" marR="0" lvl="0" indent="0" algn="ctr" rtl="0">
              <a:spcBef>
                <a:spcPts val="0"/>
              </a:spcBef>
              <a:spcAft>
                <a:spcPts val="0"/>
              </a:spcAft>
              <a:buNone/>
            </a:pPr>
            <a:r>
              <a:rPr lang="en-US" sz="1100">
                <a:solidFill>
                  <a:schemeClr val="dk2"/>
                </a:solidFill>
                <a:latin typeface="Calibri"/>
                <a:ea typeface="Calibri"/>
                <a:cs typeface="Calibri"/>
                <a:sym typeface="Calibri"/>
              </a:rPr>
              <a:t>Startups</a:t>
            </a:r>
            <a:endParaRPr/>
          </a:p>
        </p:txBody>
      </p:sp>
      <p:sp>
        <p:nvSpPr>
          <p:cNvPr id="1161" name="Google Shape;1161;p50"/>
          <p:cNvSpPr txBox="1"/>
          <p:nvPr/>
        </p:nvSpPr>
        <p:spPr>
          <a:xfrm>
            <a:off x="549275" y="3382039"/>
            <a:ext cx="5750811"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i="1">
                <a:solidFill>
                  <a:schemeClr val="accent1"/>
                </a:solidFill>
                <a:latin typeface="Calibri"/>
                <a:ea typeface="Calibri"/>
                <a:cs typeface="Calibri"/>
                <a:sym typeface="Calibri"/>
              </a:rPr>
              <a:t>Fig X: </a:t>
            </a:r>
            <a:r>
              <a:rPr lang="en-US" sz="1100" b="1" i="1">
                <a:solidFill>
                  <a:schemeClr val="dk2"/>
                </a:solidFill>
                <a:latin typeface="Calibri"/>
                <a:ea typeface="Calibri"/>
                <a:cs typeface="Calibri"/>
                <a:sym typeface="Calibri"/>
              </a:rPr>
              <a:t>Number of Startups that have emerged due to support services</a:t>
            </a:r>
            <a:endParaRPr/>
          </a:p>
        </p:txBody>
      </p:sp>
      <p:pic>
        <p:nvPicPr>
          <p:cNvPr id="1162" name="Google Shape;1162;p50"/>
          <p:cNvPicPr preferRelativeResize="0"/>
          <p:nvPr/>
        </p:nvPicPr>
        <p:blipFill rotWithShape="1">
          <a:blip r:embed="rId3">
            <a:alphaModFix/>
          </a:blip>
          <a:srcRect/>
          <a:stretch/>
        </p:blipFill>
        <p:spPr>
          <a:xfrm>
            <a:off x="2918894" y="3942849"/>
            <a:ext cx="1254578" cy="534969"/>
          </a:xfrm>
          <a:prstGeom prst="rect">
            <a:avLst/>
          </a:prstGeom>
          <a:noFill/>
          <a:ln>
            <a:noFill/>
          </a:ln>
        </p:spPr>
      </p:pic>
      <p:pic>
        <p:nvPicPr>
          <p:cNvPr id="1163" name="Google Shape;1163;p50"/>
          <p:cNvPicPr preferRelativeResize="0"/>
          <p:nvPr/>
        </p:nvPicPr>
        <p:blipFill rotWithShape="1">
          <a:blip r:embed="rId4">
            <a:alphaModFix/>
          </a:blip>
          <a:srcRect/>
          <a:stretch/>
        </p:blipFill>
        <p:spPr>
          <a:xfrm>
            <a:off x="3532569" y="5588188"/>
            <a:ext cx="2535880" cy="653368"/>
          </a:xfrm>
          <a:prstGeom prst="rect">
            <a:avLst/>
          </a:prstGeom>
          <a:noFill/>
          <a:ln>
            <a:noFill/>
          </a:ln>
        </p:spPr>
      </p:pic>
      <p:pic>
        <p:nvPicPr>
          <p:cNvPr id="1164" name="Google Shape;1164;p50"/>
          <p:cNvPicPr preferRelativeResize="0"/>
          <p:nvPr/>
        </p:nvPicPr>
        <p:blipFill rotWithShape="1">
          <a:blip r:embed="rId5">
            <a:alphaModFix/>
          </a:blip>
          <a:srcRect/>
          <a:stretch/>
        </p:blipFill>
        <p:spPr>
          <a:xfrm>
            <a:off x="4941121" y="4027796"/>
            <a:ext cx="1072913" cy="594454"/>
          </a:xfrm>
          <a:prstGeom prst="rect">
            <a:avLst/>
          </a:prstGeom>
          <a:noFill/>
          <a:ln>
            <a:noFill/>
          </a:ln>
        </p:spPr>
      </p:pic>
      <p:pic>
        <p:nvPicPr>
          <p:cNvPr id="1165" name="Google Shape;1165;p50"/>
          <p:cNvPicPr preferRelativeResize="0"/>
          <p:nvPr/>
        </p:nvPicPr>
        <p:blipFill rotWithShape="1">
          <a:blip r:embed="rId6">
            <a:alphaModFix/>
          </a:blip>
          <a:srcRect/>
          <a:stretch/>
        </p:blipFill>
        <p:spPr>
          <a:xfrm>
            <a:off x="1366208" y="5647528"/>
            <a:ext cx="1408114" cy="489604"/>
          </a:xfrm>
          <a:prstGeom prst="rect">
            <a:avLst/>
          </a:prstGeom>
          <a:noFill/>
          <a:ln>
            <a:noFill/>
          </a:ln>
        </p:spPr>
      </p:pic>
      <p:pic>
        <p:nvPicPr>
          <p:cNvPr id="1166" name="Google Shape;1166;p50"/>
          <p:cNvPicPr preferRelativeResize="0"/>
          <p:nvPr/>
        </p:nvPicPr>
        <p:blipFill rotWithShape="1">
          <a:blip r:embed="rId7">
            <a:alphaModFix/>
          </a:blip>
          <a:srcRect/>
          <a:stretch/>
        </p:blipFill>
        <p:spPr>
          <a:xfrm>
            <a:off x="996821" y="3930931"/>
            <a:ext cx="1073444" cy="657465"/>
          </a:xfrm>
          <a:prstGeom prst="rect">
            <a:avLst/>
          </a:prstGeom>
          <a:noFill/>
          <a:ln>
            <a:noFill/>
          </a:ln>
        </p:spPr>
      </p:pic>
      <p:pic>
        <p:nvPicPr>
          <p:cNvPr id="1167" name="Google Shape;1167;p50"/>
          <p:cNvPicPr preferRelativeResize="0"/>
          <p:nvPr/>
        </p:nvPicPr>
        <p:blipFill rotWithShape="1">
          <a:blip r:embed="rId8">
            <a:alphaModFix/>
          </a:blip>
          <a:srcRect/>
          <a:stretch/>
        </p:blipFill>
        <p:spPr>
          <a:xfrm>
            <a:off x="835098" y="7076114"/>
            <a:ext cx="2324100" cy="476250"/>
          </a:xfrm>
          <a:prstGeom prst="rect">
            <a:avLst/>
          </a:prstGeom>
          <a:solidFill>
            <a:schemeClr val="dk1"/>
          </a:solidFill>
          <a:ln>
            <a:noFill/>
          </a:ln>
        </p:spPr>
      </p:pic>
      <p:pic>
        <p:nvPicPr>
          <p:cNvPr id="1168" name="Google Shape;1168;p50"/>
          <p:cNvPicPr preferRelativeResize="0"/>
          <p:nvPr/>
        </p:nvPicPr>
        <p:blipFill rotWithShape="1">
          <a:blip r:embed="rId9">
            <a:alphaModFix/>
          </a:blip>
          <a:srcRect/>
          <a:stretch/>
        </p:blipFill>
        <p:spPr>
          <a:xfrm>
            <a:off x="4386738" y="6938799"/>
            <a:ext cx="1108766" cy="657979"/>
          </a:xfrm>
          <a:prstGeom prst="rect">
            <a:avLst/>
          </a:prstGeom>
          <a:noFill/>
          <a:ln>
            <a:noFill/>
          </a:ln>
        </p:spPr>
      </p:pic>
      <p:sp>
        <p:nvSpPr>
          <p:cNvPr id="1169" name="Google Shape;1169;p50"/>
          <p:cNvSpPr txBox="1"/>
          <p:nvPr/>
        </p:nvSpPr>
        <p:spPr>
          <a:xfrm>
            <a:off x="3755567" y="7426897"/>
            <a:ext cx="2453848" cy="75405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a:solidFill>
                  <a:schemeClr val="lt2"/>
                </a:solidFill>
                <a:latin typeface="Calibri"/>
                <a:ea typeface="Calibri"/>
                <a:cs typeface="Calibri"/>
                <a:sym typeface="Calibri"/>
              </a:rPr>
              <a:t>150</a:t>
            </a:r>
            <a:endParaRPr/>
          </a:p>
          <a:p>
            <a:pPr marL="0" marR="0" lvl="0" indent="0" algn="ctr" rtl="0">
              <a:spcBef>
                <a:spcPts val="0"/>
              </a:spcBef>
              <a:spcAft>
                <a:spcPts val="0"/>
              </a:spcAft>
              <a:buNone/>
            </a:pPr>
            <a:r>
              <a:rPr lang="en-US" sz="1100">
                <a:solidFill>
                  <a:schemeClr val="lt2"/>
                </a:solidFill>
                <a:latin typeface="Calibri"/>
                <a:ea typeface="Calibri"/>
                <a:cs typeface="Calibri"/>
                <a:sym typeface="Calibri"/>
              </a:rPr>
              <a:t>Startups</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173"/>
        <p:cNvGrpSpPr/>
        <p:nvPr/>
      </p:nvGrpSpPr>
      <p:grpSpPr>
        <a:xfrm>
          <a:off x="0" y="0"/>
          <a:ext cx="0" cy="0"/>
          <a:chOff x="0" y="0"/>
          <a:chExt cx="0" cy="0"/>
        </a:xfrm>
      </p:grpSpPr>
      <p:grpSp>
        <p:nvGrpSpPr>
          <p:cNvPr id="1174" name="Google Shape;1174;p51"/>
          <p:cNvGrpSpPr/>
          <p:nvPr/>
        </p:nvGrpSpPr>
        <p:grpSpPr>
          <a:xfrm>
            <a:off x="2606508" y="4458106"/>
            <a:ext cx="2296036" cy="2622847"/>
            <a:chOff x="1022817" y="1051970"/>
            <a:chExt cx="4340944" cy="5077027"/>
          </a:xfrm>
        </p:grpSpPr>
        <p:sp>
          <p:nvSpPr>
            <p:cNvPr id="1175" name="Google Shape;1175;p51" descr="{&quot;Key&quot;:&quot;baringo&quot;,&quot;Name&quot;:&quot;Baringo&quot;,&quot;Value&quot;:28.0,&quot;Formula&quot;:&quot;28&quot;,&quot;Text&quot;:&quot;28&quot;,&quot;OfficeApplication&quot;:1,&quot;HasValue&quot;:true}"/>
            <p:cNvSpPr/>
            <p:nvPr/>
          </p:nvSpPr>
          <p:spPr>
            <a:xfrm>
              <a:off x="1900719" y="2661819"/>
              <a:ext cx="516780" cy="1028654"/>
            </a:xfrm>
            <a:custGeom>
              <a:avLst/>
              <a:gdLst/>
              <a:ahLst/>
              <a:cxnLst/>
              <a:rect l="l" t="t" r="r" b="b"/>
              <a:pathLst>
                <a:path w="415" h="823" extrusionOk="0">
                  <a:moveTo>
                    <a:pt x="0" y="726"/>
                  </a:moveTo>
                  <a:lnTo>
                    <a:pt x="1" y="728"/>
                  </a:lnTo>
                  <a:lnTo>
                    <a:pt x="4" y="732"/>
                  </a:lnTo>
                  <a:lnTo>
                    <a:pt x="7" y="735"/>
                  </a:lnTo>
                  <a:lnTo>
                    <a:pt x="9" y="736"/>
                  </a:lnTo>
                  <a:lnTo>
                    <a:pt x="11" y="736"/>
                  </a:lnTo>
                  <a:lnTo>
                    <a:pt x="14" y="736"/>
                  </a:lnTo>
                  <a:lnTo>
                    <a:pt x="18" y="737"/>
                  </a:lnTo>
                  <a:lnTo>
                    <a:pt x="18" y="737"/>
                  </a:lnTo>
                  <a:lnTo>
                    <a:pt x="21" y="737"/>
                  </a:lnTo>
                  <a:lnTo>
                    <a:pt x="25" y="737"/>
                  </a:lnTo>
                  <a:lnTo>
                    <a:pt x="28" y="738"/>
                  </a:lnTo>
                  <a:lnTo>
                    <a:pt x="30" y="738"/>
                  </a:lnTo>
                  <a:lnTo>
                    <a:pt x="33" y="740"/>
                  </a:lnTo>
                  <a:lnTo>
                    <a:pt x="37" y="744"/>
                  </a:lnTo>
                  <a:lnTo>
                    <a:pt x="40" y="746"/>
                  </a:lnTo>
                  <a:lnTo>
                    <a:pt x="42" y="747"/>
                  </a:lnTo>
                  <a:lnTo>
                    <a:pt x="45" y="747"/>
                  </a:lnTo>
                  <a:lnTo>
                    <a:pt x="49" y="748"/>
                  </a:lnTo>
                  <a:lnTo>
                    <a:pt x="50" y="748"/>
                  </a:lnTo>
                  <a:lnTo>
                    <a:pt x="51" y="750"/>
                  </a:lnTo>
                  <a:lnTo>
                    <a:pt x="52" y="752"/>
                  </a:lnTo>
                  <a:lnTo>
                    <a:pt x="53" y="754"/>
                  </a:lnTo>
                  <a:lnTo>
                    <a:pt x="52" y="756"/>
                  </a:lnTo>
                  <a:lnTo>
                    <a:pt x="52" y="756"/>
                  </a:lnTo>
                  <a:lnTo>
                    <a:pt x="52" y="758"/>
                  </a:lnTo>
                  <a:lnTo>
                    <a:pt x="53" y="759"/>
                  </a:lnTo>
                  <a:lnTo>
                    <a:pt x="55" y="760"/>
                  </a:lnTo>
                  <a:lnTo>
                    <a:pt x="58" y="758"/>
                  </a:lnTo>
                  <a:lnTo>
                    <a:pt x="58" y="758"/>
                  </a:lnTo>
                  <a:lnTo>
                    <a:pt x="61" y="757"/>
                  </a:lnTo>
                  <a:lnTo>
                    <a:pt x="64" y="756"/>
                  </a:lnTo>
                  <a:lnTo>
                    <a:pt x="62" y="760"/>
                  </a:lnTo>
                  <a:lnTo>
                    <a:pt x="59" y="766"/>
                  </a:lnTo>
                  <a:lnTo>
                    <a:pt x="64" y="766"/>
                  </a:lnTo>
                  <a:lnTo>
                    <a:pt x="70" y="766"/>
                  </a:lnTo>
                  <a:lnTo>
                    <a:pt x="70" y="771"/>
                  </a:lnTo>
                  <a:lnTo>
                    <a:pt x="69" y="775"/>
                  </a:lnTo>
                  <a:lnTo>
                    <a:pt x="73" y="781"/>
                  </a:lnTo>
                  <a:lnTo>
                    <a:pt x="76" y="786"/>
                  </a:lnTo>
                  <a:lnTo>
                    <a:pt x="83" y="795"/>
                  </a:lnTo>
                  <a:lnTo>
                    <a:pt x="86" y="801"/>
                  </a:lnTo>
                  <a:lnTo>
                    <a:pt x="85" y="804"/>
                  </a:lnTo>
                  <a:lnTo>
                    <a:pt x="84" y="807"/>
                  </a:lnTo>
                  <a:lnTo>
                    <a:pt x="84" y="813"/>
                  </a:lnTo>
                  <a:lnTo>
                    <a:pt x="85" y="817"/>
                  </a:lnTo>
                  <a:lnTo>
                    <a:pt x="85" y="822"/>
                  </a:lnTo>
                  <a:lnTo>
                    <a:pt x="88" y="823"/>
                  </a:lnTo>
                  <a:lnTo>
                    <a:pt x="91" y="822"/>
                  </a:lnTo>
                  <a:lnTo>
                    <a:pt x="94" y="822"/>
                  </a:lnTo>
                  <a:lnTo>
                    <a:pt x="100" y="819"/>
                  </a:lnTo>
                  <a:lnTo>
                    <a:pt x="106" y="818"/>
                  </a:lnTo>
                  <a:lnTo>
                    <a:pt x="109" y="813"/>
                  </a:lnTo>
                  <a:lnTo>
                    <a:pt x="112" y="814"/>
                  </a:lnTo>
                  <a:lnTo>
                    <a:pt x="113" y="814"/>
                  </a:lnTo>
                  <a:lnTo>
                    <a:pt x="118" y="805"/>
                  </a:lnTo>
                  <a:lnTo>
                    <a:pt x="118" y="782"/>
                  </a:lnTo>
                  <a:lnTo>
                    <a:pt x="121" y="781"/>
                  </a:lnTo>
                  <a:lnTo>
                    <a:pt x="121" y="779"/>
                  </a:lnTo>
                  <a:lnTo>
                    <a:pt x="121" y="779"/>
                  </a:lnTo>
                  <a:lnTo>
                    <a:pt x="122" y="777"/>
                  </a:lnTo>
                  <a:lnTo>
                    <a:pt x="125" y="777"/>
                  </a:lnTo>
                  <a:lnTo>
                    <a:pt x="127" y="779"/>
                  </a:lnTo>
                  <a:lnTo>
                    <a:pt x="130" y="782"/>
                  </a:lnTo>
                  <a:lnTo>
                    <a:pt x="131" y="783"/>
                  </a:lnTo>
                  <a:lnTo>
                    <a:pt x="132" y="781"/>
                  </a:lnTo>
                  <a:lnTo>
                    <a:pt x="136" y="776"/>
                  </a:lnTo>
                  <a:lnTo>
                    <a:pt x="139" y="772"/>
                  </a:lnTo>
                  <a:lnTo>
                    <a:pt x="141" y="770"/>
                  </a:lnTo>
                  <a:lnTo>
                    <a:pt x="141" y="769"/>
                  </a:lnTo>
                  <a:lnTo>
                    <a:pt x="142" y="769"/>
                  </a:lnTo>
                  <a:lnTo>
                    <a:pt x="151" y="756"/>
                  </a:lnTo>
                  <a:lnTo>
                    <a:pt x="153" y="752"/>
                  </a:lnTo>
                  <a:lnTo>
                    <a:pt x="156" y="752"/>
                  </a:lnTo>
                  <a:lnTo>
                    <a:pt x="161" y="754"/>
                  </a:lnTo>
                  <a:lnTo>
                    <a:pt x="166" y="758"/>
                  </a:lnTo>
                  <a:lnTo>
                    <a:pt x="168" y="761"/>
                  </a:lnTo>
                  <a:lnTo>
                    <a:pt x="170" y="766"/>
                  </a:lnTo>
                  <a:lnTo>
                    <a:pt x="171" y="768"/>
                  </a:lnTo>
                  <a:lnTo>
                    <a:pt x="172" y="768"/>
                  </a:lnTo>
                  <a:lnTo>
                    <a:pt x="173" y="767"/>
                  </a:lnTo>
                  <a:lnTo>
                    <a:pt x="175" y="765"/>
                  </a:lnTo>
                  <a:lnTo>
                    <a:pt x="177" y="760"/>
                  </a:lnTo>
                  <a:lnTo>
                    <a:pt x="180" y="758"/>
                  </a:lnTo>
                  <a:lnTo>
                    <a:pt x="185" y="753"/>
                  </a:lnTo>
                  <a:lnTo>
                    <a:pt x="188" y="748"/>
                  </a:lnTo>
                  <a:lnTo>
                    <a:pt x="191" y="742"/>
                  </a:lnTo>
                  <a:lnTo>
                    <a:pt x="193" y="740"/>
                  </a:lnTo>
                  <a:lnTo>
                    <a:pt x="193" y="739"/>
                  </a:lnTo>
                  <a:lnTo>
                    <a:pt x="194" y="736"/>
                  </a:lnTo>
                  <a:lnTo>
                    <a:pt x="196" y="732"/>
                  </a:lnTo>
                  <a:lnTo>
                    <a:pt x="197" y="730"/>
                  </a:lnTo>
                  <a:lnTo>
                    <a:pt x="198" y="724"/>
                  </a:lnTo>
                  <a:lnTo>
                    <a:pt x="196" y="721"/>
                  </a:lnTo>
                  <a:lnTo>
                    <a:pt x="194" y="718"/>
                  </a:lnTo>
                  <a:lnTo>
                    <a:pt x="191" y="715"/>
                  </a:lnTo>
                  <a:lnTo>
                    <a:pt x="191" y="715"/>
                  </a:lnTo>
                  <a:lnTo>
                    <a:pt x="188" y="711"/>
                  </a:lnTo>
                  <a:lnTo>
                    <a:pt x="185" y="708"/>
                  </a:lnTo>
                  <a:lnTo>
                    <a:pt x="183" y="706"/>
                  </a:lnTo>
                  <a:lnTo>
                    <a:pt x="181" y="704"/>
                  </a:lnTo>
                  <a:lnTo>
                    <a:pt x="181" y="704"/>
                  </a:lnTo>
                  <a:lnTo>
                    <a:pt x="181" y="704"/>
                  </a:lnTo>
                  <a:lnTo>
                    <a:pt x="179" y="702"/>
                  </a:lnTo>
                  <a:lnTo>
                    <a:pt x="179" y="699"/>
                  </a:lnTo>
                  <a:lnTo>
                    <a:pt x="181" y="695"/>
                  </a:lnTo>
                  <a:lnTo>
                    <a:pt x="182" y="690"/>
                  </a:lnTo>
                  <a:lnTo>
                    <a:pt x="185" y="690"/>
                  </a:lnTo>
                  <a:lnTo>
                    <a:pt x="186" y="690"/>
                  </a:lnTo>
                  <a:lnTo>
                    <a:pt x="188" y="691"/>
                  </a:lnTo>
                  <a:lnTo>
                    <a:pt x="189" y="693"/>
                  </a:lnTo>
                  <a:lnTo>
                    <a:pt x="190" y="694"/>
                  </a:lnTo>
                  <a:lnTo>
                    <a:pt x="193" y="698"/>
                  </a:lnTo>
                  <a:lnTo>
                    <a:pt x="193" y="703"/>
                  </a:lnTo>
                  <a:lnTo>
                    <a:pt x="193" y="706"/>
                  </a:lnTo>
                  <a:lnTo>
                    <a:pt x="198" y="705"/>
                  </a:lnTo>
                  <a:lnTo>
                    <a:pt x="204" y="704"/>
                  </a:lnTo>
                  <a:lnTo>
                    <a:pt x="207" y="704"/>
                  </a:lnTo>
                  <a:lnTo>
                    <a:pt x="209" y="712"/>
                  </a:lnTo>
                  <a:lnTo>
                    <a:pt x="209" y="712"/>
                  </a:lnTo>
                  <a:lnTo>
                    <a:pt x="210" y="717"/>
                  </a:lnTo>
                  <a:lnTo>
                    <a:pt x="212" y="719"/>
                  </a:lnTo>
                  <a:lnTo>
                    <a:pt x="215" y="721"/>
                  </a:lnTo>
                  <a:lnTo>
                    <a:pt x="219" y="722"/>
                  </a:lnTo>
                  <a:lnTo>
                    <a:pt x="223" y="725"/>
                  </a:lnTo>
                  <a:lnTo>
                    <a:pt x="227" y="727"/>
                  </a:lnTo>
                  <a:lnTo>
                    <a:pt x="228" y="728"/>
                  </a:lnTo>
                  <a:lnTo>
                    <a:pt x="232" y="732"/>
                  </a:lnTo>
                  <a:lnTo>
                    <a:pt x="239" y="734"/>
                  </a:lnTo>
                  <a:lnTo>
                    <a:pt x="242" y="735"/>
                  </a:lnTo>
                  <a:lnTo>
                    <a:pt x="248" y="737"/>
                  </a:lnTo>
                  <a:lnTo>
                    <a:pt x="252" y="736"/>
                  </a:lnTo>
                  <a:lnTo>
                    <a:pt x="254" y="733"/>
                  </a:lnTo>
                  <a:lnTo>
                    <a:pt x="256" y="728"/>
                  </a:lnTo>
                  <a:lnTo>
                    <a:pt x="255" y="720"/>
                  </a:lnTo>
                  <a:lnTo>
                    <a:pt x="255" y="714"/>
                  </a:lnTo>
                  <a:lnTo>
                    <a:pt x="255" y="709"/>
                  </a:lnTo>
                  <a:lnTo>
                    <a:pt x="255" y="707"/>
                  </a:lnTo>
                  <a:lnTo>
                    <a:pt x="256" y="707"/>
                  </a:lnTo>
                  <a:lnTo>
                    <a:pt x="257" y="707"/>
                  </a:lnTo>
                  <a:lnTo>
                    <a:pt x="263" y="707"/>
                  </a:lnTo>
                  <a:lnTo>
                    <a:pt x="265" y="703"/>
                  </a:lnTo>
                  <a:lnTo>
                    <a:pt x="266" y="698"/>
                  </a:lnTo>
                  <a:lnTo>
                    <a:pt x="266" y="693"/>
                  </a:lnTo>
                  <a:lnTo>
                    <a:pt x="266" y="687"/>
                  </a:lnTo>
                  <a:lnTo>
                    <a:pt x="268" y="682"/>
                  </a:lnTo>
                  <a:lnTo>
                    <a:pt x="266" y="675"/>
                  </a:lnTo>
                  <a:lnTo>
                    <a:pt x="267" y="671"/>
                  </a:lnTo>
                  <a:lnTo>
                    <a:pt x="270" y="657"/>
                  </a:lnTo>
                  <a:lnTo>
                    <a:pt x="271" y="650"/>
                  </a:lnTo>
                  <a:lnTo>
                    <a:pt x="292" y="644"/>
                  </a:lnTo>
                  <a:lnTo>
                    <a:pt x="292" y="643"/>
                  </a:lnTo>
                  <a:lnTo>
                    <a:pt x="291" y="638"/>
                  </a:lnTo>
                  <a:lnTo>
                    <a:pt x="291" y="637"/>
                  </a:lnTo>
                  <a:lnTo>
                    <a:pt x="291" y="635"/>
                  </a:lnTo>
                  <a:lnTo>
                    <a:pt x="290" y="634"/>
                  </a:lnTo>
                  <a:lnTo>
                    <a:pt x="287" y="633"/>
                  </a:lnTo>
                  <a:lnTo>
                    <a:pt x="287" y="633"/>
                  </a:lnTo>
                  <a:lnTo>
                    <a:pt x="288" y="632"/>
                  </a:lnTo>
                  <a:lnTo>
                    <a:pt x="292" y="630"/>
                  </a:lnTo>
                  <a:lnTo>
                    <a:pt x="294" y="630"/>
                  </a:lnTo>
                  <a:lnTo>
                    <a:pt x="294" y="629"/>
                  </a:lnTo>
                  <a:lnTo>
                    <a:pt x="296" y="627"/>
                  </a:lnTo>
                  <a:lnTo>
                    <a:pt x="298" y="625"/>
                  </a:lnTo>
                  <a:lnTo>
                    <a:pt x="298" y="621"/>
                  </a:lnTo>
                  <a:lnTo>
                    <a:pt x="298" y="620"/>
                  </a:lnTo>
                  <a:lnTo>
                    <a:pt x="298" y="619"/>
                  </a:lnTo>
                  <a:lnTo>
                    <a:pt x="301" y="617"/>
                  </a:lnTo>
                  <a:lnTo>
                    <a:pt x="325" y="616"/>
                  </a:lnTo>
                  <a:lnTo>
                    <a:pt x="325" y="614"/>
                  </a:lnTo>
                  <a:lnTo>
                    <a:pt x="321" y="612"/>
                  </a:lnTo>
                  <a:lnTo>
                    <a:pt x="319" y="609"/>
                  </a:lnTo>
                  <a:lnTo>
                    <a:pt x="315" y="604"/>
                  </a:lnTo>
                  <a:lnTo>
                    <a:pt x="313" y="602"/>
                  </a:lnTo>
                  <a:lnTo>
                    <a:pt x="310" y="599"/>
                  </a:lnTo>
                  <a:lnTo>
                    <a:pt x="309" y="595"/>
                  </a:lnTo>
                  <a:lnTo>
                    <a:pt x="312" y="589"/>
                  </a:lnTo>
                  <a:lnTo>
                    <a:pt x="315" y="584"/>
                  </a:lnTo>
                  <a:lnTo>
                    <a:pt x="316" y="581"/>
                  </a:lnTo>
                  <a:lnTo>
                    <a:pt x="315" y="578"/>
                  </a:lnTo>
                  <a:lnTo>
                    <a:pt x="315" y="569"/>
                  </a:lnTo>
                  <a:lnTo>
                    <a:pt x="318" y="571"/>
                  </a:lnTo>
                  <a:lnTo>
                    <a:pt x="319" y="571"/>
                  </a:lnTo>
                  <a:lnTo>
                    <a:pt x="319" y="571"/>
                  </a:lnTo>
                  <a:lnTo>
                    <a:pt x="318" y="564"/>
                  </a:lnTo>
                  <a:lnTo>
                    <a:pt x="316" y="557"/>
                  </a:lnTo>
                  <a:lnTo>
                    <a:pt x="315" y="553"/>
                  </a:lnTo>
                  <a:lnTo>
                    <a:pt x="314" y="551"/>
                  </a:lnTo>
                  <a:lnTo>
                    <a:pt x="313" y="551"/>
                  </a:lnTo>
                  <a:lnTo>
                    <a:pt x="310" y="551"/>
                  </a:lnTo>
                  <a:lnTo>
                    <a:pt x="309" y="549"/>
                  </a:lnTo>
                  <a:lnTo>
                    <a:pt x="306" y="547"/>
                  </a:lnTo>
                  <a:lnTo>
                    <a:pt x="309" y="541"/>
                  </a:lnTo>
                  <a:lnTo>
                    <a:pt x="309" y="541"/>
                  </a:lnTo>
                  <a:lnTo>
                    <a:pt x="307" y="540"/>
                  </a:lnTo>
                  <a:lnTo>
                    <a:pt x="312" y="530"/>
                  </a:lnTo>
                  <a:lnTo>
                    <a:pt x="316" y="518"/>
                  </a:lnTo>
                  <a:lnTo>
                    <a:pt x="319" y="513"/>
                  </a:lnTo>
                  <a:lnTo>
                    <a:pt x="324" y="504"/>
                  </a:lnTo>
                  <a:lnTo>
                    <a:pt x="332" y="484"/>
                  </a:lnTo>
                  <a:lnTo>
                    <a:pt x="333" y="482"/>
                  </a:lnTo>
                  <a:lnTo>
                    <a:pt x="332" y="478"/>
                  </a:lnTo>
                  <a:lnTo>
                    <a:pt x="330" y="471"/>
                  </a:lnTo>
                  <a:lnTo>
                    <a:pt x="328" y="464"/>
                  </a:lnTo>
                  <a:lnTo>
                    <a:pt x="326" y="458"/>
                  </a:lnTo>
                  <a:lnTo>
                    <a:pt x="325" y="456"/>
                  </a:lnTo>
                  <a:lnTo>
                    <a:pt x="326" y="453"/>
                  </a:lnTo>
                  <a:lnTo>
                    <a:pt x="328" y="450"/>
                  </a:lnTo>
                  <a:lnTo>
                    <a:pt x="330" y="448"/>
                  </a:lnTo>
                  <a:lnTo>
                    <a:pt x="334" y="446"/>
                  </a:lnTo>
                  <a:lnTo>
                    <a:pt x="339" y="446"/>
                  </a:lnTo>
                  <a:lnTo>
                    <a:pt x="344" y="444"/>
                  </a:lnTo>
                  <a:lnTo>
                    <a:pt x="349" y="443"/>
                  </a:lnTo>
                  <a:lnTo>
                    <a:pt x="354" y="443"/>
                  </a:lnTo>
                  <a:lnTo>
                    <a:pt x="360" y="438"/>
                  </a:lnTo>
                  <a:lnTo>
                    <a:pt x="363" y="433"/>
                  </a:lnTo>
                  <a:lnTo>
                    <a:pt x="366" y="429"/>
                  </a:lnTo>
                  <a:lnTo>
                    <a:pt x="370" y="425"/>
                  </a:lnTo>
                  <a:lnTo>
                    <a:pt x="374" y="421"/>
                  </a:lnTo>
                  <a:lnTo>
                    <a:pt x="378" y="418"/>
                  </a:lnTo>
                  <a:lnTo>
                    <a:pt x="389" y="400"/>
                  </a:lnTo>
                  <a:lnTo>
                    <a:pt x="392" y="396"/>
                  </a:lnTo>
                  <a:lnTo>
                    <a:pt x="395" y="392"/>
                  </a:lnTo>
                  <a:lnTo>
                    <a:pt x="397" y="389"/>
                  </a:lnTo>
                  <a:lnTo>
                    <a:pt x="398" y="385"/>
                  </a:lnTo>
                  <a:lnTo>
                    <a:pt x="401" y="380"/>
                  </a:lnTo>
                  <a:lnTo>
                    <a:pt x="404" y="374"/>
                  </a:lnTo>
                  <a:lnTo>
                    <a:pt x="408" y="368"/>
                  </a:lnTo>
                  <a:lnTo>
                    <a:pt x="409" y="363"/>
                  </a:lnTo>
                  <a:lnTo>
                    <a:pt x="412" y="361"/>
                  </a:lnTo>
                  <a:lnTo>
                    <a:pt x="415" y="359"/>
                  </a:lnTo>
                  <a:lnTo>
                    <a:pt x="414" y="356"/>
                  </a:lnTo>
                  <a:lnTo>
                    <a:pt x="413" y="355"/>
                  </a:lnTo>
                  <a:lnTo>
                    <a:pt x="413" y="355"/>
                  </a:lnTo>
                  <a:lnTo>
                    <a:pt x="410" y="353"/>
                  </a:lnTo>
                  <a:lnTo>
                    <a:pt x="405" y="349"/>
                  </a:lnTo>
                  <a:lnTo>
                    <a:pt x="403" y="349"/>
                  </a:lnTo>
                  <a:lnTo>
                    <a:pt x="401" y="347"/>
                  </a:lnTo>
                  <a:lnTo>
                    <a:pt x="397" y="347"/>
                  </a:lnTo>
                  <a:lnTo>
                    <a:pt x="396" y="346"/>
                  </a:lnTo>
                  <a:lnTo>
                    <a:pt x="396" y="346"/>
                  </a:lnTo>
                  <a:lnTo>
                    <a:pt x="394" y="344"/>
                  </a:lnTo>
                  <a:lnTo>
                    <a:pt x="390" y="340"/>
                  </a:lnTo>
                  <a:lnTo>
                    <a:pt x="388" y="337"/>
                  </a:lnTo>
                  <a:lnTo>
                    <a:pt x="388" y="337"/>
                  </a:lnTo>
                  <a:lnTo>
                    <a:pt x="386" y="335"/>
                  </a:lnTo>
                  <a:lnTo>
                    <a:pt x="383" y="335"/>
                  </a:lnTo>
                  <a:lnTo>
                    <a:pt x="382" y="335"/>
                  </a:lnTo>
                  <a:lnTo>
                    <a:pt x="380" y="335"/>
                  </a:lnTo>
                  <a:lnTo>
                    <a:pt x="378" y="334"/>
                  </a:lnTo>
                  <a:lnTo>
                    <a:pt x="376" y="330"/>
                  </a:lnTo>
                  <a:lnTo>
                    <a:pt x="376" y="327"/>
                  </a:lnTo>
                  <a:lnTo>
                    <a:pt x="374" y="325"/>
                  </a:lnTo>
                  <a:lnTo>
                    <a:pt x="373" y="323"/>
                  </a:lnTo>
                  <a:lnTo>
                    <a:pt x="374" y="320"/>
                  </a:lnTo>
                  <a:lnTo>
                    <a:pt x="373" y="318"/>
                  </a:lnTo>
                  <a:lnTo>
                    <a:pt x="374" y="316"/>
                  </a:lnTo>
                  <a:lnTo>
                    <a:pt x="370" y="315"/>
                  </a:lnTo>
                  <a:lnTo>
                    <a:pt x="362" y="312"/>
                  </a:lnTo>
                  <a:lnTo>
                    <a:pt x="361" y="308"/>
                  </a:lnTo>
                  <a:lnTo>
                    <a:pt x="360" y="307"/>
                  </a:lnTo>
                  <a:lnTo>
                    <a:pt x="357" y="304"/>
                  </a:lnTo>
                  <a:lnTo>
                    <a:pt x="356" y="301"/>
                  </a:lnTo>
                  <a:lnTo>
                    <a:pt x="353" y="300"/>
                  </a:lnTo>
                  <a:lnTo>
                    <a:pt x="347" y="302"/>
                  </a:lnTo>
                  <a:lnTo>
                    <a:pt x="340" y="295"/>
                  </a:lnTo>
                  <a:lnTo>
                    <a:pt x="335" y="285"/>
                  </a:lnTo>
                  <a:lnTo>
                    <a:pt x="326" y="274"/>
                  </a:lnTo>
                  <a:lnTo>
                    <a:pt x="324" y="271"/>
                  </a:lnTo>
                  <a:lnTo>
                    <a:pt x="315" y="261"/>
                  </a:lnTo>
                  <a:lnTo>
                    <a:pt x="306" y="248"/>
                  </a:lnTo>
                  <a:lnTo>
                    <a:pt x="299" y="242"/>
                  </a:lnTo>
                  <a:lnTo>
                    <a:pt x="284" y="222"/>
                  </a:lnTo>
                  <a:lnTo>
                    <a:pt x="261" y="223"/>
                  </a:lnTo>
                  <a:lnTo>
                    <a:pt x="251" y="224"/>
                  </a:lnTo>
                  <a:lnTo>
                    <a:pt x="248" y="219"/>
                  </a:lnTo>
                  <a:lnTo>
                    <a:pt x="248" y="218"/>
                  </a:lnTo>
                  <a:lnTo>
                    <a:pt x="249" y="215"/>
                  </a:lnTo>
                  <a:lnTo>
                    <a:pt x="247" y="214"/>
                  </a:lnTo>
                  <a:lnTo>
                    <a:pt x="216" y="163"/>
                  </a:lnTo>
                  <a:lnTo>
                    <a:pt x="210" y="155"/>
                  </a:lnTo>
                  <a:lnTo>
                    <a:pt x="189" y="119"/>
                  </a:lnTo>
                  <a:lnTo>
                    <a:pt x="186" y="119"/>
                  </a:lnTo>
                  <a:lnTo>
                    <a:pt x="185" y="117"/>
                  </a:lnTo>
                  <a:lnTo>
                    <a:pt x="186" y="115"/>
                  </a:lnTo>
                  <a:lnTo>
                    <a:pt x="154" y="64"/>
                  </a:lnTo>
                  <a:lnTo>
                    <a:pt x="132" y="25"/>
                  </a:lnTo>
                  <a:lnTo>
                    <a:pt x="124" y="12"/>
                  </a:lnTo>
                  <a:lnTo>
                    <a:pt x="117" y="5"/>
                  </a:lnTo>
                  <a:lnTo>
                    <a:pt x="114" y="3"/>
                  </a:lnTo>
                  <a:lnTo>
                    <a:pt x="113" y="3"/>
                  </a:lnTo>
                  <a:lnTo>
                    <a:pt x="108" y="0"/>
                  </a:lnTo>
                  <a:lnTo>
                    <a:pt x="108" y="2"/>
                  </a:lnTo>
                  <a:lnTo>
                    <a:pt x="109" y="2"/>
                  </a:lnTo>
                  <a:lnTo>
                    <a:pt x="108" y="3"/>
                  </a:lnTo>
                  <a:lnTo>
                    <a:pt x="107" y="4"/>
                  </a:lnTo>
                  <a:lnTo>
                    <a:pt x="107" y="5"/>
                  </a:lnTo>
                  <a:lnTo>
                    <a:pt x="108" y="6"/>
                  </a:lnTo>
                  <a:lnTo>
                    <a:pt x="109" y="8"/>
                  </a:lnTo>
                  <a:lnTo>
                    <a:pt x="111" y="10"/>
                  </a:lnTo>
                  <a:lnTo>
                    <a:pt x="111" y="11"/>
                  </a:lnTo>
                  <a:lnTo>
                    <a:pt x="110" y="12"/>
                  </a:lnTo>
                  <a:lnTo>
                    <a:pt x="110" y="12"/>
                  </a:lnTo>
                  <a:lnTo>
                    <a:pt x="110" y="14"/>
                  </a:lnTo>
                  <a:lnTo>
                    <a:pt x="111" y="17"/>
                  </a:lnTo>
                  <a:lnTo>
                    <a:pt x="113" y="17"/>
                  </a:lnTo>
                  <a:lnTo>
                    <a:pt x="115" y="17"/>
                  </a:lnTo>
                  <a:lnTo>
                    <a:pt x="115" y="19"/>
                  </a:lnTo>
                  <a:lnTo>
                    <a:pt x="114" y="21"/>
                  </a:lnTo>
                  <a:lnTo>
                    <a:pt x="112" y="21"/>
                  </a:lnTo>
                  <a:lnTo>
                    <a:pt x="111" y="22"/>
                  </a:lnTo>
                  <a:lnTo>
                    <a:pt x="112" y="25"/>
                  </a:lnTo>
                  <a:lnTo>
                    <a:pt x="113" y="27"/>
                  </a:lnTo>
                  <a:lnTo>
                    <a:pt x="112" y="29"/>
                  </a:lnTo>
                  <a:lnTo>
                    <a:pt x="111" y="30"/>
                  </a:lnTo>
                  <a:lnTo>
                    <a:pt x="111" y="32"/>
                  </a:lnTo>
                  <a:lnTo>
                    <a:pt x="111" y="35"/>
                  </a:lnTo>
                  <a:lnTo>
                    <a:pt x="111" y="37"/>
                  </a:lnTo>
                  <a:lnTo>
                    <a:pt x="112" y="39"/>
                  </a:lnTo>
                  <a:lnTo>
                    <a:pt x="112" y="40"/>
                  </a:lnTo>
                  <a:lnTo>
                    <a:pt x="112" y="41"/>
                  </a:lnTo>
                  <a:lnTo>
                    <a:pt x="111" y="41"/>
                  </a:lnTo>
                  <a:lnTo>
                    <a:pt x="111" y="43"/>
                  </a:lnTo>
                  <a:lnTo>
                    <a:pt x="111" y="44"/>
                  </a:lnTo>
                  <a:lnTo>
                    <a:pt x="110" y="44"/>
                  </a:lnTo>
                  <a:lnTo>
                    <a:pt x="109" y="45"/>
                  </a:lnTo>
                  <a:lnTo>
                    <a:pt x="107" y="44"/>
                  </a:lnTo>
                  <a:lnTo>
                    <a:pt x="105" y="44"/>
                  </a:lnTo>
                  <a:lnTo>
                    <a:pt x="105" y="44"/>
                  </a:lnTo>
                  <a:lnTo>
                    <a:pt x="104" y="46"/>
                  </a:lnTo>
                  <a:lnTo>
                    <a:pt x="104" y="48"/>
                  </a:lnTo>
                  <a:lnTo>
                    <a:pt x="103" y="50"/>
                  </a:lnTo>
                  <a:lnTo>
                    <a:pt x="103" y="52"/>
                  </a:lnTo>
                  <a:lnTo>
                    <a:pt x="102" y="53"/>
                  </a:lnTo>
                  <a:lnTo>
                    <a:pt x="101" y="55"/>
                  </a:lnTo>
                  <a:lnTo>
                    <a:pt x="101" y="58"/>
                  </a:lnTo>
                  <a:lnTo>
                    <a:pt x="100" y="60"/>
                  </a:lnTo>
                  <a:lnTo>
                    <a:pt x="99" y="60"/>
                  </a:lnTo>
                  <a:lnTo>
                    <a:pt x="98" y="60"/>
                  </a:lnTo>
                  <a:lnTo>
                    <a:pt x="98" y="61"/>
                  </a:lnTo>
                  <a:lnTo>
                    <a:pt x="97" y="64"/>
                  </a:lnTo>
                  <a:lnTo>
                    <a:pt x="94" y="64"/>
                  </a:lnTo>
                  <a:lnTo>
                    <a:pt x="93" y="66"/>
                  </a:lnTo>
                  <a:lnTo>
                    <a:pt x="93" y="68"/>
                  </a:lnTo>
                  <a:lnTo>
                    <a:pt x="90" y="71"/>
                  </a:lnTo>
                  <a:lnTo>
                    <a:pt x="88" y="71"/>
                  </a:lnTo>
                  <a:lnTo>
                    <a:pt x="91" y="74"/>
                  </a:lnTo>
                  <a:lnTo>
                    <a:pt x="93" y="77"/>
                  </a:lnTo>
                  <a:lnTo>
                    <a:pt x="92" y="79"/>
                  </a:lnTo>
                  <a:lnTo>
                    <a:pt x="90" y="81"/>
                  </a:lnTo>
                  <a:lnTo>
                    <a:pt x="89" y="82"/>
                  </a:lnTo>
                  <a:lnTo>
                    <a:pt x="89" y="82"/>
                  </a:lnTo>
                  <a:lnTo>
                    <a:pt x="89" y="84"/>
                  </a:lnTo>
                  <a:lnTo>
                    <a:pt x="88" y="85"/>
                  </a:lnTo>
                  <a:lnTo>
                    <a:pt x="88" y="85"/>
                  </a:lnTo>
                  <a:lnTo>
                    <a:pt x="87" y="86"/>
                  </a:lnTo>
                  <a:lnTo>
                    <a:pt x="87" y="88"/>
                  </a:lnTo>
                  <a:lnTo>
                    <a:pt x="86" y="88"/>
                  </a:lnTo>
                  <a:lnTo>
                    <a:pt x="85" y="88"/>
                  </a:lnTo>
                  <a:lnTo>
                    <a:pt x="85" y="90"/>
                  </a:lnTo>
                  <a:lnTo>
                    <a:pt x="86" y="92"/>
                  </a:lnTo>
                  <a:lnTo>
                    <a:pt x="87" y="93"/>
                  </a:lnTo>
                  <a:lnTo>
                    <a:pt x="87" y="94"/>
                  </a:lnTo>
                  <a:lnTo>
                    <a:pt x="86" y="96"/>
                  </a:lnTo>
                  <a:lnTo>
                    <a:pt x="85" y="96"/>
                  </a:lnTo>
                  <a:lnTo>
                    <a:pt x="85" y="97"/>
                  </a:lnTo>
                  <a:lnTo>
                    <a:pt x="85" y="98"/>
                  </a:lnTo>
                  <a:lnTo>
                    <a:pt x="84" y="98"/>
                  </a:lnTo>
                  <a:lnTo>
                    <a:pt x="82" y="99"/>
                  </a:lnTo>
                  <a:lnTo>
                    <a:pt x="81" y="100"/>
                  </a:lnTo>
                  <a:lnTo>
                    <a:pt x="80" y="102"/>
                  </a:lnTo>
                  <a:lnTo>
                    <a:pt x="79" y="103"/>
                  </a:lnTo>
                  <a:lnTo>
                    <a:pt x="79" y="104"/>
                  </a:lnTo>
                  <a:lnTo>
                    <a:pt x="80" y="106"/>
                  </a:lnTo>
                  <a:lnTo>
                    <a:pt x="80" y="107"/>
                  </a:lnTo>
                  <a:lnTo>
                    <a:pt x="79" y="108"/>
                  </a:lnTo>
                  <a:lnTo>
                    <a:pt x="79" y="109"/>
                  </a:lnTo>
                  <a:lnTo>
                    <a:pt x="79" y="109"/>
                  </a:lnTo>
                  <a:lnTo>
                    <a:pt x="79" y="111"/>
                  </a:lnTo>
                  <a:lnTo>
                    <a:pt x="77" y="113"/>
                  </a:lnTo>
                  <a:lnTo>
                    <a:pt x="75" y="116"/>
                  </a:lnTo>
                  <a:lnTo>
                    <a:pt x="76" y="118"/>
                  </a:lnTo>
                  <a:lnTo>
                    <a:pt x="75" y="121"/>
                  </a:lnTo>
                  <a:lnTo>
                    <a:pt x="74" y="122"/>
                  </a:lnTo>
                  <a:lnTo>
                    <a:pt x="73" y="123"/>
                  </a:lnTo>
                  <a:lnTo>
                    <a:pt x="73" y="126"/>
                  </a:lnTo>
                  <a:lnTo>
                    <a:pt x="71" y="126"/>
                  </a:lnTo>
                  <a:lnTo>
                    <a:pt x="71" y="130"/>
                  </a:lnTo>
                  <a:lnTo>
                    <a:pt x="71" y="133"/>
                  </a:lnTo>
                  <a:lnTo>
                    <a:pt x="70" y="136"/>
                  </a:lnTo>
                  <a:lnTo>
                    <a:pt x="71" y="137"/>
                  </a:lnTo>
                  <a:lnTo>
                    <a:pt x="71" y="137"/>
                  </a:lnTo>
                  <a:lnTo>
                    <a:pt x="71" y="138"/>
                  </a:lnTo>
                  <a:lnTo>
                    <a:pt x="72" y="140"/>
                  </a:lnTo>
                  <a:lnTo>
                    <a:pt x="73" y="140"/>
                  </a:lnTo>
                  <a:lnTo>
                    <a:pt x="73" y="143"/>
                  </a:lnTo>
                  <a:lnTo>
                    <a:pt x="73" y="144"/>
                  </a:lnTo>
                  <a:lnTo>
                    <a:pt x="74" y="145"/>
                  </a:lnTo>
                  <a:lnTo>
                    <a:pt x="74" y="146"/>
                  </a:lnTo>
                  <a:lnTo>
                    <a:pt x="74" y="146"/>
                  </a:lnTo>
                  <a:lnTo>
                    <a:pt x="73" y="146"/>
                  </a:lnTo>
                  <a:lnTo>
                    <a:pt x="73" y="146"/>
                  </a:lnTo>
                  <a:lnTo>
                    <a:pt x="73" y="149"/>
                  </a:lnTo>
                  <a:lnTo>
                    <a:pt x="73" y="152"/>
                  </a:lnTo>
                  <a:lnTo>
                    <a:pt x="73" y="154"/>
                  </a:lnTo>
                  <a:lnTo>
                    <a:pt x="72" y="154"/>
                  </a:lnTo>
                  <a:lnTo>
                    <a:pt x="71" y="154"/>
                  </a:lnTo>
                  <a:lnTo>
                    <a:pt x="71" y="156"/>
                  </a:lnTo>
                  <a:lnTo>
                    <a:pt x="70" y="157"/>
                  </a:lnTo>
                  <a:lnTo>
                    <a:pt x="71" y="156"/>
                  </a:lnTo>
                  <a:lnTo>
                    <a:pt x="71" y="157"/>
                  </a:lnTo>
                  <a:lnTo>
                    <a:pt x="70" y="158"/>
                  </a:lnTo>
                  <a:lnTo>
                    <a:pt x="70" y="159"/>
                  </a:lnTo>
                  <a:lnTo>
                    <a:pt x="69" y="160"/>
                  </a:lnTo>
                  <a:lnTo>
                    <a:pt x="70" y="162"/>
                  </a:lnTo>
                  <a:lnTo>
                    <a:pt x="70" y="163"/>
                  </a:lnTo>
                  <a:lnTo>
                    <a:pt x="69" y="165"/>
                  </a:lnTo>
                  <a:lnTo>
                    <a:pt x="70" y="166"/>
                  </a:lnTo>
                  <a:lnTo>
                    <a:pt x="70" y="166"/>
                  </a:lnTo>
                  <a:lnTo>
                    <a:pt x="71" y="166"/>
                  </a:lnTo>
                  <a:lnTo>
                    <a:pt x="71" y="168"/>
                  </a:lnTo>
                  <a:lnTo>
                    <a:pt x="70" y="169"/>
                  </a:lnTo>
                  <a:lnTo>
                    <a:pt x="72" y="170"/>
                  </a:lnTo>
                  <a:lnTo>
                    <a:pt x="73" y="170"/>
                  </a:lnTo>
                  <a:lnTo>
                    <a:pt x="73" y="172"/>
                  </a:lnTo>
                  <a:lnTo>
                    <a:pt x="73" y="172"/>
                  </a:lnTo>
                  <a:lnTo>
                    <a:pt x="75" y="172"/>
                  </a:lnTo>
                  <a:lnTo>
                    <a:pt x="75" y="174"/>
                  </a:lnTo>
                  <a:lnTo>
                    <a:pt x="75" y="175"/>
                  </a:lnTo>
                  <a:lnTo>
                    <a:pt x="73" y="176"/>
                  </a:lnTo>
                  <a:lnTo>
                    <a:pt x="73" y="178"/>
                  </a:lnTo>
                  <a:lnTo>
                    <a:pt x="73" y="179"/>
                  </a:lnTo>
                  <a:lnTo>
                    <a:pt x="73" y="180"/>
                  </a:lnTo>
                  <a:lnTo>
                    <a:pt x="73" y="181"/>
                  </a:lnTo>
                  <a:lnTo>
                    <a:pt x="73" y="182"/>
                  </a:lnTo>
                  <a:lnTo>
                    <a:pt x="73" y="183"/>
                  </a:lnTo>
                  <a:lnTo>
                    <a:pt x="74" y="184"/>
                  </a:lnTo>
                  <a:lnTo>
                    <a:pt x="75" y="185"/>
                  </a:lnTo>
                  <a:lnTo>
                    <a:pt x="74" y="185"/>
                  </a:lnTo>
                  <a:lnTo>
                    <a:pt x="74" y="186"/>
                  </a:lnTo>
                  <a:lnTo>
                    <a:pt x="73" y="187"/>
                  </a:lnTo>
                  <a:lnTo>
                    <a:pt x="73" y="188"/>
                  </a:lnTo>
                  <a:lnTo>
                    <a:pt x="74" y="188"/>
                  </a:lnTo>
                  <a:lnTo>
                    <a:pt x="73" y="189"/>
                  </a:lnTo>
                  <a:lnTo>
                    <a:pt x="73" y="190"/>
                  </a:lnTo>
                  <a:lnTo>
                    <a:pt x="75" y="191"/>
                  </a:lnTo>
                  <a:lnTo>
                    <a:pt x="75" y="193"/>
                  </a:lnTo>
                  <a:lnTo>
                    <a:pt x="73" y="195"/>
                  </a:lnTo>
                  <a:lnTo>
                    <a:pt x="73" y="196"/>
                  </a:lnTo>
                  <a:lnTo>
                    <a:pt x="73" y="198"/>
                  </a:lnTo>
                  <a:lnTo>
                    <a:pt x="73" y="199"/>
                  </a:lnTo>
                  <a:lnTo>
                    <a:pt x="73" y="201"/>
                  </a:lnTo>
                  <a:lnTo>
                    <a:pt x="73" y="202"/>
                  </a:lnTo>
                  <a:lnTo>
                    <a:pt x="73" y="203"/>
                  </a:lnTo>
                  <a:lnTo>
                    <a:pt x="73" y="203"/>
                  </a:lnTo>
                  <a:lnTo>
                    <a:pt x="74" y="203"/>
                  </a:lnTo>
                  <a:lnTo>
                    <a:pt x="75" y="205"/>
                  </a:lnTo>
                  <a:lnTo>
                    <a:pt x="75" y="206"/>
                  </a:lnTo>
                  <a:lnTo>
                    <a:pt x="75" y="208"/>
                  </a:lnTo>
                  <a:lnTo>
                    <a:pt x="75" y="210"/>
                  </a:lnTo>
                  <a:lnTo>
                    <a:pt x="76" y="212"/>
                  </a:lnTo>
                  <a:lnTo>
                    <a:pt x="76" y="214"/>
                  </a:lnTo>
                  <a:lnTo>
                    <a:pt x="76" y="214"/>
                  </a:lnTo>
                  <a:lnTo>
                    <a:pt x="75" y="215"/>
                  </a:lnTo>
                  <a:lnTo>
                    <a:pt x="75" y="217"/>
                  </a:lnTo>
                  <a:lnTo>
                    <a:pt x="75" y="218"/>
                  </a:lnTo>
                  <a:lnTo>
                    <a:pt x="75" y="219"/>
                  </a:lnTo>
                  <a:lnTo>
                    <a:pt x="75" y="220"/>
                  </a:lnTo>
                  <a:lnTo>
                    <a:pt x="75" y="222"/>
                  </a:lnTo>
                  <a:lnTo>
                    <a:pt x="75" y="222"/>
                  </a:lnTo>
                  <a:lnTo>
                    <a:pt x="75" y="223"/>
                  </a:lnTo>
                  <a:lnTo>
                    <a:pt x="75" y="224"/>
                  </a:lnTo>
                  <a:lnTo>
                    <a:pt x="75" y="225"/>
                  </a:lnTo>
                  <a:lnTo>
                    <a:pt x="76" y="225"/>
                  </a:lnTo>
                  <a:lnTo>
                    <a:pt x="77" y="226"/>
                  </a:lnTo>
                  <a:lnTo>
                    <a:pt x="76" y="227"/>
                  </a:lnTo>
                  <a:lnTo>
                    <a:pt x="75" y="228"/>
                  </a:lnTo>
                  <a:lnTo>
                    <a:pt x="75" y="229"/>
                  </a:lnTo>
                  <a:lnTo>
                    <a:pt x="75" y="231"/>
                  </a:lnTo>
                  <a:lnTo>
                    <a:pt x="75" y="233"/>
                  </a:lnTo>
                  <a:lnTo>
                    <a:pt x="74" y="234"/>
                  </a:lnTo>
                  <a:lnTo>
                    <a:pt x="74" y="235"/>
                  </a:lnTo>
                  <a:lnTo>
                    <a:pt x="74" y="237"/>
                  </a:lnTo>
                  <a:lnTo>
                    <a:pt x="73" y="239"/>
                  </a:lnTo>
                  <a:lnTo>
                    <a:pt x="73" y="239"/>
                  </a:lnTo>
                  <a:lnTo>
                    <a:pt x="73" y="241"/>
                  </a:lnTo>
                  <a:lnTo>
                    <a:pt x="73" y="242"/>
                  </a:lnTo>
                  <a:lnTo>
                    <a:pt x="73" y="243"/>
                  </a:lnTo>
                  <a:lnTo>
                    <a:pt x="73" y="244"/>
                  </a:lnTo>
                  <a:lnTo>
                    <a:pt x="73" y="244"/>
                  </a:lnTo>
                  <a:lnTo>
                    <a:pt x="72" y="247"/>
                  </a:lnTo>
                  <a:lnTo>
                    <a:pt x="71" y="247"/>
                  </a:lnTo>
                  <a:lnTo>
                    <a:pt x="70" y="247"/>
                  </a:lnTo>
                  <a:lnTo>
                    <a:pt x="69" y="248"/>
                  </a:lnTo>
                  <a:lnTo>
                    <a:pt x="69" y="248"/>
                  </a:lnTo>
                  <a:lnTo>
                    <a:pt x="68" y="249"/>
                  </a:lnTo>
                  <a:lnTo>
                    <a:pt x="67" y="250"/>
                  </a:lnTo>
                  <a:lnTo>
                    <a:pt x="67" y="251"/>
                  </a:lnTo>
                  <a:lnTo>
                    <a:pt x="66" y="251"/>
                  </a:lnTo>
                  <a:lnTo>
                    <a:pt x="66" y="253"/>
                  </a:lnTo>
                  <a:lnTo>
                    <a:pt x="65" y="253"/>
                  </a:lnTo>
                  <a:lnTo>
                    <a:pt x="64" y="253"/>
                  </a:lnTo>
                  <a:lnTo>
                    <a:pt x="64" y="254"/>
                  </a:lnTo>
                  <a:lnTo>
                    <a:pt x="64" y="255"/>
                  </a:lnTo>
                  <a:lnTo>
                    <a:pt x="63" y="255"/>
                  </a:lnTo>
                  <a:lnTo>
                    <a:pt x="63" y="256"/>
                  </a:lnTo>
                  <a:lnTo>
                    <a:pt x="63" y="257"/>
                  </a:lnTo>
                  <a:lnTo>
                    <a:pt x="63" y="258"/>
                  </a:lnTo>
                  <a:lnTo>
                    <a:pt x="62" y="259"/>
                  </a:lnTo>
                  <a:lnTo>
                    <a:pt x="61" y="260"/>
                  </a:lnTo>
                  <a:lnTo>
                    <a:pt x="61" y="262"/>
                  </a:lnTo>
                  <a:lnTo>
                    <a:pt x="62" y="262"/>
                  </a:lnTo>
                  <a:lnTo>
                    <a:pt x="62" y="263"/>
                  </a:lnTo>
                  <a:lnTo>
                    <a:pt x="62" y="264"/>
                  </a:lnTo>
                  <a:lnTo>
                    <a:pt x="63" y="266"/>
                  </a:lnTo>
                  <a:lnTo>
                    <a:pt x="62" y="267"/>
                  </a:lnTo>
                  <a:lnTo>
                    <a:pt x="62" y="268"/>
                  </a:lnTo>
                  <a:lnTo>
                    <a:pt x="61" y="269"/>
                  </a:lnTo>
                  <a:lnTo>
                    <a:pt x="60" y="270"/>
                  </a:lnTo>
                  <a:lnTo>
                    <a:pt x="60" y="271"/>
                  </a:lnTo>
                  <a:lnTo>
                    <a:pt x="61" y="272"/>
                  </a:lnTo>
                  <a:lnTo>
                    <a:pt x="61" y="273"/>
                  </a:lnTo>
                  <a:lnTo>
                    <a:pt x="61" y="273"/>
                  </a:lnTo>
                  <a:lnTo>
                    <a:pt x="61" y="273"/>
                  </a:lnTo>
                  <a:lnTo>
                    <a:pt x="61" y="274"/>
                  </a:lnTo>
                  <a:lnTo>
                    <a:pt x="61" y="274"/>
                  </a:lnTo>
                  <a:lnTo>
                    <a:pt x="61" y="276"/>
                  </a:lnTo>
                  <a:lnTo>
                    <a:pt x="60" y="277"/>
                  </a:lnTo>
                  <a:lnTo>
                    <a:pt x="59" y="277"/>
                  </a:lnTo>
                  <a:lnTo>
                    <a:pt x="59" y="277"/>
                  </a:lnTo>
                  <a:lnTo>
                    <a:pt x="57" y="277"/>
                  </a:lnTo>
                  <a:lnTo>
                    <a:pt x="57" y="277"/>
                  </a:lnTo>
                  <a:lnTo>
                    <a:pt x="56" y="277"/>
                  </a:lnTo>
                  <a:lnTo>
                    <a:pt x="55" y="278"/>
                  </a:lnTo>
                  <a:lnTo>
                    <a:pt x="54" y="278"/>
                  </a:lnTo>
                  <a:lnTo>
                    <a:pt x="54" y="279"/>
                  </a:lnTo>
                  <a:lnTo>
                    <a:pt x="54" y="279"/>
                  </a:lnTo>
                  <a:lnTo>
                    <a:pt x="54" y="279"/>
                  </a:lnTo>
                  <a:lnTo>
                    <a:pt x="51" y="280"/>
                  </a:lnTo>
                  <a:lnTo>
                    <a:pt x="51" y="280"/>
                  </a:lnTo>
                  <a:lnTo>
                    <a:pt x="51" y="280"/>
                  </a:lnTo>
                  <a:lnTo>
                    <a:pt x="49" y="282"/>
                  </a:lnTo>
                  <a:lnTo>
                    <a:pt x="49" y="283"/>
                  </a:lnTo>
                  <a:lnTo>
                    <a:pt x="49" y="283"/>
                  </a:lnTo>
                  <a:lnTo>
                    <a:pt x="48" y="284"/>
                  </a:lnTo>
                  <a:lnTo>
                    <a:pt x="49" y="285"/>
                  </a:lnTo>
                  <a:lnTo>
                    <a:pt x="49" y="286"/>
                  </a:lnTo>
                  <a:lnTo>
                    <a:pt x="49" y="286"/>
                  </a:lnTo>
                  <a:lnTo>
                    <a:pt x="49" y="287"/>
                  </a:lnTo>
                  <a:lnTo>
                    <a:pt x="49" y="288"/>
                  </a:lnTo>
                  <a:lnTo>
                    <a:pt x="48" y="288"/>
                  </a:lnTo>
                  <a:lnTo>
                    <a:pt x="48" y="289"/>
                  </a:lnTo>
                  <a:lnTo>
                    <a:pt x="47" y="290"/>
                  </a:lnTo>
                  <a:lnTo>
                    <a:pt x="46" y="291"/>
                  </a:lnTo>
                  <a:lnTo>
                    <a:pt x="46" y="291"/>
                  </a:lnTo>
                  <a:lnTo>
                    <a:pt x="46" y="291"/>
                  </a:lnTo>
                  <a:lnTo>
                    <a:pt x="46" y="292"/>
                  </a:lnTo>
                  <a:lnTo>
                    <a:pt x="46" y="293"/>
                  </a:lnTo>
                  <a:lnTo>
                    <a:pt x="45" y="295"/>
                  </a:lnTo>
                  <a:lnTo>
                    <a:pt x="45" y="296"/>
                  </a:lnTo>
                  <a:lnTo>
                    <a:pt x="44" y="296"/>
                  </a:lnTo>
                  <a:lnTo>
                    <a:pt x="45" y="297"/>
                  </a:lnTo>
                  <a:lnTo>
                    <a:pt x="46" y="298"/>
                  </a:lnTo>
                  <a:lnTo>
                    <a:pt x="47" y="299"/>
                  </a:lnTo>
                  <a:lnTo>
                    <a:pt x="48" y="300"/>
                  </a:lnTo>
                  <a:lnTo>
                    <a:pt x="48" y="301"/>
                  </a:lnTo>
                  <a:lnTo>
                    <a:pt x="47" y="301"/>
                  </a:lnTo>
                  <a:lnTo>
                    <a:pt x="47" y="301"/>
                  </a:lnTo>
                  <a:lnTo>
                    <a:pt x="46" y="302"/>
                  </a:lnTo>
                  <a:lnTo>
                    <a:pt x="45" y="303"/>
                  </a:lnTo>
                  <a:lnTo>
                    <a:pt x="45" y="304"/>
                  </a:lnTo>
                  <a:lnTo>
                    <a:pt x="46" y="306"/>
                  </a:lnTo>
                  <a:lnTo>
                    <a:pt x="47" y="307"/>
                  </a:lnTo>
                  <a:lnTo>
                    <a:pt x="47" y="308"/>
                  </a:lnTo>
                  <a:lnTo>
                    <a:pt x="46" y="309"/>
                  </a:lnTo>
                  <a:lnTo>
                    <a:pt x="47" y="311"/>
                  </a:lnTo>
                  <a:lnTo>
                    <a:pt x="46" y="311"/>
                  </a:lnTo>
                  <a:lnTo>
                    <a:pt x="45" y="311"/>
                  </a:lnTo>
                  <a:lnTo>
                    <a:pt x="45" y="312"/>
                  </a:lnTo>
                  <a:lnTo>
                    <a:pt x="45" y="313"/>
                  </a:lnTo>
                  <a:lnTo>
                    <a:pt x="45" y="314"/>
                  </a:lnTo>
                  <a:lnTo>
                    <a:pt x="45" y="316"/>
                  </a:lnTo>
                  <a:lnTo>
                    <a:pt x="45" y="317"/>
                  </a:lnTo>
                  <a:lnTo>
                    <a:pt x="45" y="319"/>
                  </a:lnTo>
                  <a:lnTo>
                    <a:pt x="45" y="320"/>
                  </a:lnTo>
                  <a:lnTo>
                    <a:pt x="46" y="321"/>
                  </a:lnTo>
                  <a:lnTo>
                    <a:pt x="46" y="322"/>
                  </a:lnTo>
                  <a:lnTo>
                    <a:pt x="47" y="324"/>
                  </a:lnTo>
                  <a:lnTo>
                    <a:pt x="47" y="325"/>
                  </a:lnTo>
                  <a:lnTo>
                    <a:pt x="47" y="326"/>
                  </a:lnTo>
                  <a:lnTo>
                    <a:pt x="48" y="329"/>
                  </a:lnTo>
                  <a:lnTo>
                    <a:pt x="47" y="330"/>
                  </a:lnTo>
                  <a:lnTo>
                    <a:pt x="47" y="331"/>
                  </a:lnTo>
                  <a:lnTo>
                    <a:pt x="46" y="331"/>
                  </a:lnTo>
                  <a:lnTo>
                    <a:pt x="45" y="332"/>
                  </a:lnTo>
                  <a:lnTo>
                    <a:pt x="45" y="332"/>
                  </a:lnTo>
                  <a:lnTo>
                    <a:pt x="44" y="332"/>
                  </a:lnTo>
                  <a:lnTo>
                    <a:pt x="44" y="332"/>
                  </a:lnTo>
                  <a:lnTo>
                    <a:pt x="43" y="332"/>
                  </a:lnTo>
                  <a:lnTo>
                    <a:pt x="43" y="333"/>
                  </a:lnTo>
                  <a:lnTo>
                    <a:pt x="43" y="335"/>
                  </a:lnTo>
                  <a:lnTo>
                    <a:pt x="43" y="336"/>
                  </a:lnTo>
                  <a:lnTo>
                    <a:pt x="43" y="337"/>
                  </a:lnTo>
                  <a:lnTo>
                    <a:pt x="43" y="338"/>
                  </a:lnTo>
                  <a:lnTo>
                    <a:pt x="42" y="338"/>
                  </a:lnTo>
                  <a:lnTo>
                    <a:pt x="43" y="339"/>
                  </a:lnTo>
                  <a:lnTo>
                    <a:pt x="44" y="339"/>
                  </a:lnTo>
                  <a:lnTo>
                    <a:pt x="43" y="340"/>
                  </a:lnTo>
                  <a:lnTo>
                    <a:pt x="42" y="341"/>
                  </a:lnTo>
                  <a:lnTo>
                    <a:pt x="41" y="342"/>
                  </a:lnTo>
                  <a:lnTo>
                    <a:pt x="41" y="343"/>
                  </a:lnTo>
                  <a:lnTo>
                    <a:pt x="41" y="344"/>
                  </a:lnTo>
                  <a:lnTo>
                    <a:pt x="43" y="345"/>
                  </a:lnTo>
                  <a:lnTo>
                    <a:pt x="43" y="345"/>
                  </a:lnTo>
                  <a:lnTo>
                    <a:pt x="43" y="347"/>
                  </a:lnTo>
                  <a:lnTo>
                    <a:pt x="43" y="348"/>
                  </a:lnTo>
                  <a:lnTo>
                    <a:pt x="42" y="348"/>
                  </a:lnTo>
                  <a:lnTo>
                    <a:pt x="42" y="348"/>
                  </a:lnTo>
                  <a:lnTo>
                    <a:pt x="42" y="349"/>
                  </a:lnTo>
                  <a:lnTo>
                    <a:pt x="42" y="350"/>
                  </a:lnTo>
                  <a:lnTo>
                    <a:pt x="42" y="352"/>
                  </a:lnTo>
                  <a:lnTo>
                    <a:pt x="42" y="353"/>
                  </a:lnTo>
                  <a:lnTo>
                    <a:pt x="42" y="355"/>
                  </a:lnTo>
                  <a:lnTo>
                    <a:pt x="43" y="356"/>
                  </a:lnTo>
                  <a:lnTo>
                    <a:pt x="44" y="358"/>
                  </a:lnTo>
                  <a:lnTo>
                    <a:pt x="46" y="359"/>
                  </a:lnTo>
                  <a:lnTo>
                    <a:pt x="47" y="359"/>
                  </a:lnTo>
                  <a:lnTo>
                    <a:pt x="47" y="360"/>
                  </a:lnTo>
                  <a:lnTo>
                    <a:pt x="47" y="361"/>
                  </a:lnTo>
                  <a:lnTo>
                    <a:pt x="48" y="361"/>
                  </a:lnTo>
                  <a:lnTo>
                    <a:pt x="49" y="362"/>
                  </a:lnTo>
                  <a:lnTo>
                    <a:pt x="50" y="363"/>
                  </a:lnTo>
                  <a:lnTo>
                    <a:pt x="49" y="364"/>
                  </a:lnTo>
                  <a:lnTo>
                    <a:pt x="49" y="364"/>
                  </a:lnTo>
                  <a:lnTo>
                    <a:pt x="49" y="365"/>
                  </a:lnTo>
                  <a:lnTo>
                    <a:pt x="47" y="365"/>
                  </a:lnTo>
                  <a:lnTo>
                    <a:pt x="48" y="365"/>
                  </a:lnTo>
                  <a:lnTo>
                    <a:pt x="49" y="366"/>
                  </a:lnTo>
                  <a:lnTo>
                    <a:pt x="49" y="367"/>
                  </a:lnTo>
                  <a:lnTo>
                    <a:pt x="49" y="368"/>
                  </a:lnTo>
                  <a:lnTo>
                    <a:pt x="49" y="369"/>
                  </a:lnTo>
                  <a:lnTo>
                    <a:pt x="48" y="370"/>
                  </a:lnTo>
                  <a:lnTo>
                    <a:pt x="49" y="371"/>
                  </a:lnTo>
                  <a:lnTo>
                    <a:pt x="50" y="371"/>
                  </a:lnTo>
                  <a:lnTo>
                    <a:pt x="50" y="372"/>
                  </a:lnTo>
                  <a:lnTo>
                    <a:pt x="50" y="373"/>
                  </a:lnTo>
                  <a:lnTo>
                    <a:pt x="49" y="374"/>
                  </a:lnTo>
                  <a:lnTo>
                    <a:pt x="49" y="375"/>
                  </a:lnTo>
                  <a:lnTo>
                    <a:pt x="48" y="376"/>
                  </a:lnTo>
                  <a:lnTo>
                    <a:pt x="48" y="377"/>
                  </a:lnTo>
                  <a:lnTo>
                    <a:pt x="48" y="378"/>
                  </a:lnTo>
                  <a:lnTo>
                    <a:pt x="49" y="378"/>
                  </a:lnTo>
                  <a:lnTo>
                    <a:pt x="49" y="378"/>
                  </a:lnTo>
                  <a:lnTo>
                    <a:pt x="49" y="379"/>
                  </a:lnTo>
                  <a:lnTo>
                    <a:pt x="48" y="380"/>
                  </a:lnTo>
                  <a:lnTo>
                    <a:pt x="49" y="382"/>
                  </a:lnTo>
                  <a:lnTo>
                    <a:pt x="49" y="383"/>
                  </a:lnTo>
                  <a:lnTo>
                    <a:pt x="49" y="385"/>
                  </a:lnTo>
                  <a:lnTo>
                    <a:pt x="49" y="385"/>
                  </a:lnTo>
                  <a:lnTo>
                    <a:pt x="49" y="387"/>
                  </a:lnTo>
                  <a:lnTo>
                    <a:pt x="49" y="388"/>
                  </a:lnTo>
                  <a:lnTo>
                    <a:pt x="49" y="389"/>
                  </a:lnTo>
                  <a:lnTo>
                    <a:pt x="49" y="392"/>
                  </a:lnTo>
                  <a:lnTo>
                    <a:pt x="49" y="393"/>
                  </a:lnTo>
                  <a:lnTo>
                    <a:pt x="48" y="395"/>
                  </a:lnTo>
                  <a:lnTo>
                    <a:pt x="47" y="395"/>
                  </a:lnTo>
                  <a:lnTo>
                    <a:pt x="47" y="397"/>
                  </a:lnTo>
                  <a:lnTo>
                    <a:pt x="46" y="398"/>
                  </a:lnTo>
                  <a:lnTo>
                    <a:pt x="45" y="398"/>
                  </a:lnTo>
                  <a:lnTo>
                    <a:pt x="45" y="400"/>
                  </a:lnTo>
                  <a:lnTo>
                    <a:pt x="44" y="403"/>
                  </a:lnTo>
                  <a:lnTo>
                    <a:pt x="44" y="404"/>
                  </a:lnTo>
                  <a:lnTo>
                    <a:pt x="45" y="405"/>
                  </a:lnTo>
                  <a:lnTo>
                    <a:pt x="45" y="406"/>
                  </a:lnTo>
                  <a:lnTo>
                    <a:pt x="44" y="406"/>
                  </a:lnTo>
                  <a:lnTo>
                    <a:pt x="44" y="407"/>
                  </a:lnTo>
                  <a:lnTo>
                    <a:pt x="44" y="407"/>
                  </a:lnTo>
                  <a:lnTo>
                    <a:pt x="44" y="408"/>
                  </a:lnTo>
                  <a:lnTo>
                    <a:pt x="43" y="408"/>
                  </a:lnTo>
                  <a:lnTo>
                    <a:pt x="42" y="409"/>
                  </a:lnTo>
                  <a:lnTo>
                    <a:pt x="41" y="409"/>
                  </a:lnTo>
                  <a:lnTo>
                    <a:pt x="41" y="411"/>
                  </a:lnTo>
                  <a:lnTo>
                    <a:pt x="41" y="411"/>
                  </a:lnTo>
                  <a:lnTo>
                    <a:pt x="42" y="412"/>
                  </a:lnTo>
                  <a:lnTo>
                    <a:pt x="42" y="412"/>
                  </a:lnTo>
                  <a:lnTo>
                    <a:pt x="42" y="413"/>
                  </a:lnTo>
                  <a:lnTo>
                    <a:pt x="42" y="414"/>
                  </a:lnTo>
                  <a:lnTo>
                    <a:pt x="43" y="415"/>
                  </a:lnTo>
                  <a:lnTo>
                    <a:pt x="44" y="415"/>
                  </a:lnTo>
                  <a:lnTo>
                    <a:pt x="44" y="417"/>
                  </a:lnTo>
                  <a:lnTo>
                    <a:pt x="44" y="417"/>
                  </a:lnTo>
                  <a:lnTo>
                    <a:pt x="44" y="418"/>
                  </a:lnTo>
                  <a:lnTo>
                    <a:pt x="45" y="418"/>
                  </a:lnTo>
                  <a:lnTo>
                    <a:pt x="45" y="420"/>
                  </a:lnTo>
                  <a:lnTo>
                    <a:pt x="45" y="420"/>
                  </a:lnTo>
                  <a:lnTo>
                    <a:pt x="47" y="422"/>
                  </a:lnTo>
                  <a:lnTo>
                    <a:pt x="47" y="422"/>
                  </a:lnTo>
                  <a:lnTo>
                    <a:pt x="47" y="424"/>
                  </a:lnTo>
                  <a:lnTo>
                    <a:pt x="47" y="424"/>
                  </a:lnTo>
                  <a:lnTo>
                    <a:pt x="47" y="425"/>
                  </a:lnTo>
                  <a:lnTo>
                    <a:pt x="47" y="425"/>
                  </a:lnTo>
                  <a:lnTo>
                    <a:pt x="48" y="427"/>
                  </a:lnTo>
                  <a:lnTo>
                    <a:pt x="46" y="428"/>
                  </a:lnTo>
                  <a:lnTo>
                    <a:pt x="46" y="428"/>
                  </a:lnTo>
                  <a:lnTo>
                    <a:pt x="46" y="429"/>
                  </a:lnTo>
                  <a:lnTo>
                    <a:pt x="46" y="430"/>
                  </a:lnTo>
                  <a:lnTo>
                    <a:pt x="45" y="431"/>
                  </a:lnTo>
                  <a:lnTo>
                    <a:pt x="45" y="432"/>
                  </a:lnTo>
                  <a:lnTo>
                    <a:pt x="44" y="432"/>
                  </a:lnTo>
                  <a:lnTo>
                    <a:pt x="44" y="433"/>
                  </a:lnTo>
                  <a:lnTo>
                    <a:pt x="44" y="434"/>
                  </a:lnTo>
                  <a:lnTo>
                    <a:pt x="44" y="434"/>
                  </a:lnTo>
                  <a:lnTo>
                    <a:pt x="44" y="435"/>
                  </a:lnTo>
                  <a:lnTo>
                    <a:pt x="44" y="436"/>
                  </a:lnTo>
                  <a:lnTo>
                    <a:pt x="44" y="436"/>
                  </a:lnTo>
                  <a:lnTo>
                    <a:pt x="44" y="436"/>
                  </a:lnTo>
                  <a:lnTo>
                    <a:pt x="44" y="436"/>
                  </a:lnTo>
                  <a:lnTo>
                    <a:pt x="43" y="436"/>
                  </a:lnTo>
                  <a:lnTo>
                    <a:pt x="40" y="436"/>
                  </a:lnTo>
                  <a:lnTo>
                    <a:pt x="39" y="436"/>
                  </a:lnTo>
                  <a:lnTo>
                    <a:pt x="39" y="436"/>
                  </a:lnTo>
                  <a:lnTo>
                    <a:pt x="39" y="436"/>
                  </a:lnTo>
                  <a:lnTo>
                    <a:pt x="38" y="436"/>
                  </a:lnTo>
                  <a:lnTo>
                    <a:pt x="38" y="436"/>
                  </a:lnTo>
                  <a:lnTo>
                    <a:pt x="37" y="437"/>
                  </a:lnTo>
                  <a:lnTo>
                    <a:pt x="35" y="437"/>
                  </a:lnTo>
                  <a:lnTo>
                    <a:pt x="35" y="437"/>
                  </a:lnTo>
                  <a:lnTo>
                    <a:pt x="35" y="440"/>
                  </a:lnTo>
                  <a:lnTo>
                    <a:pt x="35" y="442"/>
                  </a:lnTo>
                  <a:lnTo>
                    <a:pt x="35" y="442"/>
                  </a:lnTo>
                  <a:lnTo>
                    <a:pt x="35" y="443"/>
                  </a:lnTo>
                  <a:lnTo>
                    <a:pt x="35" y="445"/>
                  </a:lnTo>
                  <a:lnTo>
                    <a:pt x="35" y="445"/>
                  </a:lnTo>
                  <a:lnTo>
                    <a:pt x="35" y="447"/>
                  </a:lnTo>
                  <a:lnTo>
                    <a:pt x="35" y="448"/>
                  </a:lnTo>
                  <a:lnTo>
                    <a:pt x="35" y="448"/>
                  </a:lnTo>
                  <a:lnTo>
                    <a:pt x="35" y="450"/>
                  </a:lnTo>
                  <a:lnTo>
                    <a:pt x="35" y="450"/>
                  </a:lnTo>
                  <a:lnTo>
                    <a:pt x="34" y="452"/>
                  </a:lnTo>
                  <a:lnTo>
                    <a:pt x="34" y="452"/>
                  </a:lnTo>
                  <a:lnTo>
                    <a:pt x="34" y="454"/>
                  </a:lnTo>
                  <a:lnTo>
                    <a:pt x="33" y="455"/>
                  </a:lnTo>
                  <a:lnTo>
                    <a:pt x="32" y="456"/>
                  </a:lnTo>
                  <a:lnTo>
                    <a:pt x="32" y="457"/>
                  </a:lnTo>
                  <a:lnTo>
                    <a:pt x="31" y="458"/>
                  </a:lnTo>
                  <a:lnTo>
                    <a:pt x="31" y="460"/>
                  </a:lnTo>
                  <a:lnTo>
                    <a:pt x="31" y="461"/>
                  </a:lnTo>
                  <a:lnTo>
                    <a:pt x="31" y="462"/>
                  </a:lnTo>
                  <a:lnTo>
                    <a:pt x="31" y="462"/>
                  </a:lnTo>
                  <a:lnTo>
                    <a:pt x="31" y="463"/>
                  </a:lnTo>
                  <a:lnTo>
                    <a:pt x="31" y="463"/>
                  </a:lnTo>
                  <a:lnTo>
                    <a:pt x="31" y="465"/>
                  </a:lnTo>
                  <a:lnTo>
                    <a:pt x="33" y="470"/>
                  </a:lnTo>
                  <a:lnTo>
                    <a:pt x="35" y="472"/>
                  </a:lnTo>
                  <a:lnTo>
                    <a:pt x="36" y="473"/>
                  </a:lnTo>
                  <a:lnTo>
                    <a:pt x="37" y="475"/>
                  </a:lnTo>
                  <a:lnTo>
                    <a:pt x="38" y="476"/>
                  </a:lnTo>
                  <a:lnTo>
                    <a:pt x="38" y="477"/>
                  </a:lnTo>
                  <a:lnTo>
                    <a:pt x="38" y="478"/>
                  </a:lnTo>
                  <a:lnTo>
                    <a:pt x="38" y="480"/>
                  </a:lnTo>
                  <a:lnTo>
                    <a:pt x="38" y="481"/>
                  </a:lnTo>
                  <a:lnTo>
                    <a:pt x="37" y="483"/>
                  </a:lnTo>
                  <a:lnTo>
                    <a:pt x="37" y="484"/>
                  </a:lnTo>
                  <a:lnTo>
                    <a:pt x="37" y="484"/>
                  </a:lnTo>
                  <a:lnTo>
                    <a:pt x="36" y="485"/>
                  </a:lnTo>
                  <a:lnTo>
                    <a:pt x="35" y="487"/>
                  </a:lnTo>
                  <a:lnTo>
                    <a:pt x="33" y="490"/>
                  </a:lnTo>
                  <a:lnTo>
                    <a:pt x="33" y="491"/>
                  </a:lnTo>
                  <a:lnTo>
                    <a:pt x="34" y="492"/>
                  </a:lnTo>
                  <a:lnTo>
                    <a:pt x="34" y="494"/>
                  </a:lnTo>
                  <a:lnTo>
                    <a:pt x="35" y="494"/>
                  </a:lnTo>
                  <a:lnTo>
                    <a:pt x="35" y="495"/>
                  </a:lnTo>
                  <a:lnTo>
                    <a:pt x="35" y="496"/>
                  </a:lnTo>
                  <a:lnTo>
                    <a:pt x="35" y="496"/>
                  </a:lnTo>
                  <a:lnTo>
                    <a:pt x="34" y="498"/>
                  </a:lnTo>
                  <a:lnTo>
                    <a:pt x="34" y="500"/>
                  </a:lnTo>
                  <a:lnTo>
                    <a:pt x="35" y="501"/>
                  </a:lnTo>
                  <a:lnTo>
                    <a:pt x="35" y="502"/>
                  </a:lnTo>
                  <a:lnTo>
                    <a:pt x="36" y="502"/>
                  </a:lnTo>
                  <a:lnTo>
                    <a:pt x="37" y="502"/>
                  </a:lnTo>
                  <a:lnTo>
                    <a:pt x="38" y="503"/>
                  </a:lnTo>
                  <a:lnTo>
                    <a:pt x="38" y="505"/>
                  </a:lnTo>
                  <a:lnTo>
                    <a:pt x="39" y="506"/>
                  </a:lnTo>
                  <a:lnTo>
                    <a:pt x="39" y="509"/>
                  </a:lnTo>
                  <a:lnTo>
                    <a:pt x="41" y="510"/>
                  </a:lnTo>
                  <a:lnTo>
                    <a:pt x="43" y="510"/>
                  </a:lnTo>
                  <a:lnTo>
                    <a:pt x="44" y="512"/>
                  </a:lnTo>
                  <a:lnTo>
                    <a:pt x="44" y="512"/>
                  </a:lnTo>
                  <a:lnTo>
                    <a:pt x="45" y="513"/>
                  </a:lnTo>
                  <a:lnTo>
                    <a:pt x="47" y="512"/>
                  </a:lnTo>
                  <a:lnTo>
                    <a:pt x="47" y="513"/>
                  </a:lnTo>
                  <a:lnTo>
                    <a:pt x="47" y="514"/>
                  </a:lnTo>
                  <a:lnTo>
                    <a:pt x="48" y="514"/>
                  </a:lnTo>
                  <a:lnTo>
                    <a:pt x="48" y="515"/>
                  </a:lnTo>
                  <a:lnTo>
                    <a:pt x="48" y="516"/>
                  </a:lnTo>
                  <a:lnTo>
                    <a:pt x="48" y="517"/>
                  </a:lnTo>
                  <a:lnTo>
                    <a:pt x="49" y="518"/>
                  </a:lnTo>
                  <a:lnTo>
                    <a:pt x="49" y="519"/>
                  </a:lnTo>
                  <a:lnTo>
                    <a:pt x="49" y="519"/>
                  </a:lnTo>
                  <a:lnTo>
                    <a:pt x="49" y="520"/>
                  </a:lnTo>
                  <a:lnTo>
                    <a:pt x="49" y="522"/>
                  </a:lnTo>
                  <a:lnTo>
                    <a:pt x="49" y="523"/>
                  </a:lnTo>
                  <a:lnTo>
                    <a:pt x="50" y="524"/>
                  </a:lnTo>
                  <a:lnTo>
                    <a:pt x="51" y="525"/>
                  </a:lnTo>
                  <a:lnTo>
                    <a:pt x="51" y="528"/>
                  </a:lnTo>
                  <a:lnTo>
                    <a:pt x="53" y="529"/>
                  </a:lnTo>
                  <a:lnTo>
                    <a:pt x="54" y="530"/>
                  </a:lnTo>
                  <a:lnTo>
                    <a:pt x="54" y="531"/>
                  </a:lnTo>
                  <a:lnTo>
                    <a:pt x="54" y="532"/>
                  </a:lnTo>
                  <a:lnTo>
                    <a:pt x="54" y="533"/>
                  </a:lnTo>
                  <a:lnTo>
                    <a:pt x="54" y="533"/>
                  </a:lnTo>
                  <a:lnTo>
                    <a:pt x="54" y="534"/>
                  </a:lnTo>
                  <a:lnTo>
                    <a:pt x="54" y="535"/>
                  </a:lnTo>
                  <a:lnTo>
                    <a:pt x="54" y="536"/>
                  </a:lnTo>
                  <a:lnTo>
                    <a:pt x="55" y="537"/>
                  </a:lnTo>
                  <a:lnTo>
                    <a:pt x="57" y="538"/>
                  </a:lnTo>
                  <a:lnTo>
                    <a:pt x="57" y="539"/>
                  </a:lnTo>
                  <a:lnTo>
                    <a:pt x="58" y="541"/>
                  </a:lnTo>
                  <a:lnTo>
                    <a:pt x="58" y="542"/>
                  </a:lnTo>
                  <a:lnTo>
                    <a:pt x="58" y="542"/>
                  </a:lnTo>
                  <a:lnTo>
                    <a:pt x="58" y="543"/>
                  </a:lnTo>
                  <a:lnTo>
                    <a:pt x="58" y="543"/>
                  </a:lnTo>
                  <a:lnTo>
                    <a:pt x="58" y="544"/>
                  </a:lnTo>
                  <a:lnTo>
                    <a:pt x="58" y="546"/>
                  </a:lnTo>
                  <a:lnTo>
                    <a:pt x="59" y="548"/>
                  </a:lnTo>
                  <a:lnTo>
                    <a:pt x="59" y="549"/>
                  </a:lnTo>
                  <a:lnTo>
                    <a:pt x="60" y="551"/>
                  </a:lnTo>
                  <a:lnTo>
                    <a:pt x="60" y="553"/>
                  </a:lnTo>
                  <a:lnTo>
                    <a:pt x="60" y="553"/>
                  </a:lnTo>
                  <a:lnTo>
                    <a:pt x="59" y="553"/>
                  </a:lnTo>
                  <a:lnTo>
                    <a:pt x="58" y="554"/>
                  </a:lnTo>
                  <a:lnTo>
                    <a:pt x="58" y="554"/>
                  </a:lnTo>
                  <a:lnTo>
                    <a:pt x="58" y="557"/>
                  </a:lnTo>
                  <a:lnTo>
                    <a:pt x="58" y="558"/>
                  </a:lnTo>
                  <a:lnTo>
                    <a:pt x="58" y="559"/>
                  </a:lnTo>
                  <a:lnTo>
                    <a:pt x="59" y="560"/>
                  </a:lnTo>
                  <a:lnTo>
                    <a:pt x="59" y="561"/>
                  </a:lnTo>
                  <a:lnTo>
                    <a:pt x="59" y="563"/>
                  </a:lnTo>
                  <a:lnTo>
                    <a:pt x="60" y="563"/>
                  </a:lnTo>
                  <a:lnTo>
                    <a:pt x="61" y="563"/>
                  </a:lnTo>
                  <a:lnTo>
                    <a:pt x="62" y="563"/>
                  </a:lnTo>
                  <a:lnTo>
                    <a:pt x="62" y="564"/>
                  </a:lnTo>
                  <a:lnTo>
                    <a:pt x="62" y="565"/>
                  </a:lnTo>
                  <a:lnTo>
                    <a:pt x="63" y="566"/>
                  </a:lnTo>
                  <a:lnTo>
                    <a:pt x="63" y="567"/>
                  </a:lnTo>
                  <a:lnTo>
                    <a:pt x="64" y="567"/>
                  </a:lnTo>
                  <a:lnTo>
                    <a:pt x="65" y="567"/>
                  </a:lnTo>
                  <a:lnTo>
                    <a:pt x="65" y="568"/>
                  </a:lnTo>
                  <a:lnTo>
                    <a:pt x="67" y="568"/>
                  </a:lnTo>
                  <a:lnTo>
                    <a:pt x="68" y="570"/>
                  </a:lnTo>
                  <a:lnTo>
                    <a:pt x="69" y="570"/>
                  </a:lnTo>
                  <a:lnTo>
                    <a:pt x="70" y="570"/>
                  </a:lnTo>
                  <a:lnTo>
                    <a:pt x="72" y="571"/>
                  </a:lnTo>
                  <a:lnTo>
                    <a:pt x="73" y="572"/>
                  </a:lnTo>
                  <a:lnTo>
                    <a:pt x="74" y="572"/>
                  </a:lnTo>
                  <a:lnTo>
                    <a:pt x="74" y="572"/>
                  </a:lnTo>
                  <a:lnTo>
                    <a:pt x="74" y="571"/>
                  </a:lnTo>
                  <a:lnTo>
                    <a:pt x="75" y="571"/>
                  </a:lnTo>
                  <a:lnTo>
                    <a:pt x="76" y="572"/>
                  </a:lnTo>
                  <a:lnTo>
                    <a:pt x="76" y="572"/>
                  </a:lnTo>
                  <a:lnTo>
                    <a:pt x="77" y="573"/>
                  </a:lnTo>
                  <a:lnTo>
                    <a:pt x="78" y="573"/>
                  </a:lnTo>
                  <a:lnTo>
                    <a:pt x="78" y="573"/>
                  </a:lnTo>
                  <a:lnTo>
                    <a:pt x="79" y="573"/>
                  </a:lnTo>
                  <a:lnTo>
                    <a:pt x="79" y="574"/>
                  </a:lnTo>
                  <a:lnTo>
                    <a:pt x="80" y="576"/>
                  </a:lnTo>
                  <a:lnTo>
                    <a:pt x="81" y="577"/>
                  </a:lnTo>
                  <a:lnTo>
                    <a:pt x="82" y="577"/>
                  </a:lnTo>
                  <a:lnTo>
                    <a:pt x="84" y="577"/>
                  </a:lnTo>
                  <a:lnTo>
                    <a:pt x="85" y="578"/>
                  </a:lnTo>
                  <a:lnTo>
                    <a:pt x="85" y="578"/>
                  </a:lnTo>
                  <a:lnTo>
                    <a:pt x="84" y="580"/>
                  </a:lnTo>
                  <a:lnTo>
                    <a:pt x="85" y="581"/>
                  </a:lnTo>
                  <a:lnTo>
                    <a:pt x="85" y="582"/>
                  </a:lnTo>
                  <a:lnTo>
                    <a:pt x="85" y="583"/>
                  </a:lnTo>
                  <a:lnTo>
                    <a:pt x="85" y="583"/>
                  </a:lnTo>
                  <a:lnTo>
                    <a:pt x="84" y="584"/>
                  </a:lnTo>
                  <a:lnTo>
                    <a:pt x="84" y="585"/>
                  </a:lnTo>
                  <a:lnTo>
                    <a:pt x="85" y="586"/>
                  </a:lnTo>
                  <a:lnTo>
                    <a:pt x="84" y="587"/>
                  </a:lnTo>
                  <a:lnTo>
                    <a:pt x="84" y="587"/>
                  </a:lnTo>
                  <a:lnTo>
                    <a:pt x="83" y="589"/>
                  </a:lnTo>
                  <a:lnTo>
                    <a:pt x="83" y="589"/>
                  </a:lnTo>
                  <a:lnTo>
                    <a:pt x="83" y="590"/>
                  </a:lnTo>
                  <a:lnTo>
                    <a:pt x="83" y="591"/>
                  </a:lnTo>
                  <a:lnTo>
                    <a:pt x="83" y="593"/>
                  </a:lnTo>
                  <a:lnTo>
                    <a:pt x="83" y="594"/>
                  </a:lnTo>
                  <a:lnTo>
                    <a:pt x="82" y="595"/>
                  </a:lnTo>
                  <a:lnTo>
                    <a:pt x="82" y="596"/>
                  </a:lnTo>
                  <a:lnTo>
                    <a:pt x="82" y="597"/>
                  </a:lnTo>
                  <a:lnTo>
                    <a:pt x="82" y="597"/>
                  </a:lnTo>
                  <a:lnTo>
                    <a:pt x="82" y="598"/>
                  </a:lnTo>
                  <a:lnTo>
                    <a:pt x="83" y="599"/>
                  </a:lnTo>
                  <a:lnTo>
                    <a:pt x="83" y="599"/>
                  </a:lnTo>
                  <a:lnTo>
                    <a:pt x="83" y="601"/>
                  </a:lnTo>
                  <a:lnTo>
                    <a:pt x="83" y="602"/>
                  </a:lnTo>
                  <a:lnTo>
                    <a:pt x="83" y="603"/>
                  </a:lnTo>
                  <a:lnTo>
                    <a:pt x="83" y="603"/>
                  </a:lnTo>
                  <a:lnTo>
                    <a:pt x="83" y="604"/>
                  </a:lnTo>
                  <a:lnTo>
                    <a:pt x="83" y="606"/>
                  </a:lnTo>
                  <a:lnTo>
                    <a:pt x="83" y="606"/>
                  </a:lnTo>
                  <a:lnTo>
                    <a:pt x="83" y="608"/>
                  </a:lnTo>
                  <a:lnTo>
                    <a:pt x="83" y="611"/>
                  </a:lnTo>
                  <a:lnTo>
                    <a:pt x="82" y="613"/>
                  </a:lnTo>
                  <a:lnTo>
                    <a:pt x="82" y="615"/>
                  </a:lnTo>
                  <a:lnTo>
                    <a:pt x="81" y="616"/>
                  </a:lnTo>
                  <a:lnTo>
                    <a:pt x="81" y="618"/>
                  </a:lnTo>
                  <a:lnTo>
                    <a:pt x="81" y="619"/>
                  </a:lnTo>
                  <a:lnTo>
                    <a:pt x="81" y="620"/>
                  </a:lnTo>
                  <a:lnTo>
                    <a:pt x="81" y="621"/>
                  </a:lnTo>
                  <a:lnTo>
                    <a:pt x="82" y="622"/>
                  </a:lnTo>
                  <a:lnTo>
                    <a:pt x="83" y="622"/>
                  </a:lnTo>
                  <a:lnTo>
                    <a:pt x="83" y="624"/>
                  </a:lnTo>
                  <a:lnTo>
                    <a:pt x="84" y="624"/>
                  </a:lnTo>
                  <a:lnTo>
                    <a:pt x="84" y="626"/>
                  </a:lnTo>
                  <a:lnTo>
                    <a:pt x="85" y="626"/>
                  </a:lnTo>
                  <a:lnTo>
                    <a:pt x="85" y="627"/>
                  </a:lnTo>
                  <a:lnTo>
                    <a:pt x="85" y="629"/>
                  </a:lnTo>
                  <a:lnTo>
                    <a:pt x="86" y="631"/>
                  </a:lnTo>
                  <a:lnTo>
                    <a:pt x="86" y="632"/>
                  </a:lnTo>
                  <a:lnTo>
                    <a:pt x="87" y="635"/>
                  </a:lnTo>
                  <a:lnTo>
                    <a:pt x="87" y="635"/>
                  </a:lnTo>
                  <a:lnTo>
                    <a:pt x="87" y="638"/>
                  </a:lnTo>
                  <a:lnTo>
                    <a:pt x="87" y="639"/>
                  </a:lnTo>
                  <a:lnTo>
                    <a:pt x="87" y="640"/>
                  </a:lnTo>
                  <a:lnTo>
                    <a:pt x="85" y="641"/>
                  </a:lnTo>
                  <a:lnTo>
                    <a:pt x="80" y="643"/>
                  </a:lnTo>
                  <a:lnTo>
                    <a:pt x="79" y="644"/>
                  </a:lnTo>
                  <a:lnTo>
                    <a:pt x="77" y="645"/>
                  </a:lnTo>
                  <a:lnTo>
                    <a:pt x="76" y="647"/>
                  </a:lnTo>
                  <a:lnTo>
                    <a:pt x="76" y="648"/>
                  </a:lnTo>
                  <a:lnTo>
                    <a:pt x="76" y="649"/>
                  </a:lnTo>
                  <a:lnTo>
                    <a:pt x="74" y="650"/>
                  </a:lnTo>
                  <a:lnTo>
                    <a:pt x="74" y="650"/>
                  </a:lnTo>
                  <a:lnTo>
                    <a:pt x="74" y="650"/>
                  </a:lnTo>
                  <a:lnTo>
                    <a:pt x="73" y="650"/>
                  </a:lnTo>
                  <a:lnTo>
                    <a:pt x="73" y="650"/>
                  </a:lnTo>
                  <a:lnTo>
                    <a:pt x="73" y="651"/>
                  </a:lnTo>
                  <a:lnTo>
                    <a:pt x="73" y="651"/>
                  </a:lnTo>
                  <a:lnTo>
                    <a:pt x="74" y="653"/>
                  </a:lnTo>
                  <a:lnTo>
                    <a:pt x="74" y="653"/>
                  </a:lnTo>
                  <a:lnTo>
                    <a:pt x="74" y="654"/>
                  </a:lnTo>
                  <a:lnTo>
                    <a:pt x="70" y="655"/>
                  </a:lnTo>
                  <a:lnTo>
                    <a:pt x="67" y="657"/>
                  </a:lnTo>
                  <a:lnTo>
                    <a:pt x="64" y="658"/>
                  </a:lnTo>
                  <a:lnTo>
                    <a:pt x="61" y="658"/>
                  </a:lnTo>
                  <a:lnTo>
                    <a:pt x="58" y="659"/>
                  </a:lnTo>
                  <a:lnTo>
                    <a:pt x="56" y="659"/>
                  </a:lnTo>
                  <a:lnTo>
                    <a:pt x="54" y="659"/>
                  </a:lnTo>
                  <a:lnTo>
                    <a:pt x="52" y="659"/>
                  </a:lnTo>
                  <a:lnTo>
                    <a:pt x="52" y="659"/>
                  </a:lnTo>
                  <a:lnTo>
                    <a:pt x="52" y="659"/>
                  </a:lnTo>
                  <a:lnTo>
                    <a:pt x="43" y="659"/>
                  </a:lnTo>
                  <a:lnTo>
                    <a:pt x="42" y="659"/>
                  </a:lnTo>
                  <a:lnTo>
                    <a:pt x="40" y="659"/>
                  </a:lnTo>
                  <a:lnTo>
                    <a:pt x="38" y="659"/>
                  </a:lnTo>
                  <a:lnTo>
                    <a:pt x="37" y="659"/>
                  </a:lnTo>
                  <a:lnTo>
                    <a:pt x="36" y="659"/>
                  </a:lnTo>
                  <a:lnTo>
                    <a:pt x="29" y="659"/>
                  </a:lnTo>
                  <a:lnTo>
                    <a:pt x="30" y="664"/>
                  </a:lnTo>
                  <a:lnTo>
                    <a:pt x="30" y="667"/>
                  </a:lnTo>
                  <a:lnTo>
                    <a:pt x="28" y="671"/>
                  </a:lnTo>
                  <a:lnTo>
                    <a:pt x="24" y="683"/>
                  </a:lnTo>
                  <a:lnTo>
                    <a:pt x="24" y="684"/>
                  </a:lnTo>
                  <a:lnTo>
                    <a:pt x="23" y="692"/>
                  </a:lnTo>
                  <a:lnTo>
                    <a:pt x="24" y="704"/>
                  </a:lnTo>
                  <a:lnTo>
                    <a:pt x="21" y="703"/>
                  </a:lnTo>
                  <a:lnTo>
                    <a:pt x="19" y="702"/>
                  </a:lnTo>
                  <a:lnTo>
                    <a:pt x="14" y="698"/>
                  </a:lnTo>
                  <a:lnTo>
                    <a:pt x="11" y="697"/>
                  </a:lnTo>
                  <a:lnTo>
                    <a:pt x="9" y="697"/>
                  </a:lnTo>
                  <a:lnTo>
                    <a:pt x="8" y="696"/>
                  </a:lnTo>
                  <a:lnTo>
                    <a:pt x="8" y="696"/>
                  </a:lnTo>
                  <a:lnTo>
                    <a:pt x="8" y="698"/>
                  </a:lnTo>
                  <a:lnTo>
                    <a:pt x="9" y="701"/>
                  </a:lnTo>
                  <a:lnTo>
                    <a:pt x="10" y="703"/>
                  </a:lnTo>
                  <a:lnTo>
                    <a:pt x="9" y="706"/>
                  </a:lnTo>
                  <a:lnTo>
                    <a:pt x="7" y="708"/>
                  </a:lnTo>
                  <a:lnTo>
                    <a:pt x="8" y="710"/>
                  </a:lnTo>
                  <a:lnTo>
                    <a:pt x="8" y="713"/>
                  </a:lnTo>
                  <a:lnTo>
                    <a:pt x="8" y="713"/>
                  </a:lnTo>
                  <a:lnTo>
                    <a:pt x="7" y="714"/>
                  </a:lnTo>
                  <a:lnTo>
                    <a:pt x="5" y="715"/>
                  </a:lnTo>
                  <a:lnTo>
                    <a:pt x="4" y="715"/>
                  </a:lnTo>
                  <a:lnTo>
                    <a:pt x="5" y="714"/>
                  </a:lnTo>
                  <a:lnTo>
                    <a:pt x="6" y="713"/>
                  </a:lnTo>
                  <a:lnTo>
                    <a:pt x="4" y="713"/>
                  </a:lnTo>
                  <a:lnTo>
                    <a:pt x="1" y="713"/>
                  </a:lnTo>
                  <a:lnTo>
                    <a:pt x="1" y="717"/>
                  </a:lnTo>
                  <a:lnTo>
                    <a:pt x="0" y="726"/>
                  </a:lnTo>
                  <a:lnTo>
                    <a:pt x="0" y="726"/>
                  </a:lnTo>
                  <a:lnTo>
                    <a:pt x="0" y="726"/>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76" name="Google Shape;1176;p51" descr="{&quot;Key&quot;:&quot;bomet&quot;,&quot;Name&quot;:&quot;Bomet&quot;,&quot;Value&quot;:21.0,&quot;Formula&quot;:&quot;21&quot;,&quot;Text&quot;:&quot;21&quot;,&quot;OfficeApplication&quot;:1,&quot;HasValue&quot;:true}"/>
            <p:cNvSpPr/>
            <p:nvPr/>
          </p:nvSpPr>
          <p:spPr>
            <a:xfrm>
              <a:off x="1620538" y="3781715"/>
              <a:ext cx="312558" cy="366216"/>
            </a:xfrm>
            <a:custGeom>
              <a:avLst/>
              <a:gdLst/>
              <a:ahLst/>
              <a:cxnLst/>
              <a:rect l="l" t="t" r="r" b="b"/>
              <a:pathLst>
                <a:path w="251" h="293" extrusionOk="0">
                  <a:moveTo>
                    <a:pt x="3" y="227"/>
                  </a:moveTo>
                  <a:lnTo>
                    <a:pt x="23" y="232"/>
                  </a:lnTo>
                  <a:lnTo>
                    <a:pt x="31" y="235"/>
                  </a:lnTo>
                  <a:lnTo>
                    <a:pt x="33" y="235"/>
                  </a:lnTo>
                  <a:lnTo>
                    <a:pt x="39" y="241"/>
                  </a:lnTo>
                  <a:lnTo>
                    <a:pt x="44" y="245"/>
                  </a:lnTo>
                  <a:lnTo>
                    <a:pt x="58" y="257"/>
                  </a:lnTo>
                  <a:lnTo>
                    <a:pt x="81" y="275"/>
                  </a:lnTo>
                  <a:lnTo>
                    <a:pt x="86" y="280"/>
                  </a:lnTo>
                  <a:lnTo>
                    <a:pt x="91" y="284"/>
                  </a:lnTo>
                  <a:lnTo>
                    <a:pt x="100" y="291"/>
                  </a:lnTo>
                  <a:lnTo>
                    <a:pt x="100" y="292"/>
                  </a:lnTo>
                  <a:lnTo>
                    <a:pt x="100" y="292"/>
                  </a:lnTo>
                  <a:lnTo>
                    <a:pt x="101" y="293"/>
                  </a:lnTo>
                  <a:lnTo>
                    <a:pt x="103" y="293"/>
                  </a:lnTo>
                  <a:lnTo>
                    <a:pt x="103" y="291"/>
                  </a:lnTo>
                  <a:lnTo>
                    <a:pt x="104" y="291"/>
                  </a:lnTo>
                  <a:lnTo>
                    <a:pt x="103" y="290"/>
                  </a:lnTo>
                  <a:lnTo>
                    <a:pt x="104" y="289"/>
                  </a:lnTo>
                  <a:lnTo>
                    <a:pt x="104" y="288"/>
                  </a:lnTo>
                  <a:lnTo>
                    <a:pt x="105" y="288"/>
                  </a:lnTo>
                  <a:lnTo>
                    <a:pt x="106" y="288"/>
                  </a:lnTo>
                  <a:lnTo>
                    <a:pt x="107" y="288"/>
                  </a:lnTo>
                  <a:lnTo>
                    <a:pt x="107" y="285"/>
                  </a:lnTo>
                  <a:lnTo>
                    <a:pt x="109" y="285"/>
                  </a:lnTo>
                  <a:lnTo>
                    <a:pt x="112" y="285"/>
                  </a:lnTo>
                  <a:lnTo>
                    <a:pt x="113" y="285"/>
                  </a:lnTo>
                  <a:lnTo>
                    <a:pt x="112" y="284"/>
                  </a:lnTo>
                  <a:lnTo>
                    <a:pt x="114" y="284"/>
                  </a:lnTo>
                  <a:lnTo>
                    <a:pt x="116" y="283"/>
                  </a:lnTo>
                  <a:lnTo>
                    <a:pt x="117" y="282"/>
                  </a:lnTo>
                  <a:lnTo>
                    <a:pt x="117" y="281"/>
                  </a:lnTo>
                  <a:lnTo>
                    <a:pt x="118" y="282"/>
                  </a:lnTo>
                  <a:lnTo>
                    <a:pt x="119" y="281"/>
                  </a:lnTo>
                  <a:lnTo>
                    <a:pt x="120" y="281"/>
                  </a:lnTo>
                  <a:lnTo>
                    <a:pt x="121" y="280"/>
                  </a:lnTo>
                  <a:lnTo>
                    <a:pt x="122" y="280"/>
                  </a:lnTo>
                  <a:lnTo>
                    <a:pt x="124" y="279"/>
                  </a:lnTo>
                  <a:lnTo>
                    <a:pt x="125" y="278"/>
                  </a:lnTo>
                  <a:lnTo>
                    <a:pt x="126" y="278"/>
                  </a:lnTo>
                  <a:lnTo>
                    <a:pt x="127" y="277"/>
                  </a:lnTo>
                  <a:lnTo>
                    <a:pt x="129" y="276"/>
                  </a:lnTo>
                  <a:lnTo>
                    <a:pt x="131" y="276"/>
                  </a:lnTo>
                  <a:lnTo>
                    <a:pt x="131" y="275"/>
                  </a:lnTo>
                  <a:lnTo>
                    <a:pt x="131" y="275"/>
                  </a:lnTo>
                  <a:lnTo>
                    <a:pt x="132" y="274"/>
                  </a:lnTo>
                  <a:lnTo>
                    <a:pt x="133" y="273"/>
                  </a:lnTo>
                  <a:lnTo>
                    <a:pt x="137" y="272"/>
                  </a:lnTo>
                  <a:lnTo>
                    <a:pt x="137" y="270"/>
                  </a:lnTo>
                  <a:lnTo>
                    <a:pt x="137" y="269"/>
                  </a:lnTo>
                  <a:lnTo>
                    <a:pt x="139" y="269"/>
                  </a:lnTo>
                  <a:lnTo>
                    <a:pt x="140" y="268"/>
                  </a:lnTo>
                  <a:lnTo>
                    <a:pt x="143" y="266"/>
                  </a:lnTo>
                  <a:lnTo>
                    <a:pt x="145" y="263"/>
                  </a:lnTo>
                  <a:lnTo>
                    <a:pt x="145" y="263"/>
                  </a:lnTo>
                  <a:lnTo>
                    <a:pt x="146" y="264"/>
                  </a:lnTo>
                  <a:lnTo>
                    <a:pt x="146" y="264"/>
                  </a:lnTo>
                  <a:lnTo>
                    <a:pt x="150" y="266"/>
                  </a:lnTo>
                  <a:lnTo>
                    <a:pt x="155" y="263"/>
                  </a:lnTo>
                  <a:lnTo>
                    <a:pt x="160" y="260"/>
                  </a:lnTo>
                  <a:lnTo>
                    <a:pt x="165" y="258"/>
                  </a:lnTo>
                  <a:lnTo>
                    <a:pt x="167" y="256"/>
                  </a:lnTo>
                  <a:lnTo>
                    <a:pt x="171" y="255"/>
                  </a:lnTo>
                  <a:lnTo>
                    <a:pt x="175" y="252"/>
                  </a:lnTo>
                  <a:lnTo>
                    <a:pt x="175" y="252"/>
                  </a:lnTo>
                  <a:lnTo>
                    <a:pt x="175" y="247"/>
                  </a:lnTo>
                  <a:lnTo>
                    <a:pt x="177" y="247"/>
                  </a:lnTo>
                  <a:lnTo>
                    <a:pt x="178" y="244"/>
                  </a:lnTo>
                  <a:lnTo>
                    <a:pt x="175" y="241"/>
                  </a:lnTo>
                  <a:lnTo>
                    <a:pt x="177" y="239"/>
                  </a:lnTo>
                  <a:lnTo>
                    <a:pt x="178" y="235"/>
                  </a:lnTo>
                  <a:lnTo>
                    <a:pt x="178" y="235"/>
                  </a:lnTo>
                  <a:lnTo>
                    <a:pt x="178" y="235"/>
                  </a:lnTo>
                  <a:lnTo>
                    <a:pt x="178" y="235"/>
                  </a:lnTo>
                  <a:lnTo>
                    <a:pt x="180" y="234"/>
                  </a:lnTo>
                  <a:lnTo>
                    <a:pt x="180" y="233"/>
                  </a:lnTo>
                  <a:lnTo>
                    <a:pt x="181" y="231"/>
                  </a:lnTo>
                  <a:lnTo>
                    <a:pt x="182" y="229"/>
                  </a:lnTo>
                  <a:lnTo>
                    <a:pt x="184" y="228"/>
                  </a:lnTo>
                  <a:lnTo>
                    <a:pt x="185" y="227"/>
                  </a:lnTo>
                  <a:lnTo>
                    <a:pt x="186" y="227"/>
                  </a:lnTo>
                  <a:lnTo>
                    <a:pt x="189" y="225"/>
                  </a:lnTo>
                  <a:lnTo>
                    <a:pt x="190" y="225"/>
                  </a:lnTo>
                  <a:lnTo>
                    <a:pt x="190" y="225"/>
                  </a:lnTo>
                  <a:lnTo>
                    <a:pt x="191" y="225"/>
                  </a:lnTo>
                  <a:lnTo>
                    <a:pt x="191" y="220"/>
                  </a:lnTo>
                  <a:lnTo>
                    <a:pt x="193" y="219"/>
                  </a:lnTo>
                  <a:lnTo>
                    <a:pt x="195" y="218"/>
                  </a:lnTo>
                  <a:lnTo>
                    <a:pt x="195" y="217"/>
                  </a:lnTo>
                  <a:lnTo>
                    <a:pt x="195" y="216"/>
                  </a:lnTo>
                  <a:lnTo>
                    <a:pt x="196" y="217"/>
                  </a:lnTo>
                  <a:lnTo>
                    <a:pt x="197" y="216"/>
                  </a:lnTo>
                  <a:lnTo>
                    <a:pt x="198" y="216"/>
                  </a:lnTo>
                  <a:lnTo>
                    <a:pt x="199" y="211"/>
                  </a:lnTo>
                  <a:lnTo>
                    <a:pt x="201" y="208"/>
                  </a:lnTo>
                  <a:lnTo>
                    <a:pt x="203" y="206"/>
                  </a:lnTo>
                  <a:lnTo>
                    <a:pt x="206" y="204"/>
                  </a:lnTo>
                  <a:lnTo>
                    <a:pt x="207" y="203"/>
                  </a:lnTo>
                  <a:lnTo>
                    <a:pt x="207" y="203"/>
                  </a:lnTo>
                  <a:lnTo>
                    <a:pt x="207" y="202"/>
                  </a:lnTo>
                  <a:lnTo>
                    <a:pt x="208" y="202"/>
                  </a:lnTo>
                  <a:lnTo>
                    <a:pt x="209" y="201"/>
                  </a:lnTo>
                  <a:lnTo>
                    <a:pt x="210" y="201"/>
                  </a:lnTo>
                  <a:lnTo>
                    <a:pt x="210" y="200"/>
                  </a:lnTo>
                  <a:lnTo>
                    <a:pt x="212" y="199"/>
                  </a:lnTo>
                  <a:lnTo>
                    <a:pt x="214" y="199"/>
                  </a:lnTo>
                  <a:lnTo>
                    <a:pt x="216" y="198"/>
                  </a:lnTo>
                  <a:lnTo>
                    <a:pt x="218" y="196"/>
                  </a:lnTo>
                  <a:lnTo>
                    <a:pt x="219" y="195"/>
                  </a:lnTo>
                  <a:lnTo>
                    <a:pt x="219" y="195"/>
                  </a:lnTo>
                  <a:lnTo>
                    <a:pt x="221" y="193"/>
                  </a:lnTo>
                  <a:lnTo>
                    <a:pt x="222" y="193"/>
                  </a:lnTo>
                  <a:lnTo>
                    <a:pt x="224" y="191"/>
                  </a:lnTo>
                  <a:lnTo>
                    <a:pt x="227" y="187"/>
                  </a:lnTo>
                  <a:lnTo>
                    <a:pt x="229" y="187"/>
                  </a:lnTo>
                  <a:lnTo>
                    <a:pt x="229" y="187"/>
                  </a:lnTo>
                  <a:lnTo>
                    <a:pt x="226" y="182"/>
                  </a:lnTo>
                  <a:lnTo>
                    <a:pt x="216" y="180"/>
                  </a:lnTo>
                  <a:lnTo>
                    <a:pt x="212" y="178"/>
                  </a:lnTo>
                  <a:lnTo>
                    <a:pt x="206" y="176"/>
                  </a:lnTo>
                  <a:lnTo>
                    <a:pt x="198" y="169"/>
                  </a:lnTo>
                  <a:lnTo>
                    <a:pt x="198" y="168"/>
                  </a:lnTo>
                  <a:lnTo>
                    <a:pt x="198" y="165"/>
                  </a:lnTo>
                  <a:lnTo>
                    <a:pt x="193" y="162"/>
                  </a:lnTo>
                  <a:lnTo>
                    <a:pt x="184" y="155"/>
                  </a:lnTo>
                  <a:lnTo>
                    <a:pt x="184" y="156"/>
                  </a:lnTo>
                  <a:lnTo>
                    <a:pt x="182" y="158"/>
                  </a:lnTo>
                  <a:lnTo>
                    <a:pt x="179" y="155"/>
                  </a:lnTo>
                  <a:lnTo>
                    <a:pt x="177" y="148"/>
                  </a:lnTo>
                  <a:lnTo>
                    <a:pt x="177" y="148"/>
                  </a:lnTo>
                  <a:lnTo>
                    <a:pt x="178" y="148"/>
                  </a:lnTo>
                  <a:lnTo>
                    <a:pt x="178" y="147"/>
                  </a:lnTo>
                  <a:lnTo>
                    <a:pt x="179" y="146"/>
                  </a:lnTo>
                  <a:lnTo>
                    <a:pt x="178" y="141"/>
                  </a:lnTo>
                  <a:lnTo>
                    <a:pt x="170" y="122"/>
                  </a:lnTo>
                  <a:lnTo>
                    <a:pt x="169" y="119"/>
                  </a:lnTo>
                  <a:lnTo>
                    <a:pt x="251" y="95"/>
                  </a:lnTo>
                  <a:lnTo>
                    <a:pt x="251" y="95"/>
                  </a:lnTo>
                  <a:lnTo>
                    <a:pt x="245" y="86"/>
                  </a:lnTo>
                  <a:lnTo>
                    <a:pt x="241" y="81"/>
                  </a:lnTo>
                  <a:lnTo>
                    <a:pt x="233" y="67"/>
                  </a:lnTo>
                  <a:lnTo>
                    <a:pt x="234" y="66"/>
                  </a:lnTo>
                  <a:lnTo>
                    <a:pt x="222" y="45"/>
                  </a:lnTo>
                  <a:lnTo>
                    <a:pt x="220" y="46"/>
                  </a:lnTo>
                  <a:lnTo>
                    <a:pt x="215" y="38"/>
                  </a:lnTo>
                  <a:lnTo>
                    <a:pt x="215" y="38"/>
                  </a:lnTo>
                  <a:lnTo>
                    <a:pt x="216" y="36"/>
                  </a:lnTo>
                  <a:lnTo>
                    <a:pt x="207" y="21"/>
                  </a:lnTo>
                  <a:lnTo>
                    <a:pt x="202" y="13"/>
                  </a:lnTo>
                  <a:lnTo>
                    <a:pt x="196" y="3"/>
                  </a:lnTo>
                  <a:lnTo>
                    <a:pt x="194" y="0"/>
                  </a:lnTo>
                  <a:lnTo>
                    <a:pt x="193" y="0"/>
                  </a:lnTo>
                  <a:lnTo>
                    <a:pt x="191" y="0"/>
                  </a:lnTo>
                  <a:lnTo>
                    <a:pt x="189" y="2"/>
                  </a:lnTo>
                  <a:lnTo>
                    <a:pt x="184" y="5"/>
                  </a:lnTo>
                  <a:lnTo>
                    <a:pt x="181" y="7"/>
                  </a:lnTo>
                  <a:lnTo>
                    <a:pt x="179" y="9"/>
                  </a:lnTo>
                  <a:lnTo>
                    <a:pt x="177" y="13"/>
                  </a:lnTo>
                  <a:lnTo>
                    <a:pt x="175" y="13"/>
                  </a:lnTo>
                  <a:lnTo>
                    <a:pt x="173" y="12"/>
                  </a:lnTo>
                  <a:lnTo>
                    <a:pt x="170" y="12"/>
                  </a:lnTo>
                  <a:lnTo>
                    <a:pt x="166" y="13"/>
                  </a:lnTo>
                  <a:lnTo>
                    <a:pt x="164" y="12"/>
                  </a:lnTo>
                  <a:lnTo>
                    <a:pt x="160" y="13"/>
                  </a:lnTo>
                  <a:lnTo>
                    <a:pt x="158" y="13"/>
                  </a:lnTo>
                  <a:lnTo>
                    <a:pt x="156" y="13"/>
                  </a:lnTo>
                  <a:lnTo>
                    <a:pt x="155" y="14"/>
                  </a:lnTo>
                  <a:lnTo>
                    <a:pt x="152" y="14"/>
                  </a:lnTo>
                  <a:lnTo>
                    <a:pt x="147" y="15"/>
                  </a:lnTo>
                  <a:lnTo>
                    <a:pt x="143" y="14"/>
                  </a:lnTo>
                  <a:lnTo>
                    <a:pt x="141" y="14"/>
                  </a:lnTo>
                  <a:lnTo>
                    <a:pt x="138" y="16"/>
                  </a:lnTo>
                  <a:lnTo>
                    <a:pt x="136" y="19"/>
                  </a:lnTo>
                  <a:lnTo>
                    <a:pt x="133" y="20"/>
                  </a:lnTo>
                  <a:lnTo>
                    <a:pt x="130" y="22"/>
                  </a:lnTo>
                  <a:lnTo>
                    <a:pt x="126" y="22"/>
                  </a:lnTo>
                  <a:lnTo>
                    <a:pt x="122" y="21"/>
                  </a:lnTo>
                  <a:lnTo>
                    <a:pt x="119" y="20"/>
                  </a:lnTo>
                  <a:lnTo>
                    <a:pt x="115" y="20"/>
                  </a:lnTo>
                  <a:lnTo>
                    <a:pt x="110" y="22"/>
                  </a:lnTo>
                  <a:lnTo>
                    <a:pt x="107" y="22"/>
                  </a:lnTo>
                  <a:lnTo>
                    <a:pt x="106" y="21"/>
                  </a:lnTo>
                  <a:lnTo>
                    <a:pt x="103" y="21"/>
                  </a:lnTo>
                  <a:lnTo>
                    <a:pt x="100" y="22"/>
                  </a:lnTo>
                  <a:lnTo>
                    <a:pt x="97" y="21"/>
                  </a:lnTo>
                  <a:lnTo>
                    <a:pt x="96" y="23"/>
                  </a:lnTo>
                  <a:lnTo>
                    <a:pt x="95" y="26"/>
                  </a:lnTo>
                  <a:lnTo>
                    <a:pt x="95" y="28"/>
                  </a:lnTo>
                  <a:lnTo>
                    <a:pt x="94" y="31"/>
                  </a:lnTo>
                  <a:lnTo>
                    <a:pt x="91" y="33"/>
                  </a:lnTo>
                  <a:lnTo>
                    <a:pt x="90" y="36"/>
                  </a:lnTo>
                  <a:lnTo>
                    <a:pt x="88" y="38"/>
                  </a:lnTo>
                  <a:lnTo>
                    <a:pt x="86" y="40"/>
                  </a:lnTo>
                  <a:lnTo>
                    <a:pt x="88" y="41"/>
                  </a:lnTo>
                  <a:lnTo>
                    <a:pt x="89" y="42"/>
                  </a:lnTo>
                  <a:lnTo>
                    <a:pt x="91" y="43"/>
                  </a:lnTo>
                  <a:lnTo>
                    <a:pt x="91" y="44"/>
                  </a:lnTo>
                  <a:lnTo>
                    <a:pt x="89" y="45"/>
                  </a:lnTo>
                  <a:lnTo>
                    <a:pt x="89" y="46"/>
                  </a:lnTo>
                  <a:lnTo>
                    <a:pt x="87" y="46"/>
                  </a:lnTo>
                  <a:lnTo>
                    <a:pt x="84" y="47"/>
                  </a:lnTo>
                  <a:lnTo>
                    <a:pt x="83" y="48"/>
                  </a:lnTo>
                  <a:lnTo>
                    <a:pt x="81" y="47"/>
                  </a:lnTo>
                  <a:lnTo>
                    <a:pt x="78" y="48"/>
                  </a:lnTo>
                  <a:lnTo>
                    <a:pt x="76" y="48"/>
                  </a:lnTo>
                  <a:lnTo>
                    <a:pt x="75" y="47"/>
                  </a:lnTo>
                  <a:lnTo>
                    <a:pt x="74" y="50"/>
                  </a:lnTo>
                  <a:lnTo>
                    <a:pt x="73" y="52"/>
                  </a:lnTo>
                  <a:lnTo>
                    <a:pt x="73" y="55"/>
                  </a:lnTo>
                  <a:lnTo>
                    <a:pt x="75" y="57"/>
                  </a:lnTo>
                  <a:lnTo>
                    <a:pt x="78" y="58"/>
                  </a:lnTo>
                  <a:lnTo>
                    <a:pt x="79" y="60"/>
                  </a:lnTo>
                  <a:lnTo>
                    <a:pt x="80" y="61"/>
                  </a:lnTo>
                  <a:lnTo>
                    <a:pt x="79" y="62"/>
                  </a:lnTo>
                  <a:lnTo>
                    <a:pt x="79" y="65"/>
                  </a:lnTo>
                  <a:lnTo>
                    <a:pt x="80" y="66"/>
                  </a:lnTo>
                  <a:lnTo>
                    <a:pt x="82" y="67"/>
                  </a:lnTo>
                  <a:lnTo>
                    <a:pt x="82" y="70"/>
                  </a:lnTo>
                  <a:lnTo>
                    <a:pt x="82" y="73"/>
                  </a:lnTo>
                  <a:lnTo>
                    <a:pt x="83" y="75"/>
                  </a:lnTo>
                  <a:lnTo>
                    <a:pt x="84" y="76"/>
                  </a:lnTo>
                  <a:lnTo>
                    <a:pt x="84" y="78"/>
                  </a:lnTo>
                  <a:lnTo>
                    <a:pt x="82" y="81"/>
                  </a:lnTo>
                  <a:lnTo>
                    <a:pt x="81" y="85"/>
                  </a:lnTo>
                  <a:lnTo>
                    <a:pt x="81" y="88"/>
                  </a:lnTo>
                  <a:lnTo>
                    <a:pt x="83" y="91"/>
                  </a:lnTo>
                  <a:lnTo>
                    <a:pt x="87" y="95"/>
                  </a:lnTo>
                  <a:lnTo>
                    <a:pt x="90" y="96"/>
                  </a:lnTo>
                  <a:lnTo>
                    <a:pt x="92" y="98"/>
                  </a:lnTo>
                  <a:lnTo>
                    <a:pt x="93" y="100"/>
                  </a:lnTo>
                  <a:lnTo>
                    <a:pt x="94" y="102"/>
                  </a:lnTo>
                  <a:lnTo>
                    <a:pt x="94" y="104"/>
                  </a:lnTo>
                  <a:lnTo>
                    <a:pt x="95" y="106"/>
                  </a:lnTo>
                  <a:lnTo>
                    <a:pt x="96" y="107"/>
                  </a:lnTo>
                  <a:lnTo>
                    <a:pt x="98" y="110"/>
                  </a:lnTo>
                  <a:lnTo>
                    <a:pt x="99" y="112"/>
                  </a:lnTo>
                  <a:lnTo>
                    <a:pt x="100" y="113"/>
                  </a:lnTo>
                  <a:lnTo>
                    <a:pt x="102" y="114"/>
                  </a:lnTo>
                  <a:lnTo>
                    <a:pt x="103" y="116"/>
                  </a:lnTo>
                  <a:lnTo>
                    <a:pt x="102" y="119"/>
                  </a:lnTo>
                  <a:lnTo>
                    <a:pt x="102" y="122"/>
                  </a:lnTo>
                  <a:lnTo>
                    <a:pt x="106" y="124"/>
                  </a:lnTo>
                  <a:lnTo>
                    <a:pt x="108" y="125"/>
                  </a:lnTo>
                  <a:lnTo>
                    <a:pt x="109" y="127"/>
                  </a:lnTo>
                  <a:lnTo>
                    <a:pt x="109" y="130"/>
                  </a:lnTo>
                  <a:lnTo>
                    <a:pt x="110" y="134"/>
                  </a:lnTo>
                  <a:lnTo>
                    <a:pt x="109" y="134"/>
                  </a:lnTo>
                  <a:lnTo>
                    <a:pt x="109" y="135"/>
                  </a:lnTo>
                  <a:lnTo>
                    <a:pt x="108" y="136"/>
                  </a:lnTo>
                  <a:lnTo>
                    <a:pt x="107" y="137"/>
                  </a:lnTo>
                  <a:lnTo>
                    <a:pt x="106" y="136"/>
                  </a:lnTo>
                  <a:lnTo>
                    <a:pt x="106" y="138"/>
                  </a:lnTo>
                  <a:lnTo>
                    <a:pt x="103" y="138"/>
                  </a:lnTo>
                  <a:lnTo>
                    <a:pt x="103" y="139"/>
                  </a:lnTo>
                  <a:lnTo>
                    <a:pt x="103" y="139"/>
                  </a:lnTo>
                  <a:lnTo>
                    <a:pt x="102" y="139"/>
                  </a:lnTo>
                  <a:lnTo>
                    <a:pt x="101" y="140"/>
                  </a:lnTo>
                  <a:lnTo>
                    <a:pt x="100" y="140"/>
                  </a:lnTo>
                  <a:lnTo>
                    <a:pt x="98" y="141"/>
                  </a:lnTo>
                  <a:lnTo>
                    <a:pt x="97" y="141"/>
                  </a:lnTo>
                  <a:lnTo>
                    <a:pt x="95" y="141"/>
                  </a:lnTo>
                  <a:lnTo>
                    <a:pt x="94" y="142"/>
                  </a:lnTo>
                  <a:lnTo>
                    <a:pt x="94" y="144"/>
                  </a:lnTo>
                  <a:lnTo>
                    <a:pt x="93" y="144"/>
                  </a:lnTo>
                  <a:lnTo>
                    <a:pt x="92" y="145"/>
                  </a:lnTo>
                  <a:lnTo>
                    <a:pt x="91" y="146"/>
                  </a:lnTo>
                  <a:lnTo>
                    <a:pt x="89" y="146"/>
                  </a:lnTo>
                  <a:lnTo>
                    <a:pt x="87" y="145"/>
                  </a:lnTo>
                  <a:lnTo>
                    <a:pt x="85" y="145"/>
                  </a:lnTo>
                  <a:lnTo>
                    <a:pt x="84" y="146"/>
                  </a:lnTo>
                  <a:lnTo>
                    <a:pt x="83" y="147"/>
                  </a:lnTo>
                  <a:lnTo>
                    <a:pt x="82" y="149"/>
                  </a:lnTo>
                  <a:lnTo>
                    <a:pt x="80" y="151"/>
                  </a:lnTo>
                  <a:lnTo>
                    <a:pt x="78" y="153"/>
                  </a:lnTo>
                  <a:lnTo>
                    <a:pt x="78" y="153"/>
                  </a:lnTo>
                  <a:lnTo>
                    <a:pt x="78" y="154"/>
                  </a:lnTo>
                  <a:lnTo>
                    <a:pt x="78" y="154"/>
                  </a:lnTo>
                  <a:lnTo>
                    <a:pt x="76" y="154"/>
                  </a:lnTo>
                  <a:lnTo>
                    <a:pt x="75" y="153"/>
                  </a:lnTo>
                  <a:lnTo>
                    <a:pt x="74" y="152"/>
                  </a:lnTo>
                  <a:lnTo>
                    <a:pt x="72" y="153"/>
                  </a:lnTo>
                  <a:lnTo>
                    <a:pt x="71" y="152"/>
                  </a:lnTo>
                  <a:lnTo>
                    <a:pt x="69" y="152"/>
                  </a:lnTo>
                  <a:lnTo>
                    <a:pt x="68" y="154"/>
                  </a:lnTo>
                  <a:lnTo>
                    <a:pt x="67" y="154"/>
                  </a:lnTo>
                  <a:lnTo>
                    <a:pt x="66" y="152"/>
                  </a:lnTo>
                  <a:lnTo>
                    <a:pt x="65" y="151"/>
                  </a:lnTo>
                  <a:lnTo>
                    <a:pt x="65" y="149"/>
                  </a:lnTo>
                  <a:lnTo>
                    <a:pt x="64" y="148"/>
                  </a:lnTo>
                  <a:lnTo>
                    <a:pt x="63" y="147"/>
                  </a:lnTo>
                  <a:lnTo>
                    <a:pt x="60" y="147"/>
                  </a:lnTo>
                  <a:lnTo>
                    <a:pt x="58" y="147"/>
                  </a:lnTo>
                  <a:lnTo>
                    <a:pt x="57" y="146"/>
                  </a:lnTo>
                  <a:lnTo>
                    <a:pt x="56" y="146"/>
                  </a:lnTo>
                  <a:lnTo>
                    <a:pt x="54" y="146"/>
                  </a:lnTo>
                  <a:lnTo>
                    <a:pt x="54" y="145"/>
                  </a:lnTo>
                  <a:lnTo>
                    <a:pt x="54" y="144"/>
                  </a:lnTo>
                  <a:lnTo>
                    <a:pt x="52" y="144"/>
                  </a:lnTo>
                  <a:lnTo>
                    <a:pt x="50" y="143"/>
                  </a:lnTo>
                  <a:lnTo>
                    <a:pt x="50" y="143"/>
                  </a:lnTo>
                  <a:lnTo>
                    <a:pt x="49" y="142"/>
                  </a:lnTo>
                  <a:lnTo>
                    <a:pt x="48" y="144"/>
                  </a:lnTo>
                  <a:lnTo>
                    <a:pt x="47" y="143"/>
                  </a:lnTo>
                  <a:lnTo>
                    <a:pt x="46" y="143"/>
                  </a:lnTo>
                  <a:lnTo>
                    <a:pt x="44" y="144"/>
                  </a:lnTo>
                  <a:lnTo>
                    <a:pt x="42" y="144"/>
                  </a:lnTo>
                  <a:lnTo>
                    <a:pt x="41" y="144"/>
                  </a:lnTo>
                  <a:lnTo>
                    <a:pt x="39" y="145"/>
                  </a:lnTo>
                  <a:lnTo>
                    <a:pt x="39" y="145"/>
                  </a:lnTo>
                  <a:lnTo>
                    <a:pt x="38" y="144"/>
                  </a:lnTo>
                  <a:lnTo>
                    <a:pt x="36" y="143"/>
                  </a:lnTo>
                  <a:lnTo>
                    <a:pt x="32" y="144"/>
                  </a:lnTo>
                  <a:lnTo>
                    <a:pt x="28" y="144"/>
                  </a:lnTo>
                  <a:lnTo>
                    <a:pt x="22" y="144"/>
                  </a:lnTo>
                  <a:lnTo>
                    <a:pt x="19" y="144"/>
                  </a:lnTo>
                  <a:lnTo>
                    <a:pt x="18" y="146"/>
                  </a:lnTo>
                  <a:lnTo>
                    <a:pt x="19" y="149"/>
                  </a:lnTo>
                  <a:lnTo>
                    <a:pt x="21" y="152"/>
                  </a:lnTo>
                  <a:lnTo>
                    <a:pt x="22" y="157"/>
                  </a:lnTo>
                  <a:lnTo>
                    <a:pt x="22" y="158"/>
                  </a:lnTo>
                  <a:lnTo>
                    <a:pt x="21" y="158"/>
                  </a:lnTo>
                  <a:lnTo>
                    <a:pt x="26" y="168"/>
                  </a:lnTo>
                  <a:lnTo>
                    <a:pt x="32" y="180"/>
                  </a:lnTo>
                  <a:lnTo>
                    <a:pt x="34" y="181"/>
                  </a:lnTo>
                  <a:lnTo>
                    <a:pt x="35" y="183"/>
                  </a:lnTo>
                  <a:lnTo>
                    <a:pt x="36" y="186"/>
                  </a:lnTo>
                  <a:lnTo>
                    <a:pt x="34" y="187"/>
                  </a:lnTo>
                  <a:lnTo>
                    <a:pt x="35" y="188"/>
                  </a:lnTo>
                  <a:lnTo>
                    <a:pt x="30" y="196"/>
                  </a:lnTo>
                  <a:lnTo>
                    <a:pt x="22" y="203"/>
                  </a:lnTo>
                  <a:lnTo>
                    <a:pt x="15" y="211"/>
                  </a:lnTo>
                  <a:lnTo>
                    <a:pt x="14" y="210"/>
                  </a:lnTo>
                  <a:lnTo>
                    <a:pt x="12" y="209"/>
                  </a:lnTo>
                  <a:lnTo>
                    <a:pt x="11" y="209"/>
                  </a:lnTo>
                  <a:lnTo>
                    <a:pt x="10" y="208"/>
                  </a:lnTo>
                  <a:lnTo>
                    <a:pt x="7" y="209"/>
                  </a:lnTo>
                  <a:lnTo>
                    <a:pt x="7" y="208"/>
                  </a:lnTo>
                  <a:lnTo>
                    <a:pt x="6" y="208"/>
                  </a:lnTo>
                  <a:lnTo>
                    <a:pt x="4" y="209"/>
                  </a:lnTo>
                  <a:lnTo>
                    <a:pt x="4" y="211"/>
                  </a:lnTo>
                  <a:lnTo>
                    <a:pt x="5" y="213"/>
                  </a:lnTo>
                  <a:lnTo>
                    <a:pt x="6" y="214"/>
                  </a:lnTo>
                  <a:lnTo>
                    <a:pt x="6" y="217"/>
                  </a:lnTo>
                  <a:lnTo>
                    <a:pt x="6" y="220"/>
                  </a:lnTo>
                  <a:lnTo>
                    <a:pt x="6" y="220"/>
                  </a:lnTo>
                  <a:lnTo>
                    <a:pt x="6" y="220"/>
                  </a:lnTo>
                  <a:lnTo>
                    <a:pt x="5" y="220"/>
                  </a:lnTo>
                  <a:lnTo>
                    <a:pt x="4" y="219"/>
                  </a:lnTo>
                  <a:lnTo>
                    <a:pt x="1" y="221"/>
                  </a:lnTo>
                  <a:lnTo>
                    <a:pt x="0" y="223"/>
                  </a:lnTo>
                  <a:lnTo>
                    <a:pt x="0" y="224"/>
                  </a:lnTo>
                  <a:lnTo>
                    <a:pt x="1" y="225"/>
                  </a:lnTo>
                  <a:lnTo>
                    <a:pt x="1" y="226"/>
                  </a:lnTo>
                  <a:lnTo>
                    <a:pt x="3" y="227"/>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77" name="Google Shape;1177;p51" descr="{&quot;Key&quot;:&quot;bungoma&quot;,&quot;Name&quot;:&quot;Bungoma&quot;,&quot;Value&quot;:49.0,&quot;Formula&quot;:&quot;49&quot;,&quot;Text&quot;:&quot;49&quot;,&quot;OfficeApplication&quot;:1,&quot;HasValue&quot;:true}"/>
            <p:cNvSpPr/>
            <p:nvPr/>
          </p:nvSpPr>
          <p:spPr>
            <a:xfrm>
              <a:off x="1268133" y="2951794"/>
              <a:ext cx="382292" cy="393713"/>
            </a:xfrm>
            <a:custGeom>
              <a:avLst/>
              <a:gdLst/>
              <a:ahLst/>
              <a:cxnLst/>
              <a:rect l="l" t="t" r="r" b="b"/>
              <a:pathLst>
                <a:path w="307" h="315" extrusionOk="0">
                  <a:moveTo>
                    <a:pt x="12" y="296"/>
                  </a:moveTo>
                  <a:lnTo>
                    <a:pt x="12" y="296"/>
                  </a:lnTo>
                  <a:lnTo>
                    <a:pt x="12" y="297"/>
                  </a:lnTo>
                  <a:lnTo>
                    <a:pt x="13" y="298"/>
                  </a:lnTo>
                  <a:lnTo>
                    <a:pt x="14" y="297"/>
                  </a:lnTo>
                  <a:lnTo>
                    <a:pt x="16" y="296"/>
                  </a:lnTo>
                  <a:lnTo>
                    <a:pt x="18" y="295"/>
                  </a:lnTo>
                  <a:lnTo>
                    <a:pt x="19" y="294"/>
                  </a:lnTo>
                  <a:lnTo>
                    <a:pt x="22" y="294"/>
                  </a:lnTo>
                  <a:lnTo>
                    <a:pt x="24" y="294"/>
                  </a:lnTo>
                  <a:lnTo>
                    <a:pt x="25" y="294"/>
                  </a:lnTo>
                  <a:lnTo>
                    <a:pt x="27" y="295"/>
                  </a:lnTo>
                  <a:lnTo>
                    <a:pt x="29" y="296"/>
                  </a:lnTo>
                  <a:lnTo>
                    <a:pt x="31" y="298"/>
                  </a:lnTo>
                  <a:lnTo>
                    <a:pt x="34" y="297"/>
                  </a:lnTo>
                  <a:lnTo>
                    <a:pt x="37" y="296"/>
                  </a:lnTo>
                  <a:lnTo>
                    <a:pt x="39" y="296"/>
                  </a:lnTo>
                  <a:lnTo>
                    <a:pt x="41" y="296"/>
                  </a:lnTo>
                  <a:lnTo>
                    <a:pt x="41" y="296"/>
                  </a:lnTo>
                  <a:lnTo>
                    <a:pt x="41" y="297"/>
                  </a:lnTo>
                  <a:lnTo>
                    <a:pt x="42" y="297"/>
                  </a:lnTo>
                  <a:lnTo>
                    <a:pt x="43" y="298"/>
                  </a:lnTo>
                  <a:lnTo>
                    <a:pt x="44" y="297"/>
                  </a:lnTo>
                  <a:lnTo>
                    <a:pt x="45" y="296"/>
                  </a:lnTo>
                  <a:lnTo>
                    <a:pt x="46" y="295"/>
                  </a:lnTo>
                  <a:lnTo>
                    <a:pt x="47" y="294"/>
                  </a:lnTo>
                  <a:lnTo>
                    <a:pt x="48" y="293"/>
                  </a:lnTo>
                  <a:lnTo>
                    <a:pt x="49" y="292"/>
                  </a:lnTo>
                  <a:lnTo>
                    <a:pt x="51" y="291"/>
                  </a:lnTo>
                  <a:lnTo>
                    <a:pt x="52" y="291"/>
                  </a:lnTo>
                  <a:lnTo>
                    <a:pt x="53" y="290"/>
                  </a:lnTo>
                  <a:lnTo>
                    <a:pt x="54" y="290"/>
                  </a:lnTo>
                  <a:lnTo>
                    <a:pt x="55" y="292"/>
                  </a:lnTo>
                  <a:lnTo>
                    <a:pt x="55" y="293"/>
                  </a:lnTo>
                  <a:lnTo>
                    <a:pt x="56" y="295"/>
                  </a:lnTo>
                  <a:lnTo>
                    <a:pt x="57" y="296"/>
                  </a:lnTo>
                  <a:lnTo>
                    <a:pt x="58" y="298"/>
                  </a:lnTo>
                  <a:lnTo>
                    <a:pt x="58" y="299"/>
                  </a:lnTo>
                  <a:lnTo>
                    <a:pt x="58" y="300"/>
                  </a:lnTo>
                  <a:lnTo>
                    <a:pt x="61" y="301"/>
                  </a:lnTo>
                  <a:lnTo>
                    <a:pt x="63" y="301"/>
                  </a:lnTo>
                  <a:lnTo>
                    <a:pt x="64" y="302"/>
                  </a:lnTo>
                  <a:lnTo>
                    <a:pt x="65" y="303"/>
                  </a:lnTo>
                  <a:lnTo>
                    <a:pt x="65" y="303"/>
                  </a:lnTo>
                  <a:lnTo>
                    <a:pt x="66" y="304"/>
                  </a:lnTo>
                  <a:lnTo>
                    <a:pt x="68" y="305"/>
                  </a:lnTo>
                  <a:lnTo>
                    <a:pt x="69" y="306"/>
                  </a:lnTo>
                  <a:lnTo>
                    <a:pt x="71" y="306"/>
                  </a:lnTo>
                  <a:lnTo>
                    <a:pt x="72" y="306"/>
                  </a:lnTo>
                  <a:lnTo>
                    <a:pt x="73" y="305"/>
                  </a:lnTo>
                  <a:lnTo>
                    <a:pt x="73" y="304"/>
                  </a:lnTo>
                  <a:lnTo>
                    <a:pt x="74" y="301"/>
                  </a:lnTo>
                  <a:lnTo>
                    <a:pt x="75" y="298"/>
                  </a:lnTo>
                  <a:lnTo>
                    <a:pt x="76" y="297"/>
                  </a:lnTo>
                  <a:lnTo>
                    <a:pt x="78" y="296"/>
                  </a:lnTo>
                  <a:lnTo>
                    <a:pt x="81" y="297"/>
                  </a:lnTo>
                  <a:lnTo>
                    <a:pt x="81" y="297"/>
                  </a:lnTo>
                  <a:lnTo>
                    <a:pt x="82" y="296"/>
                  </a:lnTo>
                  <a:lnTo>
                    <a:pt x="83" y="297"/>
                  </a:lnTo>
                  <a:lnTo>
                    <a:pt x="84" y="298"/>
                  </a:lnTo>
                  <a:lnTo>
                    <a:pt x="84" y="298"/>
                  </a:lnTo>
                  <a:lnTo>
                    <a:pt x="85" y="298"/>
                  </a:lnTo>
                  <a:lnTo>
                    <a:pt x="89" y="300"/>
                  </a:lnTo>
                  <a:lnTo>
                    <a:pt x="92" y="301"/>
                  </a:lnTo>
                  <a:lnTo>
                    <a:pt x="93" y="302"/>
                  </a:lnTo>
                  <a:lnTo>
                    <a:pt x="94" y="302"/>
                  </a:lnTo>
                  <a:lnTo>
                    <a:pt x="95" y="303"/>
                  </a:lnTo>
                  <a:lnTo>
                    <a:pt x="96" y="304"/>
                  </a:lnTo>
                  <a:lnTo>
                    <a:pt x="96" y="306"/>
                  </a:lnTo>
                  <a:lnTo>
                    <a:pt x="96" y="308"/>
                  </a:lnTo>
                  <a:lnTo>
                    <a:pt x="97" y="309"/>
                  </a:lnTo>
                  <a:lnTo>
                    <a:pt x="97" y="310"/>
                  </a:lnTo>
                  <a:lnTo>
                    <a:pt x="97" y="312"/>
                  </a:lnTo>
                  <a:lnTo>
                    <a:pt x="97" y="314"/>
                  </a:lnTo>
                  <a:lnTo>
                    <a:pt x="97" y="314"/>
                  </a:lnTo>
                  <a:lnTo>
                    <a:pt x="97" y="314"/>
                  </a:lnTo>
                  <a:lnTo>
                    <a:pt x="97" y="315"/>
                  </a:lnTo>
                  <a:lnTo>
                    <a:pt x="98" y="315"/>
                  </a:lnTo>
                  <a:lnTo>
                    <a:pt x="98" y="314"/>
                  </a:lnTo>
                  <a:lnTo>
                    <a:pt x="99" y="312"/>
                  </a:lnTo>
                  <a:lnTo>
                    <a:pt x="99" y="310"/>
                  </a:lnTo>
                  <a:lnTo>
                    <a:pt x="99" y="308"/>
                  </a:lnTo>
                  <a:lnTo>
                    <a:pt x="99" y="307"/>
                  </a:lnTo>
                  <a:lnTo>
                    <a:pt x="102" y="305"/>
                  </a:lnTo>
                  <a:lnTo>
                    <a:pt x="104" y="304"/>
                  </a:lnTo>
                  <a:lnTo>
                    <a:pt x="107" y="304"/>
                  </a:lnTo>
                  <a:lnTo>
                    <a:pt x="107" y="305"/>
                  </a:lnTo>
                  <a:lnTo>
                    <a:pt x="108" y="306"/>
                  </a:lnTo>
                  <a:lnTo>
                    <a:pt x="108" y="306"/>
                  </a:lnTo>
                  <a:lnTo>
                    <a:pt x="109" y="304"/>
                  </a:lnTo>
                  <a:lnTo>
                    <a:pt x="110" y="303"/>
                  </a:lnTo>
                  <a:lnTo>
                    <a:pt x="111" y="301"/>
                  </a:lnTo>
                  <a:lnTo>
                    <a:pt x="113" y="299"/>
                  </a:lnTo>
                  <a:lnTo>
                    <a:pt x="115" y="298"/>
                  </a:lnTo>
                  <a:lnTo>
                    <a:pt x="116" y="299"/>
                  </a:lnTo>
                  <a:lnTo>
                    <a:pt x="116" y="298"/>
                  </a:lnTo>
                  <a:lnTo>
                    <a:pt x="116" y="298"/>
                  </a:lnTo>
                  <a:lnTo>
                    <a:pt x="117" y="299"/>
                  </a:lnTo>
                  <a:lnTo>
                    <a:pt x="117" y="300"/>
                  </a:lnTo>
                  <a:lnTo>
                    <a:pt x="117" y="302"/>
                  </a:lnTo>
                  <a:lnTo>
                    <a:pt x="118" y="302"/>
                  </a:lnTo>
                  <a:lnTo>
                    <a:pt x="119" y="303"/>
                  </a:lnTo>
                  <a:lnTo>
                    <a:pt x="121" y="303"/>
                  </a:lnTo>
                  <a:lnTo>
                    <a:pt x="121" y="303"/>
                  </a:lnTo>
                  <a:lnTo>
                    <a:pt x="121" y="303"/>
                  </a:lnTo>
                  <a:lnTo>
                    <a:pt x="122" y="303"/>
                  </a:lnTo>
                  <a:lnTo>
                    <a:pt x="123" y="303"/>
                  </a:lnTo>
                  <a:lnTo>
                    <a:pt x="125" y="301"/>
                  </a:lnTo>
                  <a:lnTo>
                    <a:pt x="127" y="301"/>
                  </a:lnTo>
                  <a:lnTo>
                    <a:pt x="128" y="299"/>
                  </a:lnTo>
                  <a:lnTo>
                    <a:pt x="130" y="298"/>
                  </a:lnTo>
                  <a:lnTo>
                    <a:pt x="131" y="298"/>
                  </a:lnTo>
                  <a:lnTo>
                    <a:pt x="132" y="298"/>
                  </a:lnTo>
                  <a:lnTo>
                    <a:pt x="134" y="296"/>
                  </a:lnTo>
                  <a:lnTo>
                    <a:pt x="135" y="294"/>
                  </a:lnTo>
                  <a:lnTo>
                    <a:pt x="136" y="295"/>
                  </a:lnTo>
                  <a:lnTo>
                    <a:pt x="136" y="295"/>
                  </a:lnTo>
                  <a:lnTo>
                    <a:pt x="137" y="295"/>
                  </a:lnTo>
                  <a:lnTo>
                    <a:pt x="138" y="294"/>
                  </a:lnTo>
                  <a:lnTo>
                    <a:pt x="138" y="292"/>
                  </a:lnTo>
                  <a:lnTo>
                    <a:pt x="138" y="291"/>
                  </a:lnTo>
                  <a:lnTo>
                    <a:pt x="138" y="290"/>
                  </a:lnTo>
                  <a:lnTo>
                    <a:pt x="138" y="289"/>
                  </a:lnTo>
                  <a:lnTo>
                    <a:pt x="138" y="288"/>
                  </a:lnTo>
                  <a:lnTo>
                    <a:pt x="139" y="289"/>
                  </a:lnTo>
                  <a:lnTo>
                    <a:pt x="140" y="289"/>
                  </a:lnTo>
                  <a:lnTo>
                    <a:pt x="141" y="289"/>
                  </a:lnTo>
                  <a:lnTo>
                    <a:pt x="141" y="287"/>
                  </a:lnTo>
                  <a:lnTo>
                    <a:pt x="142" y="286"/>
                  </a:lnTo>
                  <a:lnTo>
                    <a:pt x="144" y="281"/>
                  </a:lnTo>
                  <a:lnTo>
                    <a:pt x="146" y="279"/>
                  </a:lnTo>
                  <a:lnTo>
                    <a:pt x="148" y="278"/>
                  </a:lnTo>
                  <a:lnTo>
                    <a:pt x="150" y="279"/>
                  </a:lnTo>
                  <a:lnTo>
                    <a:pt x="151" y="278"/>
                  </a:lnTo>
                  <a:lnTo>
                    <a:pt x="153" y="276"/>
                  </a:lnTo>
                  <a:lnTo>
                    <a:pt x="156" y="276"/>
                  </a:lnTo>
                  <a:lnTo>
                    <a:pt x="158" y="274"/>
                  </a:lnTo>
                  <a:lnTo>
                    <a:pt x="161" y="272"/>
                  </a:lnTo>
                  <a:lnTo>
                    <a:pt x="162" y="269"/>
                  </a:lnTo>
                  <a:lnTo>
                    <a:pt x="165" y="264"/>
                  </a:lnTo>
                  <a:lnTo>
                    <a:pt x="167" y="264"/>
                  </a:lnTo>
                  <a:lnTo>
                    <a:pt x="169" y="263"/>
                  </a:lnTo>
                  <a:lnTo>
                    <a:pt x="170" y="262"/>
                  </a:lnTo>
                  <a:lnTo>
                    <a:pt x="173" y="258"/>
                  </a:lnTo>
                  <a:lnTo>
                    <a:pt x="175" y="256"/>
                  </a:lnTo>
                  <a:lnTo>
                    <a:pt x="175" y="255"/>
                  </a:lnTo>
                  <a:lnTo>
                    <a:pt x="175" y="254"/>
                  </a:lnTo>
                  <a:lnTo>
                    <a:pt x="176" y="252"/>
                  </a:lnTo>
                  <a:lnTo>
                    <a:pt x="178" y="251"/>
                  </a:lnTo>
                  <a:lnTo>
                    <a:pt x="180" y="250"/>
                  </a:lnTo>
                  <a:lnTo>
                    <a:pt x="184" y="248"/>
                  </a:lnTo>
                  <a:lnTo>
                    <a:pt x="188" y="246"/>
                  </a:lnTo>
                  <a:lnTo>
                    <a:pt x="191" y="243"/>
                  </a:lnTo>
                  <a:lnTo>
                    <a:pt x="194" y="242"/>
                  </a:lnTo>
                  <a:lnTo>
                    <a:pt x="194" y="243"/>
                  </a:lnTo>
                  <a:lnTo>
                    <a:pt x="196" y="243"/>
                  </a:lnTo>
                  <a:lnTo>
                    <a:pt x="196" y="243"/>
                  </a:lnTo>
                  <a:lnTo>
                    <a:pt x="194" y="242"/>
                  </a:lnTo>
                  <a:lnTo>
                    <a:pt x="194" y="242"/>
                  </a:lnTo>
                  <a:lnTo>
                    <a:pt x="195" y="241"/>
                  </a:lnTo>
                  <a:lnTo>
                    <a:pt x="195" y="241"/>
                  </a:lnTo>
                  <a:lnTo>
                    <a:pt x="194" y="241"/>
                  </a:lnTo>
                  <a:lnTo>
                    <a:pt x="193" y="240"/>
                  </a:lnTo>
                  <a:lnTo>
                    <a:pt x="193" y="240"/>
                  </a:lnTo>
                  <a:lnTo>
                    <a:pt x="193" y="238"/>
                  </a:lnTo>
                  <a:lnTo>
                    <a:pt x="194" y="238"/>
                  </a:lnTo>
                  <a:lnTo>
                    <a:pt x="195" y="237"/>
                  </a:lnTo>
                  <a:lnTo>
                    <a:pt x="196" y="236"/>
                  </a:lnTo>
                  <a:lnTo>
                    <a:pt x="197" y="235"/>
                  </a:lnTo>
                  <a:lnTo>
                    <a:pt x="198" y="233"/>
                  </a:lnTo>
                  <a:lnTo>
                    <a:pt x="198" y="232"/>
                  </a:lnTo>
                  <a:lnTo>
                    <a:pt x="199" y="231"/>
                  </a:lnTo>
                  <a:lnTo>
                    <a:pt x="201" y="231"/>
                  </a:lnTo>
                  <a:lnTo>
                    <a:pt x="203" y="230"/>
                  </a:lnTo>
                  <a:lnTo>
                    <a:pt x="204" y="230"/>
                  </a:lnTo>
                  <a:lnTo>
                    <a:pt x="205" y="228"/>
                  </a:lnTo>
                  <a:lnTo>
                    <a:pt x="206" y="227"/>
                  </a:lnTo>
                  <a:lnTo>
                    <a:pt x="207" y="226"/>
                  </a:lnTo>
                  <a:lnTo>
                    <a:pt x="208" y="225"/>
                  </a:lnTo>
                  <a:lnTo>
                    <a:pt x="209" y="223"/>
                  </a:lnTo>
                  <a:lnTo>
                    <a:pt x="209" y="223"/>
                  </a:lnTo>
                  <a:lnTo>
                    <a:pt x="208" y="221"/>
                  </a:lnTo>
                  <a:lnTo>
                    <a:pt x="208" y="220"/>
                  </a:lnTo>
                  <a:lnTo>
                    <a:pt x="208" y="219"/>
                  </a:lnTo>
                  <a:lnTo>
                    <a:pt x="209" y="218"/>
                  </a:lnTo>
                  <a:lnTo>
                    <a:pt x="210" y="217"/>
                  </a:lnTo>
                  <a:lnTo>
                    <a:pt x="210" y="215"/>
                  </a:lnTo>
                  <a:lnTo>
                    <a:pt x="210" y="215"/>
                  </a:lnTo>
                  <a:lnTo>
                    <a:pt x="210" y="214"/>
                  </a:lnTo>
                  <a:lnTo>
                    <a:pt x="210" y="214"/>
                  </a:lnTo>
                  <a:lnTo>
                    <a:pt x="210" y="214"/>
                  </a:lnTo>
                  <a:lnTo>
                    <a:pt x="211" y="210"/>
                  </a:lnTo>
                  <a:lnTo>
                    <a:pt x="211" y="210"/>
                  </a:lnTo>
                  <a:lnTo>
                    <a:pt x="212" y="207"/>
                  </a:lnTo>
                  <a:lnTo>
                    <a:pt x="216" y="206"/>
                  </a:lnTo>
                  <a:lnTo>
                    <a:pt x="219" y="204"/>
                  </a:lnTo>
                  <a:lnTo>
                    <a:pt x="219" y="204"/>
                  </a:lnTo>
                  <a:lnTo>
                    <a:pt x="219" y="204"/>
                  </a:lnTo>
                  <a:lnTo>
                    <a:pt x="220" y="202"/>
                  </a:lnTo>
                  <a:lnTo>
                    <a:pt x="222" y="201"/>
                  </a:lnTo>
                  <a:lnTo>
                    <a:pt x="223" y="201"/>
                  </a:lnTo>
                  <a:lnTo>
                    <a:pt x="225" y="202"/>
                  </a:lnTo>
                  <a:lnTo>
                    <a:pt x="227" y="202"/>
                  </a:lnTo>
                  <a:lnTo>
                    <a:pt x="230" y="201"/>
                  </a:lnTo>
                  <a:lnTo>
                    <a:pt x="230" y="201"/>
                  </a:lnTo>
                  <a:lnTo>
                    <a:pt x="232" y="200"/>
                  </a:lnTo>
                  <a:lnTo>
                    <a:pt x="234" y="200"/>
                  </a:lnTo>
                  <a:lnTo>
                    <a:pt x="236" y="201"/>
                  </a:lnTo>
                  <a:lnTo>
                    <a:pt x="239" y="201"/>
                  </a:lnTo>
                  <a:lnTo>
                    <a:pt x="242" y="200"/>
                  </a:lnTo>
                  <a:lnTo>
                    <a:pt x="242" y="195"/>
                  </a:lnTo>
                  <a:lnTo>
                    <a:pt x="244" y="193"/>
                  </a:lnTo>
                  <a:lnTo>
                    <a:pt x="246" y="192"/>
                  </a:lnTo>
                  <a:lnTo>
                    <a:pt x="247" y="190"/>
                  </a:lnTo>
                  <a:lnTo>
                    <a:pt x="247" y="189"/>
                  </a:lnTo>
                  <a:lnTo>
                    <a:pt x="247" y="187"/>
                  </a:lnTo>
                  <a:lnTo>
                    <a:pt x="246" y="187"/>
                  </a:lnTo>
                  <a:lnTo>
                    <a:pt x="245" y="185"/>
                  </a:lnTo>
                  <a:lnTo>
                    <a:pt x="244" y="183"/>
                  </a:lnTo>
                  <a:lnTo>
                    <a:pt x="244" y="182"/>
                  </a:lnTo>
                  <a:lnTo>
                    <a:pt x="244" y="182"/>
                  </a:lnTo>
                  <a:lnTo>
                    <a:pt x="244" y="182"/>
                  </a:lnTo>
                  <a:lnTo>
                    <a:pt x="245" y="181"/>
                  </a:lnTo>
                  <a:lnTo>
                    <a:pt x="246" y="180"/>
                  </a:lnTo>
                  <a:lnTo>
                    <a:pt x="246" y="178"/>
                  </a:lnTo>
                  <a:lnTo>
                    <a:pt x="246" y="177"/>
                  </a:lnTo>
                  <a:lnTo>
                    <a:pt x="247" y="176"/>
                  </a:lnTo>
                  <a:lnTo>
                    <a:pt x="247" y="176"/>
                  </a:lnTo>
                  <a:lnTo>
                    <a:pt x="248" y="176"/>
                  </a:lnTo>
                  <a:lnTo>
                    <a:pt x="249" y="176"/>
                  </a:lnTo>
                  <a:lnTo>
                    <a:pt x="251" y="176"/>
                  </a:lnTo>
                  <a:lnTo>
                    <a:pt x="251" y="176"/>
                  </a:lnTo>
                  <a:lnTo>
                    <a:pt x="252" y="176"/>
                  </a:lnTo>
                  <a:lnTo>
                    <a:pt x="252" y="176"/>
                  </a:lnTo>
                  <a:lnTo>
                    <a:pt x="251" y="175"/>
                  </a:lnTo>
                  <a:lnTo>
                    <a:pt x="251" y="174"/>
                  </a:lnTo>
                  <a:lnTo>
                    <a:pt x="251" y="174"/>
                  </a:lnTo>
                  <a:lnTo>
                    <a:pt x="252" y="174"/>
                  </a:lnTo>
                  <a:lnTo>
                    <a:pt x="253" y="172"/>
                  </a:lnTo>
                  <a:lnTo>
                    <a:pt x="255" y="171"/>
                  </a:lnTo>
                  <a:lnTo>
                    <a:pt x="255" y="170"/>
                  </a:lnTo>
                  <a:lnTo>
                    <a:pt x="256" y="170"/>
                  </a:lnTo>
                  <a:lnTo>
                    <a:pt x="257" y="170"/>
                  </a:lnTo>
                  <a:lnTo>
                    <a:pt x="258" y="170"/>
                  </a:lnTo>
                  <a:lnTo>
                    <a:pt x="258" y="170"/>
                  </a:lnTo>
                  <a:lnTo>
                    <a:pt x="258" y="171"/>
                  </a:lnTo>
                  <a:lnTo>
                    <a:pt x="258" y="171"/>
                  </a:lnTo>
                  <a:lnTo>
                    <a:pt x="261" y="169"/>
                  </a:lnTo>
                  <a:lnTo>
                    <a:pt x="264" y="168"/>
                  </a:lnTo>
                  <a:lnTo>
                    <a:pt x="267" y="168"/>
                  </a:lnTo>
                  <a:lnTo>
                    <a:pt x="268" y="169"/>
                  </a:lnTo>
                  <a:lnTo>
                    <a:pt x="269" y="169"/>
                  </a:lnTo>
                  <a:lnTo>
                    <a:pt x="269" y="170"/>
                  </a:lnTo>
                  <a:lnTo>
                    <a:pt x="271" y="170"/>
                  </a:lnTo>
                  <a:lnTo>
                    <a:pt x="271" y="171"/>
                  </a:lnTo>
                  <a:lnTo>
                    <a:pt x="272" y="171"/>
                  </a:lnTo>
                  <a:lnTo>
                    <a:pt x="272" y="172"/>
                  </a:lnTo>
                  <a:lnTo>
                    <a:pt x="274" y="173"/>
                  </a:lnTo>
                  <a:lnTo>
                    <a:pt x="276" y="173"/>
                  </a:lnTo>
                  <a:lnTo>
                    <a:pt x="280" y="171"/>
                  </a:lnTo>
                  <a:lnTo>
                    <a:pt x="282" y="170"/>
                  </a:lnTo>
                  <a:lnTo>
                    <a:pt x="282" y="170"/>
                  </a:lnTo>
                  <a:lnTo>
                    <a:pt x="284" y="172"/>
                  </a:lnTo>
                  <a:lnTo>
                    <a:pt x="285" y="174"/>
                  </a:lnTo>
                  <a:lnTo>
                    <a:pt x="286" y="175"/>
                  </a:lnTo>
                  <a:lnTo>
                    <a:pt x="286" y="175"/>
                  </a:lnTo>
                  <a:lnTo>
                    <a:pt x="286" y="175"/>
                  </a:lnTo>
                  <a:lnTo>
                    <a:pt x="287" y="175"/>
                  </a:lnTo>
                  <a:lnTo>
                    <a:pt x="289" y="175"/>
                  </a:lnTo>
                  <a:lnTo>
                    <a:pt x="289" y="174"/>
                  </a:lnTo>
                  <a:lnTo>
                    <a:pt x="289" y="173"/>
                  </a:lnTo>
                  <a:lnTo>
                    <a:pt x="290" y="172"/>
                  </a:lnTo>
                  <a:lnTo>
                    <a:pt x="291" y="172"/>
                  </a:lnTo>
                  <a:lnTo>
                    <a:pt x="292" y="172"/>
                  </a:lnTo>
                  <a:lnTo>
                    <a:pt x="293" y="173"/>
                  </a:lnTo>
                  <a:lnTo>
                    <a:pt x="293" y="173"/>
                  </a:lnTo>
                  <a:lnTo>
                    <a:pt x="294" y="173"/>
                  </a:lnTo>
                  <a:lnTo>
                    <a:pt x="294" y="172"/>
                  </a:lnTo>
                  <a:lnTo>
                    <a:pt x="294" y="170"/>
                  </a:lnTo>
                  <a:lnTo>
                    <a:pt x="294" y="169"/>
                  </a:lnTo>
                  <a:lnTo>
                    <a:pt x="295" y="168"/>
                  </a:lnTo>
                  <a:lnTo>
                    <a:pt x="296" y="167"/>
                  </a:lnTo>
                  <a:lnTo>
                    <a:pt x="298" y="167"/>
                  </a:lnTo>
                  <a:lnTo>
                    <a:pt x="299" y="166"/>
                  </a:lnTo>
                  <a:lnTo>
                    <a:pt x="301" y="166"/>
                  </a:lnTo>
                  <a:lnTo>
                    <a:pt x="303" y="167"/>
                  </a:lnTo>
                  <a:lnTo>
                    <a:pt x="303" y="167"/>
                  </a:lnTo>
                  <a:lnTo>
                    <a:pt x="303" y="166"/>
                  </a:lnTo>
                  <a:lnTo>
                    <a:pt x="303" y="165"/>
                  </a:lnTo>
                  <a:lnTo>
                    <a:pt x="304" y="165"/>
                  </a:lnTo>
                  <a:lnTo>
                    <a:pt x="305" y="164"/>
                  </a:lnTo>
                  <a:lnTo>
                    <a:pt x="305" y="162"/>
                  </a:lnTo>
                  <a:lnTo>
                    <a:pt x="305" y="159"/>
                  </a:lnTo>
                  <a:lnTo>
                    <a:pt x="305" y="157"/>
                  </a:lnTo>
                  <a:lnTo>
                    <a:pt x="305" y="156"/>
                  </a:lnTo>
                  <a:lnTo>
                    <a:pt x="307" y="156"/>
                  </a:lnTo>
                  <a:lnTo>
                    <a:pt x="306" y="155"/>
                  </a:lnTo>
                  <a:lnTo>
                    <a:pt x="305" y="154"/>
                  </a:lnTo>
                  <a:lnTo>
                    <a:pt x="305" y="152"/>
                  </a:lnTo>
                  <a:lnTo>
                    <a:pt x="305" y="150"/>
                  </a:lnTo>
                  <a:lnTo>
                    <a:pt x="305" y="150"/>
                  </a:lnTo>
                  <a:lnTo>
                    <a:pt x="303" y="148"/>
                  </a:lnTo>
                  <a:lnTo>
                    <a:pt x="301" y="149"/>
                  </a:lnTo>
                  <a:lnTo>
                    <a:pt x="300" y="148"/>
                  </a:lnTo>
                  <a:lnTo>
                    <a:pt x="300" y="147"/>
                  </a:lnTo>
                  <a:lnTo>
                    <a:pt x="298" y="144"/>
                  </a:lnTo>
                  <a:lnTo>
                    <a:pt x="297" y="142"/>
                  </a:lnTo>
                  <a:lnTo>
                    <a:pt x="296" y="141"/>
                  </a:lnTo>
                  <a:lnTo>
                    <a:pt x="294" y="141"/>
                  </a:lnTo>
                  <a:lnTo>
                    <a:pt x="293" y="140"/>
                  </a:lnTo>
                  <a:lnTo>
                    <a:pt x="291" y="139"/>
                  </a:lnTo>
                  <a:lnTo>
                    <a:pt x="291" y="138"/>
                  </a:lnTo>
                  <a:lnTo>
                    <a:pt x="291" y="137"/>
                  </a:lnTo>
                  <a:lnTo>
                    <a:pt x="290" y="135"/>
                  </a:lnTo>
                  <a:lnTo>
                    <a:pt x="291" y="133"/>
                  </a:lnTo>
                  <a:lnTo>
                    <a:pt x="291" y="131"/>
                  </a:lnTo>
                  <a:lnTo>
                    <a:pt x="290" y="129"/>
                  </a:lnTo>
                  <a:lnTo>
                    <a:pt x="290" y="129"/>
                  </a:lnTo>
                  <a:lnTo>
                    <a:pt x="290" y="126"/>
                  </a:lnTo>
                  <a:lnTo>
                    <a:pt x="289" y="125"/>
                  </a:lnTo>
                  <a:lnTo>
                    <a:pt x="287" y="124"/>
                  </a:lnTo>
                  <a:lnTo>
                    <a:pt x="286" y="122"/>
                  </a:lnTo>
                  <a:lnTo>
                    <a:pt x="285" y="121"/>
                  </a:lnTo>
                  <a:lnTo>
                    <a:pt x="285" y="120"/>
                  </a:lnTo>
                  <a:lnTo>
                    <a:pt x="286" y="117"/>
                  </a:lnTo>
                  <a:lnTo>
                    <a:pt x="287" y="112"/>
                  </a:lnTo>
                  <a:lnTo>
                    <a:pt x="287" y="111"/>
                  </a:lnTo>
                  <a:lnTo>
                    <a:pt x="287" y="110"/>
                  </a:lnTo>
                  <a:lnTo>
                    <a:pt x="286" y="112"/>
                  </a:lnTo>
                  <a:lnTo>
                    <a:pt x="285" y="112"/>
                  </a:lnTo>
                  <a:lnTo>
                    <a:pt x="283" y="113"/>
                  </a:lnTo>
                  <a:lnTo>
                    <a:pt x="282" y="113"/>
                  </a:lnTo>
                  <a:lnTo>
                    <a:pt x="281" y="113"/>
                  </a:lnTo>
                  <a:lnTo>
                    <a:pt x="280" y="113"/>
                  </a:lnTo>
                  <a:lnTo>
                    <a:pt x="279" y="113"/>
                  </a:lnTo>
                  <a:lnTo>
                    <a:pt x="278" y="113"/>
                  </a:lnTo>
                  <a:lnTo>
                    <a:pt x="277" y="114"/>
                  </a:lnTo>
                  <a:lnTo>
                    <a:pt x="277" y="114"/>
                  </a:lnTo>
                  <a:lnTo>
                    <a:pt x="272" y="115"/>
                  </a:lnTo>
                  <a:lnTo>
                    <a:pt x="271" y="115"/>
                  </a:lnTo>
                  <a:lnTo>
                    <a:pt x="271" y="113"/>
                  </a:lnTo>
                  <a:lnTo>
                    <a:pt x="263" y="115"/>
                  </a:lnTo>
                  <a:lnTo>
                    <a:pt x="263" y="115"/>
                  </a:lnTo>
                  <a:lnTo>
                    <a:pt x="263" y="117"/>
                  </a:lnTo>
                  <a:lnTo>
                    <a:pt x="264" y="117"/>
                  </a:lnTo>
                  <a:lnTo>
                    <a:pt x="263" y="117"/>
                  </a:lnTo>
                  <a:lnTo>
                    <a:pt x="261" y="119"/>
                  </a:lnTo>
                  <a:lnTo>
                    <a:pt x="258" y="119"/>
                  </a:lnTo>
                  <a:lnTo>
                    <a:pt x="257" y="119"/>
                  </a:lnTo>
                  <a:lnTo>
                    <a:pt x="256" y="119"/>
                  </a:lnTo>
                  <a:lnTo>
                    <a:pt x="255" y="119"/>
                  </a:lnTo>
                  <a:lnTo>
                    <a:pt x="253" y="119"/>
                  </a:lnTo>
                  <a:lnTo>
                    <a:pt x="252" y="121"/>
                  </a:lnTo>
                  <a:lnTo>
                    <a:pt x="251" y="123"/>
                  </a:lnTo>
                  <a:lnTo>
                    <a:pt x="250" y="124"/>
                  </a:lnTo>
                  <a:lnTo>
                    <a:pt x="250" y="124"/>
                  </a:lnTo>
                  <a:lnTo>
                    <a:pt x="250" y="125"/>
                  </a:lnTo>
                  <a:lnTo>
                    <a:pt x="249" y="127"/>
                  </a:lnTo>
                  <a:lnTo>
                    <a:pt x="249" y="127"/>
                  </a:lnTo>
                  <a:lnTo>
                    <a:pt x="247" y="127"/>
                  </a:lnTo>
                  <a:lnTo>
                    <a:pt x="246" y="126"/>
                  </a:lnTo>
                  <a:lnTo>
                    <a:pt x="246" y="126"/>
                  </a:lnTo>
                  <a:lnTo>
                    <a:pt x="245" y="128"/>
                  </a:lnTo>
                  <a:lnTo>
                    <a:pt x="245" y="128"/>
                  </a:lnTo>
                  <a:lnTo>
                    <a:pt x="243" y="129"/>
                  </a:lnTo>
                  <a:lnTo>
                    <a:pt x="243" y="129"/>
                  </a:lnTo>
                  <a:lnTo>
                    <a:pt x="242" y="129"/>
                  </a:lnTo>
                  <a:lnTo>
                    <a:pt x="240" y="129"/>
                  </a:lnTo>
                  <a:lnTo>
                    <a:pt x="238" y="130"/>
                  </a:lnTo>
                  <a:lnTo>
                    <a:pt x="237" y="131"/>
                  </a:lnTo>
                  <a:lnTo>
                    <a:pt x="231" y="134"/>
                  </a:lnTo>
                  <a:lnTo>
                    <a:pt x="227" y="136"/>
                  </a:lnTo>
                  <a:lnTo>
                    <a:pt x="224" y="137"/>
                  </a:lnTo>
                  <a:lnTo>
                    <a:pt x="221" y="139"/>
                  </a:lnTo>
                  <a:lnTo>
                    <a:pt x="216" y="141"/>
                  </a:lnTo>
                  <a:lnTo>
                    <a:pt x="212" y="141"/>
                  </a:lnTo>
                  <a:lnTo>
                    <a:pt x="209" y="143"/>
                  </a:lnTo>
                  <a:lnTo>
                    <a:pt x="206" y="144"/>
                  </a:lnTo>
                  <a:lnTo>
                    <a:pt x="201" y="146"/>
                  </a:lnTo>
                  <a:lnTo>
                    <a:pt x="200" y="146"/>
                  </a:lnTo>
                  <a:lnTo>
                    <a:pt x="195" y="147"/>
                  </a:lnTo>
                  <a:lnTo>
                    <a:pt x="195" y="146"/>
                  </a:lnTo>
                  <a:lnTo>
                    <a:pt x="196" y="144"/>
                  </a:lnTo>
                  <a:lnTo>
                    <a:pt x="196" y="141"/>
                  </a:lnTo>
                  <a:lnTo>
                    <a:pt x="196" y="140"/>
                  </a:lnTo>
                  <a:lnTo>
                    <a:pt x="196" y="139"/>
                  </a:lnTo>
                  <a:lnTo>
                    <a:pt x="196" y="136"/>
                  </a:lnTo>
                  <a:lnTo>
                    <a:pt x="194" y="134"/>
                  </a:lnTo>
                  <a:lnTo>
                    <a:pt x="194" y="132"/>
                  </a:lnTo>
                  <a:lnTo>
                    <a:pt x="194" y="132"/>
                  </a:lnTo>
                  <a:lnTo>
                    <a:pt x="192" y="130"/>
                  </a:lnTo>
                  <a:lnTo>
                    <a:pt x="191" y="129"/>
                  </a:lnTo>
                  <a:lnTo>
                    <a:pt x="190" y="128"/>
                  </a:lnTo>
                  <a:lnTo>
                    <a:pt x="189" y="126"/>
                  </a:lnTo>
                  <a:lnTo>
                    <a:pt x="186" y="109"/>
                  </a:lnTo>
                  <a:lnTo>
                    <a:pt x="186" y="108"/>
                  </a:lnTo>
                  <a:lnTo>
                    <a:pt x="187" y="108"/>
                  </a:lnTo>
                  <a:lnTo>
                    <a:pt x="187" y="107"/>
                  </a:lnTo>
                  <a:lnTo>
                    <a:pt x="189" y="106"/>
                  </a:lnTo>
                  <a:lnTo>
                    <a:pt x="190" y="105"/>
                  </a:lnTo>
                  <a:lnTo>
                    <a:pt x="191" y="104"/>
                  </a:lnTo>
                  <a:lnTo>
                    <a:pt x="191" y="103"/>
                  </a:lnTo>
                  <a:lnTo>
                    <a:pt x="191" y="102"/>
                  </a:lnTo>
                  <a:lnTo>
                    <a:pt x="189" y="101"/>
                  </a:lnTo>
                  <a:lnTo>
                    <a:pt x="189" y="100"/>
                  </a:lnTo>
                  <a:lnTo>
                    <a:pt x="189" y="100"/>
                  </a:lnTo>
                  <a:lnTo>
                    <a:pt x="188" y="99"/>
                  </a:lnTo>
                  <a:lnTo>
                    <a:pt x="187" y="97"/>
                  </a:lnTo>
                  <a:lnTo>
                    <a:pt x="186" y="96"/>
                  </a:lnTo>
                  <a:lnTo>
                    <a:pt x="184" y="96"/>
                  </a:lnTo>
                  <a:lnTo>
                    <a:pt x="184" y="96"/>
                  </a:lnTo>
                  <a:lnTo>
                    <a:pt x="182" y="96"/>
                  </a:lnTo>
                  <a:lnTo>
                    <a:pt x="181" y="96"/>
                  </a:lnTo>
                  <a:lnTo>
                    <a:pt x="180" y="96"/>
                  </a:lnTo>
                  <a:lnTo>
                    <a:pt x="179" y="96"/>
                  </a:lnTo>
                  <a:lnTo>
                    <a:pt x="178" y="96"/>
                  </a:lnTo>
                  <a:lnTo>
                    <a:pt x="175" y="95"/>
                  </a:lnTo>
                  <a:lnTo>
                    <a:pt x="174" y="95"/>
                  </a:lnTo>
                  <a:lnTo>
                    <a:pt x="172" y="94"/>
                  </a:lnTo>
                  <a:lnTo>
                    <a:pt x="170" y="93"/>
                  </a:lnTo>
                  <a:lnTo>
                    <a:pt x="168" y="92"/>
                  </a:lnTo>
                  <a:lnTo>
                    <a:pt x="166" y="91"/>
                  </a:lnTo>
                  <a:lnTo>
                    <a:pt x="163" y="88"/>
                  </a:lnTo>
                  <a:lnTo>
                    <a:pt x="162" y="85"/>
                  </a:lnTo>
                  <a:lnTo>
                    <a:pt x="161" y="83"/>
                  </a:lnTo>
                  <a:lnTo>
                    <a:pt x="138" y="52"/>
                  </a:lnTo>
                  <a:lnTo>
                    <a:pt x="137" y="52"/>
                  </a:lnTo>
                  <a:lnTo>
                    <a:pt x="135" y="48"/>
                  </a:lnTo>
                  <a:lnTo>
                    <a:pt x="133" y="45"/>
                  </a:lnTo>
                  <a:lnTo>
                    <a:pt x="130" y="42"/>
                  </a:lnTo>
                  <a:lnTo>
                    <a:pt x="130" y="40"/>
                  </a:lnTo>
                  <a:lnTo>
                    <a:pt x="128" y="40"/>
                  </a:lnTo>
                  <a:lnTo>
                    <a:pt x="126" y="38"/>
                  </a:lnTo>
                  <a:lnTo>
                    <a:pt x="128" y="35"/>
                  </a:lnTo>
                  <a:lnTo>
                    <a:pt x="132" y="26"/>
                  </a:lnTo>
                  <a:lnTo>
                    <a:pt x="130" y="27"/>
                  </a:lnTo>
                  <a:lnTo>
                    <a:pt x="129" y="27"/>
                  </a:lnTo>
                  <a:lnTo>
                    <a:pt x="128" y="27"/>
                  </a:lnTo>
                  <a:lnTo>
                    <a:pt x="128" y="27"/>
                  </a:lnTo>
                  <a:lnTo>
                    <a:pt x="126" y="26"/>
                  </a:lnTo>
                  <a:lnTo>
                    <a:pt x="124" y="24"/>
                  </a:lnTo>
                  <a:lnTo>
                    <a:pt x="121" y="23"/>
                  </a:lnTo>
                  <a:lnTo>
                    <a:pt x="119" y="22"/>
                  </a:lnTo>
                  <a:lnTo>
                    <a:pt x="116" y="21"/>
                  </a:lnTo>
                  <a:lnTo>
                    <a:pt x="115" y="19"/>
                  </a:lnTo>
                  <a:lnTo>
                    <a:pt x="114" y="17"/>
                  </a:lnTo>
                  <a:lnTo>
                    <a:pt x="111" y="15"/>
                  </a:lnTo>
                  <a:lnTo>
                    <a:pt x="109" y="14"/>
                  </a:lnTo>
                  <a:lnTo>
                    <a:pt x="107" y="11"/>
                  </a:lnTo>
                  <a:lnTo>
                    <a:pt x="104" y="8"/>
                  </a:lnTo>
                  <a:lnTo>
                    <a:pt x="102" y="4"/>
                  </a:lnTo>
                  <a:lnTo>
                    <a:pt x="100" y="0"/>
                  </a:lnTo>
                  <a:lnTo>
                    <a:pt x="94" y="1"/>
                  </a:lnTo>
                  <a:lnTo>
                    <a:pt x="92" y="13"/>
                  </a:lnTo>
                  <a:lnTo>
                    <a:pt x="91" y="17"/>
                  </a:lnTo>
                  <a:lnTo>
                    <a:pt x="90" y="19"/>
                  </a:lnTo>
                  <a:lnTo>
                    <a:pt x="89" y="20"/>
                  </a:lnTo>
                  <a:lnTo>
                    <a:pt x="68" y="19"/>
                  </a:lnTo>
                  <a:lnTo>
                    <a:pt x="68" y="20"/>
                  </a:lnTo>
                  <a:lnTo>
                    <a:pt x="67" y="20"/>
                  </a:lnTo>
                  <a:lnTo>
                    <a:pt x="66" y="23"/>
                  </a:lnTo>
                  <a:lnTo>
                    <a:pt x="64" y="28"/>
                  </a:lnTo>
                  <a:lnTo>
                    <a:pt x="60" y="35"/>
                  </a:lnTo>
                  <a:lnTo>
                    <a:pt x="57" y="49"/>
                  </a:lnTo>
                  <a:lnTo>
                    <a:pt x="56" y="55"/>
                  </a:lnTo>
                  <a:lnTo>
                    <a:pt x="54" y="69"/>
                  </a:lnTo>
                  <a:lnTo>
                    <a:pt x="53" y="72"/>
                  </a:lnTo>
                  <a:lnTo>
                    <a:pt x="53" y="73"/>
                  </a:lnTo>
                  <a:lnTo>
                    <a:pt x="50" y="87"/>
                  </a:lnTo>
                  <a:lnTo>
                    <a:pt x="51" y="89"/>
                  </a:lnTo>
                  <a:lnTo>
                    <a:pt x="52" y="91"/>
                  </a:lnTo>
                  <a:lnTo>
                    <a:pt x="49" y="95"/>
                  </a:lnTo>
                  <a:lnTo>
                    <a:pt x="44" y="103"/>
                  </a:lnTo>
                  <a:lnTo>
                    <a:pt x="39" y="116"/>
                  </a:lnTo>
                  <a:lnTo>
                    <a:pt x="38" y="118"/>
                  </a:lnTo>
                  <a:lnTo>
                    <a:pt x="33" y="127"/>
                  </a:lnTo>
                  <a:lnTo>
                    <a:pt x="27" y="129"/>
                  </a:lnTo>
                  <a:lnTo>
                    <a:pt x="24" y="135"/>
                  </a:lnTo>
                  <a:lnTo>
                    <a:pt x="23" y="139"/>
                  </a:lnTo>
                  <a:lnTo>
                    <a:pt x="24" y="142"/>
                  </a:lnTo>
                  <a:lnTo>
                    <a:pt x="22" y="145"/>
                  </a:lnTo>
                  <a:lnTo>
                    <a:pt x="21" y="146"/>
                  </a:lnTo>
                  <a:lnTo>
                    <a:pt x="21" y="148"/>
                  </a:lnTo>
                  <a:lnTo>
                    <a:pt x="12" y="151"/>
                  </a:lnTo>
                  <a:lnTo>
                    <a:pt x="7" y="156"/>
                  </a:lnTo>
                  <a:lnTo>
                    <a:pt x="1" y="159"/>
                  </a:lnTo>
                  <a:lnTo>
                    <a:pt x="0" y="160"/>
                  </a:lnTo>
                  <a:lnTo>
                    <a:pt x="2" y="162"/>
                  </a:lnTo>
                  <a:lnTo>
                    <a:pt x="4" y="162"/>
                  </a:lnTo>
                  <a:lnTo>
                    <a:pt x="4" y="163"/>
                  </a:lnTo>
                  <a:lnTo>
                    <a:pt x="4" y="164"/>
                  </a:lnTo>
                  <a:lnTo>
                    <a:pt x="5" y="164"/>
                  </a:lnTo>
                  <a:lnTo>
                    <a:pt x="5" y="163"/>
                  </a:lnTo>
                  <a:lnTo>
                    <a:pt x="5" y="163"/>
                  </a:lnTo>
                  <a:lnTo>
                    <a:pt x="6" y="163"/>
                  </a:lnTo>
                  <a:lnTo>
                    <a:pt x="8" y="162"/>
                  </a:lnTo>
                  <a:lnTo>
                    <a:pt x="9" y="163"/>
                  </a:lnTo>
                  <a:lnTo>
                    <a:pt x="9" y="163"/>
                  </a:lnTo>
                  <a:lnTo>
                    <a:pt x="10" y="164"/>
                  </a:lnTo>
                  <a:lnTo>
                    <a:pt x="10" y="165"/>
                  </a:lnTo>
                  <a:lnTo>
                    <a:pt x="12" y="167"/>
                  </a:lnTo>
                  <a:lnTo>
                    <a:pt x="13" y="168"/>
                  </a:lnTo>
                  <a:lnTo>
                    <a:pt x="14" y="169"/>
                  </a:lnTo>
                  <a:lnTo>
                    <a:pt x="15" y="170"/>
                  </a:lnTo>
                  <a:lnTo>
                    <a:pt x="15" y="168"/>
                  </a:lnTo>
                  <a:lnTo>
                    <a:pt x="17" y="168"/>
                  </a:lnTo>
                  <a:lnTo>
                    <a:pt x="19" y="167"/>
                  </a:lnTo>
                  <a:lnTo>
                    <a:pt x="20" y="165"/>
                  </a:lnTo>
                  <a:lnTo>
                    <a:pt x="21" y="165"/>
                  </a:lnTo>
                  <a:lnTo>
                    <a:pt x="21" y="165"/>
                  </a:lnTo>
                  <a:lnTo>
                    <a:pt x="23" y="165"/>
                  </a:lnTo>
                  <a:lnTo>
                    <a:pt x="25" y="165"/>
                  </a:lnTo>
                  <a:lnTo>
                    <a:pt x="25" y="165"/>
                  </a:lnTo>
                  <a:lnTo>
                    <a:pt x="25" y="166"/>
                  </a:lnTo>
                  <a:lnTo>
                    <a:pt x="27" y="169"/>
                  </a:lnTo>
                  <a:lnTo>
                    <a:pt x="28" y="170"/>
                  </a:lnTo>
                  <a:lnTo>
                    <a:pt x="29" y="173"/>
                  </a:lnTo>
                  <a:lnTo>
                    <a:pt x="30" y="175"/>
                  </a:lnTo>
                  <a:lnTo>
                    <a:pt x="29" y="177"/>
                  </a:lnTo>
                  <a:lnTo>
                    <a:pt x="29" y="178"/>
                  </a:lnTo>
                  <a:lnTo>
                    <a:pt x="28" y="180"/>
                  </a:lnTo>
                  <a:lnTo>
                    <a:pt x="26" y="180"/>
                  </a:lnTo>
                  <a:lnTo>
                    <a:pt x="26" y="182"/>
                  </a:lnTo>
                  <a:lnTo>
                    <a:pt x="24" y="182"/>
                  </a:lnTo>
                  <a:lnTo>
                    <a:pt x="23" y="182"/>
                  </a:lnTo>
                  <a:lnTo>
                    <a:pt x="22" y="183"/>
                  </a:lnTo>
                  <a:lnTo>
                    <a:pt x="20" y="183"/>
                  </a:lnTo>
                  <a:lnTo>
                    <a:pt x="18" y="182"/>
                  </a:lnTo>
                  <a:lnTo>
                    <a:pt x="17" y="182"/>
                  </a:lnTo>
                  <a:lnTo>
                    <a:pt x="17" y="182"/>
                  </a:lnTo>
                  <a:lnTo>
                    <a:pt x="17" y="183"/>
                  </a:lnTo>
                  <a:lnTo>
                    <a:pt x="18" y="185"/>
                  </a:lnTo>
                  <a:lnTo>
                    <a:pt x="19" y="187"/>
                  </a:lnTo>
                  <a:lnTo>
                    <a:pt x="20" y="190"/>
                  </a:lnTo>
                  <a:lnTo>
                    <a:pt x="21" y="192"/>
                  </a:lnTo>
                  <a:lnTo>
                    <a:pt x="21" y="194"/>
                  </a:lnTo>
                  <a:lnTo>
                    <a:pt x="22" y="196"/>
                  </a:lnTo>
                  <a:lnTo>
                    <a:pt x="23" y="198"/>
                  </a:lnTo>
                  <a:lnTo>
                    <a:pt x="23" y="199"/>
                  </a:lnTo>
                  <a:lnTo>
                    <a:pt x="23" y="200"/>
                  </a:lnTo>
                  <a:lnTo>
                    <a:pt x="22" y="201"/>
                  </a:lnTo>
                  <a:lnTo>
                    <a:pt x="21" y="202"/>
                  </a:lnTo>
                  <a:lnTo>
                    <a:pt x="20" y="203"/>
                  </a:lnTo>
                  <a:lnTo>
                    <a:pt x="21" y="205"/>
                  </a:lnTo>
                  <a:lnTo>
                    <a:pt x="22" y="207"/>
                  </a:lnTo>
                  <a:lnTo>
                    <a:pt x="23" y="210"/>
                  </a:lnTo>
                  <a:lnTo>
                    <a:pt x="24" y="212"/>
                  </a:lnTo>
                  <a:lnTo>
                    <a:pt x="24" y="213"/>
                  </a:lnTo>
                  <a:lnTo>
                    <a:pt x="21" y="214"/>
                  </a:lnTo>
                  <a:lnTo>
                    <a:pt x="19" y="215"/>
                  </a:lnTo>
                  <a:lnTo>
                    <a:pt x="17" y="215"/>
                  </a:lnTo>
                  <a:lnTo>
                    <a:pt x="13" y="217"/>
                  </a:lnTo>
                  <a:lnTo>
                    <a:pt x="10" y="219"/>
                  </a:lnTo>
                  <a:lnTo>
                    <a:pt x="9" y="220"/>
                  </a:lnTo>
                  <a:lnTo>
                    <a:pt x="9" y="222"/>
                  </a:lnTo>
                  <a:lnTo>
                    <a:pt x="9" y="225"/>
                  </a:lnTo>
                  <a:lnTo>
                    <a:pt x="9" y="226"/>
                  </a:lnTo>
                  <a:lnTo>
                    <a:pt x="7" y="229"/>
                  </a:lnTo>
                  <a:lnTo>
                    <a:pt x="7" y="231"/>
                  </a:lnTo>
                  <a:lnTo>
                    <a:pt x="6" y="233"/>
                  </a:lnTo>
                  <a:lnTo>
                    <a:pt x="6" y="235"/>
                  </a:lnTo>
                  <a:lnTo>
                    <a:pt x="5" y="235"/>
                  </a:lnTo>
                  <a:lnTo>
                    <a:pt x="4" y="235"/>
                  </a:lnTo>
                  <a:lnTo>
                    <a:pt x="3" y="237"/>
                  </a:lnTo>
                  <a:lnTo>
                    <a:pt x="3" y="239"/>
                  </a:lnTo>
                  <a:lnTo>
                    <a:pt x="3" y="242"/>
                  </a:lnTo>
                  <a:lnTo>
                    <a:pt x="5" y="245"/>
                  </a:lnTo>
                  <a:lnTo>
                    <a:pt x="6" y="248"/>
                  </a:lnTo>
                  <a:lnTo>
                    <a:pt x="5" y="250"/>
                  </a:lnTo>
                  <a:lnTo>
                    <a:pt x="5" y="251"/>
                  </a:lnTo>
                  <a:lnTo>
                    <a:pt x="3" y="253"/>
                  </a:lnTo>
                  <a:lnTo>
                    <a:pt x="3" y="255"/>
                  </a:lnTo>
                  <a:lnTo>
                    <a:pt x="3" y="256"/>
                  </a:lnTo>
                  <a:lnTo>
                    <a:pt x="5" y="257"/>
                  </a:lnTo>
                  <a:lnTo>
                    <a:pt x="6" y="260"/>
                  </a:lnTo>
                  <a:lnTo>
                    <a:pt x="8" y="263"/>
                  </a:lnTo>
                  <a:lnTo>
                    <a:pt x="9" y="263"/>
                  </a:lnTo>
                  <a:lnTo>
                    <a:pt x="10" y="264"/>
                  </a:lnTo>
                  <a:lnTo>
                    <a:pt x="10" y="264"/>
                  </a:lnTo>
                  <a:lnTo>
                    <a:pt x="10" y="264"/>
                  </a:lnTo>
                  <a:lnTo>
                    <a:pt x="10" y="264"/>
                  </a:lnTo>
                  <a:lnTo>
                    <a:pt x="11" y="264"/>
                  </a:lnTo>
                  <a:lnTo>
                    <a:pt x="13" y="266"/>
                  </a:lnTo>
                  <a:lnTo>
                    <a:pt x="14" y="268"/>
                  </a:lnTo>
                  <a:lnTo>
                    <a:pt x="15" y="269"/>
                  </a:lnTo>
                  <a:lnTo>
                    <a:pt x="16" y="272"/>
                  </a:lnTo>
                  <a:lnTo>
                    <a:pt x="17" y="274"/>
                  </a:lnTo>
                  <a:lnTo>
                    <a:pt x="18" y="275"/>
                  </a:lnTo>
                  <a:lnTo>
                    <a:pt x="19" y="277"/>
                  </a:lnTo>
                  <a:lnTo>
                    <a:pt x="20" y="278"/>
                  </a:lnTo>
                  <a:lnTo>
                    <a:pt x="21" y="279"/>
                  </a:lnTo>
                  <a:lnTo>
                    <a:pt x="20" y="280"/>
                  </a:lnTo>
                  <a:lnTo>
                    <a:pt x="18" y="282"/>
                  </a:lnTo>
                  <a:lnTo>
                    <a:pt x="16" y="283"/>
                  </a:lnTo>
                  <a:lnTo>
                    <a:pt x="14" y="284"/>
                  </a:lnTo>
                  <a:lnTo>
                    <a:pt x="12" y="284"/>
                  </a:lnTo>
                  <a:lnTo>
                    <a:pt x="11" y="285"/>
                  </a:lnTo>
                  <a:lnTo>
                    <a:pt x="11" y="286"/>
                  </a:lnTo>
                  <a:lnTo>
                    <a:pt x="11" y="288"/>
                  </a:lnTo>
                  <a:lnTo>
                    <a:pt x="11" y="289"/>
                  </a:lnTo>
                  <a:lnTo>
                    <a:pt x="12" y="291"/>
                  </a:lnTo>
                  <a:lnTo>
                    <a:pt x="13" y="295"/>
                  </a:lnTo>
                  <a:lnTo>
                    <a:pt x="12" y="296"/>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78" name="Google Shape;1178;p51" descr="{&quot;Key&quot;:&quot;busia&quot;,&quot;Name&quot;:&quot;Busia&quot;,&quot;Value&quot;:33.0,&quot;Formula&quot;:&quot;33&quot;,&quot;Text&quot;:&quot;33&quot;,&quot;OfficeApplication&quot;:1,&quot;HasValue&quot;:true}"/>
            <p:cNvSpPr/>
            <p:nvPr/>
          </p:nvSpPr>
          <p:spPr>
            <a:xfrm>
              <a:off x="1022817" y="3153024"/>
              <a:ext cx="285163" cy="439958"/>
            </a:xfrm>
            <a:custGeom>
              <a:avLst/>
              <a:gdLst/>
              <a:ahLst/>
              <a:cxnLst/>
              <a:rect l="l" t="t" r="r" b="b"/>
              <a:pathLst>
                <a:path w="477" h="733" extrusionOk="0">
                  <a:moveTo>
                    <a:pt x="30" y="733"/>
                  </a:moveTo>
                  <a:lnTo>
                    <a:pt x="46" y="733"/>
                  </a:lnTo>
                  <a:lnTo>
                    <a:pt x="60" y="733"/>
                  </a:lnTo>
                  <a:lnTo>
                    <a:pt x="68" y="733"/>
                  </a:lnTo>
                  <a:lnTo>
                    <a:pt x="74" y="733"/>
                  </a:lnTo>
                  <a:lnTo>
                    <a:pt x="80" y="733"/>
                  </a:lnTo>
                  <a:lnTo>
                    <a:pt x="83" y="732"/>
                  </a:lnTo>
                  <a:lnTo>
                    <a:pt x="87" y="733"/>
                  </a:lnTo>
                  <a:lnTo>
                    <a:pt x="90" y="733"/>
                  </a:lnTo>
                  <a:lnTo>
                    <a:pt x="90" y="733"/>
                  </a:lnTo>
                  <a:lnTo>
                    <a:pt x="90" y="733"/>
                  </a:lnTo>
                  <a:lnTo>
                    <a:pt x="91" y="733"/>
                  </a:lnTo>
                  <a:lnTo>
                    <a:pt x="92" y="733"/>
                  </a:lnTo>
                  <a:lnTo>
                    <a:pt x="93" y="733"/>
                  </a:lnTo>
                  <a:lnTo>
                    <a:pt x="101" y="727"/>
                  </a:lnTo>
                  <a:lnTo>
                    <a:pt x="106" y="723"/>
                  </a:lnTo>
                  <a:lnTo>
                    <a:pt x="110" y="718"/>
                  </a:lnTo>
                  <a:lnTo>
                    <a:pt x="116" y="709"/>
                  </a:lnTo>
                  <a:lnTo>
                    <a:pt x="120" y="705"/>
                  </a:lnTo>
                  <a:lnTo>
                    <a:pt x="120" y="700"/>
                  </a:lnTo>
                  <a:lnTo>
                    <a:pt x="121" y="699"/>
                  </a:lnTo>
                  <a:lnTo>
                    <a:pt x="122" y="698"/>
                  </a:lnTo>
                  <a:lnTo>
                    <a:pt x="124" y="689"/>
                  </a:lnTo>
                  <a:lnTo>
                    <a:pt x="125" y="685"/>
                  </a:lnTo>
                  <a:lnTo>
                    <a:pt x="124" y="684"/>
                  </a:lnTo>
                  <a:lnTo>
                    <a:pt x="126" y="675"/>
                  </a:lnTo>
                  <a:lnTo>
                    <a:pt x="127" y="667"/>
                  </a:lnTo>
                  <a:lnTo>
                    <a:pt x="130" y="659"/>
                  </a:lnTo>
                  <a:lnTo>
                    <a:pt x="133" y="650"/>
                  </a:lnTo>
                  <a:lnTo>
                    <a:pt x="136" y="640"/>
                  </a:lnTo>
                  <a:lnTo>
                    <a:pt x="138" y="630"/>
                  </a:lnTo>
                  <a:lnTo>
                    <a:pt x="139" y="625"/>
                  </a:lnTo>
                  <a:lnTo>
                    <a:pt x="140" y="622"/>
                  </a:lnTo>
                  <a:lnTo>
                    <a:pt x="141" y="619"/>
                  </a:lnTo>
                  <a:lnTo>
                    <a:pt x="143" y="617"/>
                  </a:lnTo>
                  <a:lnTo>
                    <a:pt x="145" y="614"/>
                  </a:lnTo>
                  <a:lnTo>
                    <a:pt x="147" y="612"/>
                  </a:lnTo>
                  <a:lnTo>
                    <a:pt x="148" y="608"/>
                  </a:lnTo>
                  <a:lnTo>
                    <a:pt x="148" y="608"/>
                  </a:lnTo>
                  <a:lnTo>
                    <a:pt x="147" y="604"/>
                  </a:lnTo>
                  <a:lnTo>
                    <a:pt x="147" y="601"/>
                  </a:lnTo>
                  <a:lnTo>
                    <a:pt x="147" y="598"/>
                  </a:lnTo>
                  <a:lnTo>
                    <a:pt x="147" y="597"/>
                  </a:lnTo>
                  <a:lnTo>
                    <a:pt x="147" y="597"/>
                  </a:lnTo>
                  <a:lnTo>
                    <a:pt x="149" y="597"/>
                  </a:lnTo>
                  <a:lnTo>
                    <a:pt x="150" y="597"/>
                  </a:lnTo>
                  <a:lnTo>
                    <a:pt x="151" y="596"/>
                  </a:lnTo>
                  <a:lnTo>
                    <a:pt x="154" y="594"/>
                  </a:lnTo>
                  <a:lnTo>
                    <a:pt x="158" y="593"/>
                  </a:lnTo>
                  <a:lnTo>
                    <a:pt x="159" y="590"/>
                  </a:lnTo>
                  <a:lnTo>
                    <a:pt x="161" y="590"/>
                  </a:lnTo>
                  <a:lnTo>
                    <a:pt x="161" y="590"/>
                  </a:lnTo>
                  <a:lnTo>
                    <a:pt x="161" y="590"/>
                  </a:lnTo>
                  <a:lnTo>
                    <a:pt x="164" y="589"/>
                  </a:lnTo>
                  <a:lnTo>
                    <a:pt x="164" y="589"/>
                  </a:lnTo>
                  <a:lnTo>
                    <a:pt x="164" y="589"/>
                  </a:lnTo>
                  <a:lnTo>
                    <a:pt x="165" y="587"/>
                  </a:lnTo>
                  <a:lnTo>
                    <a:pt x="167" y="585"/>
                  </a:lnTo>
                  <a:lnTo>
                    <a:pt x="170" y="584"/>
                  </a:lnTo>
                  <a:lnTo>
                    <a:pt x="171" y="583"/>
                  </a:lnTo>
                  <a:lnTo>
                    <a:pt x="171" y="583"/>
                  </a:lnTo>
                  <a:lnTo>
                    <a:pt x="173" y="583"/>
                  </a:lnTo>
                  <a:lnTo>
                    <a:pt x="172" y="587"/>
                  </a:lnTo>
                  <a:lnTo>
                    <a:pt x="171" y="588"/>
                  </a:lnTo>
                  <a:lnTo>
                    <a:pt x="171" y="590"/>
                  </a:lnTo>
                  <a:lnTo>
                    <a:pt x="171" y="591"/>
                  </a:lnTo>
                  <a:lnTo>
                    <a:pt x="171" y="592"/>
                  </a:lnTo>
                  <a:lnTo>
                    <a:pt x="174" y="589"/>
                  </a:lnTo>
                  <a:lnTo>
                    <a:pt x="174" y="589"/>
                  </a:lnTo>
                  <a:lnTo>
                    <a:pt x="176" y="587"/>
                  </a:lnTo>
                  <a:lnTo>
                    <a:pt x="177" y="586"/>
                  </a:lnTo>
                  <a:lnTo>
                    <a:pt x="177" y="586"/>
                  </a:lnTo>
                  <a:lnTo>
                    <a:pt x="178" y="583"/>
                  </a:lnTo>
                  <a:lnTo>
                    <a:pt x="179" y="578"/>
                  </a:lnTo>
                  <a:lnTo>
                    <a:pt x="181" y="576"/>
                  </a:lnTo>
                  <a:lnTo>
                    <a:pt x="181" y="571"/>
                  </a:lnTo>
                  <a:lnTo>
                    <a:pt x="182" y="572"/>
                  </a:lnTo>
                  <a:lnTo>
                    <a:pt x="181" y="571"/>
                  </a:lnTo>
                  <a:lnTo>
                    <a:pt x="181" y="567"/>
                  </a:lnTo>
                  <a:lnTo>
                    <a:pt x="181" y="561"/>
                  </a:lnTo>
                  <a:lnTo>
                    <a:pt x="181" y="555"/>
                  </a:lnTo>
                  <a:lnTo>
                    <a:pt x="181" y="553"/>
                  </a:lnTo>
                  <a:lnTo>
                    <a:pt x="181" y="552"/>
                  </a:lnTo>
                  <a:lnTo>
                    <a:pt x="181" y="550"/>
                  </a:lnTo>
                  <a:lnTo>
                    <a:pt x="181" y="549"/>
                  </a:lnTo>
                  <a:lnTo>
                    <a:pt x="180" y="548"/>
                  </a:lnTo>
                  <a:lnTo>
                    <a:pt x="180" y="548"/>
                  </a:lnTo>
                  <a:lnTo>
                    <a:pt x="179" y="546"/>
                  </a:lnTo>
                  <a:lnTo>
                    <a:pt x="177" y="542"/>
                  </a:lnTo>
                  <a:lnTo>
                    <a:pt x="176" y="540"/>
                  </a:lnTo>
                  <a:lnTo>
                    <a:pt x="175" y="538"/>
                  </a:lnTo>
                  <a:lnTo>
                    <a:pt x="177" y="534"/>
                  </a:lnTo>
                  <a:lnTo>
                    <a:pt x="178" y="530"/>
                  </a:lnTo>
                  <a:lnTo>
                    <a:pt x="179" y="527"/>
                  </a:lnTo>
                  <a:lnTo>
                    <a:pt x="179" y="526"/>
                  </a:lnTo>
                  <a:lnTo>
                    <a:pt x="180" y="523"/>
                  </a:lnTo>
                  <a:lnTo>
                    <a:pt x="179" y="522"/>
                  </a:lnTo>
                  <a:lnTo>
                    <a:pt x="180" y="520"/>
                  </a:lnTo>
                  <a:lnTo>
                    <a:pt x="181" y="519"/>
                  </a:lnTo>
                  <a:lnTo>
                    <a:pt x="182" y="518"/>
                  </a:lnTo>
                  <a:lnTo>
                    <a:pt x="183" y="516"/>
                  </a:lnTo>
                  <a:lnTo>
                    <a:pt x="183" y="515"/>
                  </a:lnTo>
                  <a:lnTo>
                    <a:pt x="184" y="509"/>
                  </a:lnTo>
                  <a:lnTo>
                    <a:pt x="184" y="505"/>
                  </a:lnTo>
                  <a:lnTo>
                    <a:pt x="184" y="498"/>
                  </a:lnTo>
                  <a:lnTo>
                    <a:pt x="184" y="492"/>
                  </a:lnTo>
                  <a:lnTo>
                    <a:pt x="184" y="491"/>
                  </a:lnTo>
                  <a:lnTo>
                    <a:pt x="185" y="491"/>
                  </a:lnTo>
                  <a:lnTo>
                    <a:pt x="185" y="489"/>
                  </a:lnTo>
                  <a:lnTo>
                    <a:pt x="185" y="487"/>
                  </a:lnTo>
                  <a:lnTo>
                    <a:pt x="186" y="486"/>
                  </a:lnTo>
                  <a:lnTo>
                    <a:pt x="188" y="485"/>
                  </a:lnTo>
                  <a:lnTo>
                    <a:pt x="190" y="483"/>
                  </a:lnTo>
                  <a:lnTo>
                    <a:pt x="198" y="476"/>
                  </a:lnTo>
                  <a:lnTo>
                    <a:pt x="205" y="471"/>
                  </a:lnTo>
                  <a:lnTo>
                    <a:pt x="210" y="464"/>
                  </a:lnTo>
                  <a:lnTo>
                    <a:pt x="212" y="461"/>
                  </a:lnTo>
                  <a:lnTo>
                    <a:pt x="213" y="459"/>
                  </a:lnTo>
                  <a:lnTo>
                    <a:pt x="215" y="455"/>
                  </a:lnTo>
                  <a:lnTo>
                    <a:pt x="216" y="453"/>
                  </a:lnTo>
                  <a:lnTo>
                    <a:pt x="216" y="453"/>
                  </a:lnTo>
                  <a:lnTo>
                    <a:pt x="218" y="448"/>
                  </a:lnTo>
                  <a:lnTo>
                    <a:pt x="219" y="446"/>
                  </a:lnTo>
                  <a:lnTo>
                    <a:pt x="222" y="440"/>
                  </a:lnTo>
                  <a:lnTo>
                    <a:pt x="223" y="436"/>
                  </a:lnTo>
                  <a:lnTo>
                    <a:pt x="224" y="436"/>
                  </a:lnTo>
                  <a:lnTo>
                    <a:pt x="227" y="433"/>
                  </a:lnTo>
                  <a:lnTo>
                    <a:pt x="227" y="433"/>
                  </a:lnTo>
                  <a:lnTo>
                    <a:pt x="227" y="433"/>
                  </a:lnTo>
                  <a:lnTo>
                    <a:pt x="230" y="432"/>
                  </a:lnTo>
                  <a:lnTo>
                    <a:pt x="234" y="436"/>
                  </a:lnTo>
                  <a:lnTo>
                    <a:pt x="236" y="436"/>
                  </a:lnTo>
                  <a:lnTo>
                    <a:pt x="238" y="437"/>
                  </a:lnTo>
                  <a:lnTo>
                    <a:pt x="238" y="437"/>
                  </a:lnTo>
                  <a:lnTo>
                    <a:pt x="238" y="437"/>
                  </a:lnTo>
                  <a:lnTo>
                    <a:pt x="242" y="442"/>
                  </a:lnTo>
                  <a:lnTo>
                    <a:pt x="243" y="445"/>
                  </a:lnTo>
                  <a:lnTo>
                    <a:pt x="245" y="446"/>
                  </a:lnTo>
                  <a:lnTo>
                    <a:pt x="247" y="449"/>
                  </a:lnTo>
                  <a:lnTo>
                    <a:pt x="249" y="455"/>
                  </a:lnTo>
                  <a:lnTo>
                    <a:pt x="253" y="459"/>
                  </a:lnTo>
                  <a:lnTo>
                    <a:pt x="257" y="461"/>
                  </a:lnTo>
                  <a:lnTo>
                    <a:pt x="261" y="465"/>
                  </a:lnTo>
                  <a:lnTo>
                    <a:pt x="263" y="466"/>
                  </a:lnTo>
                  <a:lnTo>
                    <a:pt x="265" y="468"/>
                  </a:lnTo>
                  <a:lnTo>
                    <a:pt x="265" y="466"/>
                  </a:lnTo>
                  <a:lnTo>
                    <a:pt x="265" y="464"/>
                  </a:lnTo>
                  <a:lnTo>
                    <a:pt x="265" y="459"/>
                  </a:lnTo>
                  <a:lnTo>
                    <a:pt x="265" y="457"/>
                  </a:lnTo>
                  <a:lnTo>
                    <a:pt x="267" y="454"/>
                  </a:lnTo>
                  <a:lnTo>
                    <a:pt x="266" y="446"/>
                  </a:lnTo>
                  <a:lnTo>
                    <a:pt x="272" y="446"/>
                  </a:lnTo>
                  <a:lnTo>
                    <a:pt x="273" y="446"/>
                  </a:lnTo>
                  <a:lnTo>
                    <a:pt x="277" y="446"/>
                  </a:lnTo>
                  <a:lnTo>
                    <a:pt x="278" y="446"/>
                  </a:lnTo>
                  <a:lnTo>
                    <a:pt x="283" y="444"/>
                  </a:lnTo>
                  <a:lnTo>
                    <a:pt x="288" y="444"/>
                  </a:lnTo>
                  <a:lnTo>
                    <a:pt x="294" y="443"/>
                  </a:lnTo>
                  <a:lnTo>
                    <a:pt x="297" y="439"/>
                  </a:lnTo>
                  <a:lnTo>
                    <a:pt x="301" y="433"/>
                  </a:lnTo>
                  <a:lnTo>
                    <a:pt x="303" y="429"/>
                  </a:lnTo>
                  <a:lnTo>
                    <a:pt x="304" y="426"/>
                  </a:lnTo>
                  <a:lnTo>
                    <a:pt x="308" y="424"/>
                  </a:lnTo>
                  <a:lnTo>
                    <a:pt x="313" y="425"/>
                  </a:lnTo>
                  <a:lnTo>
                    <a:pt x="321" y="427"/>
                  </a:lnTo>
                  <a:lnTo>
                    <a:pt x="324" y="428"/>
                  </a:lnTo>
                  <a:lnTo>
                    <a:pt x="326" y="428"/>
                  </a:lnTo>
                  <a:lnTo>
                    <a:pt x="331" y="427"/>
                  </a:lnTo>
                  <a:lnTo>
                    <a:pt x="337" y="426"/>
                  </a:lnTo>
                  <a:lnTo>
                    <a:pt x="340" y="426"/>
                  </a:lnTo>
                  <a:lnTo>
                    <a:pt x="346" y="428"/>
                  </a:lnTo>
                  <a:lnTo>
                    <a:pt x="349" y="427"/>
                  </a:lnTo>
                  <a:lnTo>
                    <a:pt x="354" y="427"/>
                  </a:lnTo>
                  <a:lnTo>
                    <a:pt x="362" y="427"/>
                  </a:lnTo>
                  <a:lnTo>
                    <a:pt x="368" y="427"/>
                  </a:lnTo>
                  <a:lnTo>
                    <a:pt x="372" y="427"/>
                  </a:lnTo>
                  <a:lnTo>
                    <a:pt x="375" y="427"/>
                  </a:lnTo>
                  <a:lnTo>
                    <a:pt x="380" y="426"/>
                  </a:lnTo>
                  <a:lnTo>
                    <a:pt x="384" y="426"/>
                  </a:lnTo>
                  <a:lnTo>
                    <a:pt x="391" y="427"/>
                  </a:lnTo>
                  <a:lnTo>
                    <a:pt x="394" y="428"/>
                  </a:lnTo>
                  <a:lnTo>
                    <a:pt x="394" y="428"/>
                  </a:lnTo>
                  <a:lnTo>
                    <a:pt x="397" y="430"/>
                  </a:lnTo>
                  <a:lnTo>
                    <a:pt x="401" y="431"/>
                  </a:lnTo>
                  <a:lnTo>
                    <a:pt x="404" y="431"/>
                  </a:lnTo>
                  <a:lnTo>
                    <a:pt x="409" y="432"/>
                  </a:lnTo>
                  <a:lnTo>
                    <a:pt x="417" y="434"/>
                  </a:lnTo>
                  <a:lnTo>
                    <a:pt x="418" y="433"/>
                  </a:lnTo>
                  <a:lnTo>
                    <a:pt x="420" y="431"/>
                  </a:lnTo>
                  <a:lnTo>
                    <a:pt x="424" y="432"/>
                  </a:lnTo>
                  <a:lnTo>
                    <a:pt x="422" y="430"/>
                  </a:lnTo>
                  <a:lnTo>
                    <a:pt x="423" y="428"/>
                  </a:lnTo>
                  <a:lnTo>
                    <a:pt x="427" y="426"/>
                  </a:lnTo>
                  <a:lnTo>
                    <a:pt x="429" y="421"/>
                  </a:lnTo>
                  <a:lnTo>
                    <a:pt x="431" y="414"/>
                  </a:lnTo>
                  <a:lnTo>
                    <a:pt x="433" y="409"/>
                  </a:lnTo>
                  <a:lnTo>
                    <a:pt x="436" y="405"/>
                  </a:lnTo>
                  <a:lnTo>
                    <a:pt x="440" y="401"/>
                  </a:lnTo>
                  <a:lnTo>
                    <a:pt x="443" y="394"/>
                  </a:lnTo>
                  <a:lnTo>
                    <a:pt x="443" y="394"/>
                  </a:lnTo>
                  <a:lnTo>
                    <a:pt x="443" y="393"/>
                  </a:lnTo>
                  <a:lnTo>
                    <a:pt x="443" y="385"/>
                  </a:lnTo>
                  <a:lnTo>
                    <a:pt x="444" y="383"/>
                  </a:lnTo>
                  <a:lnTo>
                    <a:pt x="446" y="380"/>
                  </a:lnTo>
                  <a:lnTo>
                    <a:pt x="452" y="378"/>
                  </a:lnTo>
                  <a:lnTo>
                    <a:pt x="457" y="376"/>
                  </a:lnTo>
                  <a:lnTo>
                    <a:pt x="462" y="375"/>
                  </a:lnTo>
                  <a:lnTo>
                    <a:pt x="464" y="373"/>
                  </a:lnTo>
                  <a:lnTo>
                    <a:pt x="460" y="368"/>
                  </a:lnTo>
                  <a:lnTo>
                    <a:pt x="454" y="363"/>
                  </a:lnTo>
                  <a:lnTo>
                    <a:pt x="448" y="358"/>
                  </a:lnTo>
                  <a:lnTo>
                    <a:pt x="436" y="348"/>
                  </a:lnTo>
                  <a:lnTo>
                    <a:pt x="431" y="345"/>
                  </a:lnTo>
                  <a:lnTo>
                    <a:pt x="427" y="342"/>
                  </a:lnTo>
                  <a:lnTo>
                    <a:pt x="426" y="340"/>
                  </a:lnTo>
                  <a:lnTo>
                    <a:pt x="426" y="340"/>
                  </a:lnTo>
                  <a:lnTo>
                    <a:pt x="424" y="338"/>
                  </a:lnTo>
                  <a:lnTo>
                    <a:pt x="423" y="338"/>
                  </a:lnTo>
                  <a:lnTo>
                    <a:pt x="419" y="338"/>
                  </a:lnTo>
                  <a:lnTo>
                    <a:pt x="412" y="339"/>
                  </a:lnTo>
                  <a:lnTo>
                    <a:pt x="406" y="335"/>
                  </a:lnTo>
                  <a:lnTo>
                    <a:pt x="402" y="330"/>
                  </a:lnTo>
                  <a:lnTo>
                    <a:pt x="398" y="326"/>
                  </a:lnTo>
                  <a:lnTo>
                    <a:pt x="394" y="322"/>
                  </a:lnTo>
                  <a:lnTo>
                    <a:pt x="397" y="317"/>
                  </a:lnTo>
                  <a:lnTo>
                    <a:pt x="402" y="315"/>
                  </a:lnTo>
                  <a:lnTo>
                    <a:pt x="408" y="311"/>
                  </a:lnTo>
                  <a:lnTo>
                    <a:pt x="411" y="308"/>
                  </a:lnTo>
                  <a:lnTo>
                    <a:pt x="411" y="308"/>
                  </a:lnTo>
                  <a:lnTo>
                    <a:pt x="413" y="306"/>
                  </a:lnTo>
                  <a:lnTo>
                    <a:pt x="413" y="306"/>
                  </a:lnTo>
                  <a:lnTo>
                    <a:pt x="413" y="303"/>
                  </a:lnTo>
                  <a:lnTo>
                    <a:pt x="415" y="295"/>
                  </a:lnTo>
                  <a:lnTo>
                    <a:pt x="416" y="293"/>
                  </a:lnTo>
                  <a:lnTo>
                    <a:pt x="417" y="292"/>
                  </a:lnTo>
                  <a:lnTo>
                    <a:pt x="418" y="292"/>
                  </a:lnTo>
                  <a:lnTo>
                    <a:pt x="421" y="290"/>
                  </a:lnTo>
                  <a:lnTo>
                    <a:pt x="428" y="290"/>
                  </a:lnTo>
                  <a:lnTo>
                    <a:pt x="433" y="288"/>
                  </a:lnTo>
                  <a:lnTo>
                    <a:pt x="433" y="285"/>
                  </a:lnTo>
                  <a:lnTo>
                    <a:pt x="435" y="283"/>
                  </a:lnTo>
                  <a:lnTo>
                    <a:pt x="436" y="281"/>
                  </a:lnTo>
                  <a:lnTo>
                    <a:pt x="436" y="280"/>
                  </a:lnTo>
                  <a:lnTo>
                    <a:pt x="434" y="273"/>
                  </a:lnTo>
                  <a:lnTo>
                    <a:pt x="433" y="269"/>
                  </a:lnTo>
                  <a:lnTo>
                    <a:pt x="433" y="265"/>
                  </a:lnTo>
                  <a:lnTo>
                    <a:pt x="433" y="263"/>
                  </a:lnTo>
                  <a:lnTo>
                    <a:pt x="433" y="260"/>
                  </a:lnTo>
                  <a:lnTo>
                    <a:pt x="434" y="257"/>
                  </a:lnTo>
                  <a:lnTo>
                    <a:pt x="439" y="256"/>
                  </a:lnTo>
                  <a:lnTo>
                    <a:pt x="443" y="255"/>
                  </a:lnTo>
                  <a:lnTo>
                    <a:pt x="447" y="253"/>
                  </a:lnTo>
                  <a:lnTo>
                    <a:pt x="453" y="250"/>
                  </a:lnTo>
                  <a:lnTo>
                    <a:pt x="453" y="248"/>
                  </a:lnTo>
                  <a:lnTo>
                    <a:pt x="453" y="246"/>
                  </a:lnTo>
                  <a:lnTo>
                    <a:pt x="450" y="243"/>
                  </a:lnTo>
                  <a:lnTo>
                    <a:pt x="447" y="240"/>
                  </a:lnTo>
                  <a:lnTo>
                    <a:pt x="445" y="235"/>
                  </a:lnTo>
                  <a:lnTo>
                    <a:pt x="443" y="232"/>
                  </a:lnTo>
                  <a:lnTo>
                    <a:pt x="442" y="227"/>
                  </a:lnTo>
                  <a:lnTo>
                    <a:pt x="439" y="224"/>
                  </a:lnTo>
                  <a:lnTo>
                    <a:pt x="437" y="220"/>
                  </a:lnTo>
                  <a:lnTo>
                    <a:pt x="433" y="217"/>
                  </a:lnTo>
                  <a:lnTo>
                    <a:pt x="432" y="216"/>
                  </a:lnTo>
                  <a:lnTo>
                    <a:pt x="432" y="216"/>
                  </a:lnTo>
                  <a:lnTo>
                    <a:pt x="432" y="216"/>
                  </a:lnTo>
                  <a:lnTo>
                    <a:pt x="431" y="215"/>
                  </a:lnTo>
                  <a:lnTo>
                    <a:pt x="429" y="215"/>
                  </a:lnTo>
                  <a:lnTo>
                    <a:pt x="427" y="213"/>
                  </a:lnTo>
                  <a:lnTo>
                    <a:pt x="423" y="206"/>
                  </a:lnTo>
                  <a:lnTo>
                    <a:pt x="419" y="201"/>
                  </a:lnTo>
                  <a:lnTo>
                    <a:pt x="416" y="198"/>
                  </a:lnTo>
                  <a:lnTo>
                    <a:pt x="415" y="196"/>
                  </a:lnTo>
                  <a:lnTo>
                    <a:pt x="416" y="193"/>
                  </a:lnTo>
                  <a:lnTo>
                    <a:pt x="419" y="189"/>
                  </a:lnTo>
                  <a:lnTo>
                    <a:pt x="421" y="185"/>
                  </a:lnTo>
                  <a:lnTo>
                    <a:pt x="422" y="181"/>
                  </a:lnTo>
                  <a:lnTo>
                    <a:pt x="419" y="176"/>
                  </a:lnTo>
                  <a:lnTo>
                    <a:pt x="416" y="170"/>
                  </a:lnTo>
                  <a:lnTo>
                    <a:pt x="416" y="163"/>
                  </a:lnTo>
                  <a:lnTo>
                    <a:pt x="416" y="158"/>
                  </a:lnTo>
                  <a:lnTo>
                    <a:pt x="418" y="155"/>
                  </a:lnTo>
                  <a:lnTo>
                    <a:pt x="419" y="155"/>
                  </a:lnTo>
                  <a:lnTo>
                    <a:pt x="422" y="155"/>
                  </a:lnTo>
                  <a:lnTo>
                    <a:pt x="423" y="150"/>
                  </a:lnTo>
                  <a:lnTo>
                    <a:pt x="424" y="147"/>
                  </a:lnTo>
                  <a:lnTo>
                    <a:pt x="425" y="142"/>
                  </a:lnTo>
                  <a:lnTo>
                    <a:pt x="428" y="135"/>
                  </a:lnTo>
                  <a:lnTo>
                    <a:pt x="428" y="134"/>
                  </a:lnTo>
                  <a:lnTo>
                    <a:pt x="428" y="127"/>
                  </a:lnTo>
                  <a:lnTo>
                    <a:pt x="428" y="124"/>
                  </a:lnTo>
                  <a:lnTo>
                    <a:pt x="432" y="121"/>
                  </a:lnTo>
                  <a:lnTo>
                    <a:pt x="437" y="118"/>
                  </a:lnTo>
                  <a:lnTo>
                    <a:pt x="445" y="114"/>
                  </a:lnTo>
                  <a:lnTo>
                    <a:pt x="452" y="112"/>
                  </a:lnTo>
                  <a:lnTo>
                    <a:pt x="455" y="110"/>
                  </a:lnTo>
                  <a:lnTo>
                    <a:pt x="460" y="108"/>
                  </a:lnTo>
                  <a:lnTo>
                    <a:pt x="460" y="105"/>
                  </a:lnTo>
                  <a:lnTo>
                    <a:pt x="458" y="102"/>
                  </a:lnTo>
                  <a:lnTo>
                    <a:pt x="456" y="96"/>
                  </a:lnTo>
                  <a:lnTo>
                    <a:pt x="454" y="92"/>
                  </a:lnTo>
                  <a:lnTo>
                    <a:pt x="453" y="89"/>
                  </a:lnTo>
                  <a:lnTo>
                    <a:pt x="454" y="87"/>
                  </a:lnTo>
                  <a:lnTo>
                    <a:pt x="456" y="85"/>
                  </a:lnTo>
                  <a:lnTo>
                    <a:pt x="458" y="83"/>
                  </a:lnTo>
                  <a:lnTo>
                    <a:pt x="459" y="81"/>
                  </a:lnTo>
                  <a:lnTo>
                    <a:pt x="458" y="78"/>
                  </a:lnTo>
                  <a:lnTo>
                    <a:pt x="456" y="74"/>
                  </a:lnTo>
                  <a:lnTo>
                    <a:pt x="455" y="70"/>
                  </a:lnTo>
                  <a:lnTo>
                    <a:pt x="454" y="64"/>
                  </a:lnTo>
                  <a:lnTo>
                    <a:pt x="452" y="61"/>
                  </a:lnTo>
                  <a:lnTo>
                    <a:pt x="451" y="55"/>
                  </a:lnTo>
                  <a:lnTo>
                    <a:pt x="448" y="51"/>
                  </a:lnTo>
                  <a:lnTo>
                    <a:pt x="446" y="46"/>
                  </a:lnTo>
                  <a:lnTo>
                    <a:pt x="446" y="45"/>
                  </a:lnTo>
                  <a:lnTo>
                    <a:pt x="446" y="45"/>
                  </a:lnTo>
                  <a:lnTo>
                    <a:pt x="449" y="44"/>
                  </a:lnTo>
                  <a:lnTo>
                    <a:pt x="452" y="46"/>
                  </a:lnTo>
                  <a:lnTo>
                    <a:pt x="456" y="46"/>
                  </a:lnTo>
                  <a:lnTo>
                    <a:pt x="459" y="44"/>
                  </a:lnTo>
                  <a:lnTo>
                    <a:pt x="462" y="44"/>
                  </a:lnTo>
                  <a:lnTo>
                    <a:pt x="465" y="44"/>
                  </a:lnTo>
                  <a:lnTo>
                    <a:pt x="468" y="42"/>
                  </a:lnTo>
                  <a:lnTo>
                    <a:pt x="472" y="43"/>
                  </a:lnTo>
                  <a:lnTo>
                    <a:pt x="474" y="39"/>
                  </a:lnTo>
                  <a:lnTo>
                    <a:pt x="475" y="36"/>
                  </a:lnTo>
                  <a:lnTo>
                    <a:pt x="477" y="32"/>
                  </a:lnTo>
                  <a:lnTo>
                    <a:pt x="475" y="27"/>
                  </a:lnTo>
                  <a:lnTo>
                    <a:pt x="472" y="22"/>
                  </a:lnTo>
                  <a:lnTo>
                    <a:pt x="470" y="19"/>
                  </a:lnTo>
                  <a:lnTo>
                    <a:pt x="467" y="14"/>
                  </a:lnTo>
                  <a:lnTo>
                    <a:pt x="466" y="10"/>
                  </a:lnTo>
                  <a:lnTo>
                    <a:pt x="466" y="10"/>
                  </a:lnTo>
                  <a:lnTo>
                    <a:pt x="462" y="10"/>
                  </a:lnTo>
                  <a:lnTo>
                    <a:pt x="459" y="11"/>
                  </a:lnTo>
                  <a:lnTo>
                    <a:pt x="459" y="10"/>
                  </a:lnTo>
                  <a:lnTo>
                    <a:pt x="457" y="12"/>
                  </a:lnTo>
                  <a:lnTo>
                    <a:pt x="454" y="15"/>
                  </a:lnTo>
                  <a:lnTo>
                    <a:pt x="450" y="18"/>
                  </a:lnTo>
                  <a:lnTo>
                    <a:pt x="446" y="18"/>
                  </a:lnTo>
                  <a:lnTo>
                    <a:pt x="445" y="21"/>
                  </a:lnTo>
                  <a:lnTo>
                    <a:pt x="444" y="19"/>
                  </a:lnTo>
                  <a:lnTo>
                    <a:pt x="442" y="17"/>
                  </a:lnTo>
                  <a:lnTo>
                    <a:pt x="436" y="14"/>
                  </a:lnTo>
                  <a:lnTo>
                    <a:pt x="433" y="11"/>
                  </a:lnTo>
                  <a:lnTo>
                    <a:pt x="432" y="9"/>
                  </a:lnTo>
                  <a:lnTo>
                    <a:pt x="431" y="7"/>
                  </a:lnTo>
                  <a:lnTo>
                    <a:pt x="430" y="5"/>
                  </a:lnTo>
                  <a:lnTo>
                    <a:pt x="428" y="4"/>
                  </a:lnTo>
                  <a:lnTo>
                    <a:pt x="425" y="5"/>
                  </a:lnTo>
                  <a:lnTo>
                    <a:pt x="422" y="6"/>
                  </a:lnTo>
                  <a:lnTo>
                    <a:pt x="422" y="7"/>
                  </a:lnTo>
                  <a:lnTo>
                    <a:pt x="421" y="8"/>
                  </a:lnTo>
                  <a:lnTo>
                    <a:pt x="420" y="8"/>
                  </a:lnTo>
                  <a:lnTo>
                    <a:pt x="420" y="7"/>
                  </a:lnTo>
                  <a:lnTo>
                    <a:pt x="419" y="4"/>
                  </a:lnTo>
                  <a:lnTo>
                    <a:pt x="415" y="4"/>
                  </a:lnTo>
                  <a:lnTo>
                    <a:pt x="412" y="0"/>
                  </a:lnTo>
                  <a:lnTo>
                    <a:pt x="404" y="3"/>
                  </a:lnTo>
                  <a:lnTo>
                    <a:pt x="389" y="6"/>
                  </a:lnTo>
                  <a:lnTo>
                    <a:pt x="380" y="8"/>
                  </a:lnTo>
                  <a:lnTo>
                    <a:pt x="378" y="10"/>
                  </a:lnTo>
                  <a:lnTo>
                    <a:pt x="372" y="14"/>
                  </a:lnTo>
                  <a:lnTo>
                    <a:pt x="367" y="22"/>
                  </a:lnTo>
                  <a:lnTo>
                    <a:pt x="366" y="30"/>
                  </a:lnTo>
                  <a:lnTo>
                    <a:pt x="369" y="53"/>
                  </a:lnTo>
                  <a:lnTo>
                    <a:pt x="368" y="62"/>
                  </a:lnTo>
                  <a:lnTo>
                    <a:pt x="362" y="65"/>
                  </a:lnTo>
                  <a:lnTo>
                    <a:pt x="359" y="74"/>
                  </a:lnTo>
                  <a:lnTo>
                    <a:pt x="357" y="76"/>
                  </a:lnTo>
                  <a:lnTo>
                    <a:pt x="336" y="94"/>
                  </a:lnTo>
                  <a:lnTo>
                    <a:pt x="334" y="111"/>
                  </a:lnTo>
                  <a:lnTo>
                    <a:pt x="332" y="115"/>
                  </a:lnTo>
                  <a:lnTo>
                    <a:pt x="324" y="123"/>
                  </a:lnTo>
                  <a:lnTo>
                    <a:pt x="306" y="129"/>
                  </a:lnTo>
                  <a:lnTo>
                    <a:pt x="291" y="132"/>
                  </a:lnTo>
                  <a:lnTo>
                    <a:pt x="281" y="137"/>
                  </a:lnTo>
                  <a:lnTo>
                    <a:pt x="280" y="137"/>
                  </a:lnTo>
                  <a:lnTo>
                    <a:pt x="279" y="137"/>
                  </a:lnTo>
                  <a:lnTo>
                    <a:pt x="274" y="138"/>
                  </a:lnTo>
                  <a:lnTo>
                    <a:pt x="261" y="138"/>
                  </a:lnTo>
                  <a:lnTo>
                    <a:pt x="251" y="148"/>
                  </a:lnTo>
                  <a:lnTo>
                    <a:pt x="243" y="151"/>
                  </a:lnTo>
                  <a:lnTo>
                    <a:pt x="236" y="158"/>
                  </a:lnTo>
                  <a:lnTo>
                    <a:pt x="227" y="165"/>
                  </a:lnTo>
                  <a:lnTo>
                    <a:pt x="223" y="175"/>
                  </a:lnTo>
                  <a:lnTo>
                    <a:pt x="214" y="178"/>
                  </a:lnTo>
                  <a:lnTo>
                    <a:pt x="211" y="181"/>
                  </a:lnTo>
                  <a:lnTo>
                    <a:pt x="208" y="187"/>
                  </a:lnTo>
                  <a:lnTo>
                    <a:pt x="203" y="207"/>
                  </a:lnTo>
                  <a:lnTo>
                    <a:pt x="200" y="215"/>
                  </a:lnTo>
                  <a:lnTo>
                    <a:pt x="194" y="225"/>
                  </a:lnTo>
                  <a:lnTo>
                    <a:pt x="194" y="228"/>
                  </a:lnTo>
                  <a:lnTo>
                    <a:pt x="200" y="235"/>
                  </a:lnTo>
                  <a:lnTo>
                    <a:pt x="197" y="262"/>
                  </a:lnTo>
                  <a:lnTo>
                    <a:pt x="199" y="268"/>
                  </a:lnTo>
                  <a:lnTo>
                    <a:pt x="197" y="272"/>
                  </a:lnTo>
                  <a:lnTo>
                    <a:pt x="180" y="279"/>
                  </a:lnTo>
                  <a:lnTo>
                    <a:pt x="173" y="285"/>
                  </a:lnTo>
                  <a:lnTo>
                    <a:pt x="173" y="285"/>
                  </a:lnTo>
                  <a:lnTo>
                    <a:pt x="169" y="295"/>
                  </a:lnTo>
                  <a:lnTo>
                    <a:pt x="169" y="302"/>
                  </a:lnTo>
                  <a:lnTo>
                    <a:pt x="169" y="303"/>
                  </a:lnTo>
                  <a:lnTo>
                    <a:pt x="171" y="317"/>
                  </a:lnTo>
                  <a:lnTo>
                    <a:pt x="180" y="334"/>
                  </a:lnTo>
                  <a:lnTo>
                    <a:pt x="183" y="350"/>
                  </a:lnTo>
                  <a:lnTo>
                    <a:pt x="183" y="361"/>
                  </a:lnTo>
                  <a:lnTo>
                    <a:pt x="180" y="374"/>
                  </a:lnTo>
                  <a:lnTo>
                    <a:pt x="177" y="378"/>
                  </a:lnTo>
                  <a:lnTo>
                    <a:pt x="173" y="385"/>
                  </a:lnTo>
                  <a:lnTo>
                    <a:pt x="167" y="393"/>
                  </a:lnTo>
                  <a:lnTo>
                    <a:pt x="156" y="405"/>
                  </a:lnTo>
                  <a:lnTo>
                    <a:pt x="134" y="427"/>
                  </a:lnTo>
                  <a:lnTo>
                    <a:pt x="122" y="450"/>
                  </a:lnTo>
                  <a:lnTo>
                    <a:pt x="120" y="453"/>
                  </a:lnTo>
                  <a:lnTo>
                    <a:pt x="107" y="465"/>
                  </a:lnTo>
                  <a:lnTo>
                    <a:pt x="95" y="481"/>
                  </a:lnTo>
                  <a:lnTo>
                    <a:pt x="85" y="495"/>
                  </a:lnTo>
                  <a:lnTo>
                    <a:pt x="51" y="543"/>
                  </a:lnTo>
                  <a:lnTo>
                    <a:pt x="49" y="547"/>
                  </a:lnTo>
                  <a:lnTo>
                    <a:pt x="47" y="553"/>
                  </a:lnTo>
                  <a:lnTo>
                    <a:pt x="41" y="554"/>
                  </a:lnTo>
                  <a:lnTo>
                    <a:pt x="33" y="563"/>
                  </a:lnTo>
                  <a:lnTo>
                    <a:pt x="27" y="572"/>
                  </a:lnTo>
                  <a:lnTo>
                    <a:pt x="17" y="586"/>
                  </a:lnTo>
                  <a:lnTo>
                    <a:pt x="9" y="598"/>
                  </a:lnTo>
                  <a:lnTo>
                    <a:pt x="0" y="615"/>
                  </a:lnTo>
                  <a:lnTo>
                    <a:pt x="6" y="641"/>
                  </a:lnTo>
                  <a:lnTo>
                    <a:pt x="8" y="642"/>
                  </a:lnTo>
                  <a:lnTo>
                    <a:pt x="10" y="647"/>
                  </a:lnTo>
                  <a:lnTo>
                    <a:pt x="10" y="649"/>
                  </a:lnTo>
                  <a:lnTo>
                    <a:pt x="24" y="692"/>
                  </a:lnTo>
                  <a:lnTo>
                    <a:pt x="25" y="708"/>
                  </a:lnTo>
                  <a:lnTo>
                    <a:pt x="30" y="733"/>
                  </a:lnTo>
                  <a:close/>
                </a:path>
              </a:pathLst>
            </a:custGeom>
            <a:solidFill>
              <a:srgbClr val="323F4F"/>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79" name="Google Shape;1179;p51" descr="{&quot;Key&quot;:&quot;eigeyo marakwet&quot;,&quot;Name&quot;:&quot;Eigeyo Marakwet&quot;,&quot;Value&quot;:26.0,&quot;Formula&quot;:&quot;26&quot;,&quot;Text&quot;:&quot;26&quot;,&quot;OfficeApplication&quot;:1,&quot;HasValue&quot;:true}"/>
            <p:cNvSpPr/>
            <p:nvPr/>
          </p:nvSpPr>
          <p:spPr>
            <a:xfrm>
              <a:off x="1694008" y="2850553"/>
              <a:ext cx="316292" cy="634941"/>
            </a:xfrm>
            <a:custGeom>
              <a:avLst/>
              <a:gdLst/>
              <a:ahLst/>
              <a:cxnLst/>
              <a:rect l="l" t="t" r="r" b="b"/>
              <a:pathLst>
                <a:path w="529" h="1057" extrusionOk="0">
                  <a:moveTo>
                    <a:pt x="189" y="350"/>
                  </a:moveTo>
                  <a:lnTo>
                    <a:pt x="191" y="350"/>
                  </a:lnTo>
                  <a:lnTo>
                    <a:pt x="194" y="350"/>
                  </a:lnTo>
                  <a:lnTo>
                    <a:pt x="197" y="351"/>
                  </a:lnTo>
                  <a:lnTo>
                    <a:pt x="198" y="350"/>
                  </a:lnTo>
                  <a:lnTo>
                    <a:pt x="211" y="356"/>
                  </a:lnTo>
                  <a:lnTo>
                    <a:pt x="218" y="348"/>
                  </a:lnTo>
                  <a:lnTo>
                    <a:pt x="225" y="349"/>
                  </a:lnTo>
                  <a:lnTo>
                    <a:pt x="244" y="352"/>
                  </a:lnTo>
                  <a:lnTo>
                    <a:pt x="248" y="353"/>
                  </a:lnTo>
                  <a:lnTo>
                    <a:pt x="248" y="355"/>
                  </a:lnTo>
                  <a:lnTo>
                    <a:pt x="243" y="377"/>
                  </a:lnTo>
                  <a:lnTo>
                    <a:pt x="245" y="383"/>
                  </a:lnTo>
                  <a:lnTo>
                    <a:pt x="257" y="384"/>
                  </a:lnTo>
                  <a:lnTo>
                    <a:pt x="274" y="386"/>
                  </a:lnTo>
                  <a:lnTo>
                    <a:pt x="291" y="389"/>
                  </a:lnTo>
                  <a:lnTo>
                    <a:pt x="290" y="390"/>
                  </a:lnTo>
                  <a:lnTo>
                    <a:pt x="296" y="391"/>
                  </a:lnTo>
                  <a:lnTo>
                    <a:pt x="293" y="397"/>
                  </a:lnTo>
                  <a:lnTo>
                    <a:pt x="292" y="403"/>
                  </a:lnTo>
                  <a:lnTo>
                    <a:pt x="289" y="408"/>
                  </a:lnTo>
                  <a:lnTo>
                    <a:pt x="289" y="411"/>
                  </a:lnTo>
                  <a:lnTo>
                    <a:pt x="312" y="411"/>
                  </a:lnTo>
                  <a:lnTo>
                    <a:pt x="312" y="413"/>
                  </a:lnTo>
                  <a:lnTo>
                    <a:pt x="312" y="414"/>
                  </a:lnTo>
                  <a:lnTo>
                    <a:pt x="314" y="419"/>
                  </a:lnTo>
                  <a:lnTo>
                    <a:pt x="316" y="421"/>
                  </a:lnTo>
                  <a:lnTo>
                    <a:pt x="317" y="425"/>
                  </a:lnTo>
                  <a:lnTo>
                    <a:pt x="317" y="429"/>
                  </a:lnTo>
                  <a:lnTo>
                    <a:pt x="318" y="431"/>
                  </a:lnTo>
                  <a:lnTo>
                    <a:pt x="317" y="434"/>
                  </a:lnTo>
                  <a:lnTo>
                    <a:pt x="316" y="437"/>
                  </a:lnTo>
                  <a:lnTo>
                    <a:pt x="319" y="436"/>
                  </a:lnTo>
                  <a:lnTo>
                    <a:pt x="317" y="445"/>
                  </a:lnTo>
                  <a:lnTo>
                    <a:pt x="313" y="453"/>
                  </a:lnTo>
                  <a:lnTo>
                    <a:pt x="310" y="459"/>
                  </a:lnTo>
                  <a:lnTo>
                    <a:pt x="304" y="462"/>
                  </a:lnTo>
                  <a:lnTo>
                    <a:pt x="315" y="461"/>
                  </a:lnTo>
                  <a:lnTo>
                    <a:pt x="317" y="464"/>
                  </a:lnTo>
                  <a:lnTo>
                    <a:pt x="320" y="466"/>
                  </a:lnTo>
                  <a:lnTo>
                    <a:pt x="320" y="471"/>
                  </a:lnTo>
                  <a:lnTo>
                    <a:pt x="325" y="508"/>
                  </a:lnTo>
                  <a:lnTo>
                    <a:pt x="326" y="509"/>
                  </a:lnTo>
                  <a:lnTo>
                    <a:pt x="326" y="511"/>
                  </a:lnTo>
                  <a:lnTo>
                    <a:pt x="324" y="518"/>
                  </a:lnTo>
                  <a:lnTo>
                    <a:pt x="319" y="522"/>
                  </a:lnTo>
                  <a:lnTo>
                    <a:pt x="319" y="526"/>
                  </a:lnTo>
                  <a:lnTo>
                    <a:pt x="319" y="527"/>
                  </a:lnTo>
                  <a:lnTo>
                    <a:pt x="313" y="526"/>
                  </a:lnTo>
                  <a:lnTo>
                    <a:pt x="313" y="528"/>
                  </a:lnTo>
                  <a:lnTo>
                    <a:pt x="314" y="530"/>
                  </a:lnTo>
                  <a:lnTo>
                    <a:pt x="317" y="531"/>
                  </a:lnTo>
                  <a:lnTo>
                    <a:pt x="319" y="531"/>
                  </a:lnTo>
                  <a:lnTo>
                    <a:pt x="318" y="541"/>
                  </a:lnTo>
                  <a:lnTo>
                    <a:pt x="317" y="548"/>
                  </a:lnTo>
                  <a:lnTo>
                    <a:pt x="317" y="549"/>
                  </a:lnTo>
                  <a:lnTo>
                    <a:pt x="317" y="549"/>
                  </a:lnTo>
                  <a:lnTo>
                    <a:pt x="318" y="552"/>
                  </a:lnTo>
                  <a:lnTo>
                    <a:pt x="320" y="560"/>
                  </a:lnTo>
                  <a:lnTo>
                    <a:pt x="326" y="562"/>
                  </a:lnTo>
                  <a:lnTo>
                    <a:pt x="326" y="563"/>
                  </a:lnTo>
                  <a:lnTo>
                    <a:pt x="326" y="567"/>
                  </a:lnTo>
                  <a:lnTo>
                    <a:pt x="326" y="570"/>
                  </a:lnTo>
                  <a:lnTo>
                    <a:pt x="306" y="570"/>
                  </a:lnTo>
                  <a:lnTo>
                    <a:pt x="273" y="570"/>
                  </a:lnTo>
                  <a:lnTo>
                    <a:pt x="273" y="571"/>
                  </a:lnTo>
                  <a:lnTo>
                    <a:pt x="247" y="570"/>
                  </a:lnTo>
                  <a:lnTo>
                    <a:pt x="242" y="570"/>
                  </a:lnTo>
                  <a:lnTo>
                    <a:pt x="242" y="570"/>
                  </a:lnTo>
                  <a:lnTo>
                    <a:pt x="240" y="572"/>
                  </a:lnTo>
                  <a:lnTo>
                    <a:pt x="240" y="572"/>
                  </a:lnTo>
                  <a:lnTo>
                    <a:pt x="240" y="573"/>
                  </a:lnTo>
                  <a:lnTo>
                    <a:pt x="242" y="575"/>
                  </a:lnTo>
                  <a:lnTo>
                    <a:pt x="275" y="627"/>
                  </a:lnTo>
                  <a:lnTo>
                    <a:pt x="274" y="628"/>
                  </a:lnTo>
                  <a:lnTo>
                    <a:pt x="276" y="631"/>
                  </a:lnTo>
                  <a:lnTo>
                    <a:pt x="278" y="633"/>
                  </a:lnTo>
                  <a:lnTo>
                    <a:pt x="281" y="638"/>
                  </a:lnTo>
                  <a:lnTo>
                    <a:pt x="282" y="638"/>
                  </a:lnTo>
                  <a:lnTo>
                    <a:pt x="296" y="660"/>
                  </a:lnTo>
                  <a:lnTo>
                    <a:pt x="304" y="673"/>
                  </a:lnTo>
                  <a:lnTo>
                    <a:pt x="304" y="674"/>
                  </a:lnTo>
                  <a:lnTo>
                    <a:pt x="302" y="684"/>
                  </a:lnTo>
                  <a:lnTo>
                    <a:pt x="302" y="684"/>
                  </a:lnTo>
                  <a:lnTo>
                    <a:pt x="299" y="699"/>
                  </a:lnTo>
                  <a:lnTo>
                    <a:pt x="297" y="709"/>
                  </a:lnTo>
                  <a:lnTo>
                    <a:pt x="296" y="712"/>
                  </a:lnTo>
                  <a:lnTo>
                    <a:pt x="296" y="713"/>
                  </a:lnTo>
                  <a:lnTo>
                    <a:pt x="295" y="716"/>
                  </a:lnTo>
                  <a:lnTo>
                    <a:pt x="295" y="717"/>
                  </a:lnTo>
                  <a:lnTo>
                    <a:pt x="295" y="717"/>
                  </a:lnTo>
                  <a:lnTo>
                    <a:pt x="293" y="730"/>
                  </a:lnTo>
                  <a:lnTo>
                    <a:pt x="289" y="751"/>
                  </a:lnTo>
                  <a:lnTo>
                    <a:pt x="289" y="751"/>
                  </a:lnTo>
                  <a:lnTo>
                    <a:pt x="289" y="752"/>
                  </a:lnTo>
                  <a:lnTo>
                    <a:pt x="289" y="762"/>
                  </a:lnTo>
                  <a:lnTo>
                    <a:pt x="288" y="800"/>
                  </a:lnTo>
                  <a:lnTo>
                    <a:pt x="286" y="852"/>
                  </a:lnTo>
                  <a:lnTo>
                    <a:pt x="289" y="852"/>
                  </a:lnTo>
                  <a:lnTo>
                    <a:pt x="293" y="852"/>
                  </a:lnTo>
                  <a:lnTo>
                    <a:pt x="297" y="853"/>
                  </a:lnTo>
                  <a:lnTo>
                    <a:pt x="300" y="855"/>
                  </a:lnTo>
                  <a:lnTo>
                    <a:pt x="301" y="857"/>
                  </a:lnTo>
                  <a:lnTo>
                    <a:pt x="304" y="860"/>
                  </a:lnTo>
                  <a:lnTo>
                    <a:pt x="303" y="862"/>
                  </a:lnTo>
                  <a:lnTo>
                    <a:pt x="305" y="864"/>
                  </a:lnTo>
                  <a:lnTo>
                    <a:pt x="302" y="865"/>
                  </a:lnTo>
                  <a:lnTo>
                    <a:pt x="300" y="866"/>
                  </a:lnTo>
                  <a:lnTo>
                    <a:pt x="295" y="869"/>
                  </a:lnTo>
                  <a:lnTo>
                    <a:pt x="295" y="874"/>
                  </a:lnTo>
                  <a:lnTo>
                    <a:pt x="298" y="879"/>
                  </a:lnTo>
                  <a:lnTo>
                    <a:pt x="302" y="882"/>
                  </a:lnTo>
                  <a:lnTo>
                    <a:pt x="304" y="886"/>
                  </a:lnTo>
                  <a:lnTo>
                    <a:pt x="306" y="890"/>
                  </a:lnTo>
                  <a:lnTo>
                    <a:pt x="311" y="893"/>
                  </a:lnTo>
                  <a:lnTo>
                    <a:pt x="316" y="898"/>
                  </a:lnTo>
                  <a:lnTo>
                    <a:pt x="320" y="902"/>
                  </a:lnTo>
                  <a:lnTo>
                    <a:pt x="322" y="902"/>
                  </a:lnTo>
                  <a:lnTo>
                    <a:pt x="324" y="902"/>
                  </a:lnTo>
                  <a:lnTo>
                    <a:pt x="325" y="903"/>
                  </a:lnTo>
                  <a:lnTo>
                    <a:pt x="327" y="908"/>
                  </a:lnTo>
                  <a:lnTo>
                    <a:pt x="329" y="912"/>
                  </a:lnTo>
                  <a:lnTo>
                    <a:pt x="332" y="915"/>
                  </a:lnTo>
                  <a:lnTo>
                    <a:pt x="333" y="919"/>
                  </a:lnTo>
                  <a:lnTo>
                    <a:pt x="332" y="922"/>
                  </a:lnTo>
                  <a:lnTo>
                    <a:pt x="330" y="924"/>
                  </a:lnTo>
                  <a:lnTo>
                    <a:pt x="329" y="930"/>
                  </a:lnTo>
                  <a:lnTo>
                    <a:pt x="329" y="930"/>
                  </a:lnTo>
                  <a:lnTo>
                    <a:pt x="324" y="933"/>
                  </a:lnTo>
                  <a:lnTo>
                    <a:pt x="323" y="939"/>
                  </a:lnTo>
                  <a:lnTo>
                    <a:pt x="322" y="945"/>
                  </a:lnTo>
                  <a:lnTo>
                    <a:pt x="323" y="950"/>
                  </a:lnTo>
                  <a:lnTo>
                    <a:pt x="323" y="954"/>
                  </a:lnTo>
                  <a:lnTo>
                    <a:pt x="323" y="959"/>
                  </a:lnTo>
                  <a:lnTo>
                    <a:pt x="322" y="962"/>
                  </a:lnTo>
                  <a:lnTo>
                    <a:pt x="320" y="963"/>
                  </a:lnTo>
                  <a:lnTo>
                    <a:pt x="319" y="963"/>
                  </a:lnTo>
                  <a:lnTo>
                    <a:pt x="319" y="964"/>
                  </a:lnTo>
                  <a:lnTo>
                    <a:pt x="319" y="965"/>
                  </a:lnTo>
                  <a:lnTo>
                    <a:pt x="318" y="971"/>
                  </a:lnTo>
                  <a:lnTo>
                    <a:pt x="317" y="974"/>
                  </a:lnTo>
                  <a:lnTo>
                    <a:pt x="319" y="976"/>
                  </a:lnTo>
                  <a:lnTo>
                    <a:pt x="320" y="980"/>
                  </a:lnTo>
                  <a:lnTo>
                    <a:pt x="317" y="982"/>
                  </a:lnTo>
                  <a:lnTo>
                    <a:pt x="314" y="984"/>
                  </a:lnTo>
                  <a:lnTo>
                    <a:pt x="316" y="989"/>
                  </a:lnTo>
                  <a:lnTo>
                    <a:pt x="318" y="995"/>
                  </a:lnTo>
                  <a:lnTo>
                    <a:pt x="321" y="1001"/>
                  </a:lnTo>
                  <a:lnTo>
                    <a:pt x="327" y="1004"/>
                  </a:lnTo>
                  <a:lnTo>
                    <a:pt x="331" y="1003"/>
                  </a:lnTo>
                  <a:lnTo>
                    <a:pt x="336" y="1001"/>
                  </a:lnTo>
                  <a:lnTo>
                    <a:pt x="340" y="1001"/>
                  </a:lnTo>
                  <a:lnTo>
                    <a:pt x="340" y="1003"/>
                  </a:lnTo>
                  <a:lnTo>
                    <a:pt x="342" y="1003"/>
                  </a:lnTo>
                  <a:lnTo>
                    <a:pt x="347" y="1003"/>
                  </a:lnTo>
                  <a:lnTo>
                    <a:pt x="350" y="1003"/>
                  </a:lnTo>
                  <a:lnTo>
                    <a:pt x="354" y="1003"/>
                  </a:lnTo>
                  <a:lnTo>
                    <a:pt x="360" y="1005"/>
                  </a:lnTo>
                  <a:lnTo>
                    <a:pt x="360" y="1008"/>
                  </a:lnTo>
                  <a:lnTo>
                    <a:pt x="360" y="1008"/>
                  </a:lnTo>
                  <a:lnTo>
                    <a:pt x="360" y="1008"/>
                  </a:lnTo>
                  <a:lnTo>
                    <a:pt x="355" y="1012"/>
                  </a:lnTo>
                  <a:lnTo>
                    <a:pt x="352" y="1014"/>
                  </a:lnTo>
                  <a:lnTo>
                    <a:pt x="350" y="1018"/>
                  </a:lnTo>
                  <a:lnTo>
                    <a:pt x="347" y="1022"/>
                  </a:lnTo>
                  <a:lnTo>
                    <a:pt x="343" y="1025"/>
                  </a:lnTo>
                  <a:lnTo>
                    <a:pt x="340" y="1027"/>
                  </a:lnTo>
                  <a:lnTo>
                    <a:pt x="340" y="1031"/>
                  </a:lnTo>
                  <a:lnTo>
                    <a:pt x="340" y="1033"/>
                  </a:lnTo>
                  <a:lnTo>
                    <a:pt x="335" y="1039"/>
                  </a:lnTo>
                  <a:lnTo>
                    <a:pt x="335" y="1039"/>
                  </a:lnTo>
                  <a:lnTo>
                    <a:pt x="340" y="1040"/>
                  </a:lnTo>
                  <a:lnTo>
                    <a:pt x="340" y="1040"/>
                  </a:lnTo>
                  <a:lnTo>
                    <a:pt x="340" y="1040"/>
                  </a:lnTo>
                  <a:lnTo>
                    <a:pt x="345" y="1040"/>
                  </a:lnTo>
                  <a:lnTo>
                    <a:pt x="353" y="1040"/>
                  </a:lnTo>
                  <a:lnTo>
                    <a:pt x="354" y="1039"/>
                  </a:lnTo>
                  <a:lnTo>
                    <a:pt x="362" y="1039"/>
                  </a:lnTo>
                  <a:lnTo>
                    <a:pt x="366" y="1039"/>
                  </a:lnTo>
                  <a:lnTo>
                    <a:pt x="369" y="1039"/>
                  </a:lnTo>
                  <a:lnTo>
                    <a:pt x="369" y="1039"/>
                  </a:lnTo>
                  <a:lnTo>
                    <a:pt x="373" y="1039"/>
                  </a:lnTo>
                  <a:lnTo>
                    <a:pt x="376" y="1039"/>
                  </a:lnTo>
                  <a:lnTo>
                    <a:pt x="379" y="1035"/>
                  </a:lnTo>
                  <a:lnTo>
                    <a:pt x="385" y="1032"/>
                  </a:lnTo>
                  <a:lnTo>
                    <a:pt x="387" y="1031"/>
                  </a:lnTo>
                  <a:lnTo>
                    <a:pt x="387" y="1037"/>
                  </a:lnTo>
                  <a:lnTo>
                    <a:pt x="387" y="1041"/>
                  </a:lnTo>
                  <a:lnTo>
                    <a:pt x="389" y="1042"/>
                  </a:lnTo>
                  <a:lnTo>
                    <a:pt x="391" y="1043"/>
                  </a:lnTo>
                  <a:lnTo>
                    <a:pt x="393" y="1043"/>
                  </a:lnTo>
                  <a:lnTo>
                    <a:pt x="396" y="1045"/>
                  </a:lnTo>
                  <a:lnTo>
                    <a:pt x="398" y="1047"/>
                  </a:lnTo>
                  <a:lnTo>
                    <a:pt x="401" y="1051"/>
                  </a:lnTo>
                  <a:lnTo>
                    <a:pt x="404" y="1055"/>
                  </a:lnTo>
                  <a:lnTo>
                    <a:pt x="408" y="1056"/>
                  </a:lnTo>
                  <a:lnTo>
                    <a:pt x="415" y="1056"/>
                  </a:lnTo>
                  <a:lnTo>
                    <a:pt x="421" y="1056"/>
                  </a:lnTo>
                  <a:lnTo>
                    <a:pt x="423" y="1057"/>
                  </a:lnTo>
                  <a:lnTo>
                    <a:pt x="426" y="1057"/>
                  </a:lnTo>
                  <a:lnTo>
                    <a:pt x="429" y="1057"/>
                  </a:lnTo>
                  <a:lnTo>
                    <a:pt x="432" y="1057"/>
                  </a:lnTo>
                  <a:lnTo>
                    <a:pt x="436" y="1057"/>
                  </a:lnTo>
                  <a:lnTo>
                    <a:pt x="439" y="1057"/>
                  </a:lnTo>
                  <a:lnTo>
                    <a:pt x="458" y="1057"/>
                  </a:lnTo>
                  <a:lnTo>
                    <a:pt x="458" y="1057"/>
                  </a:lnTo>
                  <a:lnTo>
                    <a:pt x="458" y="1057"/>
                  </a:lnTo>
                  <a:lnTo>
                    <a:pt x="462" y="1057"/>
                  </a:lnTo>
                  <a:lnTo>
                    <a:pt x="465" y="1057"/>
                  </a:lnTo>
                  <a:lnTo>
                    <a:pt x="470" y="1057"/>
                  </a:lnTo>
                  <a:lnTo>
                    <a:pt x="476" y="1056"/>
                  </a:lnTo>
                  <a:lnTo>
                    <a:pt x="483" y="1056"/>
                  </a:lnTo>
                  <a:lnTo>
                    <a:pt x="489" y="1053"/>
                  </a:lnTo>
                  <a:lnTo>
                    <a:pt x="496" y="1052"/>
                  </a:lnTo>
                  <a:lnTo>
                    <a:pt x="504" y="1050"/>
                  </a:lnTo>
                  <a:lnTo>
                    <a:pt x="504" y="1047"/>
                  </a:lnTo>
                  <a:lnTo>
                    <a:pt x="504" y="1047"/>
                  </a:lnTo>
                  <a:lnTo>
                    <a:pt x="503" y="1043"/>
                  </a:lnTo>
                  <a:lnTo>
                    <a:pt x="503" y="1042"/>
                  </a:lnTo>
                  <a:lnTo>
                    <a:pt x="503" y="1041"/>
                  </a:lnTo>
                  <a:lnTo>
                    <a:pt x="503" y="1041"/>
                  </a:lnTo>
                  <a:lnTo>
                    <a:pt x="504" y="1040"/>
                  </a:lnTo>
                  <a:lnTo>
                    <a:pt x="506" y="1038"/>
                  </a:lnTo>
                  <a:lnTo>
                    <a:pt x="506" y="1038"/>
                  </a:lnTo>
                  <a:lnTo>
                    <a:pt x="509" y="1035"/>
                  </a:lnTo>
                  <a:lnTo>
                    <a:pt x="510" y="1033"/>
                  </a:lnTo>
                  <a:lnTo>
                    <a:pt x="510" y="1032"/>
                  </a:lnTo>
                  <a:lnTo>
                    <a:pt x="511" y="1029"/>
                  </a:lnTo>
                  <a:lnTo>
                    <a:pt x="515" y="1025"/>
                  </a:lnTo>
                  <a:lnTo>
                    <a:pt x="518" y="1023"/>
                  </a:lnTo>
                  <a:lnTo>
                    <a:pt x="526" y="1019"/>
                  </a:lnTo>
                  <a:lnTo>
                    <a:pt x="529" y="1017"/>
                  </a:lnTo>
                  <a:lnTo>
                    <a:pt x="529" y="1015"/>
                  </a:lnTo>
                  <a:lnTo>
                    <a:pt x="529" y="1012"/>
                  </a:lnTo>
                  <a:lnTo>
                    <a:pt x="529" y="1005"/>
                  </a:lnTo>
                  <a:lnTo>
                    <a:pt x="529" y="1005"/>
                  </a:lnTo>
                  <a:lnTo>
                    <a:pt x="528" y="1001"/>
                  </a:lnTo>
                  <a:lnTo>
                    <a:pt x="527" y="999"/>
                  </a:lnTo>
                  <a:lnTo>
                    <a:pt x="522" y="994"/>
                  </a:lnTo>
                  <a:lnTo>
                    <a:pt x="521" y="990"/>
                  </a:lnTo>
                  <a:lnTo>
                    <a:pt x="521" y="989"/>
                  </a:lnTo>
                  <a:lnTo>
                    <a:pt x="520" y="987"/>
                  </a:lnTo>
                  <a:lnTo>
                    <a:pt x="520" y="983"/>
                  </a:lnTo>
                  <a:lnTo>
                    <a:pt x="517" y="982"/>
                  </a:lnTo>
                  <a:lnTo>
                    <a:pt x="516" y="980"/>
                  </a:lnTo>
                  <a:lnTo>
                    <a:pt x="514" y="980"/>
                  </a:lnTo>
                  <a:lnTo>
                    <a:pt x="513" y="977"/>
                  </a:lnTo>
                  <a:lnTo>
                    <a:pt x="512" y="975"/>
                  </a:lnTo>
                  <a:lnTo>
                    <a:pt x="512" y="972"/>
                  </a:lnTo>
                  <a:lnTo>
                    <a:pt x="512" y="971"/>
                  </a:lnTo>
                  <a:lnTo>
                    <a:pt x="512" y="967"/>
                  </a:lnTo>
                  <a:lnTo>
                    <a:pt x="514" y="964"/>
                  </a:lnTo>
                  <a:lnTo>
                    <a:pt x="515" y="960"/>
                  </a:lnTo>
                  <a:lnTo>
                    <a:pt x="516" y="955"/>
                  </a:lnTo>
                  <a:lnTo>
                    <a:pt x="517" y="951"/>
                  </a:lnTo>
                  <a:lnTo>
                    <a:pt x="517" y="947"/>
                  </a:lnTo>
                  <a:lnTo>
                    <a:pt x="517" y="946"/>
                  </a:lnTo>
                  <a:lnTo>
                    <a:pt x="517" y="942"/>
                  </a:lnTo>
                  <a:lnTo>
                    <a:pt x="517" y="941"/>
                  </a:lnTo>
                  <a:lnTo>
                    <a:pt x="517" y="941"/>
                  </a:lnTo>
                  <a:lnTo>
                    <a:pt x="517" y="936"/>
                  </a:lnTo>
                  <a:lnTo>
                    <a:pt x="517" y="935"/>
                  </a:lnTo>
                  <a:lnTo>
                    <a:pt x="516" y="932"/>
                  </a:lnTo>
                  <a:lnTo>
                    <a:pt x="516" y="931"/>
                  </a:lnTo>
                  <a:lnTo>
                    <a:pt x="515" y="929"/>
                  </a:lnTo>
                  <a:lnTo>
                    <a:pt x="515" y="928"/>
                  </a:lnTo>
                  <a:lnTo>
                    <a:pt x="514" y="927"/>
                  </a:lnTo>
                  <a:lnTo>
                    <a:pt x="514" y="924"/>
                  </a:lnTo>
                  <a:lnTo>
                    <a:pt x="514" y="923"/>
                  </a:lnTo>
                  <a:lnTo>
                    <a:pt x="516" y="922"/>
                  </a:lnTo>
                  <a:lnTo>
                    <a:pt x="518" y="919"/>
                  </a:lnTo>
                  <a:lnTo>
                    <a:pt x="518" y="915"/>
                  </a:lnTo>
                  <a:lnTo>
                    <a:pt x="517" y="912"/>
                  </a:lnTo>
                  <a:lnTo>
                    <a:pt x="517" y="911"/>
                  </a:lnTo>
                  <a:lnTo>
                    <a:pt x="518" y="910"/>
                  </a:lnTo>
                  <a:lnTo>
                    <a:pt x="520" y="907"/>
                  </a:lnTo>
                  <a:lnTo>
                    <a:pt x="520" y="905"/>
                  </a:lnTo>
                  <a:lnTo>
                    <a:pt x="522" y="903"/>
                  </a:lnTo>
                  <a:lnTo>
                    <a:pt x="519" y="902"/>
                  </a:lnTo>
                  <a:lnTo>
                    <a:pt x="520" y="901"/>
                  </a:lnTo>
                  <a:lnTo>
                    <a:pt x="522" y="899"/>
                  </a:lnTo>
                  <a:lnTo>
                    <a:pt x="522" y="898"/>
                  </a:lnTo>
                  <a:lnTo>
                    <a:pt x="522" y="897"/>
                  </a:lnTo>
                  <a:lnTo>
                    <a:pt x="522" y="894"/>
                  </a:lnTo>
                  <a:lnTo>
                    <a:pt x="522" y="893"/>
                  </a:lnTo>
                  <a:lnTo>
                    <a:pt x="522" y="890"/>
                  </a:lnTo>
                  <a:lnTo>
                    <a:pt x="523" y="887"/>
                  </a:lnTo>
                  <a:lnTo>
                    <a:pt x="520" y="886"/>
                  </a:lnTo>
                  <a:lnTo>
                    <a:pt x="516" y="886"/>
                  </a:lnTo>
                  <a:lnTo>
                    <a:pt x="513" y="885"/>
                  </a:lnTo>
                  <a:lnTo>
                    <a:pt x="512" y="882"/>
                  </a:lnTo>
                  <a:lnTo>
                    <a:pt x="510" y="880"/>
                  </a:lnTo>
                  <a:lnTo>
                    <a:pt x="510" y="877"/>
                  </a:lnTo>
                  <a:lnTo>
                    <a:pt x="508" y="877"/>
                  </a:lnTo>
                  <a:lnTo>
                    <a:pt x="507" y="878"/>
                  </a:lnTo>
                  <a:lnTo>
                    <a:pt x="505" y="878"/>
                  </a:lnTo>
                  <a:lnTo>
                    <a:pt x="503" y="876"/>
                  </a:lnTo>
                  <a:lnTo>
                    <a:pt x="503" y="874"/>
                  </a:lnTo>
                  <a:lnTo>
                    <a:pt x="502" y="872"/>
                  </a:lnTo>
                  <a:lnTo>
                    <a:pt x="500" y="872"/>
                  </a:lnTo>
                  <a:lnTo>
                    <a:pt x="500" y="874"/>
                  </a:lnTo>
                  <a:lnTo>
                    <a:pt x="501" y="876"/>
                  </a:lnTo>
                  <a:lnTo>
                    <a:pt x="499" y="875"/>
                  </a:lnTo>
                  <a:lnTo>
                    <a:pt x="495" y="874"/>
                  </a:lnTo>
                  <a:lnTo>
                    <a:pt x="491" y="872"/>
                  </a:lnTo>
                  <a:lnTo>
                    <a:pt x="488" y="873"/>
                  </a:lnTo>
                  <a:lnTo>
                    <a:pt x="486" y="872"/>
                  </a:lnTo>
                  <a:lnTo>
                    <a:pt x="484" y="870"/>
                  </a:lnTo>
                  <a:lnTo>
                    <a:pt x="481" y="869"/>
                  </a:lnTo>
                  <a:lnTo>
                    <a:pt x="481" y="867"/>
                  </a:lnTo>
                  <a:lnTo>
                    <a:pt x="480" y="866"/>
                  </a:lnTo>
                  <a:lnTo>
                    <a:pt x="478" y="866"/>
                  </a:lnTo>
                  <a:lnTo>
                    <a:pt x="477" y="863"/>
                  </a:lnTo>
                  <a:lnTo>
                    <a:pt x="476" y="862"/>
                  </a:lnTo>
                  <a:lnTo>
                    <a:pt x="476" y="860"/>
                  </a:lnTo>
                  <a:lnTo>
                    <a:pt x="475" y="858"/>
                  </a:lnTo>
                  <a:lnTo>
                    <a:pt x="473" y="857"/>
                  </a:lnTo>
                  <a:lnTo>
                    <a:pt x="471" y="857"/>
                  </a:lnTo>
                  <a:lnTo>
                    <a:pt x="469" y="857"/>
                  </a:lnTo>
                  <a:lnTo>
                    <a:pt x="468" y="854"/>
                  </a:lnTo>
                  <a:lnTo>
                    <a:pt x="467" y="852"/>
                  </a:lnTo>
                  <a:lnTo>
                    <a:pt x="466" y="850"/>
                  </a:lnTo>
                  <a:lnTo>
                    <a:pt x="465" y="847"/>
                  </a:lnTo>
                  <a:lnTo>
                    <a:pt x="465" y="845"/>
                  </a:lnTo>
                  <a:lnTo>
                    <a:pt x="466" y="841"/>
                  </a:lnTo>
                  <a:lnTo>
                    <a:pt x="466" y="841"/>
                  </a:lnTo>
                  <a:lnTo>
                    <a:pt x="467" y="837"/>
                  </a:lnTo>
                  <a:lnTo>
                    <a:pt x="468" y="835"/>
                  </a:lnTo>
                  <a:lnTo>
                    <a:pt x="468" y="833"/>
                  </a:lnTo>
                  <a:lnTo>
                    <a:pt x="468" y="829"/>
                  </a:lnTo>
                  <a:lnTo>
                    <a:pt x="467" y="826"/>
                  </a:lnTo>
                  <a:lnTo>
                    <a:pt x="465" y="822"/>
                  </a:lnTo>
                  <a:lnTo>
                    <a:pt x="464" y="819"/>
                  </a:lnTo>
                  <a:lnTo>
                    <a:pt x="464" y="815"/>
                  </a:lnTo>
                  <a:lnTo>
                    <a:pt x="463" y="814"/>
                  </a:lnTo>
                  <a:lnTo>
                    <a:pt x="463" y="812"/>
                  </a:lnTo>
                  <a:lnTo>
                    <a:pt x="464" y="812"/>
                  </a:lnTo>
                  <a:lnTo>
                    <a:pt x="464" y="812"/>
                  </a:lnTo>
                  <a:lnTo>
                    <a:pt x="463" y="809"/>
                  </a:lnTo>
                  <a:lnTo>
                    <a:pt x="462" y="805"/>
                  </a:lnTo>
                  <a:lnTo>
                    <a:pt x="461" y="802"/>
                  </a:lnTo>
                  <a:lnTo>
                    <a:pt x="459" y="802"/>
                  </a:lnTo>
                  <a:lnTo>
                    <a:pt x="457" y="799"/>
                  </a:lnTo>
                  <a:lnTo>
                    <a:pt x="456" y="798"/>
                  </a:lnTo>
                  <a:lnTo>
                    <a:pt x="456" y="795"/>
                  </a:lnTo>
                  <a:lnTo>
                    <a:pt x="456" y="792"/>
                  </a:lnTo>
                  <a:lnTo>
                    <a:pt x="456" y="792"/>
                  </a:lnTo>
                  <a:lnTo>
                    <a:pt x="456" y="792"/>
                  </a:lnTo>
                  <a:lnTo>
                    <a:pt x="457" y="790"/>
                  </a:lnTo>
                  <a:lnTo>
                    <a:pt x="456" y="788"/>
                  </a:lnTo>
                  <a:lnTo>
                    <a:pt x="453" y="784"/>
                  </a:lnTo>
                  <a:lnTo>
                    <a:pt x="451" y="781"/>
                  </a:lnTo>
                  <a:lnTo>
                    <a:pt x="450" y="779"/>
                  </a:lnTo>
                  <a:lnTo>
                    <a:pt x="448" y="776"/>
                  </a:lnTo>
                  <a:lnTo>
                    <a:pt x="446" y="773"/>
                  </a:lnTo>
                  <a:lnTo>
                    <a:pt x="445" y="771"/>
                  </a:lnTo>
                  <a:lnTo>
                    <a:pt x="444" y="769"/>
                  </a:lnTo>
                  <a:lnTo>
                    <a:pt x="444" y="766"/>
                  </a:lnTo>
                  <a:lnTo>
                    <a:pt x="444" y="765"/>
                  </a:lnTo>
                  <a:lnTo>
                    <a:pt x="444" y="762"/>
                  </a:lnTo>
                  <a:lnTo>
                    <a:pt x="443" y="761"/>
                  </a:lnTo>
                  <a:lnTo>
                    <a:pt x="442" y="760"/>
                  </a:lnTo>
                  <a:lnTo>
                    <a:pt x="442" y="758"/>
                  </a:lnTo>
                  <a:lnTo>
                    <a:pt x="442" y="755"/>
                  </a:lnTo>
                  <a:lnTo>
                    <a:pt x="441" y="754"/>
                  </a:lnTo>
                  <a:lnTo>
                    <a:pt x="441" y="753"/>
                  </a:lnTo>
                  <a:lnTo>
                    <a:pt x="441" y="751"/>
                  </a:lnTo>
                  <a:lnTo>
                    <a:pt x="438" y="753"/>
                  </a:lnTo>
                  <a:lnTo>
                    <a:pt x="436" y="752"/>
                  </a:lnTo>
                  <a:lnTo>
                    <a:pt x="435" y="751"/>
                  </a:lnTo>
                  <a:lnTo>
                    <a:pt x="432" y="749"/>
                  </a:lnTo>
                  <a:lnTo>
                    <a:pt x="429" y="749"/>
                  </a:lnTo>
                  <a:lnTo>
                    <a:pt x="426" y="745"/>
                  </a:lnTo>
                  <a:lnTo>
                    <a:pt x="425" y="739"/>
                  </a:lnTo>
                  <a:lnTo>
                    <a:pt x="424" y="737"/>
                  </a:lnTo>
                  <a:lnTo>
                    <a:pt x="423" y="732"/>
                  </a:lnTo>
                  <a:lnTo>
                    <a:pt x="421" y="731"/>
                  </a:lnTo>
                  <a:lnTo>
                    <a:pt x="420" y="731"/>
                  </a:lnTo>
                  <a:lnTo>
                    <a:pt x="418" y="731"/>
                  </a:lnTo>
                  <a:lnTo>
                    <a:pt x="416" y="729"/>
                  </a:lnTo>
                  <a:lnTo>
                    <a:pt x="415" y="726"/>
                  </a:lnTo>
                  <a:lnTo>
                    <a:pt x="414" y="722"/>
                  </a:lnTo>
                  <a:lnTo>
                    <a:pt x="416" y="720"/>
                  </a:lnTo>
                  <a:lnTo>
                    <a:pt x="417" y="719"/>
                  </a:lnTo>
                  <a:lnTo>
                    <a:pt x="417" y="718"/>
                  </a:lnTo>
                  <a:lnTo>
                    <a:pt x="416" y="714"/>
                  </a:lnTo>
                  <a:lnTo>
                    <a:pt x="416" y="711"/>
                  </a:lnTo>
                  <a:lnTo>
                    <a:pt x="415" y="709"/>
                  </a:lnTo>
                  <a:lnTo>
                    <a:pt x="414" y="706"/>
                  </a:lnTo>
                  <a:lnTo>
                    <a:pt x="414" y="703"/>
                  </a:lnTo>
                  <a:lnTo>
                    <a:pt x="417" y="699"/>
                  </a:lnTo>
                  <a:lnTo>
                    <a:pt x="420" y="695"/>
                  </a:lnTo>
                  <a:lnTo>
                    <a:pt x="421" y="691"/>
                  </a:lnTo>
                  <a:lnTo>
                    <a:pt x="421" y="691"/>
                  </a:lnTo>
                  <a:lnTo>
                    <a:pt x="422" y="689"/>
                  </a:lnTo>
                  <a:lnTo>
                    <a:pt x="424" y="685"/>
                  </a:lnTo>
                  <a:lnTo>
                    <a:pt x="425" y="681"/>
                  </a:lnTo>
                  <a:lnTo>
                    <a:pt x="425" y="679"/>
                  </a:lnTo>
                  <a:lnTo>
                    <a:pt x="424" y="676"/>
                  </a:lnTo>
                  <a:lnTo>
                    <a:pt x="424" y="675"/>
                  </a:lnTo>
                  <a:lnTo>
                    <a:pt x="423" y="672"/>
                  </a:lnTo>
                  <a:lnTo>
                    <a:pt x="421" y="669"/>
                  </a:lnTo>
                  <a:lnTo>
                    <a:pt x="419" y="666"/>
                  </a:lnTo>
                  <a:lnTo>
                    <a:pt x="413" y="660"/>
                  </a:lnTo>
                  <a:lnTo>
                    <a:pt x="411" y="651"/>
                  </a:lnTo>
                  <a:lnTo>
                    <a:pt x="411" y="648"/>
                  </a:lnTo>
                  <a:lnTo>
                    <a:pt x="411" y="647"/>
                  </a:lnTo>
                  <a:lnTo>
                    <a:pt x="410" y="646"/>
                  </a:lnTo>
                  <a:lnTo>
                    <a:pt x="410" y="645"/>
                  </a:lnTo>
                  <a:lnTo>
                    <a:pt x="410" y="643"/>
                  </a:lnTo>
                  <a:lnTo>
                    <a:pt x="410" y="640"/>
                  </a:lnTo>
                  <a:lnTo>
                    <a:pt x="411" y="637"/>
                  </a:lnTo>
                  <a:lnTo>
                    <a:pt x="411" y="634"/>
                  </a:lnTo>
                  <a:lnTo>
                    <a:pt x="413" y="633"/>
                  </a:lnTo>
                  <a:lnTo>
                    <a:pt x="415" y="631"/>
                  </a:lnTo>
                  <a:lnTo>
                    <a:pt x="417" y="630"/>
                  </a:lnTo>
                  <a:lnTo>
                    <a:pt x="418" y="628"/>
                  </a:lnTo>
                  <a:lnTo>
                    <a:pt x="419" y="628"/>
                  </a:lnTo>
                  <a:lnTo>
                    <a:pt x="421" y="624"/>
                  </a:lnTo>
                  <a:lnTo>
                    <a:pt x="421" y="623"/>
                  </a:lnTo>
                  <a:lnTo>
                    <a:pt x="421" y="620"/>
                  </a:lnTo>
                  <a:lnTo>
                    <a:pt x="421" y="620"/>
                  </a:lnTo>
                  <a:lnTo>
                    <a:pt x="421" y="618"/>
                  </a:lnTo>
                  <a:lnTo>
                    <a:pt x="421" y="613"/>
                  </a:lnTo>
                  <a:lnTo>
                    <a:pt x="421" y="612"/>
                  </a:lnTo>
                  <a:lnTo>
                    <a:pt x="421" y="610"/>
                  </a:lnTo>
                  <a:lnTo>
                    <a:pt x="421" y="608"/>
                  </a:lnTo>
                  <a:lnTo>
                    <a:pt x="421" y="607"/>
                  </a:lnTo>
                  <a:lnTo>
                    <a:pt x="419" y="602"/>
                  </a:lnTo>
                  <a:lnTo>
                    <a:pt x="419" y="598"/>
                  </a:lnTo>
                  <a:lnTo>
                    <a:pt x="419" y="597"/>
                  </a:lnTo>
                  <a:lnTo>
                    <a:pt x="423" y="597"/>
                  </a:lnTo>
                  <a:lnTo>
                    <a:pt x="426" y="595"/>
                  </a:lnTo>
                  <a:lnTo>
                    <a:pt x="426" y="595"/>
                  </a:lnTo>
                  <a:lnTo>
                    <a:pt x="428" y="595"/>
                  </a:lnTo>
                  <a:lnTo>
                    <a:pt x="429" y="595"/>
                  </a:lnTo>
                  <a:lnTo>
                    <a:pt x="430" y="595"/>
                  </a:lnTo>
                  <a:lnTo>
                    <a:pt x="431" y="595"/>
                  </a:lnTo>
                  <a:lnTo>
                    <a:pt x="433" y="594"/>
                  </a:lnTo>
                  <a:lnTo>
                    <a:pt x="435" y="594"/>
                  </a:lnTo>
                  <a:lnTo>
                    <a:pt x="435" y="594"/>
                  </a:lnTo>
                  <a:lnTo>
                    <a:pt x="437" y="593"/>
                  </a:lnTo>
                  <a:lnTo>
                    <a:pt x="437" y="593"/>
                  </a:lnTo>
                  <a:lnTo>
                    <a:pt x="436" y="591"/>
                  </a:lnTo>
                  <a:lnTo>
                    <a:pt x="435" y="590"/>
                  </a:lnTo>
                  <a:lnTo>
                    <a:pt x="435" y="590"/>
                  </a:lnTo>
                  <a:lnTo>
                    <a:pt x="435" y="587"/>
                  </a:lnTo>
                  <a:lnTo>
                    <a:pt x="435" y="586"/>
                  </a:lnTo>
                  <a:lnTo>
                    <a:pt x="438" y="586"/>
                  </a:lnTo>
                  <a:lnTo>
                    <a:pt x="438" y="583"/>
                  </a:lnTo>
                  <a:lnTo>
                    <a:pt x="441" y="581"/>
                  </a:lnTo>
                  <a:lnTo>
                    <a:pt x="441" y="579"/>
                  </a:lnTo>
                  <a:lnTo>
                    <a:pt x="441" y="578"/>
                  </a:lnTo>
                  <a:lnTo>
                    <a:pt x="441" y="578"/>
                  </a:lnTo>
                  <a:lnTo>
                    <a:pt x="444" y="574"/>
                  </a:lnTo>
                  <a:lnTo>
                    <a:pt x="442" y="571"/>
                  </a:lnTo>
                  <a:lnTo>
                    <a:pt x="442" y="571"/>
                  </a:lnTo>
                  <a:lnTo>
                    <a:pt x="442" y="570"/>
                  </a:lnTo>
                  <a:lnTo>
                    <a:pt x="442" y="569"/>
                  </a:lnTo>
                  <a:lnTo>
                    <a:pt x="441" y="565"/>
                  </a:lnTo>
                  <a:lnTo>
                    <a:pt x="441" y="565"/>
                  </a:lnTo>
                  <a:lnTo>
                    <a:pt x="441" y="558"/>
                  </a:lnTo>
                  <a:lnTo>
                    <a:pt x="441" y="557"/>
                  </a:lnTo>
                  <a:lnTo>
                    <a:pt x="441" y="554"/>
                  </a:lnTo>
                  <a:lnTo>
                    <a:pt x="438" y="552"/>
                  </a:lnTo>
                  <a:lnTo>
                    <a:pt x="438" y="551"/>
                  </a:lnTo>
                  <a:lnTo>
                    <a:pt x="438" y="550"/>
                  </a:lnTo>
                  <a:lnTo>
                    <a:pt x="438" y="548"/>
                  </a:lnTo>
                  <a:lnTo>
                    <a:pt x="436" y="547"/>
                  </a:lnTo>
                  <a:lnTo>
                    <a:pt x="434" y="546"/>
                  </a:lnTo>
                  <a:lnTo>
                    <a:pt x="434" y="544"/>
                  </a:lnTo>
                  <a:lnTo>
                    <a:pt x="434" y="541"/>
                  </a:lnTo>
                  <a:lnTo>
                    <a:pt x="433" y="540"/>
                  </a:lnTo>
                  <a:lnTo>
                    <a:pt x="432" y="540"/>
                  </a:lnTo>
                  <a:lnTo>
                    <a:pt x="432" y="539"/>
                  </a:lnTo>
                  <a:lnTo>
                    <a:pt x="432" y="536"/>
                  </a:lnTo>
                  <a:lnTo>
                    <a:pt x="434" y="534"/>
                  </a:lnTo>
                  <a:lnTo>
                    <a:pt x="436" y="532"/>
                  </a:lnTo>
                  <a:lnTo>
                    <a:pt x="437" y="531"/>
                  </a:lnTo>
                  <a:lnTo>
                    <a:pt x="437" y="530"/>
                  </a:lnTo>
                  <a:lnTo>
                    <a:pt x="437" y="530"/>
                  </a:lnTo>
                  <a:lnTo>
                    <a:pt x="438" y="529"/>
                  </a:lnTo>
                  <a:lnTo>
                    <a:pt x="439" y="528"/>
                  </a:lnTo>
                  <a:lnTo>
                    <a:pt x="439" y="526"/>
                  </a:lnTo>
                  <a:lnTo>
                    <a:pt x="438" y="524"/>
                  </a:lnTo>
                  <a:lnTo>
                    <a:pt x="438" y="522"/>
                  </a:lnTo>
                  <a:lnTo>
                    <a:pt x="441" y="517"/>
                  </a:lnTo>
                  <a:lnTo>
                    <a:pt x="441" y="513"/>
                  </a:lnTo>
                  <a:lnTo>
                    <a:pt x="441" y="511"/>
                  </a:lnTo>
                  <a:lnTo>
                    <a:pt x="442" y="510"/>
                  </a:lnTo>
                  <a:lnTo>
                    <a:pt x="442" y="506"/>
                  </a:lnTo>
                  <a:lnTo>
                    <a:pt x="445" y="505"/>
                  </a:lnTo>
                  <a:lnTo>
                    <a:pt x="446" y="501"/>
                  </a:lnTo>
                  <a:lnTo>
                    <a:pt x="447" y="500"/>
                  </a:lnTo>
                  <a:lnTo>
                    <a:pt x="447" y="493"/>
                  </a:lnTo>
                  <a:lnTo>
                    <a:pt x="447" y="490"/>
                  </a:lnTo>
                  <a:lnTo>
                    <a:pt x="449" y="489"/>
                  </a:lnTo>
                  <a:lnTo>
                    <a:pt x="449" y="486"/>
                  </a:lnTo>
                  <a:lnTo>
                    <a:pt x="447" y="484"/>
                  </a:lnTo>
                  <a:lnTo>
                    <a:pt x="449" y="480"/>
                  </a:lnTo>
                  <a:lnTo>
                    <a:pt x="446" y="478"/>
                  </a:lnTo>
                  <a:lnTo>
                    <a:pt x="445" y="474"/>
                  </a:lnTo>
                  <a:lnTo>
                    <a:pt x="447" y="472"/>
                  </a:lnTo>
                  <a:lnTo>
                    <a:pt x="447" y="469"/>
                  </a:lnTo>
                  <a:lnTo>
                    <a:pt x="447" y="469"/>
                  </a:lnTo>
                  <a:lnTo>
                    <a:pt x="445" y="469"/>
                  </a:lnTo>
                  <a:lnTo>
                    <a:pt x="444" y="468"/>
                  </a:lnTo>
                  <a:lnTo>
                    <a:pt x="445" y="466"/>
                  </a:lnTo>
                  <a:lnTo>
                    <a:pt x="448" y="465"/>
                  </a:lnTo>
                  <a:lnTo>
                    <a:pt x="449" y="462"/>
                  </a:lnTo>
                  <a:lnTo>
                    <a:pt x="450" y="460"/>
                  </a:lnTo>
                  <a:lnTo>
                    <a:pt x="451" y="458"/>
                  </a:lnTo>
                  <a:lnTo>
                    <a:pt x="450" y="456"/>
                  </a:lnTo>
                  <a:lnTo>
                    <a:pt x="448" y="455"/>
                  </a:lnTo>
                  <a:lnTo>
                    <a:pt x="445" y="453"/>
                  </a:lnTo>
                  <a:lnTo>
                    <a:pt x="447" y="452"/>
                  </a:lnTo>
                  <a:lnTo>
                    <a:pt x="446" y="449"/>
                  </a:lnTo>
                  <a:lnTo>
                    <a:pt x="446" y="447"/>
                  </a:lnTo>
                  <a:lnTo>
                    <a:pt x="446" y="445"/>
                  </a:lnTo>
                  <a:lnTo>
                    <a:pt x="444" y="444"/>
                  </a:lnTo>
                  <a:lnTo>
                    <a:pt x="443" y="443"/>
                  </a:lnTo>
                  <a:lnTo>
                    <a:pt x="446" y="443"/>
                  </a:lnTo>
                  <a:lnTo>
                    <a:pt x="448" y="441"/>
                  </a:lnTo>
                  <a:lnTo>
                    <a:pt x="449" y="440"/>
                  </a:lnTo>
                  <a:lnTo>
                    <a:pt x="450" y="439"/>
                  </a:lnTo>
                  <a:lnTo>
                    <a:pt x="448" y="439"/>
                  </a:lnTo>
                  <a:lnTo>
                    <a:pt x="445" y="437"/>
                  </a:lnTo>
                  <a:lnTo>
                    <a:pt x="443" y="435"/>
                  </a:lnTo>
                  <a:lnTo>
                    <a:pt x="443" y="433"/>
                  </a:lnTo>
                  <a:lnTo>
                    <a:pt x="443" y="431"/>
                  </a:lnTo>
                  <a:lnTo>
                    <a:pt x="441" y="430"/>
                  </a:lnTo>
                  <a:lnTo>
                    <a:pt x="436" y="429"/>
                  </a:lnTo>
                  <a:lnTo>
                    <a:pt x="434" y="425"/>
                  </a:lnTo>
                  <a:lnTo>
                    <a:pt x="433" y="422"/>
                  </a:lnTo>
                  <a:lnTo>
                    <a:pt x="432" y="419"/>
                  </a:lnTo>
                  <a:lnTo>
                    <a:pt x="432" y="417"/>
                  </a:lnTo>
                  <a:lnTo>
                    <a:pt x="432" y="414"/>
                  </a:lnTo>
                  <a:lnTo>
                    <a:pt x="433" y="411"/>
                  </a:lnTo>
                  <a:lnTo>
                    <a:pt x="433" y="409"/>
                  </a:lnTo>
                  <a:lnTo>
                    <a:pt x="433" y="408"/>
                  </a:lnTo>
                  <a:lnTo>
                    <a:pt x="434" y="408"/>
                  </a:lnTo>
                  <a:lnTo>
                    <a:pt x="434" y="406"/>
                  </a:lnTo>
                  <a:lnTo>
                    <a:pt x="434" y="403"/>
                  </a:lnTo>
                  <a:lnTo>
                    <a:pt x="434" y="401"/>
                  </a:lnTo>
                  <a:lnTo>
                    <a:pt x="431" y="401"/>
                  </a:lnTo>
                  <a:lnTo>
                    <a:pt x="431" y="399"/>
                  </a:lnTo>
                  <a:lnTo>
                    <a:pt x="431" y="397"/>
                  </a:lnTo>
                  <a:lnTo>
                    <a:pt x="432" y="396"/>
                  </a:lnTo>
                  <a:lnTo>
                    <a:pt x="434" y="394"/>
                  </a:lnTo>
                  <a:lnTo>
                    <a:pt x="436" y="392"/>
                  </a:lnTo>
                  <a:lnTo>
                    <a:pt x="434" y="391"/>
                  </a:lnTo>
                  <a:lnTo>
                    <a:pt x="432" y="390"/>
                  </a:lnTo>
                  <a:lnTo>
                    <a:pt x="434" y="389"/>
                  </a:lnTo>
                  <a:lnTo>
                    <a:pt x="434" y="388"/>
                  </a:lnTo>
                  <a:lnTo>
                    <a:pt x="435" y="384"/>
                  </a:lnTo>
                  <a:lnTo>
                    <a:pt x="436" y="382"/>
                  </a:lnTo>
                  <a:lnTo>
                    <a:pt x="435" y="379"/>
                  </a:lnTo>
                  <a:lnTo>
                    <a:pt x="435" y="377"/>
                  </a:lnTo>
                  <a:lnTo>
                    <a:pt x="437" y="378"/>
                  </a:lnTo>
                  <a:lnTo>
                    <a:pt x="438" y="378"/>
                  </a:lnTo>
                  <a:lnTo>
                    <a:pt x="440" y="377"/>
                  </a:lnTo>
                  <a:lnTo>
                    <a:pt x="440" y="377"/>
                  </a:lnTo>
                  <a:lnTo>
                    <a:pt x="441" y="376"/>
                  </a:lnTo>
                  <a:lnTo>
                    <a:pt x="442" y="374"/>
                  </a:lnTo>
                  <a:lnTo>
                    <a:pt x="442" y="371"/>
                  </a:lnTo>
                  <a:lnTo>
                    <a:pt x="444" y="368"/>
                  </a:lnTo>
                  <a:lnTo>
                    <a:pt x="443" y="364"/>
                  </a:lnTo>
                  <a:lnTo>
                    <a:pt x="442" y="360"/>
                  </a:lnTo>
                  <a:lnTo>
                    <a:pt x="442" y="358"/>
                  </a:lnTo>
                  <a:lnTo>
                    <a:pt x="441" y="355"/>
                  </a:lnTo>
                  <a:lnTo>
                    <a:pt x="441" y="352"/>
                  </a:lnTo>
                  <a:lnTo>
                    <a:pt x="440" y="350"/>
                  </a:lnTo>
                  <a:lnTo>
                    <a:pt x="439" y="348"/>
                  </a:lnTo>
                  <a:lnTo>
                    <a:pt x="439" y="345"/>
                  </a:lnTo>
                  <a:lnTo>
                    <a:pt x="439" y="341"/>
                  </a:lnTo>
                  <a:lnTo>
                    <a:pt x="439" y="338"/>
                  </a:lnTo>
                  <a:lnTo>
                    <a:pt x="439" y="335"/>
                  </a:lnTo>
                  <a:lnTo>
                    <a:pt x="439" y="333"/>
                  </a:lnTo>
                  <a:lnTo>
                    <a:pt x="440" y="332"/>
                  </a:lnTo>
                  <a:lnTo>
                    <a:pt x="441" y="330"/>
                  </a:lnTo>
                  <a:lnTo>
                    <a:pt x="443" y="328"/>
                  </a:lnTo>
                  <a:lnTo>
                    <a:pt x="442" y="326"/>
                  </a:lnTo>
                  <a:lnTo>
                    <a:pt x="443" y="323"/>
                  </a:lnTo>
                  <a:lnTo>
                    <a:pt x="444" y="321"/>
                  </a:lnTo>
                  <a:lnTo>
                    <a:pt x="442" y="319"/>
                  </a:lnTo>
                  <a:lnTo>
                    <a:pt x="441" y="316"/>
                  </a:lnTo>
                  <a:lnTo>
                    <a:pt x="441" y="313"/>
                  </a:lnTo>
                  <a:lnTo>
                    <a:pt x="442" y="311"/>
                  </a:lnTo>
                  <a:lnTo>
                    <a:pt x="444" y="310"/>
                  </a:lnTo>
                  <a:lnTo>
                    <a:pt x="444" y="310"/>
                  </a:lnTo>
                  <a:lnTo>
                    <a:pt x="445" y="309"/>
                  </a:lnTo>
                  <a:lnTo>
                    <a:pt x="445" y="307"/>
                  </a:lnTo>
                  <a:lnTo>
                    <a:pt x="444" y="304"/>
                  </a:lnTo>
                  <a:lnTo>
                    <a:pt x="442" y="302"/>
                  </a:lnTo>
                  <a:lnTo>
                    <a:pt x="441" y="303"/>
                  </a:lnTo>
                  <a:lnTo>
                    <a:pt x="439" y="302"/>
                  </a:lnTo>
                  <a:lnTo>
                    <a:pt x="440" y="300"/>
                  </a:lnTo>
                  <a:lnTo>
                    <a:pt x="441" y="298"/>
                  </a:lnTo>
                  <a:lnTo>
                    <a:pt x="441" y="296"/>
                  </a:lnTo>
                  <a:lnTo>
                    <a:pt x="441" y="294"/>
                  </a:lnTo>
                  <a:lnTo>
                    <a:pt x="441" y="292"/>
                  </a:lnTo>
                  <a:lnTo>
                    <a:pt x="442" y="292"/>
                  </a:lnTo>
                  <a:lnTo>
                    <a:pt x="442" y="290"/>
                  </a:lnTo>
                  <a:lnTo>
                    <a:pt x="444" y="289"/>
                  </a:lnTo>
                  <a:lnTo>
                    <a:pt x="446" y="287"/>
                  </a:lnTo>
                  <a:lnTo>
                    <a:pt x="446" y="284"/>
                  </a:lnTo>
                  <a:lnTo>
                    <a:pt x="447" y="283"/>
                  </a:lnTo>
                  <a:lnTo>
                    <a:pt x="448" y="281"/>
                  </a:lnTo>
                  <a:lnTo>
                    <a:pt x="449" y="279"/>
                  </a:lnTo>
                  <a:lnTo>
                    <a:pt x="448" y="278"/>
                  </a:lnTo>
                  <a:lnTo>
                    <a:pt x="447" y="278"/>
                  </a:lnTo>
                  <a:lnTo>
                    <a:pt x="445" y="276"/>
                  </a:lnTo>
                  <a:lnTo>
                    <a:pt x="447" y="274"/>
                  </a:lnTo>
                  <a:lnTo>
                    <a:pt x="448" y="273"/>
                  </a:lnTo>
                  <a:lnTo>
                    <a:pt x="449" y="270"/>
                  </a:lnTo>
                  <a:lnTo>
                    <a:pt x="450" y="268"/>
                  </a:lnTo>
                  <a:lnTo>
                    <a:pt x="451" y="268"/>
                  </a:lnTo>
                  <a:lnTo>
                    <a:pt x="451" y="268"/>
                  </a:lnTo>
                  <a:lnTo>
                    <a:pt x="455" y="266"/>
                  </a:lnTo>
                  <a:lnTo>
                    <a:pt x="456" y="267"/>
                  </a:lnTo>
                  <a:lnTo>
                    <a:pt x="456" y="266"/>
                  </a:lnTo>
                  <a:lnTo>
                    <a:pt x="458" y="265"/>
                  </a:lnTo>
                  <a:lnTo>
                    <a:pt x="460" y="264"/>
                  </a:lnTo>
                  <a:lnTo>
                    <a:pt x="461" y="263"/>
                  </a:lnTo>
                  <a:lnTo>
                    <a:pt x="463" y="263"/>
                  </a:lnTo>
                  <a:lnTo>
                    <a:pt x="463" y="263"/>
                  </a:lnTo>
                  <a:lnTo>
                    <a:pt x="466" y="261"/>
                  </a:lnTo>
                  <a:lnTo>
                    <a:pt x="466" y="261"/>
                  </a:lnTo>
                  <a:lnTo>
                    <a:pt x="468" y="262"/>
                  </a:lnTo>
                  <a:lnTo>
                    <a:pt x="470" y="259"/>
                  </a:lnTo>
                  <a:lnTo>
                    <a:pt x="470" y="256"/>
                  </a:lnTo>
                  <a:lnTo>
                    <a:pt x="470" y="255"/>
                  </a:lnTo>
                  <a:lnTo>
                    <a:pt x="471" y="254"/>
                  </a:lnTo>
                  <a:lnTo>
                    <a:pt x="471" y="253"/>
                  </a:lnTo>
                  <a:lnTo>
                    <a:pt x="471" y="253"/>
                  </a:lnTo>
                  <a:lnTo>
                    <a:pt x="470" y="251"/>
                  </a:lnTo>
                  <a:lnTo>
                    <a:pt x="468" y="249"/>
                  </a:lnTo>
                  <a:lnTo>
                    <a:pt x="469" y="247"/>
                  </a:lnTo>
                  <a:lnTo>
                    <a:pt x="471" y="247"/>
                  </a:lnTo>
                  <a:lnTo>
                    <a:pt x="471" y="244"/>
                  </a:lnTo>
                  <a:lnTo>
                    <a:pt x="472" y="242"/>
                  </a:lnTo>
                  <a:lnTo>
                    <a:pt x="473" y="239"/>
                  </a:lnTo>
                  <a:lnTo>
                    <a:pt x="472" y="236"/>
                  </a:lnTo>
                  <a:lnTo>
                    <a:pt x="472" y="233"/>
                  </a:lnTo>
                  <a:lnTo>
                    <a:pt x="472" y="231"/>
                  </a:lnTo>
                  <a:lnTo>
                    <a:pt x="471" y="230"/>
                  </a:lnTo>
                  <a:lnTo>
                    <a:pt x="471" y="227"/>
                  </a:lnTo>
                  <a:lnTo>
                    <a:pt x="472" y="226"/>
                  </a:lnTo>
                  <a:lnTo>
                    <a:pt x="474" y="224"/>
                  </a:lnTo>
                  <a:lnTo>
                    <a:pt x="474" y="222"/>
                  </a:lnTo>
                  <a:lnTo>
                    <a:pt x="474" y="218"/>
                  </a:lnTo>
                  <a:lnTo>
                    <a:pt x="474" y="217"/>
                  </a:lnTo>
                  <a:lnTo>
                    <a:pt x="476" y="217"/>
                  </a:lnTo>
                  <a:lnTo>
                    <a:pt x="476" y="215"/>
                  </a:lnTo>
                  <a:lnTo>
                    <a:pt x="477" y="214"/>
                  </a:lnTo>
                  <a:lnTo>
                    <a:pt x="478" y="213"/>
                  </a:lnTo>
                  <a:lnTo>
                    <a:pt x="483" y="211"/>
                  </a:lnTo>
                  <a:lnTo>
                    <a:pt x="484" y="207"/>
                  </a:lnTo>
                  <a:lnTo>
                    <a:pt x="486" y="207"/>
                  </a:lnTo>
                  <a:lnTo>
                    <a:pt x="486" y="206"/>
                  </a:lnTo>
                  <a:lnTo>
                    <a:pt x="488" y="204"/>
                  </a:lnTo>
                  <a:lnTo>
                    <a:pt x="491" y="202"/>
                  </a:lnTo>
                  <a:lnTo>
                    <a:pt x="491" y="200"/>
                  </a:lnTo>
                  <a:lnTo>
                    <a:pt x="492" y="199"/>
                  </a:lnTo>
                  <a:lnTo>
                    <a:pt x="494" y="199"/>
                  </a:lnTo>
                  <a:lnTo>
                    <a:pt x="495" y="198"/>
                  </a:lnTo>
                  <a:lnTo>
                    <a:pt x="496" y="197"/>
                  </a:lnTo>
                  <a:lnTo>
                    <a:pt x="496" y="197"/>
                  </a:lnTo>
                  <a:lnTo>
                    <a:pt x="496" y="195"/>
                  </a:lnTo>
                  <a:lnTo>
                    <a:pt x="496" y="192"/>
                  </a:lnTo>
                  <a:lnTo>
                    <a:pt x="496" y="189"/>
                  </a:lnTo>
                  <a:lnTo>
                    <a:pt x="498" y="186"/>
                  </a:lnTo>
                  <a:lnTo>
                    <a:pt x="499" y="185"/>
                  </a:lnTo>
                  <a:lnTo>
                    <a:pt x="500" y="181"/>
                  </a:lnTo>
                  <a:lnTo>
                    <a:pt x="500" y="178"/>
                  </a:lnTo>
                  <a:lnTo>
                    <a:pt x="501" y="175"/>
                  </a:lnTo>
                  <a:lnTo>
                    <a:pt x="502" y="173"/>
                  </a:lnTo>
                  <a:lnTo>
                    <a:pt x="502" y="169"/>
                  </a:lnTo>
                  <a:lnTo>
                    <a:pt x="502" y="166"/>
                  </a:lnTo>
                  <a:lnTo>
                    <a:pt x="502" y="163"/>
                  </a:lnTo>
                  <a:lnTo>
                    <a:pt x="504" y="161"/>
                  </a:lnTo>
                  <a:lnTo>
                    <a:pt x="506" y="159"/>
                  </a:lnTo>
                  <a:lnTo>
                    <a:pt x="504" y="157"/>
                  </a:lnTo>
                  <a:lnTo>
                    <a:pt x="502" y="156"/>
                  </a:lnTo>
                  <a:lnTo>
                    <a:pt x="502" y="155"/>
                  </a:lnTo>
                  <a:lnTo>
                    <a:pt x="502" y="153"/>
                  </a:lnTo>
                  <a:lnTo>
                    <a:pt x="502" y="151"/>
                  </a:lnTo>
                  <a:lnTo>
                    <a:pt x="502" y="150"/>
                  </a:lnTo>
                  <a:lnTo>
                    <a:pt x="502" y="147"/>
                  </a:lnTo>
                  <a:lnTo>
                    <a:pt x="502" y="144"/>
                  </a:lnTo>
                  <a:lnTo>
                    <a:pt x="502" y="142"/>
                  </a:lnTo>
                  <a:lnTo>
                    <a:pt x="502" y="139"/>
                  </a:lnTo>
                  <a:lnTo>
                    <a:pt x="502" y="136"/>
                  </a:lnTo>
                  <a:lnTo>
                    <a:pt x="504" y="135"/>
                  </a:lnTo>
                  <a:lnTo>
                    <a:pt x="504" y="129"/>
                  </a:lnTo>
                  <a:lnTo>
                    <a:pt x="502" y="128"/>
                  </a:lnTo>
                  <a:lnTo>
                    <a:pt x="502" y="125"/>
                  </a:lnTo>
                  <a:lnTo>
                    <a:pt x="502" y="120"/>
                  </a:lnTo>
                  <a:lnTo>
                    <a:pt x="502" y="116"/>
                  </a:lnTo>
                  <a:lnTo>
                    <a:pt x="502" y="112"/>
                  </a:lnTo>
                  <a:lnTo>
                    <a:pt x="500" y="109"/>
                  </a:lnTo>
                  <a:lnTo>
                    <a:pt x="497" y="109"/>
                  </a:lnTo>
                  <a:lnTo>
                    <a:pt x="496" y="108"/>
                  </a:lnTo>
                  <a:lnTo>
                    <a:pt x="497" y="106"/>
                  </a:lnTo>
                  <a:lnTo>
                    <a:pt x="496" y="105"/>
                  </a:lnTo>
                  <a:lnTo>
                    <a:pt x="496" y="100"/>
                  </a:lnTo>
                  <a:lnTo>
                    <a:pt x="495" y="98"/>
                  </a:lnTo>
                  <a:lnTo>
                    <a:pt x="495" y="96"/>
                  </a:lnTo>
                  <a:lnTo>
                    <a:pt x="497" y="93"/>
                  </a:lnTo>
                  <a:lnTo>
                    <a:pt x="501" y="89"/>
                  </a:lnTo>
                  <a:lnTo>
                    <a:pt x="501" y="85"/>
                  </a:lnTo>
                  <a:lnTo>
                    <a:pt x="498" y="81"/>
                  </a:lnTo>
                  <a:lnTo>
                    <a:pt x="497" y="79"/>
                  </a:lnTo>
                  <a:lnTo>
                    <a:pt x="499" y="78"/>
                  </a:lnTo>
                  <a:lnTo>
                    <a:pt x="498" y="77"/>
                  </a:lnTo>
                  <a:lnTo>
                    <a:pt x="498" y="76"/>
                  </a:lnTo>
                  <a:lnTo>
                    <a:pt x="500" y="74"/>
                  </a:lnTo>
                  <a:lnTo>
                    <a:pt x="499" y="72"/>
                  </a:lnTo>
                  <a:lnTo>
                    <a:pt x="501" y="71"/>
                  </a:lnTo>
                  <a:lnTo>
                    <a:pt x="500" y="69"/>
                  </a:lnTo>
                  <a:lnTo>
                    <a:pt x="497" y="67"/>
                  </a:lnTo>
                  <a:lnTo>
                    <a:pt x="497" y="66"/>
                  </a:lnTo>
                  <a:lnTo>
                    <a:pt x="496" y="63"/>
                  </a:lnTo>
                  <a:lnTo>
                    <a:pt x="495" y="61"/>
                  </a:lnTo>
                  <a:lnTo>
                    <a:pt x="495" y="58"/>
                  </a:lnTo>
                  <a:lnTo>
                    <a:pt x="497" y="56"/>
                  </a:lnTo>
                  <a:lnTo>
                    <a:pt x="498" y="54"/>
                  </a:lnTo>
                  <a:lnTo>
                    <a:pt x="501" y="51"/>
                  </a:lnTo>
                  <a:lnTo>
                    <a:pt x="501" y="48"/>
                  </a:lnTo>
                  <a:lnTo>
                    <a:pt x="501" y="45"/>
                  </a:lnTo>
                  <a:lnTo>
                    <a:pt x="498" y="45"/>
                  </a:lnTo>
                  <a:lnTo>
                    <a:pt x="496" y="45"/>
                  </a:lnTo>
                  <a:lnTo>
                    <a:pt x="495" y="42"/>
                  </a:lnTo>
                  <a:lnTo>
                    <a:pt x="495" y="38"/>
                  </a:lnTo>
                  <a:lnTo>
                    <a:pt x="494" y="36"/>
                  </a:lnTo>
                  <a:lnTo>
                    <a:pt x="495" y="35"/>
                  </a:lnTo>
                  <a:lnTo>
                    <a:pt x="495" y="32"/>
                  </a:lnTo>
                  <a:lnTo>
                    <a:pt x="494" y="31"/>
                  </a:lnTo>
                  <a:lnTo>
                    <a:pt x="493" y="32"/>
                  </a:lnTo>
                  <a:lnTo>
                    <a:pt x="492" y="28"/>
                  </a:lnTo>
                  <a:lnTo>
                    <a:pt x="493" y="25"/>
                  </a:lnTo>
                  <a:lnTo>
                    <a:pt x="494" y="23"/>
                  </a:lnTo>
                  <a:lnTo>
                    <a:pt x="492" y="19"/>
                  </a:lnTo>
                  <a:lnTo>
                    <a:pt x="494" y="17"/>
                  </a:lnTo>
                  <a:lnTo>
                    <a:pt x="494" y="15"/>
                  </a:lnTo>
                  <a:lnTo>
                    <a:pt x="495" y="13"/>
                  </a:lnTo>
                  <a:lnTo>
                    <a:pt x="495" y="11"/>
                  </a:lnTo>
                  <a:lnTo>
                    <a:pt x="493" y="12"/>
                  </a:lnTo>
                  <a:lnTo>
                    <a:pt x="495" y="9"/>
                  </a:lnTo>
                  <a:lnTo>
                    <a:pt x="495" y="6"/>
                  </a:lnTo>
                  <a:lnTo>
                    <a:pt x="495" y="6"/>
                  </a:lnTo>
                  <a:lnTo>
                    <a:pt x="494" y="5"/>
                  </a:lnTo>
                  <a:lnTo>
                    <a:pt x="494" y="4"/>
                  </a:lnTo>
                  <a:lnTo>
                    <a:pt x="494" y="2"/>
                  </a:lnTo>
                  <a:lnTo>
                    <a:pt x="493" y="0"/>
                  </a:lnTo>
                  <a:lnTo>
                    <a:pt x="489" y="1"/>
                  </a:lnTo>
                  <a:lnTo>
                    <a:pt x="483" y="1"/>
                  </a:lnTo>
                  <a:lnTo>
                    <a:pt x="477" y="1"/>
                  </a:lnTo>
                  <a:lnTo>
                    <a:pt x="469" y="4"/>
                  </a:lnTo>
                  <a:lnTo>
                    <a:pt x="461" y="7"/>
                  </a:lnTo>
                  <a:lnTo>
                    <a:pt x="456" y="10"/>
                  </a:lnTo>
                  <a:lnTo>
                    <a:pt x="452" y="12"/>
                  </a:lnTo>
                  <a:lnTo>
                    <a:pt x="450" y="13"/>
                  </a:lnTo>
                  <a:lnTo>
                    <a:pt x="446" y="14"/>
                  </a:lnTo>
                  <a:lnTo>
                    <a:pt x="441" y="15"/>
                  </a:lnTo>
                  <a:lnTo>
                    <a:pt x="437" y="17"/>
                  </a:lnTo>
                  <a:lnTo>
                    <a:pt x="434" y="17"/>
                  </a:lnTo>
                  <a:lnTo>
                    <a:pt x="432" y="20"/>
                  </a:lnTo>
                  <a:lnTo>
                    <a:pt x="428" y="23"/>
                  </a:lnTo>
                  <a:lnTo>
                    <a:pt x="425" y="24"/>
                  </a:lnTo>
                  <a:lnTo>
                    <a:pt x="422" y="26"/>
                  </a:lnTo>
                  <a:lnTo>
                    <a:pt x="421" y="29"/>
                  </a:lnTo>
                  <a:lnTo>
                    <a:pt x="419" y="32"/>
                  </a:lnTo>
                  <a:lnTo>
                    <a:pt x="416" y="35"/>
                  </a:lnTo>
                  <a:lnTo>
                    <a:pt x="412" y="37"/>
                  </a:lnTo>
                  <a:lnTo>
                    <a:pt x="408" y="36"/>
                  </a:lnTo>
                  <a:lnTo>
                    <a:pt x="405" y="36"/>
                  </a:lnTo>
                  <a:lnTo>
                    <a:pt x="401" y="35"/>
                  </a:lnTo>
                  <a:lnTo>
                    <a:pt x="400" y="35"/>
                  </a:lnTo>
                  <a:lnTo>
                    <a:pt x="396" y="35"/>
                  </a:lnTo>
                  <a:lnTo>
                    <a:pt x="393" y="34"/>
                  </a:lnTo>
                  <a:lnTo>
                    <a:pt x="392" y="32"/>
                  </a:lnTo>
                  <a:lnTo>
                    <a:pt x="389" y="32"/>
                  </a:lnTo>
                  <a:lnTo>
                    <a:pt x="382" y="34"/>
                  </a:lnTo>
                  <a:lnTo>
                    <a:pt x="376" y="36"/>
                  </a:lnTo>
                  <a:lnTo>
                    <a:pt x="372" y="38"/>
                  </a:lnTo>
                  <a:lnTo>
                    <a:pt x="368" y="35"/>
                  </a:lnTo>
                  <a:lnTo>
                    <a:pt x="367" y="35"/>
                  </a:lnTo>
                  <a:lnTo>
                    <a:pt x="364" y="35"/>
                  </a:lnTo>
                  <a:lnTo>
                    <a:pt x="362" y="36"/>
                  </a:lnTo>
                  <a:lnTo>
                    <a:pt x="360" y="33"/>
                  </a:lnTo>
                  <a:lnTo>
                    <a:pt x="359" y="30"/>
                  </a:lnTo>
                  <a:lnTo>
                    <a:pt x="358" y="30"/>
                  </a:lnTo>
                  <a:lnTo>
                    <a:pt x="354" y="30"/>
                  </a:lnTo>
                  <a:lnTo>
                    <a:pt x="350" y="35"/>
                  </a:lnTo>
                  <a:lnTo>
                    <a:pt x="338" y="47"/>
                  </a:lnTo>
                  <a:lnTo>
                    <a:pt x="337" y="52"/>
                  </a:lnTo>
                  <a:lnTo>
                    <a:pt x="336" y="57"/>
                  </a:lnTo>
                  <a:lnTo>
                    <a:pt x="330" y="63"/>
                  </a:lnTo>
                  <a:lnTo>
                    <a:pt x="312" y="76"/>
                  </a:lnTo>
                  <a:lnTo>
                    <a:pt x="310" y="72"/>
                  </a:lnTo>
                  <a:lnTo>
                    <a:pt x="274" y="103"/>
                  </a:lnTo>
                  <a:lnTo>
                    <a:pt x="276" y="107"/>
                  </a:lnTo>
                  <a:lnTo>
                    <a:pt x="274" y="108"/>
                  </a:lnTo>
                  <a:lnTo>
                    <a:pt x="271" y="111"/>
                  </a:lnTo>
                  <a:lnTo>
                    <a:pt x="266" y="115"/>
                  </a:lnTo>
                  <a:lnTo>
                    <a:pt x="264" y="112"/>
                  </a:lnTo>
                  <a:lnTo>
                    <a:pt x="247" y="126"/>
                  </a:lnTo>
                  <a:lnTo>
                    <a:pt x="248" y="129"/>
                  </a:lnTo>
                  <a:lnTo>
                    <a:pt x="244" y="132"/>
                  </a:lnTo>
                  <a:lnTo>
                    <a:pt x="212" y="157"/>
                  </a:lnTo>
                  <a:lnTo>
                    <a:pt x="212" y="157"/>
                  </a:lnTo>
                  <a:lnTo>
                    <a:pt x="211" y="159"/>
                  </a:lnTo>
                  <a:lnTo>
                    <a:pt x="195" y="173"/>
                  </a:lnTo>
                  <a:lnTo>
                    <a:pt x="193" y="175"/>
                  </a:lnTo>
                  <a:lnTo>
                    <a:pt x="187" y="177"/>
                  </a:lnTo>
                  <a:lnTo>
                    <a:pt x="181" y="181"/>
                  </a:lnTo>
                  <a:lnTo>
                    <a:pt x="173" y="184"/>
                  </a:lnTo>
                  <a:lnTo>
                    <a:pt x="165" y="189"/>
                  </a:lnTo>
                  <a:lnTo>
                    <a:pt x="131" y="175"/>
                  </a:lnTo>
                  <a:lnTo>
                    <a:pt x="122" y="170"/>
                  </a:lnTo>
                  <a:lnTo>
                    <a:pt x="94" y="156"/>
                  </a:lnTo>
                  <a:lnTo>
                    <a:pt x="87" y="154"/>
                  </a:lnTo>
                  <a:lnTo>
                    <a:pt x="75" y="147"/>
                  </a:lnTo>
                  <a:lnTo>
                    <a:pt x="59" y="139"/>
                  </a:lnTo>
                  <a:lnTo>
                    <a:pt x="45" y="132"/>
                  </a:lnTo>
                  <a:lnTo>
                    <a:pt x="39" y="129"/>
                  </a:lnTo>
                  <a:lnTo>
                    <a:pt x="34" y="126"/>
                  </a:lnTo>
                  <a:lnTo>
                    <a:pt x="25" y="122"/>
                  </a:lnTo>
                  <a:lnTo>
                    <a:pt x="17" y="119"/>
                  </a:lnTo>
                  <a:lnTo>
                    <a:pt x="11" y="116"/>
                  </a:lnTo>
                  <a:lnTo>
                    <a:pt x="6" y="114"/>
                  </a:lnTo>
                  <a:lnTo>
                    <a:pt x="3" y="116"/>
                  </a:lnTo>
                  <a:lnTo>
                    <a:pt x="0" y="118"/>
                  </a:lnTo>
                  <a:lnTo>
                    <a:pt x="7" y="132"/>
                  </a:lnTo>
                  <a:lnTo>
                    <a:pt x="9" y="136"/>
                  </a:lnTo>
                  <a:lnTo>
                    <a:pt x="11" y="140"/>
                  </a:lnTo>
                  <a:lnTo>
                    <a:pt x="41" y="183"/>
                  </a:lnTo>
                  <a:lnTo>
                    <a:pt x="45" y="188"/>
                  </a:lnTo>
                  <a:lnTo>
                    <a:pt x="50" y="192"/>
                  </a:lnTo>
                  <a:lnTo>
                    <a:pt x="53" y="193"/>
                  </a:lnTo>
                  <a:lnTo>
                    <a:pt x="57" y="193"/>
                  </a:lnTo>
                  <a:lnTo>
                    <a:pt x="58" y="193"/>
                  </a:lnTo>
                  <a:lnTo>
                    <a:pt x="63" y="192"/>
                  </a:lnTo>
                  <a:lnTo>
                    <a:pt x="66" y="193"/>
                  </a:lnTo>
                  <a:lnTo>
                    <a:pt x="80" y="217"/>
                  </a:lnTo>
                  <a:lnTo>
                    <a:pt x="82" y="221"/>
                  </a:lnTo>
                  <a:lnTo>
                    <a:pt x="87" y="230"/>
                  </a:lnTo>
                  <a:lnTo>
                    <a:pt x="102" y="236"/>
                  </a:lnTo>
                  <a:lnTo>
                    <a:pt x="116" y="241"/>
                  </a:lnTo>
                  <a:lnTo>
                    <a:pt x="131" y="251"/>
                  </a:lnTo>
                  <a:lnTo>
                    <a:pt x="152" y="264"/>
                  </a:lnTo>
                  <a:lnTo>
                    <a:pt x="156" y="266"/>
                  </a:lnTo>
                  <a:lnTo>
                    <a:pt x="195" y="278"/>
                  </a:lnTo>
                  <a:lnTo>
                    <a:pt x="195" y="287"/>
                  </a:lnTo>
                  <a:lnTo>
                    <a:pt x="178" y="293"/>
                  </a:lnTo>
                  <a:lnTo>
                    <a:pt x="185" y="316"/>
                  </a:lnTo>
                  <a:lnTo>
                    <a:pt x="174" y="321"/>
                  </a:lnTo>
                  <a:lnTo>
                    <a:pt x="172" y="327"/>
                  </a:lnTo>
                  <a:lnTo>
                    <a:pt x="177" y="327"/>
                  </a:lnTo>
                  <a:lnTo>
                    <a:pt x="180" y="327"/>
                  </a:lnTo>
                  <a:lnTo>
                    <a:pt x="176" y="331"/>
                  </a:lnTo>
                  <a:lnTo>
                    <a:pt x="179" y="345"/>
                  </a:lnTo>
                  <a:lnTo>
                    <a:pt x="180" y="345"/>
                  </a:lnTo>
                  <a:lnTo>
                    <a:pt x="189" y="350"/>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80" name="Google Shape;1180;p51" descr="{&quot;Key&quot;:&quot;embu&quot;,&quot;Name&quot;:&quot;Embu&quot;,&quot;Value&quot;:28.0,&quot;Formula&quot;:&quot;28&quot;,&quot;Text&quot;:&quot;28&quot;,&quot;OfficeApplication&quot;:1,&quot;HasValue&quot;:true}"/>
            <p:cNvSpPr/>
            <p:nvPr/>
          </p:nvSpPr>
          <p:spPr>
            <a:xfrm>
              <a:off x="2845864" y="3666727"/>
              <a:ext cx="364858" cy="413712"/>
            </a:xfrm>
            <a:custGeom>
              <a:avLst/>
              <a:gdLst/>
              <a:ahLst/>
              <a:cxnLst/>
              <a:rect l="l" t="t" r="r" b="b"/>
              <a:pathLst>
                <a:path w="293" h="331" extrusionOk="0">
                  <a:moveTo>
                    <a:pt x="0" y="273"/>
                  </a:moveTo>
                  <a:lnTo>
                    <a:pt x="1" y="274"/>
                  </a:lnTo>
                  <a:lnTo>
                    <a:pt x="2" y="275"/>
                  </a:lnTo>
                  <a:lnTo>
                    <a:pt x="2" y="275"/>
                  </a:lnTo>
                  <a:lnTo>
                    <a:pt x="5" y="275"/>
                  </a:lnTo>
                  <a:lnTo>
                    <a:pt x="9" y="274"/>
                  </a:lnTo>
                  <a:lnTo>
                    <a:pt x="13" y="278"/>
                  </a:lnTo>
                  <a:lnTo>
                    <a:pt x="16" y="280"/>
                  </a:lnTo>
                  <a:lnTo>
                    <a:pt x="17" y="282"/>
                  </a:lnTo>
                  <a:lnTo>
                    <a:pt x="17" y="283"/>
                  </a:lnTo>
                  <a:lnTo>
                    <a:pt x="17" y="283"/>
                  </a:lnTo>
                  <a:lnTo>
                    <a:pt x="18" y="285"/>
                  </a:lnTo>
                  <a:lnTo>
                    <a:pt x="19" y="286"/>
                  </a:lnTo>
                  <a:lnTo>
                    <a:pt x="21" y="289"/>
                  </a:lnTo>
                  <a:lnTo>
                    <a:pt x="21" y="291"/>
                  </a:lnTo>
                  <a:lnTo>
                    <a:pt x="21" y="291"/>
                  </a:lnTo>
                  <a:lnTo>
                    <a:pt x="21" y="291"/>
                  </a:lnTo>
                  <a:lnTo>
                    <a:pt x="22" y="292"/>
                  </a:lnTo>
                  <a:lnTo>
                    <a:pt x="25" y="295"/>
                  </a:lnTo>
                  <a:lnTo>
                    <a:pt x="26" y="296"/>
                  </a:lnTo>
                  <a:lnTo>
                    <a:pt x="26" y="296"/>
                  </a:lnTo>
                  <a:lnTo>
                    <a:pt x="26" y="297"/>
                  </a:lnTo>
                  <a:lnTo>
                    <a:pt x="28" y="299"/>
                  </a:lnTo>
                  <a:lnTo>
                    <a:pt x="28" y="299"/>
                  </a:lnTo>
                  <a:lnTo>
                    <a:pt x="29" y="299"/>
                  </a:lnTo>
                  <a:lnTo>
                    <a:pt x="31" y="299"/>
                  </a:lnTo>
                  <a:lnTo>
                    <a:pt x="32" y="299"/>
                  </a:lnTo>
                  <a:lnTo>
                    <a:pt x="33" y="298"/>
                  </a:lnTo>
                  <a:lnTo>
                    <a:pt x="34" y="299"/>
                  </a:lnTo>
                  <a:lnTo>
                    <a:pt x="35" y="298"/>
                  </a:lnTo>
                  <a:lnTo>
                    <a:pt x="36" y="298"/>
                  </a:lnTo>
                  <a:lnTo>
                    <a:pt x="37" y="299"/>
                  </a:lnTo>
                  <a:lnTo>
                    <a:pt x="38" y="299"/>
                  </a:lnTo>
                  <a:lnTo>
                    <a:pt x="39" y="299"/>
                  </a:lnTo>
                  <a:lnTo>
                    <a:pt x="41" y="299"/>
                  </a:lnTo>
                  <a:lnTo>
                    <a:pt x="43" y="299"/>
                  </a:lnTo>
                  <a:lnTo>
                    <a:pt x="44" y="300"/>
                  </a:lnTo>
                  <a:lnTo>
                    <a:pt x="45" y="300"/>
                  </a:lnTo>
                  <a:lnTo>
                    <a:pt x="45" y="301"/>
                  </a:lnTo>
                  <a:lnTo>
                    <a:pt x="48" y="302"/>
                  </a:lnTo>
                  <a:lnTo>
                    <a:pt x="49" y="303"/>
                  </a:lnTo>
                  <a:lnTo>
                    <a:pt x="49" y="304"/>
                  </a:lnTo>
                  <a:lnTo>
                    <a:pt x="50" y="306"/>
                  </a:lnTo>
                  <a:lnTo>
                    <a:pt x="52" y="304"/>
                  </a:lnTo>
                  <a:lnTo>
                    <a:pt x="58" y="304"/>
                  </a:lnTo>
                  <a:lnTo>
                    <a:pt x="62" y="302"/>
                  </a:lnTo>
                  <a:lnTo>
                    <a:pt x="63" y="303"/>
                  </a:lnTo>
                  <a:lnTo>
                    <a:pt x="64" y="303"/>
                  </a:lnTo>
                  <a:lnTo>
                    <a:pt x="64" y="305"/>
                  </a:lnTo>
                  <a:lnTo>
                    <a:pt x="66" y="306"/>
                  </a:lnTo>
                  <a:lnTo>
                    <a:pt x="67" y="307"/>
                  </a:lnTo>
                  <a:lnTo>
                    <a:pt x="69" y="308"/>
                  </a:lnTo>
                  <a:lnTo>
                    <a:pt x="69" y="308"/>
                  </a:lnTo>
                  <a:lnTo>
                    <a:pt x="70" y="307"/>
                  </a:lnTo>
                  <a:lnTo>
                    <a:pt x="71" y="306"/>
                  </a:lnTo>
                  <a:lnTo>
                    <a:pt x="72" y="306"/>
                  </a:lnTo>
                  <a:lnTo>
                    <a:pt x="73" y="306"/>
                  </a:lnTo>
                  <a:lnTo>
                    <a:pt x="74" y="306"/>
                  </a:lnTo>
                  <a:lnTo>
                    <a:pt x="76" y="307"/>
                  </a:lnTo>
                  <a:lnTo>
                    <a:pt x="76" y="308"/>
                  </a:lnTo>
                  <a:lnTo>
                    <a:pt x="77" y="309"/>
                  </a:lnTo>
                  <a:lnTo>
                    <a:pt x="78" y="309"/>
                  </a:lnTo>
                  <a:lnTo>
                    <a:pt x="79" y="309"/>
                  </a:lnTo>
                  <a:lnTo>
                    <a:pt x="80" y="310"/>
                  </a:lnTo>
                  <a:lnTo>
                    <a:pt x="82" y="310"/>
                  </a:lnTo>
                  <a:lnTo>
                    <a:pt x="83" y="311"/>
                  </a:lnTo>
                  <a:lnTo>
                    <a:pt x="84" y="311"/>
                  </a:lnTo>
                  <a:lnTo>
                    <a:pt x="85" y="311"/>
                  </a:lnTo>
                  <a:lnTo>
                    <a:pt x="86" y="310"/>
                  </a:lnTo>
                  <a:lnTo>
                    <a:pt x="88" y="312"/>
                  </a:lnTo>
                  <a:lnTo>
                    <a:pt x="89" y="312"/>
                  </a:lnTo>
                  <a:lnTo>
                    <a:pt x="89" y="314"/>
                  </a:lnTo>
                  <a:lnTo>
                    <a:pt x="90" y="314"/>
                  </a:lnTo>
                  <a:lnTo>
                    <a:pt x="90" y="317"/>
                  </a:lnTo>
                  <a:lnTo>
                    <a:pt x="92" y="319"/>
                  </a:lnTo>
                  <a:lnTo>
                    <a:pt x="92" y="320"/>
                  </a:lnTo>
                  <a:lnTo>
                    <a:pt x="94" y="322"/>
                  </a:lnTo>
                  <a:lnTo>
                    <a:pt x="97" y="323"/>
                  </a:lnTo>
                  <a:lnTo>
                    <a:pt x="101" y="324"/>
                  </a:lnTo>
                  <a:lnTo>
                    <a:pt x="106" y="323"/>
                  </a:lnTo>
                  <a:lnTo>
                    <a:pt x="106" y="323"/>
                  </a:lnTo>
                  <a:lnTo>
                    <a:pt x="106" y="323"/>
                  </a:lnTo>
                  <a:lnTo>
                    <a:pt x="110" y="324"/>
                  </a:lnTo>
                  <a:lnTo>
                    <a:pt x="111" y="325"/>
                  </a:lnTo>
                  <a:lnTo>
                    <a:pt x="111" y="327"/>
                  </a:lnTo>
                  <a:lnTo>
                    <a:pt x="113" y="329"/>
                  </a:lnTo>
                  <a:lnTo>
                    <a:pt x="114" y="331"/>
                  </a:lnTo>
                  <a:lnTo>
                    <a:pt x="117" y="329"/>
                  </a:lnTo>
                  <a:lnTo>
                    <a:pt x="118" y="328"/>
                  </a:lnTo>
                  <a:lnTo>
                    <a:pt x="118" y="327"/>
                  </a:lnTo>
                  <a:lnTo>
                    <a:pt x="118" y="326"/>
                  </a:lnTo>
                  <a:lnTo>
                    <a:pt x="118" y="322"/>
                  </a:lnTo>
                  <a:lnTo>
                    <a:pt x="118" y="322"/>
                  </a:lnTo>
                  <a:lnTo>
                    <a:pt x="122" y="318"/>
                  </a:lnTo>
                  <a:lnTo>
                    <a:pt x="123" y="318"/>
                  </a:lnTo>
                  <a:lnTo>
                    <a:pt x="125" y="316"/>
                  </a:lnTo>
                  <a:lnTo>
                    <a:pt x="126" y="315"/>
                  </a:lnTo>
                  <a:lnTo>
                    <a:pt x="127" y="315"/>
                  </a:lnTo>
                  <a:lnTo>
                    <a:pt x="127" y="315"/>
                  </a:lnTo>
                  <a:lnTo>
                    <a:pt x="127" y="315"/>
                  </a:lnTo>
                  <a:lnTo>
                    <a:pt x="128" y="314"/>
                  </a:lnTo>
                  <a:lnTo>
                    <a:pt x="128" y="313"/>
                  </a:lnTo>
                  <a:lnTo>
                    <a:pt x="129" y="312"/>
                  </a:lnTo>
                  <a:lnTo>
                    <a:pt x="130" y="312"/>
                  </a:lnTo>
                  <a:lnTo>
                    <a:pt x="130" y="313"/>
                  </a:lnTo>
                  <a:lnTo>
                    <a:pt x="131" y="312"/>
                  </a:lnTo>
                  <a:lnTo>
                    <a:pt x="132" y="313"/>
                  </a:lnTo>
                  <a:lnTo>
                    <a:pt x="132" y="313"/>
                  </a:lnTo>
                  <a:lnTo>
                    <a:pt x="134" y="313"/>
                  </a:lnTo>
                  <a:lnTo>
                    <a:pt x="136" y="313"/>
                  </a:lnTo>
                  <a:lnTo>
                    <a:pt x="137" y="312"/>
                  </a:lnTo>
                  <a:lnTo>
                    <a:pt x="138" y="312"/>
                  </a:lnTo>
                  <a:lnTo>
                    <a:pt x="139" y="312"/>
                  </a:lnTo>
                  <a:lnTo>
                    <a:pt x="141" y="313"/>
                  </a:lnTo>
                  <a:lnTo>
                    <a:pt x="141" y="313"/>
                  </a:lnTo>
                  <a:lnTo>
                    <a:pt x="141" y="313"/>
                  </a:lnTo>
                  <a:lnTo>
                    <a:pt x="142" y="312"/>
                  </a:lnTo>
                  <a:lnTo>
                    <a:pt x="142" y="310"/>
                  </a:lnTo>
                  <a:lnTo>
                    <a:pt x="143" y="309"/>
                  </a:lnTo>
                  <a:lnTo>
                    <a:pt x="143" y="309"/>
                  </a:lnTo>
                  <a:lnTo>
                    <a:pt x="143" y="308"/>
                  </a:lnTo>
                  <a:lnTo>
                    <a:pt x="142" y="308"/>
                  </a:lnTo>
                  <a:lnTo>
                    <a:pt x="143" y="306"/>
                  </a:lnTo>
                  <a:lnTo>
                    <a:pt x="144" y="306"/>
                  </a:lnTo>
                  <a:lnTo>
                    <a:pt x="146" y="306"/>
                  </a:lnTo>
                  <a:lnTo>
                    <a:pt x="148" y="306"/>
                  </a:lnTo>
                  <a:lnTo>
                    <a:pt x="149" y="305"/>
                  </a:lnTo>
                  <a:lnTo>
                    <a:pt x="149" y="304"/>
                  </a:lnTo>
                  <a:lnTo>
                    <a:pt x="149" y="303"/>
                  </a:lnTo>
                  <a:lnTo>
                    <a:pt x="151" y="303"/>
                  </a:lnTo>
                  <a:lnTo>
                    <a:pt x="152" y="303"/>
                  </a:lnTo>
                  <a:lnTo>
                    <a:pt x="154" y="303"/>
                  </a:lnTo>
                  <a:lnTo>
                    <a:pt x="155" y="302"/>
                  </a:lnTo>
                  <a:lnTo>
                    <a:pt x="156" y="302"/>
                  </a:lnTo>
                  <a:lnTo>
                    <a:pt x="157" y="302"/>
                  </a:lnTo>
                  <a:lnTo>
                    <a:pt x="159" y="302"/>
                  </a:lnTo>
                  <a:lnTo>
                    <a:pt x="160" y="301"/>
                  </a:lnTo>
                  <a:lnTo>
                    <a:pt x="160" y="300"/>
                  </a:lnTo>
                  <a:lnTo>
                    <a:pt x="160" y="299"/>
                  </a:lnTo>
                  <a:lnTo>
                    <a:pt x="161" y="297"/>
                  </a:lnTo>
                  <a:lnTo>
                    <a:pt x="162" y="295"/>
                  </a:lnTo>
                  <a:lnTo>
                    <a:pt x="163" y="296"/>
                  </a:lnTo>
                  <a:lnTo>
                    <a:pt x="163" y="296"/>
                  </a:lnTo>
                  <a:lnTo>
                    <a:pt x="165" y="298"/>
                  </a:lnTo>
                  <a:lnTo>
                    <a:pt x="166" y="298"/>
                  </a:lnTo>
                  <a:lnTo>
                    <a:pt x="167" y="298"/>
                  </a:lnTo>
                  <a:lnTo>
                    <a:pt x="168" y="299"/>
                  </a:lnTo>
                  <a:lnTo>
                    <a:pt x="169" y="298"/>
                  </a:lnTo>
                  <a:lnTo>
                    <a:pt x="170" y="299"/>
                  </a:lnTo>
                  <a:lnTo>
                    <a:pt x="171" y="299"/>
                  </a:lnTo>
                  <a:lnTo>
                    <a:pt x="172" y="300"/>
                  </a:lnTo>
                  <a:lnTo>
                    <a:pt x="173" y="300"/>
                  </a:lnTo>
                  <a:lnTo>
                    <a:pt x="174" y="300"/>
                  </a:lnTo>
                  <a:lnTo>
                    <a:pt x="175" y="300"/>
                  </a:lnTo>
                  <a:lnTo>
                    <a:pt x="176" y="299"/>
                  </a:lnTo>
                  <a:lnTo>
                    <a:pt x="176" y="298"/>
                  </a:lnTo>
                  <a:lnTo>
                    <a:pt x="176" y="297"/>
                  </a:lnTo>
                  <a:lnTo>
                    <a:pt x="177" y="296"/>
                  </a:lnTo>
                  <a:lnTo>
                    <a:pt x="177" y="295"/>
                  </a:lnTo>
                  <a:lnTo>
                    <a:pt x="178" y="294"/>
                  </a:lnTo>
                  <a:lnTo>
                    <a:pt x="178" y="293"/>
                  </a:lnTo>
                  <a:lnTo>
                    <a:pt x="178" y="292"/>
                  </a:lnTo>
                  <a:lnTo>
                    <a:pt x="179" y="291"/>
                  </a:lnTo>
                  <a:lnTo>
                    <a:pt x="180" y="290"/>
                  </a:lnTo>
                  <a:lnTo>
                    <a:pt x="181" y="290"/>
                  </a:lnTo>
                  <a:lnTo>
                    <a:pt x="182" y="289"/>
                  </a:lnTo>
                  <a:lnTo>
                    <a:pt x="182" y="288"/>
                  </a:lnTo>
                  <a:lnTo>
                    <a:pt x="182" y="286"/>
                  </a:lnTo>
                  <a:lnTo>
                    <a:pt x="182" y="285"/>
                  </a:lnTo>
                  <a:lnTo>
                    <a:pt x="183" y="283"/>
                  </a:lnTo>
                  <a:lnTo>
                    <a:pt x="183" y="281"/>
                  </a:lnTo>
                  <a:lnTo>
                    <a:pt x="181" y="279"/>
                  </a:lnTo>
                  <a:lnTo>
                    <a:pt x="181" y="277"/>
                  </a:lnTo>
                  <a:lnTo>
                    <a:pt x="182" y="276"/>
                  </a:lnTo>
                  <a:lnTo>
                    <a:pt x="183" y="276"/>
                  </a:lnTo>
                  <a:lnTo>
                    <a:pt x="184" y="277"/>
                  </a:lnTo>
                  <a:lnTo>
                    <a:pt x="186" y="277"/>
                  </a:lnTo>
                  <a:lnTo>
                    <a:pt x="186" y="276"/>
                  </a:lnTo>
                  <a:lnTo>
                    <a:pt x="187" y="276"/>
                  </a:lnTo>
                  <a:lnTo>
                    <a:pt x="187" y="275"/>
                  </a:lnTo>
                  <a:lnTo>
                    <a:pt x="187" y="274"/>
                  </a:lnTo>
                  <a:lnTo>
                    <a:pt x="189" y="274"/>
                  </a:lnTo>
                  <a:lnTo>
                    <a:pt x="189" y="272"/>
                  </a:lnTo>
                  <a:lnTo>
                    <a:pt x="189" y="271"/>
                  </a:lnTo>
                  <a:lnTo>
                    <a:pt x="189" y="271"/>
                  </a:lnTo>
                  <a:lnTo>
                    <a:pt x="190" y="271"/>
                  </a:lnTo>
                  <a:lnTo>
                    <a:pt x="192" y="270"/>
                  </a:lnTo>
                  <a:lnTo>
                    <a:pt x="194" y="270"/>
                  </a:lnTo>
                  <a:lnTo>
                    <a:pt x="196" y="269"/>
                  </a:lnTo>
                  <a:lnTo>
                    <a:pt x="197" y="269"/>
                  </a:lnTo>
                  <a:lnTo>
                    <a:pt x="197" y="269"/>
                  </a:lnTo>
                  <a:lnTo>
                    <a:pt x="199" y="269"/>
                  </a:lnTo>
                  <a:lnTo>
                    <a:pt x="201" y="269"/>
                  </a:lnTo>
                  <a:lnTo>
                    <a:pt x="201" y="269"/>
                  </a:lnTo>
                  <a:lnTo>
                    <a:pt x="202" y="269"/>
                  </a:lnTo>
                  <a:lnTo>
                    <a:pt x="206" y="268"/>
                  </a:lnTo>
                  <a:lnTo>
                    <a:pt x="210" y="270"/>
                  </a:lnTo>
                  <a:lnTo>
                    <a:pt x="211" y="273"/>
                  </a:lnTo>
                  <a:lnTo>
                    <a:pt x="213" y="279"/>
                  </a:lnTo>
                  <a:lnTo>
                    <a:pt x="214" y="282"/>
                  </a:lnTo>
                  <a:lnTo>
                    <a:pt x="214" y="284"/>
                  </a:lnTo>
                  <a:lnTo>
                    <a:pt x="214" y="284"/>
                  </a:lnTo>
                  <a:lnTo>
                    <a:pt x="217" y="287"/>
                  </a:lnTo>
                  <a:lnTo>
                    <a:pt x="221" y="287"/>
                  </a:lnTo>
                  <a:lnTo>
                    <a:pt x="224" y="288"/>
                  </a:lnTo>
                  <a:lnTo>
                    <a:pt x="224" y="288"/>
                  </a:lnTo>
                  <a:lnTo>
                    <a:pt x="230" y="286"/>
                  </a:lnTo>
                  <a:lnTo>
                    <a:pt x="230" y="286"/>
                  </a:lnTo>
                  <a:lnTo>
                    <a:pt x="231" y="285"/>
                  </a:lnTo>
                  <a:lnTo>
                    <a:pt x="231" y="285"/>
                  </a:lnTo>
                  <a:lnTo>
                    <a:pt x="233" y="283"/>
                  </a:lnTo>
                  <a:lnTo>
                    <a:pt x="234" y="282"/>
                  </a:lnTo>
                  <a:lnTo>
                    <a:pt x="237" y="279"/>
                  </a:lnTo>
                  <a:lnTo>
                    <a:pt x="238" y="279"/>
                  </a:lnTo>
                  <a:lnTo>
                    <a:pt x="238" y="279"/>
                  </a:lnTo>
                  <a:lnTo>
                    <a:pt x="238" y="282"/>
                  </a:lnTo>
                  <a:lnTo>
                    <a:pt x="240" y="283"/>
                  </a:lnTo>
                  <a:lnTo>
                    <a:pt x="240" y="282"/>
                  </a:lnTo>
                  <a:lnTo>
                    <a:pt x="241" y="281"/>
                  </a:lnTo>
                  <a:lnTo>
                    <a:pt x="243" y="280"/>
                  </a:lnTo>
                  <a:lnTo>
                    <a:pt x="244" y="279"/>
                  </a:lnTo>
                  <a:lnTo>
                    <a:pt x="244" y="279"/>
                  </a:lnTo>
                  <a:lnTo>
                    <a:pt x="244" y="279"/>
                  </a:lnTo>
                  <a:lnTo>
                    <a:pt x="246" y="279"/>
                  </a:lnTo>
                  <a:lnTo>
                    <a:pt x="247" y="279"/>
                  </a:lnTo>
                  <a:lnTo>
                    <a:pt x="249" y="281"/>
                  </a:lnTo>
                  <a:lnTo>
                    <a:pt x="251" y="282"/>
                  </a:lnTo>
                  <a:lnTo>
                    <a:pt x="252" y="282"/>
                  </a:lnTo>
                  <a:lnTo>
                    <a:pt x="253" y="282"/>
                  </a:lnTo>
                  <a:lnTo>
                    <a:pt x="253" y="283"/>
                  </a:lnTo>
                  <a:lnTo>
                    <a:pt x="254" y="283"/>
                  </a:lnTo>
                  <a:lnTo>
                    <a:pt x="256" y="283"/>
                  </a:lnTo>
                  <a:lnTo>
                    <a:pt x="257" y="282"/>
                  </a:lnTo>
                  <a:lnTo>
                    <a:pt x="259" y="282"/>
                  </a:lnTo>
                  <a:lnTo>
                    <a:pt x="260" y="283"/>
                  </a:lnTo>
                  <a:lnTo>
                    <a:pt x="261" y="283"/>
                  </a:lnTo>
                  <a:lnTo>
                    <a:pt x="262" y="283"/>
                  </a:lnTo>
                  <a:lnTo>
                    <a:pt x="263" y="283"/>
                  </a:lnTo>
                  <a:lnTo>
                    <a:pt x="269" y="282"/>
                  </a:lnTo>
                  <a:lnTo>
                    <a:pt x="268" y="282"/>
                  </a:lnTo>
                  <a:lnTo>
                    <a:pt x="269" y="281"/>
                  </a:lnTo>
                  <a:lnTo>
                    <a:pt x="269" y="280"/>
                  </a:lnTo>
                  <a:lnTo>
                    <a:pt x="268" y="278"/>
                  </a:lnTo>
                  <a:lnTo>
                    <a:pt x="268" y="278"/>
                  </a:lnTo>
                  <a:lnTo>
                    <a:pt x="270" y="274"/>
                  </a:lnTo>
                  <a:lnTo>
                    <a:pt x="272" y="271"/>
                  </a:lnTo>
                  <a:lnTo>
                    <a:pt x="273" y="270"/>
                  </a:lnTo>
                  <a:lnTo>
                    <a:pt x="273" y="268"/>
                  </a:lnTo>
                  <a:lnTo>
                    <a:pt x="273" y="266"/>
                  </a:lnTo>
                  <a:lnTo>
                    <a:pt x="273" y="265"/>
                  </a:lnTo>
                  <a:lnTo>
                    <a:pt x="276" y="263"/>
                  </a:lnTo>
                  <a:lnTo>
                    <a:pt x="281" y="260"/>
                  </a:lnTo>
                  <a:lnTo>
                    <a:pt x="281" y="257"/>
                  </a:lnTo>
                  <a:lnTo>
                    <a:pt x="282" y="252"/>
                  </a:lnTo>
                  <a:lnTo>
                    <a:pt x="282" y="252"/>
                  </a:lnTo>
                  <a:lnTo>
                    <a:pt x="282" y="251"/>
                  </a:lnTo>
                  <a:lnTo>
                    <a:pt x="282" y="250"/>
                  </a:lnTo>
                  <a:lnTo>
                    <a:pt x="283" y="249"/>
                  </a:lnTo>
                  <a:lnTo>
                    <a:pt x="283" y="248"/>
                  </a:lnTo>
                  <a:lnTo>
                    <a:pt x="284" y="246"/>
                  </a:lnTo>
                  <a:lnTo>
                    <a:pt x="283" y="245"/>
                  </a:lnTo>
                  <a:lnTo>
                    <a:pt x="281" y="243"/>
                  </a:lnTo>
                  <a:lnTo>
                    <a:pt x="278" y="241"/>
                  </a:lnTo>
                  <a:lnTo>
                    <a:pt x="278" y="239"/>
                  </a:lnTo>
                  <a:lnTo>
                    <a:pt x="278" y="239"/>
                  </a:lnTo>
                  <a:lnTo>
                    <a:pt x="277" y="237"/>
                  </a:lnTo>
                  <a:lnTo>
                    <a:pt x="277" y="236"/>
                  </a:lnTo>
                  <a:lnTo>
                    <a:pt x="277" y="235"/>
                  </a:lnTo>
                  <a:lnTo>
                    <a:pt x="277" y="233"/>
                  </a:lnTo>
                  <a:lnTo>
                    <a:pt x="277" y="232"/>
                  </a:lnTo>
                  <a:lnTo>
                    <a:pt x="277" y="231"/>
                  </a:lnTo>
                  <a:lnTo>
                    <a:pt x="276" y="230"/>
                  </a:lnTo>
                  <a:lnTo>
                    <a:pt x="276" y="227"/>
                  </a:lnTo>
                  <a:lnTo>
                    <a:pt x="276" y="227"/>
                  </a:lnTo>
                  <a:lnTo>
                    <a:pt x="275" y="224"/>
                  </a:lnTo>
                  <a:lnTo>
                    <a:pt x="275" y="222"/>
                  </a:lnTo>
                  <a:lnTo>
                    <a:pt x="275" y="221"/>
                  </a:lnTo>
                  <a:lnTo>
                    <a:pt x="275" y="219"/>
                  </a:lnTo>
                  <a:lnTo>
                    <a:pt x="274" y="218"/>
                  </a:lnTo>
                  <a:lnTo>
                    <a:pt x="274" y="216"/>
                  </a:lnTo>
                  <a:lnTo>
                    <a:pt x="280" y="210"/>
                  </a:lnTo>
                  <a:lnTo>
                    <a:pt x="284" y="207"/>
                  </a:lnTo>
                  <a:lnTo>
                    <a:pt x="287" y="204"/>
                  </a:lnTo>
                  <a:lnTo>
                    <a:pt x="286" y="203"/>
                  </a:lnTo>
                  <a:lnTo>
                    <a:pt x="285" y="202"/>
                  </a:lnTo>
                  <a:lnTo>
                    <a:pt x="282" y="199"/>
                  </a:lnTo>
                  <a:lnTo>
                    <a:pt x="279" y="197"/>
                  </a:lnTo>
                  <a:lnTo>
                    <a:pt x="278" y="194"/>
                  </a:lnTo>
                  <a:lnTo>
                    <a:pt x="274" y="193"/>
                  </a:lnTo>
                  <a:lnTo>
                    <a:pt x="273" y="189"/>
                  </a:lnTo>
                  <a:lnTo>
                    <a:pt x="272" y="185"/>
                  </a:lnTo>
                  <a:lnTo>
                    <a:pt x="272" y="184"/>
                  </a:lnTo>
                  <a:lnTo>
                    <a:pt x="272" y="184"/>
                  </a:lnTo>
                  <a:lnTo>
                    <a:pt x="270" y="183"/>
                  </a:lnTo>
                  <a:lnTo>
                    <a:pt x="270" y="182"/>
                  </a:lnTo>
                  <a:lnTo>
                    <a:pt x="271" y="179"/>
                  </a:lnTo>
                  <a:lnTo>
                    <a:pt x="271" y="178"/>
                  </a:lnTo>
                  <a:lnTo>
                    <a:pt x="272" y="176"/>
                  </a:lnTo>
                  <a:lnTo>
                    <a:pt x="272" y="175"/>
                  </a:lnTo>
                  <a:lnTo>
                    <a:pt x="271" y="171"/>
                  </a:lnTo>
                  <a:lnTo>
                    <a:pt x="271" y="168"/>
                  </a:lnTo>
                  <a:lnTo>
                    <a:pt x="271" y="168"/>
                  </a:lnTo>
                  <a:lnTo>
                    <a:pt x="270" y="165"/>
                  </a:lnTo>
                  <a:lnTo>
                    <a:pt x="269" y="163"/>
                  </a:lnTo>
                  <a:lnTo>
                    <a:pt x="270" y="161"/>
                  </a:lnTo>
                  <a:lnTo>
                    <a:pt x="271" y="159"/>
                  </a:lnTo>
                  <a:lnTo>
                    <a:pt x="272" y="158"/>
                  </a:lnTo>
                  <a:lnTo>
                    <a:pt x="272" y="156"/>
                  </a:lnTo>
                  <a:lnTo>
                    <a:pt x="273" y="154"/>
                  </a:lnTo>
                  <a:lnTo>
                    <a:pt x="273" y="152"/>
                  </a:lnTo>
                  <a:lnTo>
                    <a:pt x="273" y="151"/>
                  </a:lnTo>
                  <a:lnTo>
                    <a:pt x="274" y="150"/>
                  </a:lnTo>
                  <a:lnTo>
                    <a:pt x="275" y="149"/>
                  </a:lnTo>
                  <a:lnTo>
                    <a:pt x="275" y="147"/>
                  </a:lnTo>
                  <a:lnTo>
                    <a:pt x="276" y="144"/>
                  </a:lnTo>
                  <a:lnTo>
                    <a:pt x="277" y="142"/>
                  </a:lnTo>
                  <a:lnTo>
                    <a:pt x="279" y="140"/>
                  </a:lnTo>
                  <a:lnTo>
                    <a:pt x="280" y="138"/>
                  </a:lnTo>
                  <a:lnTo>
                    <a:pt x="281" y="136"/>
                  </a:lnTo>
                  <a:lnTo>
                    <a:pt x="282" y="134"/>
                  </a:lnTo>
                  <a:lnTo>
                    <a:pt x="284" y="131"/>
                  </a:lnTo>
                  <a:lnTo>
                    <a:pt x="286" y="129"/>
                  </a:lnTo>
                  <a:lnTo>
                    <a:pt x="288" y="125"/>
                  </a:lnTo>
                  <a:lnTo>
                    <a:pt x="290" y="123"/>
                  </a:lnTo>
                  <a:lnTo>
                    <a:pt x="292" y="120"/>
                  </a:lnTo>
                  <a:lnTo>
                    <a:pt x="292" y="117"/>
                  </a:lnTo>
                  <a:lnTo>
                    <a:pt x="293" y="116"/>
                  </a:lnTo>
                  <a:lnTo>
                    <a:pt x="293" y="116"/>
                  </a:lnTo>
                  <a:lnTo>
                    <a:pt x="292" y="115"/>
                  </a:lnTo>
                  <a:lnTo>
                    <a:pt x="290" y="115"/>
                  </a:lnTo>
                  <a:lnTo>
                    <a:pt x="288" y="115"/>
                  </a:lnTo>
                  <a:lnTo>
                    <a:pt x="287" y="114"/>
                  </a:lnTo>
                  <a:lnTo>
                    <a:pt x="286" y="114"/>
                  </a:lnTo>
                  <a:lnTo>
                    <a:pt x="286" y="114"/>
                  </a:lnTo>
                  <a:lnTo>
                    <a:pt x="286" y="113"/>
                  </a:lnTo>
                  <a:lnTo>
                    <a:pt x="285" y="111"/>
                  </a:lnTo>
                  <a:lnTo>
                    <a:pt x="283" y="111"/>
                  </a:lnTo>
                  <a:lnTo>
                    <a:pt x="280" y="111"/>
                  </a:lnTo>
                  <a:lnTo>
                    <a:pt x="279" y="109"/>
                  </a:lnTo>
                  <a:lnTo>
                    <a:pt x="277" y="108"/>
                  </a:lnTo>
                  <a:lnTo>
                    <a:pt x="276" y="105"/>
                  </a:lnTo>
                  <a:lnTo>
                    <a:pt x="276" y="103"/>
                  </a:lnTo>
                  <a:lnTo>
                    <a:pt x="274" y="103"/>
                  </a:lnTo>
                  <a:lnTo>
                    <a:pt x="273" y="102"/>
                  </a:lnTo>
                  <a:lnTo>
                    <a:pt x="271" y="101"/>
                  </a:lnTo>
                  <a:lnTo>
                    <a:pt x="271" y="100"/>
                  </a:lnTo>
                  <a:lnTo>
                    <a:pt x="272" y="99"/>
                  </a:lnTo>
                  <a:lnTo>
                    <a:pt x="272" y="98"/>
                  </a:lnTo>
                  <a:lnTo>
                    <a:pt x="273" y="97"/>
                  </a:lnTo>
                  <a:lnTo>
                    <a:pt x="273" y="96"/>
                  </a:lnTo>
                  <a:lnTo>
                    <a:pt x="273" y="94"/>
                  </a:lnTo>
                  <a:lnTo>
                    <a:pt x="273" y="92"/>
                  </a:lnTo>
                  <a:lnTo>
                    <a:pt x="273" y="91"/>
                  </a:lnTo>
                  <a:lnTo>
                    <a:pt x="271" y="90"/>
                  </a:lnTo>
                  <a:lnTo>
                    <a:pt x="272" y="89"/>
                  </a:lnTo>
                  <a:lnTo>
                    <a:pt x="273" y="86"/>
                  </a:lnTo>
                  <a:lnTo>
                    <a:pt x="273" y="84"/>
                  </a:lnTo>
                  <a:lnTo>
                    <a:pt x="273" y="82"/>
                  </a:lnTo>
                  <a:lnTo>
                    <a:pt x="273" y="81"/>
                  </a:lnTo>
                  <a:lnTo>
                    <a:pt x="273" y="81"/>
                  </a:lnTo>
                  <a:lnTo>
                    <a:pt x="273" y="80"/>
                  </a:lnTo>
                  <a:lnTo>
                    <a:pt x="270" y="79"/>
                  </a:lnTo>
                  <a:lnTo>
                    <a:pt x="268" y="81"/>
                  </a:lnTo>
                  <a:lnTo>
                    <a:pt x="268" y="81"/>
                  </a:lnTo>
                  <a:lnTo>
                    <a:pt x="267" y="81"/>
                  </a:lnTo>
                  <a:lnTo>
                    <a:pt x="267" y="81"/>
                  </a:lnTo>
                  <a:lnTo>
                    <a:pt x="266" y="82"/>
                  </a:lnTo>
                  <a:lnTo>
                    <a:pt x="265" y="83"/>
                  </a:lnTo>
                  <a:lnTo>
                    <a:pt x="265" y="85"/>
                  </a:lnTo>
                  <a:lnTo>
                    <a:pt x="263" y="87"/>
                  </a:lnTo>
                  <a:lnTo>
                    <a:pt x="263" y="87"/>
                  </a:lnTo>
                  <a:lnTo>
                    <a:pt x="263" y="88"/>
                  </a:lnTo>
                  <a:lnTo>
                    <a:pt x="262" y="90"/>
                  </a:lnTo>
                  <a:lnTo>
                    <a:pt x="261" y="91"/>
                  </a:lnTo>
                  <a:lnTo>
                    <a:pt x="261" y="91"/>
                  </a:lnTo>
                  <a:lnTo>
                    <a:pt x="262" y="94"/>
                  </a:lnTo>
                  <a:lnTo>
                    <a:pt x="262" y="96"/>
                  </a:lnTo>
                  <a:lnTo>
                    <a:pt x="262" y="96"/>
                  </a:lnTo>
                  <a:lnTo>
                    <a:pt x="261" y="98"/>
                  </a:lnTo>
                  <a:lnTo>
                    <a:pt x="259" y="98"/>
                  </a:lnTo>
                  <a:lnTo>
                    <a:pt x="258" y="99"/>
                  </a:lnTo>
                  <a:lnTo>
                    <a:pt x="258" y="99"/>
                  </a:lnTo>
                  <a:lnTo>
                    <a:pt x="258" y="99"/>
                  </a:lnTo>
                  <a:lnTo>
                    <a:pt x="256" y="100"/>
                  </a:lnTo>
                  <a:lnTo>
                    <a:pt x="255" y="100"/>
                  </a:lnTo>
                  <a:lnTo>
                    <a:pt x="255" y="100"/>
                  </a:lnTo>
                  <a:lnTo>
                    <a:pt x="254" y="102"/>
                  </a:lnTo>
                  <a:lnTo>
                    <a:pt x="253" y="103"/>
                  </a:lnTo>
                  <a:lnTo>
                    <a:pt x="253" y="105"/>
                  </a:lnTo>
                  <a:lnTo>
                    <a:pt x="252" y="105"/>
                  </a:lnTo>
                  <a:lnTo>
                    <a:pt x="251" y="107"/>
                  </a:lnTo>
                  <a:lnTo>
                    <a:pt x="248" y="107"/>
                  </a:lnTo>
                  <a:lnTo>
                    <a:pt x="247" y="107"/>
                  </a:lnTo>
                  <a:lnTo>
                    <a:pt x="246" y="109"/>
                  </a:lnTo>
                  <a:lnTo>
                    <a:pt x="245" y="109"/>
                  </a:lnTo>
                  <a:lnTo>
                    <a:pt x="245" y="109"/>
                  </a:lnTo>
                  <a:lnTo>
                    <a:pt x="245" y="110"/>
                  </a:lnTo>
                  <a:lnTo>
                    <a:pt x="244" y="110"/>
                  </a:lnTo>
                  <a:lnTo>
                    <a:pt x="244" y="110"/>
                  </a:lnTo>
                  <a:lnTo>
                    <a:pt x="242" y="112"/>
                  </a:lnTo>
                  <a:lnTo>
                    <a:pt x="240" y="114"/>
                  </a:lnTo>
                  <a:lnTo>
                    <a:pt x="240" y="114"/>
                  </a:lnTo>
                  <a:lnTo>
                    <a:pt x="240" y="115"/>
                  </a:lnTo>
                  <a:lnTo>
                    <a:pt x="239" y="115"/>
                  </a:lnTo>
                  <a:lnTo>
                    <a:pt x="239" y="118"/>
                  </a:lnTo>
                  <a:lnTo>
                    <a:pt x="238" y="118"/>
                  </a:lnTo>
                  <a:lnTo>
                    <a:pt x="234" y="120"/>
                  </a:lnTo>
                  <a:lnTo>
                    <a:pt x="231" y="123"/>
                  </a:lnTo>
                  <a:lnTo>
                    <a:pt x="227" y="124"/>
                  </a:lnTo>
                  <a:lnTo>
                    <a:pt x="224" y="125"/>
                  </a:lnTo>
                  <a:lnTo>
                    <a:pt x="220" y="126"/>
                  </a:lnTo>
                  <a:lnTo>
                    <a:pt x="218" y="126"/>
                  </a:lnTo>
                  <a:lnTo>
                    <a:pt x="217" y="126"/>
                  </a:lnTo>
                  <a:lnTo>
                    <a:pt x="217" y="125"/>
                  </a:lnTo>
                  <a:lnTo>
                    <a:pt x="215" y="125"/>
                  </a:lnTo>
                  <a:lnTo>
                    <a:pt x="213" y="124"/>
                  </a:lnTo>
                  <a:lnTo>
                    <a:pt x="212" y="124"/>
                  </a:lnTo>
                  <a:lnTo>
                    <a:pt x="210" y="124"/>
                  </a:lnTo>
                  <a:lnTo>
                    <a:pt x="207" y="124"/>
                  </a:lnTo>
                  <a:lnTo>
                    <a:pt x="206" y="124"/>
                  </a:lnTo>
                  <a:lnTo>
                    <a:pt x="205" y="124"/>
                  </a:lnTo>
                  <a:lnTo>
                    <a:pt x="204" y="124"/>
                  </a:lnTo>
                  <a:lnTo>
                    <a:pt x="203" y="125"/>
                  </a:lnTo>
                  <a:lnTo>
                    <a:pt x="201" y="126"/>
                  </a:lnTo>
                  <a:lnTo>
                    <a:pt x="199" y="126"/>
                  </a:lnTo>
                  <a:lnTo>
                    <a:pt x="197" y="126"/>
                  </a:lnTo>
                  <a:lnTo>
                    <a:pt x="197" y="126"/>
                  </a:lnTo>
                  <a:lnTo>
                    <a:pt x="196" y="124"/>
                  </a:lnTo>
                  <a:lnTo>
                    <a:pt x="194" y="123"/>
                  </a:lnTo>
                  <a:lnTo>
                    <a:pt x="192" y="123"/>
                  </a:lnTo>
                  <a:lnTo>
                    <a:pt x="190" y="123"/>
                  </a:lnTo>
                  <a:lnTo>
                    <a:pt x="190" y="123"/>
                  </a:lnTo>
                  <a:lnTo>
                    <a:pt x="189" y="122"/>
                  </a:lnTo>
                  <a:lnTo>
                    <a:pt x="188" y="121"/>
                  </a:lnTo>
                  <a:lnTo>
                    <a:pt x="187" y="121"/>
                  </a:lnTo>
                  <a:lnTo>
                    <a:pt x="186" y="121"/>
                  </a:lnTo>
                  <a:lnTo>
                    <a:pt x="186" y="122"/>
                  </a:lnTo>
                  <a:lnTo>
                    <a:pt x="185" y="121"/>
                  </a:lnTo>
                  <a:lnTo>
                    <a:pt x="183" y="120"/>
                  </a:lnTo>
                  <a:lnTo>
                    <a:pt x="182" y="119"/>
                  </a:lnTo>
                  <a:lnTo>
                    <a:pt x="181" y="118"/>
                  </a:lnTo>
                  <a:lnTo>
                    <a:pt x="178" y="117"/>
                  </a:lnTo>
                  <a:lnTo>
                    <a:pt x="174" y="116"/>
                  </a:lnTo>
                  <a:lnTo>
                    <a:pt x="171" y="115"/>
                  </a:lnTo>
                  <a:lnTo>
                    <a:pt x="168" y="112"/>
                  </a:lnTo>
                  <a:lnTo>
                    <a:pt x="165" y="110"/>
                  </a:lnTo>
                  <a:lnTo>
                    <a:pt x="160" y="102"/>
                  </a:lnTo>
                  <a:lnTo>
                    <a:pt x="157" y="101"/>
                  </a:lnTo>
                  <a:lnTo>
                    <a:pt x="155" y="101"/>
                  </a:lnTo>
                  <a:lnTo>
                    <a:pt x="154" y="101"/>
                  </a:lnTo>
                  <a:lnTo>
                    <a:pt x="153" y="100"/>
                  </a:lnTo>
                  <a:lnTo>
                    <a:pt x="150" y="99"/>
                  </a:lnTo>
                  <a:lnTo>
                    <a:pt x="146" y="98"/>
                  </a:lnTo>
                  <a:lnTo>
                    <a:pt x="145" y="97"/>
                  </a:lnTo>
                  <a:lnTo>
                    <a:pt x="145" y="96"/>
                  </a:lnTo>
                  <a:lnTo>
                    <a:pt x="144" y="95"/>
                  </a:lnTo>
                  <a:lnTo>
                    <a:pt x="143" y="95"/>
                  </a:lnTo>
                  <a:lnTo>
                    <a:pt x="142" y="96"/>
                  </a:lnTo>
                  <a:lnTo>
                    <a:pt x="140" y="95"/>
                  </a:lnTo>
                  <a:lnTo>
                    <a:pt x="139" y="93"/>
                  </a:lnTo>
                  <a:lnTo>
                    <a:pt x="138" y="92"/>
                  </a:lnTo>
                  <a:lnTo>
                    <a:pt x="135" y="92"/>
                  </a:lnTo>
                  <a:lnTo>
                    <a:pt x="132" y="91"/>
                  </a:lnTo>
                  <a:lnTo>
                    <a:pt x="130" y="90"/>
                  </a:lnTo>
                  <a:lnTo>
                    <a:pt x="129" y="90"/>
                  </a:lnTo>
                  <a:lnTo>
                    <a:pt x="129" y="90"/>
                  </a:lnTo>
                  <a:lnTo>
                    <a:pt x="129" y="89"/>
                  </a:lnTo>
                  <a:lnTo>
                    <a:pt x="127" y="88"/>
                  </a:lnTo>
                  <a:lnTo>
                    <a:pt x="125" y="87"/>
                  </a:lnTo>
                  <a:lnTo>
                    <a:pt x="125" y="87"/>
                  </a:lnTo>
                  <a:lnTo>
                    <a:pt x="124" y="87"/>
                  </a:lnTo>
                  <a:lnTo>
                    <a:pt x="124" y="86"/>
                  </a:lnTo>
                  <a:lnTo>
                    <a:pt x="121" y="86"/>
                  </a:lnTo>
                  <a:lnTo>
                    <a:pt x="118" y="86"/>
                  </a:lnTo>
                  <a:lnTo>
                    <a:pt x="118" y="86"/>
                  </a:lnTo>
                  <a:lnTo>
                    <a:pt x="117" y="85"/>
                  </a:lnTo>
                  <a:lnTo>
                    <a:pt x="116" y="83"/>
                  </a:lnTo>
                  <a:lnTo>
                    <a:pt x="114" y="81"/>
                  </a:lnTo>
                  <a:lnTo>
                    <a:pt x="110" y="79"/>
                  </a:lnTo>
                  <a:lnTo>
                    <a:pt x="21" y="0"/>
                  </a:lnTo>
                  <a:lnTo>
                    <a:pt x="27" y="15"/>
                  </a:lnTo>
                  <a:lnTo>
                    <a:pt x="68" y="108"/>
                  </a:lnTo>
                  <a:lnTo>
                    <a:pt x="70" y="113"/>
                  </a:lnTo>
                  <a:lnTo>
                    <a:pt x="70" y="114"/>
                  </a:lnTo>
                  <a:lnTo>
                    <a:pt x="70" y="115"/>
                  </a:lnTo>
                  <a:lnTo>
                    <a:pt x="70" y="115"/>
                  </a:lnTo>
                  <a:lnTo>
                    <a:pt x="70" y="116"/>
                  </a:lnTo>
                  <a:lnTo>
                    <a:pt x="70" y="119"/>
                  </a:lnTo>
                  <a:lnTo>
                    <a:pt x="70" y="119"/>
                  </a:lnTo>
                  <a:lnTo>
                    <a:pt x="69" y="121"/>
                  </a:lnTo>
                  <a:lnTo>
                    <a:pt x="69" y="123"/>
                  </a:lnTo>
                  <a:lnTo>
                    <a:pt x="69" y="123"/>
                  </a:lnTo>
                  <a:lnTo>
                    <a:pt x="69" y="123"/>
                  </a:lnTo>
                  <a:lnTo>
                    <a:pt x="70" y="124"/>
                  </a:lnTo>
                  <a:lnTo>
                    <a:pt x="70" y="124"/>
                  </a:lnTo>
                  <a:lnTo>
                    <a:pt x="71" y="127"/>
                  </a:lnTo>
                  <a:lnTo>
                    <a:pt x="71" y="129"/>
                  </a:lnTo>
                  <a:lnTo>
                    <a:pt x="70" y="131"/>
                  </a:lnTo>
                  <a:lnTo>
                    <a:pt x="70" y="133"/>
                  </a:lnTo>
                  <a:lnTo>
                    <a:pt x="70" y="133"/>
                  </a:lnTo>
                  <a:lnTo>
                    <a:pt x="70" y="134"/>
                  </a:lnTo>
                  <a:lnTo>
                    <a:pt x="70" y="135"/>
                  </a:lnTo>
                  <a:lnTo>
                    <a:pt x="70" y="136"/>
                  </a:lnTo>
                  <a:lnTo>
                    <a:pt x="69" y="138"/>
                  </a:lnTo>
                  <a:lnTo>
                    <a:pt x="69" y="140"/>
                  </a:lnTo>
                  <a:lnTo>
                    <a:pt x="69" y="140"/>
                  </a:lnTo>
                  <a:lnTo>
                    <a:pt x="69" y="141"/>
                  </a:lnTo>
                  <a:lnTo>
                    <a:pt x="69" y="141"/>
                  </a:lnTo>
                  <a:lnTo>
                    <a:pt x="70" y="141"/>
                  </a:lnTo>
                  <a:lnTo>
                    <a:pt x="70" y="143"/>
                  </a:lnTo>
                  <a:lnTo>
                    <a:pt x="70" y="143"/>
                  </a:lnTo>
                  <a:lnTo>
                    <a:pt x="70" y="145"/>
                  </a:lnTo>
                  <a:lnTo>
                    <a:pt x="71" y="147"/>
                  </a:lnTo>
                  <a:lnTo>
                    <a:pt x="70" y="147"/>
                  </a:lnTo>
                  <a:lnTo>
                    <a:pt x="70" y="147"/>
                  </a:lnTo>
                  <a:lnTo>
                    <a:pt x="70" y="149"/>
                  </a:lnTo>
                  <a:lnTo>
                    <a:pt x="70" y="151"/>
                  </a:lnTo>
                  <a:lnTo>
                    <a:pt x="70" y="153"/>
                  </a:lnTo>
                  <a:lnTo>
                    <a:pt x="71" y="153"/>
                  </a:lnTo>
                  <a:lnTo>
                    <a:pt x="72" y="155"/>
                  </a:lnTo>
                  <a:lnTo>
                    <a:pt x="74" y="157"/>
                  </a:lnTo>
                  <a:lnTo>
                    <a:pt x="75" y="158"/>
                  </a:lnTo>
                  <a:lnTo>
                    <a:pt x="77" y="159"/>
                  </a:lnTo>
                  <a:lnTo>
                    <a:pt x="77" y="160"/>
                  </a:lnTo>
                  <a:lnTo>
                    <a:pt x="78" y="161"/>
                  </a:lnTo>
                  <a:lnTo>
                    <a:pt x="77" y="162"/>
                  </a:lnTo>
                  <a:lnTo>
                    <a:pt x="78" y="163"/>
                  </a:lnTo>
                  <a:lnTo>
                    <a:pt x="78" y="165"/>
                  </a:lnTo>
                  <a:lnTo>
                    <a:pt x="79" y="165"/>
                  </a:lnTo>
                  <a:lnTo>
                    <a:pt x="79" y="166"/>
                  </a:lnTo>
                  <a:lnTo>
                    <a:pt x="80" y="168"/>
                  </a:lnTo>
                  <a:lnTo>
                    <a:pt x="81" y="170"/>
                  </a:lnTo>
                  <a:lnTo>
                    <a:pt x="83" y="171"/>
                  </a:lnTo>
                  <a:lnTo>
                    <a:pt x="84" y="171"/>
                  </a:lnTo>
                  <a:lnTo>
                    <a:pt x="85" y="171"/>
                  </a:lnTo>
                  <a:lnTo>
                    <a:pt x="85" y="172"/>
                  </a:lnTo>
                  <a:lnTo>
                    <a:pt x="88" y="172"/>
                  </a:lnTo>
                  <a:lnTo>
                    <a:pt x="89" y="173"/>
                  </a:lnTo>
                  <a:lnTo>
                    <a:pt x="90" y="174"/>
                  </a:lnTo>
                  <a:lnTo>
                    <a:pt x="90" y="174"/>
                  </a:lnTo>
                  <a:lnTo>
                    <a:pt x="90" y="176"/>
                  </a:lnTo>
                  <a:lnTo>
                    <a:pt x="91" y="178"/>
                  </a:lnTo>
                  <a:lnTo>
                    <a:pt x="91" y="180"/>
                  </a:lnTo>
                  <a:lnTo>
                    <a:pt x="91" y="181"/>
                  </a:lnTo>
                  <a:lnTo>
                    <a:pt x="92" y="182"/>
                  </a:lnTo>
                  <a:lnTo>
                    <a:pt x="92" y="183"/>
                  </a:lnTo>
                  <a:lnTo>
                    <a:pt x="93" y="184"/>
                  </a:lnTo>
                  <a:lnTo>
                    <a:pt x="94" y="185"/>
                  </a:lnTo>
                  <a:lnTo>
                    <a:pt x="94" y="186"/>
                  </a:lnTo>
                  <a:lnTo>
                    <a:pt x="94" y="187"/>
                  </a:lnTo>
                  <a:lnTo>
                    <a:pt x="94" y="188"/>
                  </a:lnTo>
                  <a:lnTo>
                    <a:pt x="94" y="189"/>
                  </a:lnTo>
                  <a:lnTo>
                    <a:pt x="93" y="189"/>
                  </a:lnTo>
                  <a:lnTo>
                    <a:pt x="93" y="191"/>
                  </a:lnTo>
                  <a:lnTo>
                    <a:pt x="92" y="192"/>
                  </a:lnTo>
                  <a:lnTo>
                    <a:pt x="92" y="192"/>
                  </a:lnTo>
                  <a:lnTo>
                    <a:pt x="92" y="192"/>
                  </a:lnTo>
                  <a:lnTo>
                    <a:pt x="92" y="192"/>
                  </a:lnTo>
                  <a:lnTo>
                    <a:pt x="92" y="193"/>
                  </a:lnTo>
                  <a:lnTo>
                    <a:pt x="92" y="194"/>
                  </a:lnTo>
                  <a:lnTo>
                    <a:pt x="93" y="195"/>
                  </a:lnTo>
                  <a:lnTo>
                    <a:pt x="94" y="195"/>
                  </a:lnTo>
                  <a:lnTo>
                    <a:pt x="94" y="196"/>
                  </a:lnTo>
                  <a:lnTo>
                    <a:pt x="95" y="197"/>
                  </a:lnTo>
                  <a:lnTo>
                    <a:pt x="96" y="199"/>
                  </a:lnTo>
                  <a:lnTo>
                    <a:pt x="96" y="201"/>
                  </a:lnTo>
                  <a:lnTo>
                    <a:pt x="96" y="203"/>
                  </a:lnTo>
                  <a:lnTo>
                    <a:pt x="96" y="204"/>
                  </a:lnTo>
                  <a:lnTo>
                    <a:pt x="95" y="205"/>
                  </a:lnTo>
                  <a:lnTo>
                    <a:pt x="94" y="206"/>
                  </a:lnTo>
                  <a:lnTo>
                    <a:pt x="94" y="206"/>
                  </a:lnTo>
                  <a:lnTo>
                    <a:pt x="94" y="207"/>
                  </a:lnTo>
                  <a:lnTo>
                    <a:pt x="93" y="210"/>
                  </a:lnTo>
                  <a:lnTo>
                    <a:pt x="93" y="211"/>
                  </a:lnTo>
                  <a:lnTo>
                    <a:pt x="93" y="212"/>
                  </a:lnTo>
                  <a:lnTo>
                    <a:pt x="92" y="213"/>
                  </a:lnTo>
                  <a:lnTo>
                    <a:pt x="92" y="213"/>
                  </a:lnTo>
                  <a:lnTo>
                    <a:pt x="91" y="212"/>
                  </a:lnTo>
                  <a:lnTo>
                    <a:pt x="90" y="214"/>
                  </a:lnTo>
                  <a:lnTo>
                    <a:pt x="90" y="216"/>
                  </a:lnTo>
                  <a:lnTo>
                    <a:pt x="91" y="219"/>
                  </a:lnTo>
                  <a:lnTo>
                    <a:pt x="92" y="220"/>
                  </a:lnTo>
                  <a:lnTo>
                    <a:pt x="92" y="221"/>
                  </a:lnTo>
                  <a:lnTo>
                    <a:pt x="92" y="224"/>
                  </a:lnTo>
                  <a:lnTo>
                    <a:pt x="91" y="227"/>
                  </a:lnTo>
                  <a:lnTo>
                    <a:pt x="91" y="228"/>
                  </a:lnTo>
                  <a:lnTo>
                    <a:pt x="92" y="230"/>
                  </a:lnTo>
                  <a:lnTo>
                    <a:pt x="92" y="231"/>
                  </a:lnTo>
                  <a:lnTo>
                    <a:pt x="93" y="231"/>
                  </a:lnTo>
                  <a:lnTo>
                    <a:pt x="93" y="232"/>
                  </a:lnTo>
                  <a:lnTo>
                    <a:pt x="92" y="234"/>
                  </a:lnTo>
                  <a:lnTo>
                    <a:pt x="92" y="236"/>
                  </a:lnTo>
                  <a:lnTo>
                    <a:pt x="92" y="239"/>
                  </a:lnTo>
                  <a:lnTo>
                    <a:pt x="92" y="240"/>
                  </a:lnTo>
                  <a:lnTo>
                    <a:pt x="92" y="240"/>
                  </a:lnTo>
                  <a:lnTo>
                    <a:pt x="92" y="241"/>
                  </a:lnTo>
                  <a:lnTo>
                    <a:pt x="93" y="241"/>
                  </a:lnTo>
                  <a:lnTo>
                    <a:pt x="94" y="242"/>
                  </a:lnTo>
                  <a:lnTo>
                    <a:pt x="94" y="242"/>
                  </a:lnTo>
                  <a:lnTo>
                    <a:pt x="94" y="243"/>
                  </a:lnTo>
                  <a:lnTo>
                    <a:pt x="94" y="243"/>
                  </a:lnTo>
                  <a:lnTo>
                    <a:pt x="96" y="243"/>
                  </a:lnTo>
                  <a:lnTo>
                    <a:pt x="98" y="245"/>
                  </a:lnTo>
                  <a:lnTo>
                    <a:pt x="99" y="246"/>
                  </a:lnTo>
                  <a:lnTo>
                    <a:pt x="99" y="247"/>
                  </a:lnTo>
                  <a:lnTo>
                    <a:pt x="100" y="249"/>
                  </a:lnTo>
                  <a:lnTo>
                    <a:pt x="99" y="249"/>
                  </a:lnTo>
                  <a:lnTo>
                    <a:pt x="96" y="248"/>
                  </a:lnTo>
                  <a:lnTo>
                    <a:pt x="96" y="248"/>
                  </a:lnTo>
                  <a:lnTo>
                    <a:pt x="95" y="248"/>
                  </a:lnTo>
                  <a:lnTo>
                    <a:pt x="94" y="247"/>
                  </a:lnTo>
                  <a:lnTo>
                    <a:pt x="92" y="247"/>
                  </a:lnTo>
                  <a:lnTo>
                    <a:pt x="91" y="247"/>
                  </a:lnTo>
                  <a:lnTo>
                    <a:pt x="91" y="247"/>
                  </a:lnTo>
                  <a:lnTo>
                    <a:pt x="91" y="247"/>
                  </a:lnTo>
                  <a:lnTo>
                    <a:pt x="90" y="247"/>
                  </a:lnTo>
                  <a:lnTo>
                    <a:pt x="88" y="247"/>
                  </a:lnTo>
                  <a:lnTo>
                    <a:pt x="88" y="248"/>
                  </a:lnTo>
                  <a:lnTo>
                    <a:pt x="86" y="249"/>
                  </a:lnTo>
                  <a:lnTo>
                    <a:pt x="85" y="250"/>
                  </a:lnTo>
                  <a:lnTo>
                    <a:pt x="85" y="251"/>
                  </a:lnTo>
                  <a:lnTo>
                    <a:pt x="85" y="250"/>
                  </a:lnTo>
                  <a:lnTo>
                    <a:pt x="85" y="250"/>
                  </a:lnTo>
                  <a:lnTo>
                    <a:pt x="84" y="250"/>
                  </a:lnTo>
                  <a:lnTo>
                    <a:pt x="81" y="250"/>
                  </a:lnTo>
                  <a:lnTo>
                    <a:pt x="78" y="250"/>
                  </a:lnTo>
                  <a:lnTo>
                    <a:pt x="75" y="250"/>
                  </a:lnTo>
                  <a:lnTo>
                    <a:pt x="73" y="253"/>
                  </a:lnTo>
                  <a:lnTo>
                    <a:pt x="71" y="255"/>
                  </a:lnTo>
                  <a:lnTo>
                    <a:pt x="69" y="256"/>
                  </a:lnTo>
                  <a:lnTo>
                    <a:pt x="68" y="257"/>
                  </a:lnTo>
                  <a:lnTo>
                    <a:pt x="66" y="258"/>
                  </a:lnTo>
                  <a:lnTo>
                    <a:pt x="62" y="257"/>
                  </a:lnTo>
                  <a:lnTo>
                    <a:pt x="60" y="258"/>
                  </a:lnTo>
                  <a:lnTo>
                    <a:pt x="60" y="258"/>
                  </a:lnTo>
                  <a:lnTo>
                    <a:pt x="57" y="259"/>
                  </a:lnTo>
                  <a:lnTo>
                    <a:pt x="55" y="260"/>
                  </a:lnTo>
                  <a:lnTo>
                    <a:pt x="52" y="260"/>
                  </a:lnTo>
                  <a:lnTo>
                    <a:pt x="50" y="262"/>
                  </a:lnTo>
                  <a:lnTo>
                    <a:pt x="48" y="263"/>
                  </a:lnTo>
                  <a:lnTo>
                    <a:pt x="46" y="263"/>
                  </a:lnTo>
                  <a:lnTo>
                    <a:pt x="45" y="263"/>
                  </a:lnTo>
                  <a:lnTo>
                    <a:pt x="43" y="263"/>
                  </a:lnTo>
                  <a:lnTo>
                    <a:pt x="41" y="263"/>
                  </a:lnTo>
                  <a:lnTo>
                    <a:pt x="41" y="264"/>
                  </a:lnTo>
                  <a:lnTo>
                    <a:pt x="40" y="265"/>
                  </a:lnTo>
                  <a:lnTo>
                    <a:pt x="40" y="267"/>
                  </a:lnTo>
                  <a:lnTo>
                    <a:pt x="40" y="267"/>
                  </a:lnTo>
                  <a:lnTo>
                    <a:pt x="38" y="267"/>
                  </a:lnTo>
                  <a:lnTo>
                    <a:pt x="36" y="268"/>
                  </a:lnTo>
                  <a:lnTo>
                    <a:pt x="35" y="268"/>
                  </a:lnTo>
                  <a:lnTo>
                    <a:pt x="32" y="267"/>
                  </a:lnTo>
                  <a:lnTo>
                    <a:pt x="31" y="267"/>
                  </a:lnTo>
                  <a:lnTo>
                    <a:pt x="28" y="266"/>
                  </a:lnTo>
                  <a:lnTo>
                    <a:pt x="28" y="265"/>
                  </a:lnTo>
                  <a:lnTo>
                    <a:pt x="27" y="265"/>
                  </a:lnTo>
                  <a:lnTo>
                    <a:pt x="25" y="264"/>
                  </a:lnTo>
                  <a:lnTo>
                    <a:pt x="25" y="264"/>
                  </a:lnTo>
                  <a:lnTo>
                    <a:pt x="22" y="262"/>
                  </a:lnTo>
                  <a:lnTo>
                    <a:pt x="21" y="260"/>
                  </a:lnTo>
                  <a:lnTo>
                    <a:pt x="21" y="258"/>
                  </a:lnTo>
                  <a:lnTo>
                    <a:pt x="19" y="258"/>
                  </a:lnTo>
                  <a:lnTo>
                    <a:pt x="17" y="258"/>
                  </a:lnTo>
                  <a:lnTo>
                    <a:pt x="15" y="259"/>
                  </a:lnTo>
                  <a:lnTo>
                    <a:pt x="13" y="260"/>
                  </a:lnTo>
                  <a:lnTo>
                    <a:pt x="11" y="260"/>
                  </a:lnTo>
                  <a:lnTo>
                    <a:pt x="9" y="260"/>
                  </a:lnTo>
                  <a:lnTo>
                    <a:pt x="8" y="260"/>
                  </a:lnTo>
                  <a:lnTo>
                    <a:pt x="6" y="260"/>
                  </a:lnTo>
                  <a:lnTo>
                    <a:pt x="4" y="261"/>
                  </a:lnTo>
                  <a:lnTo>
                    <a:pt x="4" y="261"/>
                  </a:lnTo>
                  <a:lnTo>
                    <a:pt x="3" y="264"/>
                  </a:lnTo>
                  <a:lnTo>
                    <a:pt x="3" y="264"/>
                  </a:lnTo>
                  <a:lnTo>
                    <a:pt x="2" y="267"/>
                  </a:lnTo>
                  <a:lnTo>
                    <a:pt x="2" y="267"/>
                  </a:lnTo>
                  <a:lnTo>
                    <a:pt x="1" y="269"/>
                  </a:lnTo>
                  <a:lnTo>
                    <a:pt x="1" y="270"/>
                  </a:lnTo>
                  <a:lnTo>
                    <a:pt x="0" y="271"/>
                  </a:lnTo>
                  <a:lnTo>
                    <a:pt x="0" y="273"/>
                  </a:lnTo>
                  <a:lnTo>
                    <a:pt x="0" y="273"/>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81" name="Google Shape;1181;p51" descr="{&quot;Key&quot;:&quot;garissa&quot;,&quot;Name&quot;:&quot;Garissa&quot;,&quot;Value&quot;:35.0,&quot;Formula&quot;:&quot;35&quot;,&quot;Text&quot;:&quot;35&quot;,&quot;OfficeApplication&quot;:1,&quot;HasValue&quot;:true}"/>
            <p:cNvSpPr/>
            <p:nvPr/>
          </p:nvSpPr>
          <p:spPr>
            <a:xfrm>
              <a:off x="3604221" y="3048034"/>
              <a:ext cx="1580223" cy="1641098"/>
            </a:xfrm>
            <a:custGeom>
              <a:avLst/>
              <a:gdLst/>
              <a:ahLst/>
              <a:cxnLst/>
              <a:rect l="l" t="t" r="r" b="b"/>
              <a:pathLst>
                <a:path w="2644" h="2734" extrusionOk="0">
                  <a:moveTo>
                    <a:pt x="1398" y="2734"/>
                  </a:moveTo>
                  <a:lnTo>
                    <a:pt x="1400" y="2726"/>
                  </a:lnTo>
                  <a:lnTo>
                    <a:pt x="1418" y="2717"/>
                  </a:lnTo>
                  <a:lnTo>
                    <a:pt x="1441" y="2704"/>
                  </a:lnTo>
                  <a:lnTo>
                    <a:pt x="1461" y="2697"/>
                  </a:lnTo>
                  <a:lnTo>
                    <a:pt x="1478" y="2691"/>
                  </a:lnTo>
                  <a:lnTo>
                    <a:pt x="1490" y="2682"/>
                  </a:lnTo>
                  <a:lnTo>
                    <a:pt x="1502" y="2676"/>
                  </a:lnTo>
                  <a:lnTo>
                    <a:pt x="1514" y="2673"/>
                  </a:lnTo>
                  <a:lnTo>
                    <a:pt x="1532" y="2665"/>
                  </a:lnTo>
                  <a:lnTo>
                    <a:pt x="1549" y="2657"/>
                  </a:lnTo>
                  <a:lnTo>
                    <a:pt x="1571" y="2645"/>
                  </a:lnTo>
                  <a:lnTo>
                    <a:pt x="1592" y="2634"/>
                  </a:lnTo>
                  <a:lnTo>
                    <a:pt x="1613" y="2627"/>
                  </a:lnTo>
                  <a:lnTo>
                    <a:pt x="1633" y="2616"/>
                  </a:lnTo>
                  <a:lnTo>
                    <a:pt x="1648" y="2605"/>
                  </a:lnTo>
                  <a:lnTo>
                    <a:pt x="1654" y="2602"/>
                  </a:lnTo>
                  <a:lnTo>
                    <a:pt x="1669" y="2597"/>
                  </a:lnTo>
                  <a:lnTo>
                    <a:pt x="1671" y="2595"/>
                  </a:lnTo>
                  <a:lnTo>
                    <a:pt x="1675" y="2603"/>
                  </a:lnTo>
                  <a:lnTo>
                    <a:pt x="1684" y="2612"/>
                  </a:lnTo>
                  <a:lnTo>
                    <a:pt x="1725" y="2593"/>
                  </a:lnTo>
                  <a:lnTo>
                    <a:pt x="1885" y="2519"/>
                  </a:lnTo>
                  <a:lnTo>
                    <a:pt x="2004" y="2464"/>
                  </a:lnTo>
                  <a:lnTo>
                    <a:pt x="2021" y="2455"/>
                  </a:lnTo>
                  <a:lnTo>
                    <a:pt x="2050" y="2441"/>
                  </a:lnTo>
                  <a:lnTo>
                    <a:pt x="2053" y="2439"/>
                  </a:lnTo>
                  <a:lnTo>
                    <a:pt x="2079" y="2430"/>
                  </a:lnTo>
                  <a:lnTo>
                    <a:pt x="2114" y="2428"/>
                  </a:lnTo>
                  <a:lnTo>
                    <a:pt x="2119" y="2418"/>
                  </a:lnTo>
                  <a:lnTo>
                    <a:pt x="2120" y="2417"/>
                  </a:lnTo>
                  <a:lnTo>
                    <a:pt x="2141" y="2414"/>
                  </a:lnTo>
                  <a:lnTo>
                    <a:pt x="2284" y="2401"/>
                  </a:lnTo>
                  <a:lnTo>
                    <a:pt x="2284" y="2414"/>
                  </a:lnTo>
                  <a:lnTo>
                    <a:pt x="2314" y="2411"/>
                  </a:lnTo>
                  <a:lnTo>
                    <a:pt x="2346" y="2408"/>
                  </a:lnTo>
                  <a:lnTo>
                    <a:pt x="2456" y="2398"/>
                  </a:lnTo>
                  <a:lnTo>
                    <a:pt x="2643" y="2380"/>
                  </a:lnTo>
                  <a:lnTo>
                    <a:pt x="2644" y="2329"/>
                  </a:lnTo>
                  <a:lnTo>
                    <a:pt x="2614" y="2290"/>
                  </a:lnTo>
                  <a:lnTo>
                    <a:pt x="2586" y="2253"/>
                  </a:lnTo>
                  <a:lnTo>
                    <a:pt x="2578" y="2240"/>
                  </a:lnTo>
                  <a:lnTo>
                    <a:pt x="2575" y="2237"/>
                  </a:lnTo>
                  <a:lnTo>
                    <a:pt x="2569" y="2230"/>
                  </a:lnTo>
                  <a:lnTo>
                    <a:pt x="2565" y="2223"/>
                  </a:lnTo>
                  <a:lnTo>
                    <a:pt x="2551" y="2207"/>
                  </a:lnTo>
                  <a:lnTo>
                    <a:pt x="2546" y="2199"/>
                  </a:lnTo>
                  <a:lnTo>
                    <a:pt x="2533" y="2183"/>
                  </a:lnTo>
                  <a:lnTo>
                    <a:pt x="2490" y="2123"/>
                  </a:lnTo>
                  <a:lnTo>
                    <a:pt x="2484" y="2117"/>
                  </a:lnTo>
                  <a:lnTo>
                    <a:pt x="2482" y="2111"/>
                  </a:lnTo>
                  <a:lnTo>
                    <a:pt x="2479" y="2106"/>
                  </a:lnTo>
                  <a:lnTo>
                    <a:pt x="2448" y="2067"/>
                  </a:lnTo>
                  <a:lnTo>
                    <a:pt x="2409" y="2015"/>
                  </a:lnTo>
                  <a:lnTo>
                    <a:pt x="2393" y="1994"/>
                  </a:lnTo>
                  <a:lnTo>
                    <a:pt x="2375" y="1968"/>
                  </a:lnTo>
                  <a:lnTo>
                    <a:pt x="2340" y="1923"/>
                  </a:lnTo>
                  <a:lnTo>
                    <a:pt x="2305" y="1878"/>
                  </a:lnTo>
                  <a:lnTo>
                    <a:pt x="2280" y="1843"/>
                  </a:lnTo>
                  <a:lnTo>
                    <a:pt x="2272" y="1832"/>
                  </a:lnTo>
                  <a:lnTo>
                    <a:pt x="2206" y="1745"/>
                  </a:lnTo>
                  <a:lnTo>
                    <a:pt x="2202" y="1740"/>
                  </a:lnTo>
                  <a:lnTo>
                    <a:pt x="2158" y="1676"/>
                  </a:lnTo>
                  <a:lnTo>
                    <a:pt x="2150" y="1670"/>
                  </a:lnTo>
                  <a:lnTo>
                    <a:pt x="2133" y="1648"/>
                  </a:lnTo>
                  <a:lnTo>
                    <a:pt x="2128" y="1641"/>
                  </a:lnTo>
                  <a:lnTo>
                    <a:pt x="2128" y="1595"/>
                  </a:lnTo>
                  <a:lnTo>
                    <a:pt x="2128" y="1535"/>
                  </a:lnTo>
                  <a:lnTo>
                    <a:pt x="2127" y="1484"/>
                  </a:lnTo>
                  <a:lnTo>
                    <a:pt x="2127" y="1421"/>
                  </a:lnTo>
                  <a:lnTo>
                    <a:pt x="2127" y="1412"/>
                  </a:lnTo>
                  <a:lnTo>
                    <a:pt x="2128" y="1402"/>
                  </a:lnTo>
                  <a:lnTo>
                    <a:pt x="2127" y="1375"/>
                  </a:lnTo>
                  <a:lnTo>
                    <a:pt x="2129" y="1340"/>
                  </a:lnTo>
                  <a:lnTo>
                    <a:pt x="2128" y="1305"/>
                  </a:lnTo>
                  <a:lnTo>
                    <a:pt x="2127" y="1275"/>
                  </a:lnTo>
                  <a:lnTo>
                    <a:pt x="2128" y="1266"/>
                  </a:lnTo>
                  <a:lnTo>
                    <a:pt x="2126" y="1250"/>
                  </a:lnTo>
                  <a:lnTo>
                    <a:pt x="2128" y="1241"/>
                  </a:lnTo>
                  <a:lnTo>
                    <a:pt x="2127" y="1191"/>
                  </a:lnTo>
                  <a:lnTo>
                    <a:pt x="2128" y="1147"/>
                  </a:lnTo>
                  <a:lnTo>
                    <a:pt x="2129" y="1104"/>
                  </a:lnTo>
                  <a:lnTo>
                    <a:pt x="2129" y="1088"/>
                  </a:lnTo>
                  <a:lnTo>
                    <a:pt x="2129" y="1076"/>
                  </a:lnTo>
                  <a:lnTo>
                    <a:pt x="2128" y="1007"/>
                  </a:lnTo>
                  <a:lnTo>
                    <a:pt x="2128" y="999"/>
                  </a:lnTo>
                  <a:lnTo>
                    <a:pt x="2127" y="984"/>
                  </a:lnTo>
                  <a:lnTo>
                    <a:pt x="2128" y="962"/>
                  </a:lnTo>
                  <a:lnTo>
                    <a:pt x="2128" y="882"/>
                  </a:lnTo>
                  <a:lnTo>
                    <a:pt x="2117" y="870"/>
                  </a:lnTo>
                  <a:lnTo>
                    <a:pt x="2118" y="798"/>
                  </a:lnTo>
                  <a:lnTo>
                    <a:pt x="2120" y="786"/>
                  </a:lnTo>
                  <a:lnTo>
                    <a:pt x="2118" y="774"/>
                  </a:lnTo>
                  <a:lnTo>
                    <a:pt x="2118" y="765"/>
                  </a:lnTo>
                  <a:lnTo>
                    <a:pt x="2119" y="703"/>
                  </a:lnTo>
                  <a:lnTo>
                    <a:pt x="2119" y="670"/>
                  </a:lnTo>
                  <a:lnTo>
                    <a:pt x="2119" y="651"/>
                  </a:lnTo>
                  <a:lnTo>
                    <a:pt x="2118" y="558"/>
                  </a:lnTo>
                  <a:lnTo>
                    <a:pt x="2118" y="537"/>
                  </a:lnTo>
                  <a:lnTo>
                    <a:pt x="2119" y="422"/>
                  </a:lnTo>
                  <a:lnTo>
                    <a:pt x="2119" y="416"/>
                  </a:lnTo>
                  <a:lnTo>
                    <a:pt x="2079" y="431"/>
                  </a:lnTo>
                  <a:lnTo>
                    <a:pt x="2040" y="447"/>
                  </a:lnTo>
                  <a:lnTo>
                    <a:pt x="2050" y="455"/>
                  </a:lnTo>
                  <a:lnTo>
                    <a:pt x="2048" y="468"/>
                  </a:lnTo>
                  <a:lnTo>
                    <a:pt x="2039" y="478"/>
                  </a:lnTo>
                  <a:lnTo>
                    <a:pt x="2020" y="490"/>
                  </a:lnTo>
                  <a:lnTo>
                    <a:pt x="2003" y="498"/>
                  </a:lnTo>
                  <a:lnTo>
                    <a:pt x="1982" y="510"/>
                  </a:lnTo>
                  <a:lnTo>
                    <a:pt x="1963" y="525"/>
                  </a:lnTo>
                  <a:lnTo>
                    <a:pt x="1939" y="540"/>
                  </a:lnTo>
                  <a:lnTo>
                    <a:pt x="1920" y="550"/>
                  </a:lnTo>
                  <a:lnTo>
                    <a:pt x="1892" y="558"/>
                  </a:lnTo>
                  <a:lnTo>
                    <a:pt x="1867" y="562"/>
                  </a:lnTo>
                  <a:lnTo>
                    <a:pt x="1848" y="573"/>
                  </a:lnTo>
                  <a:lnTo>
                    <a:pt x="1828" y="587"/>
                  </a:lnTo>
                  <a:lnTo>
                    <a:pt x="1809" y="601"/>
                  </a:lnTo>
                  <a:lnTo>
                    <a:pt x="1795" y="617"/>
                  </a:lnTo>
                  <a:lnTo>
                    <a:pt x="1784" y="632"/>
                  </a:lnTo>
                  <a:lnTo>
                    <a:pt x="1770" y="657"/>
                  </a:lnTo>
                  <a:lnTo>
                    <a:pt x="1758" y="669"/>
                  </a:lnTo>
                  <a:lnTo>
                    <a:pt x="1739" y="676"/>
                  </a:lnTo>
                  <a:lnTo>
                    <a:pt x="1701" y="682"/>
                  </a:lnTo>
                  <a:lnTo>
                    <a:pt x="1690" y="691"/>
                  </a:lnTo>
                  <a:lnTo>
                    <a:pt x="1673" y="701"/>
                  </a:lnTo>
                  <a:lnTo>
                    <a:pt x="1651" y="709"/>
                  </a:lnTo>
                  <a:lnTo>
                    <a:pt x="1617" y="711"/>
                  </a:lnTo>
                  <a:lnTo>
                    <a:pt x="1614" y="711"/>
                  </a:lnTo>
                  <a:lnTo>
                    <a:pt x="1590" y="708"/>
                  </a:lnTo>
                  <a:lnTo>
                    <a:pt x="1565" y="702"/>
                  </a:lnTo>
                  <a:lnTo>
                    <a:pt x="1540" y="695"/>
                  </a:lnTo>
                  <a:lnTo>
                    <a:pt x="1524" y="717"/>
                  </a:lnTo>
                  <a:lnTo>
                    <a:pt x="1517" y="716"/>
                  </a:lnTo>
                  <a:lnTo>
                    <a:pt x="1507" y="710"/>
                  </a:lnTo>
                  <a:lnTo>
                    <a:pt x="1500" y="708"/>
                  </a:lnTo>
                  <a:lnTo>
                    <a:pt x="1491" y="710"/>
                  </a:lnTo>
                  <a:lnTo>
                    <a:pt x="1475" y="711"/>
                  </a:lnTo>
                  <a:lnTo>
                    <a:pt x="1450" y="699"/>
                  </a:lnTo>
                  <a:lnTo>
                    <a:pt x="1427" y="685"/>
                  </a:lnTo>
                  <a:lnTo>
                    <a:pt x="1407" y="678"/>
                  </a:lnTo>
                  <a:lnTo>
                    <a:pt x="1368" y="643"/>
                  </a:lnTo>
                  <a:lnTo>
                    <a:pt x="1359" y="634"/>
                  </a:lnTo>
                  <a:lnTo>
                    <a:pt x="1367" y="612"/>
                  </a:lnTo>
                  <a:lnTo>
                    <a:pt x="1367" y="590"/>
                  </a:lnTo>
                  <a:lnTo>
                    <a:pt x="1347" y="577"/>
                  </a:lnTo>
                  <a:lnTo>
                    <a:pt x="1312" y="550"/>
                  </a:lnTo>
                  <a:lnTo>
                    <a:pt x="1270" y="524"/>
                  </a:lnTo>
                  <a:lnTo>
                    <a:pt x="1232" y="517"/>
                  </a:lnTo>
                  <a:lnTo>
                    <a:pt x="1197" y="509"/>
                  </a:lnTo>
                  <a:lnTo>
                    <a:pt x="1174" y="491"/>
                  </a:lnTo>
                  <a:lnTo>
                    <a:pt x="1145" y="470"/>
                  </a:lnTo>
                  <a:lnTo>
                    <a:pt x="1130" y="486"/>
                  </a:lnTo>
                  <a:lnTo>
                    <a:pt x="1123" y="491"/>
                  </a:lnTo>
                  <a:lnTo>
                    <a:pt x="1106" y="476"/>
                  </a:lnTo>
                  <a:lnTo>
                    <a:pt x="1100" y="473"/>
                  </a:lnTo>
                  <a:lnTo>
                    <a:pt x="1090" y="473"/>
                  </a:lnTo>
                  <a:lnTo>
                    <a:pt x="1075" y="473"/>
                  </a:lnTo>
                  <a:lnTo>
                    <a:pt x="1057" y="463"/>
                  </a:lnTo>
                  <a:lnTo>
                    <a:pt x="1031" y="460"/>
                  </a:lnTo>
                  <a:lnTo>
                    <a:pt x="1000" y="449"/>
                  </a:lnTo>
                  <a:lnTo>
                    <a:pt x="976" y="435"/>
                  </a:lnTo>
                  <a:lnTo>
                    <a:pt x="950" y="410"/>
                  </a:lnTo>
                  <a:lnTo>
                    <a:pt x="939" y="400"/>
                  </a:lnTo>
                  <a:lnTo>
                    <a:pt x="954" y="371"/>
                  </a:lnTo>
                  <a:lnTo>
                    <a:pt x="936" y="350"/>
                  </a:lnTo>
                  <a:lnTo>
                    <a:pt x="917" y="325"/>
                  </a:lnTo>
                  <a:lnTo>
                    <a:pt x="902" y="296"/>
                  </a:lnTo>
                  <a:lnTo>
                    <a:pt x="881" y="274"/>
                  </a:lnTo>
                  <a:lnTo>
                    <a:pt x="865" y="255"/>
                  </a:lnTo>
                  <a:lnTo>
                    <a:pt x="840" y="217"/>
                  </a:lnTo>
                  <a:lnTo>
                    <a:pt x="828" y="190"/>
                  </a:lnTo>
                  <a:lnTo>
                    <a:pt x="814" y="203"/>
                  </a:lnTo>
                  <a:lnTo>
                    <a:pt x="804" y="209"/>
                  </a:lnTo>
                  <a:lnTo>
                    <a:pt x="797" y="197"/>
                  </a:lnTo>
                  <a:lnTo>
                    <a:pt x="786" y="163"/>
                  </a:lnTo>
                  <a:lnTo>
                    <a:pt x="769" y="115"/>
                  </a:lnTo>
                  <a:lnTo>
                    <a:pt x="749" y="69"/>
                  </a:lnTo>
                  <a:lnTo>
                    <a:pt x="734" y="27"/>
                  </a:lnTo>
                  <a:lnTo>
                    <a:pt x="720" y="10"/>
                  </a:lnTo>
                  <a:lnTo>
                    <a:pt x="716" y="5"/>
                  </a:lnTo>
                  <a:lnTo>
                    <a:pt x="715" y="3"/>
                  </a:lnTo>
                  <a:lnTo>
                    <a:pt x="711" y="3"/>
                  </a:lnTo>
                  <a:lnTo>
                    <a:pt x="686" y="0"/>
                  </a:lnTo>
                  <a:lnTo>
                    <a:pt x="675" y="6"/>
                  </a:lnTo>
                  <a:lnTo>
                    <a:pt x="651" y="19"/>
                  </a:lnTo>
                  <a:lnTo>
                    <a:pt x="620" y="33"/>
                  </a:lnTo>
                  <a:lnTo>
                    <a:pt x="603" y="46"/>
                  </a:lnTo>
                  <a:lnTo>
                    <a:pt x="588" y="57"/>
                  </a:lnTo>
                  <a:lnTo>
                    <a:pt x="566" y="76"/>
                  </a:lnTo>
                  <a:lnTo>
                    <a:pt x="552" y="95"/>
                  </a:lnTo>
                  <a:lnTo>
                    <a:pt x="537" y="106"/>
                  </a:lnTo>
                  <a:lnTo>
                    <a:pt x="521" y="125"/>
                  </a:lnTo>
                  <a:lnTo>
                    <a:pt x="506" y="151"/>
                  </a:lnTo>
                  <a:lnTo>
                    <a:pt x="494" y="173"/>
                  </a:lnTo>
                  <a:lnTo>
                    <a:pt x="491" y="180"/>
                  </a:lnTo>
                  <a:lnTo>
                    <a:pt x="478" y="199"/>
                  </a:lnTo>
                  <a:lnTo>
                    <a:pt x="472" y="213"/>
                  </a:lnTo>
                  <a:lnTo>
                    <a:pt x="468" y="220"/>
                  </a:lnTo>
                  <a:lnTo>
                    <a:pt x="464" y="229"/>
                  </a:lnTo>
                  <a:lnTo>
                    <a:pt x="461" y="231"/>
                  </a:lnTo>
                  <a:lnTo>
                    <a:pt x="459" y="232"/>
                  </a:lnTo>
                  <a:lnTo>
                    <a:pt x="460" y="233"/>
                  </a:lnTo>
                  <a:lnTo>
                    <a:pt x="455" y="238"/>
                  </a:lnTo>
                  <a:lnTo>
                    <a:pt x="445" y="250"/>
                  </a:lnTo>
                  <a:lnTo>
                    <a:pt x="443" y="252"/>
                  </a:lnTo>
                  <a:lnTo>
                    <a:pt x="441" y="254"/>
                  </a:lnTo>
                  <a:lnTo>
                    <a:pt x="413" y="262"/>
                  </a:lnTo>
                  <a:lnTo>
                    <a:pt x="404" y="267"/>
                  </a:lnTo>
                  <a:lnTo>
                    <a:pt x="397" y="267"/>
                  </a:lnTo>
                  <a:lnTo>
                    <a:pt x="396" y="267"/>
                  </a:lnTo>
                  <a:lnTo>
                    <a:pt x="392" y="269"/>
                  </a:lnTo>
                  <a:lnTo>
                    <a:pt x="388" y="271"/>
                  </a:lnTo>
                  <a:lnTo>
                    <a:pt x="378" y="274"/>
                  </a:lnTo>
                  <a:lnTo>
                    <a:pt x="357" y="274"/>
                  </a:lnTo>
                  <a:lnTo>
                    <a:pt x="355" y="274"/>
                  </a:lnTo>
                  <a:lnTo>
                    <a:pt x="345" y="275"/>
                  </a:lnTo>
                  <a:lnTo>
                    <a:pt x="344" y="275"/>
                  </a:lnTo>
                  <a:lnTo>
                    <a:pt x="344" y="276"/>
                  </a:lnTo>
                  <a:lnTo>
                    <a:pt x="331" y="284"/>
                  </a:lnTo>
                  <a:lnTo>
                    <a:pt x="327" y="287"/>
                  </a:lnTo>
                  <a:lnTo>
                    <a:pt x="320" y="302"/>
                  </a:lnTo>
                  <a:lnTo>
                    <a:pt x="319" y="305"/>
                  </a:lnTo>
                  <a:lnTo>
                    <a:pt x="308" y="318"/>
                  </a:lnTo>
                  <a:lnTo>
                    <a:pt x="303" y="318"/>
                  </a:lnTo>
                  <a:lnTo>
                    <a:pt x="294" y="317"/>
                  </a:lnTo>
                  <a:lnTo>
                    <a:pt x="279" y="315"/>
                  </a:lnTo>
                  <a:lnTo>
                    <a:pt x="275" y="317"/>
                  </a:lnTo>
                  <a:lnTo>
                    <a:pt x="265" y="321"/>
                  </a:lnTo>
                  <a:lnTo>
                    <a:pt x="264" y="322"/>
                  </a:lnTo>
                  <a:lnTo>
                    <a:pt x="262" y="323"/>
                  </a:lnTo>
                  <a:lnTo>
                    <a:pt x="254" y="323"/>
                  </a:lnTo>
                  <a:lnTo>
                    <a:pt x="247" y="323"/>
                  </a:lnTo>
                  <a:lnTo>
                    <a:pt x="245" y="323"/>
                  </a:lnTo>
                  <a:lnTo>
                    <a:pt x="243" y="326"/>
                  </a:lnTo>
                  <a:lnTo>
                    <a:pt x="227" y="341"/>
                  </a:lnTo>
                  <a:lnTo>
                    <a:pt x="218" y="344"/>
                  </a:lnTo>
                  <a:lnTo>
                    <a:pt x="215" y="345"/>
                  </a:lnTo>
                  <a:lnTo>
                    <a:pt x="208" y="347"/>
                  </a:lnTo>
                  <a:lnTo>
                    <a:pt x="189" y="346"/>
                  </a:lnTo>
                  <a:lnTo>
                    <a:pt x="185" y="348"/>
                  </a:lnTo>
                  <a:lnTo>
                    <a:pt x="174" y="353"/>
                  </a:lnTo>
                  <a:lnTo>
                    <a:pt x="157" y="369"/>
                  </a:lnTo>
                  <a:lnTo>
                    <a:pt x="153" y="372"/>
                  </a:lnTo>
                  <a:lnTo>
                    <a:pt x="152" y="374"/>
                  </a:lnTo>
                  <a:lnTo>
                    <a:pt x="139" y="393"/>
                  </a:lnTo>
                  <a:lnTo>
                    <a:pt x="125" y="405"/>
                  </a:lnTo>
                  <a:lnTo>
                    <a:pt x="119" y="413"/>
                  </a:lnTo>
                  <a:lnTo>
                    <a:pt x="114" y="419"/>
                  </a:lnTo>
                  <a:lnTo>
                    <a:pt x="104" y="414"/>
                  </a:lnTo>
                  <a:lnTo>
                    <a:pt x="99" y="415"/>
                  </a:lnTo>
                  <a:lnTo>
                    <a:pt x="90" y="417"/>
                  </a:lnTo>
                  <a:lnTo>
                    <a:pt x="78" y="418"/>
                  </a:lnTo>
                  <a:lnTo>
                    <a:pt x="78" y="418"/>
                  </a:lnTo>
                  <a:lnTo>
                    <a:pt x="71" y="413"/>
                  </a:lnTo>
                  <a:lnTo>
                    <a:pt x="64" y="420"/>
                  </a:lnTo>
                  <a:lnTo>
                    <a:pt x="57" y="425"/>
                  </a:lnTo>
                  <a:lnTo>
                    <a:pt x="48" y="425"/>
                  </a:lnTo>
                  <a:lnTo>
                    <a:pt x="38" y="425"/>
                  </a:lnTo>
                  <a:lnTo>
                    <a:pt x="38" y="425"/>
                  </a:lnTo>
                  <a:lnTo>
                    <a:pt x="26" y="425"/>
                  </a:lnTo>
                  <a:lnTo>
                    <a:pt x="12" y="425"/>
                  </a:lnTo>
                  <a:lnTo>
                    <a:pt x="2" y="423"/>
                  </a:lnTo>
                  <a:lnTo>
                    <a:pt x="0" y="427"/>
                  </a:lnTo>
                  <a:lnTo>
                    <a:pt x="1" y="429"/>
                  </a:lnTo>
                  <a:lnTo>
                    <a:pt x="2" y="430"/>
                  </a:lnTo>
                  <a:lnTo>
                    <a:pt x="11" y="441"/>
                  </a:lnTo>
                  <a:lnTo>
                    <a:pt x="23" y="456"/>
                  </a:lnTo>
                  <a:lnTo>
                    <a:pt x="34" y="476"/>
                  </a:lnTo>
                  <a:lnTo>
                    <a:pt x="39" y="490"/>
                  </a:lnTo>
                  <a:lnTo>
                    <a:pt x="41" y="505"/>
                  </a:lnTo>
                  <a:lnTo>
                    <a:pt x="45" y="526"/>
                  </a:lnTo>
                  <a:lnTo>
                    <a:pt x="49" y="546"/>
                  </a:lnTo>
                  <a:lnTo>
                    <a:pt x="51" y="561"/>
                  </a:lnTo>
                  <a:lnTo>
                    <a:pt x="53" y="567"/>
                  </a:lnTo>
                  <a:lnTo>
                    <a:pt x="59" y="583"/>
                  </a:lnTo>
                  <a:lnTo>
                    <a:pt x="65" y="611"/>
                  </a:lnTo>
                  <a:lnTo>
                    <a:pt x="75" y="635"/>
                  </a:lnTo>
                  <a:lnTo>
                    <a:pt x="88" y="672"/>
                  </a:lnTo>
                  <a:lnTo>
                    <a:pt x="93" y="692"/>
                  </a:lnTo>
                  <a:lnTo>
                    <a:pt x="93" y="721"/>
                  </a:lnTo>
                  <a:lnTo>
                    <a:pt x="91" y="732"/>
                  </a:lnTo>
                  <a:lnTo>
                    <a:pt x="87" y="751"/>
                  </a:lnTo>
                  <a:lnTo>
                    <a:pt x="77" y="769"/>
                  </a:lnTo>
                  <a:lnTo>
                    <a:pt x="72" y="793"/>
                  </a:lnTo>
                  <a:lnTo>
                    <a:pt x="73" y="819"/>
                  </a:lnTo>
                  <a:lnTo>
                    <a:pt x="75" y="853"/>
                  </a:lnTo>
                  <a:lnTo>
                    <a:pt x="76" y="871"/>
                  </a:lnTo>
                  <a:lnTo>
                    <a:pt x="87" y="899"/>
                  </a:lnTo>
                  <a:lnTo>
                    <a:pt x="93" y="920"/>
                  </a:lnTo>
                  <a:lnTo>
                    <a:pt x="96" y="926"/>
                  </a:lnTo>
                  <a:lnTo>
                    <a:pt x="114" y="929"/>
                  </a:lnTo>
                  <a:lnTo>
                    <a:pt x="136" y="935"/>
                  </a:lnTo>
                  <a:lnTo>
                    <a:pt x="157" y="941"/>
                  </a:lnTo>
                  <a:lnTo>
                    <a:pt x="179" y="946"/>
                  </a:lnTo>
                  <a:lnTo>
                    <a:pt x="203" y="949"/>
                  </a:lnTo>
                  <a:lnTo>
                    <a:pt x="218" y="944"/>
                  </a:lnTo>
                  <a:lnTo>
                    <a:pt x="218" y="944"/>
                  </a:lnTo>
                  <a:lnTo>
                    <a:pt x="227" y="957"/>
                  </a:lnTo>
                  <a:lnTo>
                    <a:pt x="241" y="975"/>
                  </a:lnTo>
                  <a:lnTo>
                    <a:pt x="248" y="975"/>
                  </a:lnTo>
                  <a:lnTo>
                    <a:pt x="257" y="975"/>
                  </a:lnTo>
                  <a:lnTo>
                    <a:pt x="269" y="973"/>
                  </a:lnTo>
                  <a:lnTo>
                    <a:pt x="286" y="968"/>
                  </a:lnTo>
                  <a:lnTo>
                    <a:pt x="296" y="959"/>
                  </a:lnTo>
                  <a:lnTo>
                    <a:pt x="308" y="950"/>
                  </a:lnTo>
                  <a:lnTo>
                    <a:pt x="322" y="941"/>
                  </a:lnTo>
                  <a:lnTo>
                    <a:pt x="340" y="937"/>
                  </a:lnTo>
                  <a:lnTo>
                    <a:pt x="341" y="937"/>
                  </a:lnTo>
                  <a:lnTo>
                    <a:pt x="353" y="934"/>
                  </a:lnTo>
                  <a:lnTo>
                    <a:pt x="368" y="934"/>
                  </a:lnTo>
                  <a:lnTo>
                    <a:pt x="386" y="941"/>
                  </a:lnTo>
                  <a:lnTo>
                    <a:pt x="393" y="949"/>
                  </a:lnTo>
                  <a:lnTo>
                    <a:pt x="400" y="958"/>
                  </a:lnTo>
                  <a:lnTo>
                    <a:pt x="417" y="977"/>
                  </a:lnTo>
                  <a:lnTo>
                    <a:pt x="417" y="977"/>
                  </a:lnTo>
                  <a:lnTo>
                    <a:pt x="418" y="979"/>
                  </a:lnTo>
                  <a:lnTo>
                    <a:pt x="425" y="986"/>
                  </a:lnTo>
                  <a:lnTo>
                    <a:pt x="428" y="990"/>
                  </a:lnTo>
                  <a:lnTo>
                    <a:pt x="435" y="999"/>
                  </a:lnTo>
                  <a:lnTo>
                    <a:pt x="440" y="1002"/>
                  </a:lnTo>
                  <a:lnTo>
                    <a:pt x="454" y="1009"/>
                  </a:lnTo>
                  <a:lnTo>
                    <a:pt x="456" y="1010"/>
                  </a:lnTo>
                  <a:lnTo>
                    <a:pt x="458" y="1009"/>
                  </a:lnTo>
                  <a:lnTo>
                    <a:pt x="462" y="1007"/>
                  </a:lnTo>
                  <a:lnTo>
                    <a:pt x="467" y="1004"/>
                  </a:lnTo>
                  <a:lnTo>
                    <a:pt x="467" y="1004"/>
                  </a:lnTo>
                  <a:lnTo>
                    <a:pt x="471" y="999"/>
                  </a:lnTo>
                  <a:lnTo>
                    <a:pt x="467" y="994"/>
                  </a:lnTo>
                  <a:lnTo>
                    <a:pt x="466" y="993"/>
                  </a:lnTo>
                  <a:lnTo>
                    <a:pt x="460" y="984"/>
                  </a:lnTo>
                  <a:lnTo>
                    <a:pt x="467" y="987"/>
                  </a:lnTo>
                  <a:lnTo>
                    <a:pt x="475" y="987"/>
                  </a:lnTo>
                  <a:lnTo>
                    <a:pt x="480" y="987"/>
                  </a:lnTo>
                  <a:lnTo>
                    <a:pt x="481" y="987"/>
                  </a:lnTo>
                  <a:lnTo>
                    <a:pt x="487" y="986"/>
                  </a:lnTo>
                  <a:lnTo>
                    <a:pt x="496" y="985"/>
                  </a:lnTo>
                  <a:lnTo>
                    <a:pt x="511" y="985"/>
                  </a:lnTo>
                  <a:lnTo>
                    <a:pt x="525" y="989"/>
                  </a:lnTo>
                  <a:lnTo>
                    <a:pt x="526" y="1014"/>
                  </a:lnTo>
                  <a:lnTo>
                    <a:pt x="538" y="1017"/>
                  </a:lnTo>
                  <a:lnTo>
                    <a:pt x="548" y="1019"/>
                  </a:lnTo>
                  <a:lnTo>
                    <a:pt x="555" y="1019"/>
                  </a:lnTo>
                  <a:lnTo>
                    <a:pt x="559" y="1016"/>
                  </a:lnTo>
                  <a:lnTo>
                    <a:pt x="561" y="1014"/>
                  </a:lnTo>
                  <a:lnTo>
                    <a:pt x="561" y="1013"/>
                  </a:lnTo>
                  <a:lnTo>
                    <a:pt x="567" y="1003"/>
                  </a:lnTo>
                  <a:lnTo>
                    <a:pt x="567" y="995"/>
                  </a:lnTo>
                  <a:lnTo>
                    <a:pt x="563" y="990"/>
                  </a:lnTo>
                  <a:lnTo>
                    <a:pt x="578" y="986"/>
                  </a:lnTo>
                  <a:lnTo>
                    <a:pt x="594" y="988"/>
                  </a:lnTo>
                  <a:lnTo>
                    <a:pt x="609" y="995"/>
                  </a:lnTo>
                  <a:lnTo>
                    <a:pt x="627" y="1004"/>
                  </a:lnTo>
                  <a:lnTo>
                    <a:pt x="640" y="1012"/>
                  </a:lnTo>
                  <a:lnTo>
                    <a:pt x="649" y="1016"/>
                  </a:lnTo>
                  <a:lnTo>
                    <a:pt x="659" y="1023"/>
                  </a:lnTo>
                  <a:lnTo>
                    <a:pt x="660" y="1023"/>
                  </a:lnTo>
                  <a:lnTo>
                    <a:pt x="671" y="1034"/>
                  </a:lnTo>
                  <a:lnTo>
                    <a:pt x="684" y="1039"/>
                  </a:lnTo>
                  <a:lnTo>
                    <a:pt x="697" y="1036"/>
                  </a:lnTo>
                  <a:lnTo>
                    <a:pt x="706" y="1039"/>
                  </a:lnTo>
                  <a:lnTo>
                    <a:pt x="723" y="1053"/>
                  </a:lnTo>
                  <a:lnTo>
                    <a:pt x="737" y="1061"/>
                  </a:lnTo>
                  <a:lnTo>
                    <a:pt x="754" y="1078"/>
                  </a:lnTo>
                  <a:lnTo>
                    <a:pt x="774" y="1093"/>
                  </a:lnTo>
                  <a:lnTo>
                    <a:pt x="788" y="1107"/>
                  </a:lnTo>
                  <a:lnTo>
                    <a:pt x="795" y="1122"/>
                  </a:lnTo>
                  <a:lnTo>
                    <a:pt x="806" y="1130"/>
                  </a:lnTo>
                  <a:lnTo>
                    <a:pt x="822" y="1139"/>
                  </a:lnTo>
                  <a:lnTo>
                    <a:pt x="835" y="1150"/>
                  </a:lnTo>
                  <a:lnTo>
                    <a:pt x="841" y="1162"/>
                  </a:lnTo>
                  <a:lnTo>
                    <a:pt x="859" y="1178"/>
                  </a:lnTo>
                  <a:lnTo>
                    <a:pt x="845" y="1192"/>
                  </a:lnTo>
                  <a:lnTo>
                    <a:pt x="842" y="1194"/>
                  </a:lnTo>
                  <a:lnTo>
                    <a:pt x="857" y="1206"/>
                  </a:lnTo>
                  <a:lnTo>
                    <a:pt x="859" y="1217"/>
                  </a:lnTo>
                  <a:lnTo>
                    <a:pt x="861" y="1236"/>
                  </a:lnTo>
                  <a:lnTo>
                    <a:pt x="869" y="1259"/>
                  </a:lnTo>
                  <a:lnTo>
                    <a:pt x="870" y="1262"/>
                  </a:lnTo>
                  <a:lnTo>
                    <a:pt x="873" y="1281"/>
                  </a:lnTo>
                  <a:lnTo>
                    <a:pt x="881" y="1295"/>
                  </a:lnTo>
                  <a:lnTo>
                    <a:pt x="890" y="1305"/>
                  </a:lnTo>
                  <a:lnTo>
                    <a:pt x="890" y="1320"/>
                  </a:lnTo>
                  <a:lnTo>
                    <a:pt x="891" y="1340"/>
                  </a:lnTo>
                  <a:lnTo>
                    <a:pt x="900" y="1349"/>
                  </a:lnTo>
                  <a:lnTo>
                    <a:pt x="909" y="1357"/>
                  </a:lnTo>
                  <a:lnTo>
                    <a:pt x="919" y="1381"/>
                  </a:lnTo>
                  <a:lnTo>
                    <a:pt x="926" y="1385"/>
                  </a:lnTo>
                  <a:lnTo>
                    <a:pt x="928" y="1384"/>
                  </a:lnTo>
                  <a:lnTo>
                    <a:pt x="939" y="1377"/>
                  </a:lnTo>
                  <a:lnTo>
                    <a:pt x="948" y="1373"/>
                  </a:lnTo>
                  <a:lnTo>
                    <a:pt x="951" y="1376"/>
                  </a:lnTo>
                  <a:lnTo>
                    <a:pt x="959" y="1385"/>
                  </a:lnTo>
                  <a:lnTo>
                    <a:pt x="961" y="1396"/>
                  </a:lnTo>
                  <a:lnTo>
                    <a:pt x="970" y="1397"/>
                  </a:lnTo>
                  <a:lnTo>
                    <a:pt x="970" y="1397"/>
                  </a:lnTo>
                  <a:lnTo>
                    <a:pt x="969" y="1398"/>
                  </a:lnTo>
                  <a:lnTo>
                    <a:pt x="953" y="1422"/>
                  </a:lnTo>
                  <a:lnTo>
                    <a:pt x="962" y="1430"/>
                  </a:lnTo>
                  <a:lnTo>
                    <a:pt x="988" y="1431"/>
                  </a:lnTo>
                  <a:lnTo>
                    <a:pt x="1010" y="1444"/>
                  </a:lnTo>
                  <a:lnTo>
                    <a:pt x="1023" y="1469"/>
                  </a:lnTo>
                  <a:lnTo>
                    <a:pt x="1023" y="1470"/>
                  </a:lnTo>
                  <a:lnTo>
                    <a:pt x="1043" y="1466"/>
                  </a:lnTo>
                  <a:lnTo>
                    <a:pt x="1050" y="1482"/>
                  </a:lnTo>
                  <a:lnTo>
                    <a:pt x="1054" y="1490"/>
                  </a:lnTo>
                  <a:lnTo>
                    <a:pt x="1064" y="1501"/>
                  </a:lnTo>
                  <a:lnTo>
                    <a:pt x="1073" y="1523"/>
                  </a:lnTo>
                  <a:lnTo>
                    <a:pt x="1078" y="1545"/>
                  </a:lnTo>
                  <a:lnTo>
                    <a:pt x="1086" y="1565"/>
                  </a:lnTo>
                  <a:lnTo>
                    <a:pt x="1087" y="1584"/>
                  </a:lnTo>
                  <a:lnTo>
                    <a:pt x="1091" y="1594"/>
                  </a:lnTo>
                  <a:lnTo>
                    <a:pt x="1097" y="1611"/>
                  </a:lnTo>
                  <a:lnTo>
                    <a:pt x="1105" y="1630"/>
                  </a:lnTo>
                  <a:lnTo>
                    <a:pt x="1106" y="1633"/>
                  </a:lnTo>
                  <a:lnTo>
                    <a:pt x="1112" y="1653"/>
                  </a:lnTo>
                  <a:lnTo>
                    <a:pt x="1112" y="1653"/>
                  </a:lnTo>
                  <a:lnTo>
                    <a:pt x="1113" y="1660"/>
                  </a:lnTo>
                  <a:lnTo>
                    <a:pt x="1115" y="1674"/>
                  </a:lnTo>
                  <a:lnTo>
                    <a:pt x="1117" y="1694"/>
                  </a:lnTo>
                  <a:lnTo>
                    <a:pt x="1117" y="1705"/>
                  </a:lnTo>
                  <a:lnTo>
                    <a:pt x="1127" y="1721"/>
                  </a:lnTo>
                  <a:lnTo>
                    <a:pt x="1127" y="1722"/>
                  </a:lnTo>
                  <a:lnTo>
                    <a:pt x="1137" y="1744"/>
                  </a:lnTo>
                  <a:lnTo>
                    <a:pt x="1141" y="1753"/>
                  </a:lnTo>
                  <a:lnTo>
                    <a:pt x="1141" y="1755"/>
                  </a:lnTo>
                  <a:lnTo>
                    <a:pt x="1128" y="1762"/>
                  </a:lnTo>
                  <a:lnTo>
                    <a:pt x="1130" y="1768"/>
                  </a:lnTo>
                  <a:lnTo>
                    <a:pt x="1131" y="1773"/>
                  </a:lnTo>
                  <a:lnTo>
                    <a:pt x="1131" y="1783"/>
                  </a:lnTo>
                  <a:lnTo>
                    <a:pt x="1131" y="1786"/>
                  </a:lnTo>
                  <a:lnTo>
                    <a:pt x="1132" y="1804"/>
                  </a:lnTo>
                  <a:lnTo>
                    <a:pt x="1134" y="1805"/>
                  </a:lnTo>
                  <a:lnTo>
                    <a:pt x="1146" y="1812"/>
                  </a:lnTo>
                  <a:lnTo>
                    <a:pt x="1148" y="1815"/>
                  </a:lnTo>
                  <a:lnTo>
                    <a:pt x="1151" y="1815"/>
                  </a:lnTo>
                  <a:lnTo>
                    <a:pt x="1153" y="1821"/>
                  </a:lnTo>
                  <a:lnTo>
                    <a:pt x="1156" y="1826"/>
                  </a:lnTo>
                  <a:lnTo>
                    <a:pt x="1165" y="1846"/>
                  </a:lnTo>
                  <a:lnTo>
                    <a:pt x="1173" y="1864"/>
                  </a:lnTo>
                  <a:lnTo>
                    <a:pt x="1181" y="1882"/>
                  </a:lnTo>
                  <a:lnTo>
                    <a:pt x="1182" y="1885"/>
                  </a:lnTo>
                  <a:lnTo>
                    <a:pt x="1183" y="1893"/>
                  </a:lnTo>
                  <a:lnTo>
                    <a:pt x="1184" y="1895"/>
                  </a:lnTo>
                  <a:lnTo>
                    <a:pt x="1192" y="1905"/>
                  </a:lnTo>
                  <a:lnTo>
                    <a:pt x="1203" y="1913"/>
                  </a:lnTo>
                  <a:lnTo>
                    <a:pt x="1208" y="1925"/>
                  </a:lnTo>
                  <a:lnTo>
                    <a:pt x="1211" y="1937"/>
                  </a:lnTo>
                  <a:lnTo>
                    <a:pt x="1213" y="1940"/>
                  </a:lnTo>
                  <a:lnTo>
                    <a:pt x="1217" y="1946"/>
                  </a:lnTo>
                  <a:lnTo>
                    <a:pt x="1221" y="1954"/>
                  </a:lnTo>
                  <a:lnTo>
                    <a:pt x="1221" y="1954"/>
                  </a:lnTo>
                  <a:lnTo>
                    <a:pt x="1227" y="1962"/>
                  </a:lnTo>
                  <a:lnTo>
                    <a:pt x="1230" y="1965"/>
                  </a:lnTo>
                  <a:lnTo>
                    <a:pt x="1221" y="1971"/>
                  </a:lnTo>
                  <a:lnTo>
                    <a:pt x="1219" y="1973"/>
                  </a:lnTo>
                  <a:lnTo>
                    <a:pt x="1221" y="1977"/>
                  </a:lnTo>
                  <a:lnTo>
                    <a:pt x="1232" y="1998"/>
                  </a:lnTo>
                  <a:lnTo>
                    <a:pt x="1242" y="2030"/>
                  </a:lnTo>
                  <a:lnTo>
                    <a:pt x="1251" y="2030"/>
                  </a:lnTo>
                  <a:lnTo>
                    <a:pt x="1252" y="2040"/>
                  </a:lnTo>
                  <a:lnTo>
                    <a:pt x="1249" y="2055"/>
                  </a:lnTo>
                  <a:lnTo>
                    <a:pt x="1248" y="2072"/>
                  </a:lnTo>
                  <a:lnTo>
                    <a:pt x="1247" y="2084"/>
                  </a:lnTo>
                  <a:lnTo>
                    <a:pt x="1248" y="2086"/>
                  </a:lnTo>
                  <a:lnTo>
                    <a:pt x="1252" y="2096"/>
                  </a:lnTo>
                  <a:lnTo>
                    <a:pt x="1258" y="2117"/>
                  </a:lnTo>
                  <a:lnTo>
                    <a:pt x="1262" y="2136"/>
                  </a:lnTo>
                  <a:lnTo>
                    <a:pt x="1268" y="2160"/>
                  </a:lnTo>
                  <a:lnTo>
                    <a:pt x="1273" y="2174"/>
                  </a:lnTo>
                  <a:lnTo>
                    <a:pt x="1263" y="2177"/>
                  </a:lnTo>
                  <a:lnTo>
                    <a:pt x="1268" y="2216"/>
                  </a:lnTo>
                  <a:lnTo>
                    <a:pt x="1277" y="2246"/>
                  </a:lnTo>
                  <a:lnTo>
                    <a:pt x="1288" y="2245"/>
                  </a:lnTo>
                  <a:lnTo>
                    <a:pt x="1297" y="2255"/>
                  </a:lnTo>
                  <a:lnTo>
                    <a:pt x="1302" y="2265"/>
                  </a:lnTo>
                  <a:lnTo>
                    <a:pt x="1305" y="2276"/>
                  </a:lnTo>
                  <a:lnTo>
                    <a:pt x="1306" y="2277"/>
                  </a:lnTo>
                  <a:lnTo>
                    <a:pt x="1315" y="2298"/>
                  </a:lnTo>
                  <a:lnTo>
                    <a:pt x="1321" y="2308"/>
                  </a:lnTo>
                  <a:lnTo>
                    <a:pt x="1328" y="2316"/>
                  </a:lnTo>
                  <a:lnTo>
                    <a:pt x="1337" y="2325"/>
                  </a:lnTo>
                  <a:lnTo>
                    <a:pt x="1345" y="2336"/>
                  </a:lnTo>
                  <a:lnTo>
                    <a:pt x="1348" y="2360"/>
                  </a:lnTo>
                  <a:lnTo>
                    <a:pt x="1349" y="2370"/>
                  </a:lnTo>
                  <a:lnTo>
                    <a:pt x="1350" y="2378"/>
                  </a:lnTo>
                  <a:lnTo>
                    <a:pt x="1351" y="2389"/>
                  </a:lnTo>
                  <a:lnTo>
                    <a:pt x="1350" y="2405"/>
                  </a:lnTo>
                  <a:lnTo>
                    <a:pt x="1347" y="2416"/>
                  </a:lnTo>
                  <a:lnTo>
                    <a:pt x="1348" y="2431"/>
                  </a:lnTo>
                  <a:lnTo>
                    <a:pt x="1354" y="2439"/>
                  </a:lnTo>
                  <a:lnTo>
                    <a:pt x="1359" y="2445"/>
                  </a:lnTo>
                  <a:lnTo>
                    <a:pt x="1360" y="2453"/>
                  </a:lnTo>
                  <a:lnTo>
                    <a:pt x="1355" y="2465"/>
                  </a:lnTo>
                  <a:lnTo>
                    <a:pt x="1352" y="2476"/>
                  </a:lnTo>
                  <a:lnTo>
                    <a:pt x="1349" y="2481"/>
                  </a:lnTo>
                  <a:lnTo>
                    <a:pt x="1349" y="2488"/>
                  </a:lnTo>
                  <a:lnTo>
                    <a:pt x="1349" y="2504"/>
                  </a:lnTo>
                  <a:lnTo>
                    <a:pt x="1352" y="2514"/>
                  </a:lnTo>
                  <a:lnTo>
                    <a:pt x="1355" y="2522"/>
                  </a:lnTo>
                  <a:lnTo>
                    <a:pt x="1358" y="2537"/>
                  </a:lnTo>
                  <a:lnTo>
                    <a:pt x="1364" y="2553"/>
                  </a:lnTo>
                  <a:lnTo>
                    <a:pt x="1372" y="2572"/>
                  </a:lnTo>
                  <a:lnTo>
                    <a:pt x="1373" y="2577"/>
                  </a:lnTo>
                  <a:lnTo>
                    <a:pt x="1374" y="2580"/>
                  </a:lnTo>
                  <a:lnTo>
                    <a:pt x="1376" y="2585"/>
                  </a:lnTo>
                  <a:lnTo>
                    <a:pt x="1376" y="2592"/>
                  </a:lnTo>
                  <a:lnTo>
                    <a:pt x="1377" y="2602"/>
                  </a:lnTo>
                  <a:lnTo>
                    <a:pt x="1373" y="2616"/>
                  </a:lnTo>
                  <a:lnTo>
                    <a:pt x="1379" y="2634"/>
                  </a:lnTo>
                  <a:lnTo>
                    <a:pt x="1376" y="2644"/>
                  </a:lnTo>
                  <a:lnTo>
                    <a:pt x="1373" y="2654"/>
                  </a:lnTo>
                  <a:lnTo>
                    <a:pt x="1376" y="2663"/>
                  </a:lnTo>
                  <a:lnTo>
                    <a:pt x="1382" y="2675"/>
                  </a:lnTo>
                  <a:lnTo>
                    <a:pt x="1385" y="2685"/>
                  </a:lnTo>
                  <a:lnTo>
                    <a:pt x="1382" y="2691"/>
                  </a:lnTo>
                  <a:lnTo>
                    <a:pt x="1381" y="2699"/>
                  </a:lnTo>
                  <a:lnTo>
                    <a:pt x="1389" y="2710"/>
                  </a:lnTo>
                  <a:lnTo>
                    <a:pt x="1395" y="2725"/>
                  </a:lnTo>
                  <a:lnTo>
                    <a:pt x="1398" y="2734"/>
                  </a:lnTo>
                  <a:close/>
                </a:path>
              </a:pathLst>
            </a:custGeom>
            <a:solidFill>
              <a:srgbClr val="323F4F"/>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82" name="Google Shape;1182;p51" descr="{&quot;Key&quot;:&quot;homa bay&quot;,&quot;Name&quot;:&quot;Homa Bay&quot;,&quot;Value&quot;:82.0,&quot;Formula&quot;:&quot;82&quot;,&quot;Text&quot;:&quot;82&quot;,&quot;OfficeApplication&quot;:1,&quot;HasValue&quot;:true}"/>
            <p:cNvSpPr/>
            <p:nvPr/>
          </p:nvSpPr>
          <p:spPr>
            <a:xfrm>
              <a:off x="1026553" y="3721722"/>
              <a:ext cx="598966" cy="422461"/>
            </a:xfrm>
            <a:custGeom>
              <a:avLst/>
              <a:gdLst/>
              <a:ahLst/>
              <a:cxnLst/>
              <a:rect l="l" t="t" r="r" b="b"/>
              <a:pathLst>
                <a:path w="1003" h="705" extrusionOk="0">
                  <a:moveTo>
                    <a:pt x="1003" y="136"/>
                  </a:moveTo>
                  <a:lnTo>
                    <a:pt x="1003" y="135"/>
                  </a:lnTo>
                  <a:lnTo>
                    <a:pt x="1003" y="131"/>
                  </a:lnTo>
                  <a:lnTo>
                    <a:pt x="1003" y="131"/>
                  </a:lnTo>
                  <a:lnTo>
                    <a:pt x="1002" y="131"/>
                  </a:lnTo>
                  <a:lnTo>
                    <a:pt x="1001" y="129"/>
                  </a:lnTo>
                  <a:lnTo>
                    <a:pt x="1000" y="125"/>
                  </a:lnTo>
                  <a:lnTo>
                    <a:pt x="1000" y="125"/>
                  </a:lnTo>
                  <a:lnTo>
                    <a:pt x="997" y="122"/>
                  </a:lnTo>
                  <a:lnTo>
                    <a:pt x="994" y="119"/>
                  </a:lnTo>
                  <a:lnTo>
                    <a:pt x="994" y="119"/>
                  </a:lnTo>
                  <a:lnTo>
                    <a:pt x="992" y="121"/>
                  </a:lnTo>
                  <a:lnTo>
                    <a:pt x="991" y="123"/>
                  </a:lnTo>
                  <a:lnTo>
                    <a:pt x="990" y="124"/>
                  </a:lnTo>
                  <a:lnTo>
                    <a:pt x="989" y="126"/>
                  </a:lnTo>
                  <a:lnTo>
                    <a:pt x="988" y="128"/>
                  </a:lnTo>
                  <a:lnTo>
                    <a:pt x="986" y="131"/>
                  </a:lnTo>
                  <a:lnTo>
                    <a:pt x="983" y="132"/>
                  </a:lnTo>
                  <a:lnTo>
                    <a:pt x="980" y="132"/>
                  </a:lnTo>
                  <a:lnTo>
                    <a:pt x="977" y="134"/>
                  </a:lnTo>
                  <a:lnTo>
                    <a:pt x="975" y="135"/>
                  </a:lnTo>
                  <a:lnTo>
                    <a:pt x="974" y="136"/>
                  </a:lnTo>
                  <a:lnTo>
                    <a:pt x="973" y="139"/>
                  </a:lnTo>
                  <a:lnTo>
                    <a:pt x="969" y="139"/>
                  </a:lnTo>
                  <a:lnTo>
                    <a:pt x="966" y="139"/>
                  </a:lnTo>
                  <a:lnTo>
                    <a:pt x="961" y="137"/>
                  </a:lnTo>
                  <a:lnTo>
                    <a:pt x="958" y="137"/>
                  </a:lnTo>
                  <a:lnTo>
                    <a:pt x="955" y="139"/>
                  </a:lnTo>
                  <a:lnTo>
                    <a:pt x="954" y="138"/>
                  </a:lnTo>
                  <a:lnTo>
                    <a:pt x="952" y="138"/>
                  </a:lnTo>
                  <a:lnTo>
                    <a:pt x="952" y="139"/>
                  </a:lnTo>
                  <a:lnTo>
                    <a:pt x="950" y="140"/>
                  </a:lnTo>
                  <a:lnTo>
                    <a:pt x="949" y="141"/>
                  </a:lnTo>
                  <a:lnTo>
                    <a:pt x="946" y="142"/>
                  </a:lnTo>
                  <a:lnTo>
                    <a:pt x="944" y="142"/>
                  </a:lnTo>
                  <a:lnTo>
                    <a:pt x="940" y="142"/>
                  </a:lnTo>
                  <a:lnTo>
                    <a:pt x="936" y="142"/>
                  </a:lnTo>
                  <a:lnTo>
                    <a:pt x="932" y="141"/>
                  </a:lnTo>
                  <a:lnTo>
                    <a:pt x="929" y="141"/>
                  </a:lnTo>
                  <a:lnTo>
                    <a:pt x="926" y="140"/>
                  </a:lnTo>
                  <a:lnTo>
                    <a:pt x="924" y="141"/>
                  </a:lnTo>
                  <a:lnTo>
                    <a:pt x="921" y="138"/>
                  </a:lnTo>
                  <a:lnTo>
                    <a:pt x="920" y="135"/>
                  </a:lnTo>
                  <a:lnTo>
                    <a:pt x="920" y="132"/>
                  </a:lnTo>
                  <a:lnTo>
                    <a:pt x="920" y="132"/>
                  </a:lnTo>
                  <a:lnTo>
                    <a:pt x="920" y="132"/>
                  </a:lnTo>
                  <a:lnTo>
                    <a:pt x="919" y="130"/>
                  </a:lnTo>
                  <a:lnTo>
                    <a:pt x="916" y="130"/>
                  </a:lnTo>
                  <a:lnTo>
                    <a:pt x="913" y="131"/>
                  </a:lnTo>
                  <a:lnTo>
                    <a:pt x="909" y="131"/>
                  </a:lnTo>
                  <a:lnTo>
                    <a:pt x="907" y="130"/>
                  </a:lnTo>
                  <a:lnTo>
                    <a:pt x="907" y="127"/>
                  </a:lnTo>
                  <a:lnTo>
                    <a:pt x="907" y="127"/>
                  </a:lnTo>
                  <a:lnTo>
                    <a:pt x="905" y="124"/>
                  </a:lnTo>
                  <a:lnTo>
                    <a:pt x="905" y="121"/>
                  </a:lnTo>
                  <a:lnTo>
                    <a:pt x="906" y="119"/>
                  </a:lnTo>
                  <a:lnTo>
                    <a:pt x="907" y="116"/>
                  </a:lnTo>
                  <a:lnTo>
                    <a:pt x="907" y="115"/>
                  </a:lnTo>
                  <a:lnTo>
                    <a:pt x="905" y="116"/>
                  </a:lnTo>
                  <a:lnTo>
                    <a:pt x="903" y="117"/>
                  </a:lnTo>
                  <a:lnTo>
                    <a:pt x="901" y="118"/>
                  </a:lnTo>
                  <a:lnTo>
                    <a:pt x="897" y="119"/>
                  </a:lnTo>
                  <a:lnTo>
                    <a:pt x="895" y="120"/>
                  </a:lnTo>
                  <a:lnTo>
                    <a:pt x="892" y="122"/>
                  </a:lnTo>
                  <a:lnTo>
                    <a:pt x="886" y="124"/>
                  </a:lnTo>
                  <a:lnTo>
                    <a:pt x="885" y="128"/>
                  </a:lnTo>
                  <a:lnTo>
                    <a:pt x="884" y="129"/>
                  </a:lnTo>
                  <a:lnTo>
                    <a:pt x="883" y="128"/>
                  </a:lnTo>
                  <a:lnTo>
                    <a:pt x="882" y="127"/>
                  </a:lnTo>
                  <a:lnTo>
                    <a:pt x="881" y="126"/>
                  </a:lnTo>
                  <a:lnTo>
                    <a:pt x="880" y="126"/>
                  </a:lnTo>
                  <a:lnTo>
                    <a:pt x="880" y="125"/>
                  </a:lnTo>
                  <a:lnTo>
                    <a:pt x="877" y="123"/>
                  </a:lnTo>
                  <a:lnTo>
                    <a:pt x="875" y="123"/>
                  </a:lnTo>
                  <a:lnTo>
                    <a:pt x="873" y="123"/>
                  </a:lnTo>
                  <a:lnTo>
                    <a:pt x="869" y="122"/>
                  </a:lnTo>
                  <a:lnTo>
                    <a:pt x="866" y="120"/>
                  </a:lnTo>
                  <a:lnTo>
                    <a:pt x="864" y="120"/>
                  </a:lnTo>
                  <a:lnTo>
                    <a:pt x="861" y="122"/>
                  </a:lnTo>
                  <a:lnTo>
                    <a:pt x="858" y="122"/>
                  </a:lnTo>
                  <a:lnTo>
                    <a:pt x="856" y="121"/>
                  </a:lnTo>
                  <a:lnTo>
                    <a:pt x="855" y="120"/>
                  </a:lnTo>
                  <a:lnTo>
                    <a:pt x="853" y="119"/>
                  </a:lnTo>
                  <a:lnTo>
                    <a:pt x="850" y="119"/>
                  </a:lnTo>
                  <a:lnTo>
                    <a:pt x="845" y="120"/>
                  </a:lnTo>
                  <a:lnTo>
                    <a:pt x="841" y="120"/>
                  </a:lnTo>
                  <a:lnTo>
                    <a:pt x="839" y="120"/>
                  </a:lnTo>
                  <a:lnTo>
                    <a:pt x="836" y="119"/>
                  </a:lnTo>
                  <a:lnTo>
                    <a:pt x="835" y="118"/>
                  </a:lnTo>
                  <a:lnTo>
                    <a:pt x="832" y="115"/>
                  </a:lnTo>
                  <a:lnTo>
                    <a:pt x="829" y="115"/>
                  </a:lnTo>
                  <a:lnTo>
                    <a:pt x="826" y="114"/>
                  </a:lnTo>
                  <a:lnTo>
                    <a:pt x="824" y="114"/>
                  </a:lnTo>
                  <a:lnTo>
                    <a:pt x="825" y="112"/>
                  </a:lnTo>
                  <a:lnTo>
                    <a:pt x="824" y="110"/>
                  </a:lnTo>
                  <a:lnTo>
                    <a:pt x="824" y="110"/>
                  </a:lnTo>
                  <a:lnTo>
                    <a:pt x="823" y="107"/>
                  </a:lnTo>
                  <a:lnTo>
                    <a:pt x="823" y="107"/>
                  </a:lnTo>
                  <a:lnTo>
                    <a:pt x="823" y="107"/>
                  </a:lnTo>
                  <a:lnTo>
                    <a:pt x="824" y="104"/>
                  </a:lnTo>
                  <a:lnTo>
                    <a:pt x="824" y="101"/>
                  </a:lnTo>
                  <a:lnTo>
                    <a:pt x="824" y="101"/>
                  </a:lnTo>
                  <a:lnTo>
                    <a:pt x="821" y="100"/>
                  </a:lnTo>
                  <a:lnTo>
                    <a:pt x="819" y="97"/>
                  </a:lnTo>
                  <a:lnTo>
                    <a:pt x="815" y="99"/>
                  </a:lnTo>
                  <a:lnTo>
                    <a:pt x="810" y="102"/>
                  </a:lnTo>
                  <a:lnTo>
                    <a:pt x="805" y="107"/>
                  </a:lnTo>
                  <a:lnTo>
                    <a:pt x="800" y="112"/>
                  </a:lnTo>
                  <a:lnTo>
                    <a:pt x="800" y="115"/>
                  </a:lnTo>
                  <a:lnTo>
                    <a:pt x="795" y="116"/>
                  </a:lnTo>
                  <a:lnTo>
                    <a:pt x="792" y="116"/>
                  </a:lnTo>
                  <a:lnTo>
                    <a:pt x="789" y="117"/>
                  </a:lnTo>
                  <a:lnTo>
                    <a:pt x="786" y="120"/>
                  </a:lnTo>
                  <a:lnTo>
                    <a:pt x="785" y="122"/>
                  </a:lnTo>
                  <a:lnTo>
                    <a:pt x="782" y="123"/>
                  </a:lnTo>
                  <a:lnTo>
                    <a:pt x="777" y="122"/>
                  </a:lnTo>
                  <a:lnTo>
                    <a:pt x="775" y="124"/>
                  </a:lnTo>
                  <a:lnTo>
                    <a:pt x="772" y="127"/>
                  </a:lnTo>
                  <a:lnTo>
                    <a:pt x="769" y="128"/>
                  </a:lnTo>
                  <a:lnTo>
                    <a:pt x="766" y="128"/>
                  </a:lnTo>
                  <a:lnTo>
                    <a:pt x="764" y="128"/>
                  </a:lnTo>
                  <a:lnTo>
                    <a:pt x="761" y="130"/>
                  </a:lnTo>
                  <a:lnTo>
                    <a:pt x="758" y="130"/>
                  </a:lnTo>
                  <a:lnTo>
                    <a:pt x="756" y="131"/>
                  </a:lnTo>
                  <a:lnTo>
                    <a:pt x="754" y="134"/>
                  </a:lnTo>
                  <a:lnTo>
                    <a:pt x="753" y="137"/>
                  </a:lnTo>
                  <a:lnTo>
                    <a:pt x="752" y="139"/>
                  </a:lnTo>
                  <a:lnTo>
                    <a:pt x="753" y="141"/>
                  </a:lnTo>
                  <a:lnTo>
                    <a:pt x="751" y="144"/>
                  </a:lnTo>
                  <a:lnTo>
                    <a:pt x="749" y="144"/>
                  </a:lnTo>
                  <a:lnTo>
                    <a:pt x="747" y="144"/>
                  </a:lnTo>
                  <a:lnTo>
                    <a:pt x="745" y="143"/>
                  </a:lnTo>
                  <a:lnTo>
                    <a:pt x="742" y="143"/>
                  </a:lnTo>
                  <a:lnTo>
                    <a:pt x="735" y="141"/>
                  </a:lnTo>
                  <a:lnTo>
                    <a:pt x="724" y="139"/>
                  </a:lnTo>
                  <a:lnTo>
                    <a:pt x="722" y="139"/>
                  </a:lnTo>
                  <a:lnTo>
                    <a:pt x="719" y="138"/>
                  </a:lnTo>
                  <a:lnTo>
                    <a:pt x="715" y="137"/>
                  </a:lnTo>
                  <a:lnTo>
                    <a:pt x="714" y="137"/>
                  </a:lnTo>
                  <a:lnTo>
                    <a:pt x="711" y="137"/>
                  </a:lnTo>
                  <a:lnTo>
                    <a:pt x="709" y="137"/>
                  </a:lnTo>
                  <a:lnTo>
                    <a:pt x="706" y="135"/>
                  </a:lnTo>
                  <a:lnTo>
                    <a:pt x="709" y="132"/>
                  </a:lnTo>
                  <a:lnTo>
                    <a:pt x="712" y="128"/>
                  </a:lnTo>
                  <a:lnTo>
                    <a:pt x="712" y="122"/>
                  </a:lnTo>
                  <a:lnTo>
                    <a:pt x="708" y="115"/>
                  </a:lnTo>
                  <a:lnTo>
                    <a:pt x="705" y="111"/>
                  </a:lnTo>
                  <a:lnTo>
                    <a:pt x="702" y="109"/>
                  </a:lnTo>
                  <a:lnTo>
                    <a:pt x="697" y="106"/>
                  </a:lnTo>
                  <a:lnTo>
                    <a:pt x="695" y="99"/>
                  </a:lnTo>
                  <a:lnTo>
                    <a:pt x="690" y="95"/>
                  </a:lnTo>
                  <a:lnTo>
                    <a:pt x="687" y="90"/>
                  </a:lnTo>
                  <a:lnTo>
                    <a:pt x="686" y="86"/>
                  </a:lnTo>
                  <a:lnTo>
                    <a:pt x="690" y="85"/>
                  </a:lnTo>
                  <a:lnTo>
                    <a:pt x="694" y="84"/>
                  </a:lnTo>
                  <a:lnTo>
                    <a:pt x="696" y="81"/>
                  </a:lnTo>
                  <a:lnTo>
                    <a:pt x="699" y="81"/>
                  </a:lnTo>
                  <a:lnTo>
                    <a:pt x="704" y="81"/>
                  </a:lnTo>
                  <a:lnTo>
                    <a:pt x="707" y="82"/>
                  </a:lnTo>
                  <a:lnTo>
                    <a:pt x="711" y="82"/>
                  </a:lnTo>
                  <a:lnTo>
                    <a:pt x="715" y="80"/>
                  </a:lnTo>
                  <a:lnTo>
                    <a:pt x="719" y="83"/>
                  </a:lnTo>
                  <a:lnTo>
                    <a:pt x="722" y="83"/>
                  </a:lnTo>
                  <a:lnTo>
                    <a:pt x="726" y="83"/>
                  </a:lnTo>
                  <a:lnTo>
                    <a:pt x="731" y="85"/>
                  </a:lnTo>
                  <a:lnTo>
                    <a:pt x="734" y="85"/>
                  </a:lnTo>
                  <a:lnTo>
                    <a:pt x="738" y="85"/>
                  </a:lnTo>
                  <a:lnTo>
                    <a:pt x="741" y="84"/>
                  </a:lnTo>
                  <a:lnTo>
                    <a:pt x="742" y="84"/>
                  </a:lnTo>
                  <a:lnTo>
                    <a:pt x="744" y="83"/>
                  </a:lnTo>
                  <a:lnTo>
                    <a:pt x="746" y="83"/>
                  </a:lnTo>
                  <a:lnTo>
                    <a:pt x="748" y="82"/>
                  </a:lnTo>
                  <a:lnTo>
                    <a:pt x="755" y="81"/>
                  </a:lnTo>
                  <a:lnTo>
                    <a:pt x="759" y="82"/>
                  </a:lnTo>
                  <a:lnTo>
                    <a:pt x="762" y="82"/>
                  </a:lnTo>
                  <a:lnTo>
                    <a:pt x="765" y="76"/>
                  </a:lnTo>
                  <a:lnTo>
                    <a:pt x="767" y="71"/>
                  </a:lnTo>
                  <a:lnTo>
                    <a:pt x="769" y="68"/>
                  </a:lnTo>
                  <a:lnTo>
                    <a:pt x="769" y="63"/>
                  </a:lnTo>
                  <a:lnTo>
                    <a:pt x="769" y="60"/>
                  </a:lnTo>
                  <a:lnTo>
                    <a:pt x="767" y="58"/>
                  </a:lnTo>
                  <a:lnTo>
                    <a:pt x="765" y="55"/>
                  </a:lnTo>
                  <a:lnTo>
                    <a:pt x="763" y="54"/>
                  </a:lnTo>
                  <a:lnTo>
                    <a:pt x="758" y="53"/>
                  </a:lnTo>
                  <a:lnTo>
                    <a:pt x="756" y="50"/>
                  </a:lnTo>
                  <a:lnTo>
                    <a:pt x="755" y="46"/>
                  </a:lnTo>
                  <a:lnTo>
                    <a:pt x="755" y="42"/>
                  </a:lnTo>
                  <a:lnTo>
                    <a:pt x="755" y="41"/>
                  </a:lnTo>
                  <a:lnTo>
                    <a:pt x="754" y="39"/>
                  </a:lnTo>
                  <a:lnTo>
                    <a:pt x="756" y="37"/>
                  </a:lnTo>
                  <a:lnTo>
                    <a:pt x="758" y="36"/>
                  </a:lnTo>
                  <a:lnTo>
                    <a:pt x="759" y="33"/>
                  </a:lnTo>
                  <a:lnTo>
                    <a:pt x="759" y="30"/>
                  </a:lnTo>
                  <a:lnTo>
                    <a:pt x="759" y="27"/>
                  </a:lnTo>
                  <a:lnTo>
                    <a:pt x="759" y="27"/>
                  </a:lnTo>
                  <a:lnTo>
                    <a:pt x="758" y="26"/>
                  </a:lnTo>
                  <a:lnTo>
                    <a:pt x="752" y="22"/>
                  </a:lnTo>
                  <a:lnTo>
                    <a:pt x="749" y="20"/>
                  </a:lnTo>
                  <a:lnTo>
                    <a:pt x="743" y="17"/>
                  </a:lnTo>
                  <a:lnTo>
                    <a:pt x="733" y="11"/>
                  </a:lnTo>
                  <a:lnTo>
                    <a:pt x="725" y="6"/>
                  </a:lnTo>
                  <a:lnTo>
                    <a:pt x="724" y="5"/>
                  </a:lnTo>
                  <a:lnTo>
                    <a:pt x="723" y="4"/>
                  </a:lnTo>
                  <a:lnTo>
                    <a:pt x="715" y="0"/>
                  </a:lnTo>
                  <a:lnTo>
                    <a:pt x="711" y="0"/>
                  </a:lnTo>
                  <a:lnTo>
                    <a:pt x="704" y="0"/>
                  </a:lnTo>
                  <a:lnTo>
                    <a:pt x="691" y="1"/>
                  </a:lnTo>
                  <a:lnTo>
                    <a:pt x="679" y="1"/>
                  </a:lnTo>
                  <a:lnTo>
                    <a:pt x="659" y="3"/>
                  </a:lnTo>
                  <a:lnTo>
                    <a:pt x="641" y="5"/>
                  </a:lnTo>
                  <a:lnTo>
                    <a:pt x="637" y="5"/>
                  </a:lnTo>
                  <a:lnTo>
                    <a:pt x="635" y="5"/>
                  </a:lnTo>
                  <a:lnTo>
                    <a:pt x="621" y="5"/>
                  </a:lnTo>
                  <a:lnTo>
                    <a:pt x="615" y="6"/>
                  </a:lnTo>
                  <a:lnTo>
                    <a:pt x="604" y="7"/>
                  </a:lnTo>
                  <a:lnTo>
                    <a:pt x="587" y="8"/>
                  </a:lnTo>
                  <a:lnTo>
                    <a:pt x="577" y="8"/>
                  </a:lnTo>
                  <a:lnTo>
                    <a:pt x="557" y="11"/>
                  </a:lnTo>
                  <a:lnTo>
                    <a:pt x="538" y="21"/>
                  </a:lnTo>
                  <a:lnTo>
                    <a:pt x="514" y="35"/>
                  </a:lnTo>
                  <a:lnTo>
                    <a:pt x="514" y="36"/>
                  </a:lnTo>
                  <a:lnTo>
                    <a:pt x="489" y="50"/>
                  </a:lnTo>
                  <a:lnTo>
                    <a:pt x="475" y="59"/>
                  </a:lnTo>
                  <a:lnTo>
                    <a:pt x="470" y="62"/>
                  </a:lnTo>
                  <a:lnTo>
                    <a:pt x="464" y="66"/>
                  </a:lnTo>
                  <a:lnTo>
                    <a:pt x="457" y="70"/>
                  </a:lnTo>
                  <a:lnTo>
                    <a:pt x="443" y="83"/>
                  </a:lnTo>
                  <a:lnTo>
                    <a:pt x="439" y="86"/>
                  </a:lnTo>
                  <a:lnTo>
                    <a:pt x="437" y="88"/>
                  </a:lnTo>
                  <a:lnTo>
                    <a:pt x="430" y="93"/>
                  </a:lnTo>
                  <a:lnTo>
                    <a:pt x="423" y="100"/>
                  </a:lnTo>
                  <a:lnTo>
                    <a:pt x="417" y="104"/>
                  </a:lnTo>
                  <a:lnTo>
                    <a:pt x="409" y="111"/>
                  </a:lnTo>
                  <a:lnTo>
                    <a:pt x="407" y="112"/>
                  </a:lnTo>
                  <a:lnTo>
                    <a:pt x="401" y="118"/>
                  </a:lnTo>
                  <a:lnTo>
                    <a:pt x="398" y="120"/>
                  </a:lnTo>
                  <a:lnTo>
                    <a:pt x="394" y="123"/>
                  </a:lnTo>
                  <a:lnTo>
                    <a:pt x="390" y="126"/>
                  </a:lnTo>
                  <a:lnTo>
                    <a:pt x="387" y="128"/>
                  </a:lnTo>
                  <a:lnTo>
                    <a:pt x="385" y="130"/>
                  </a:lnTo>
                  <a:lnTo>
                    <a:pt x="372" y="141"/>
                  </a:lnTo>
                  <a:lnTo>
                    <a:pt x="369" y="143"/>
                  </a:lnTo>
                  <a:lnTo>
                    <a:pt x="369" y="143"/>
                  </a:lnTo>
                  <a:lnTo>
                    <a:pt x="358" y="151"/>
                  </a:lnTo>
                  <a:lnTo>
                    <a:pt x="355" y="151"/>
                  </a:lnTo>
                  <a:lnTo>
                    <a:pt x="355" y="151"/>
                  </a:lnTo>
                  <a:lnTo>
                    <a:pt x="344" y="152"/>
                  </a:lnTo>
                  <a:lnTo>
                    <a:pt x="342" y="152"/>
                  </a:lnTo>
                  <a:lnTo>
                    <a:pt x="332" y="151"/>
                  </a:lnTo>
                  <a:lnTo>
                    <a:pt x="328" y="149"/>
                  </a:lnTo>
                  <a:lnTo>
                    <a:pt x="321" y="142"/>
                  </a:lnTo>
                  <a:lnTo>
                    <a:pt x="321" y="142"/>
                  </a:lnTo>
                  <a:lnTo>
                    <a:pt x="319" y="139"/>
                  </a:lnTo>
                  <a:lnTo>
                    <a:pt x="316" y="134"/>
                  </a:lnTo>
                  <a:lnTo>
                    <a:pt x="314" y="129"/>
                  </a:lnTo>
                  <a:lnTo>
                    <a:pt x="312" y="123"/>
                  </a:lnTo>
                  <a:lnTo>
                    <a:pt x="307" y="112"/>
                  </a:lnTo>
                  <a:lnTo>
                    <a:pt x="304" y="107"/>
                  </a:lnTo>
                  <a:lnTo>
                    <a:pt x="304" y="105"/>
                  </a:lnTo>
                  <a:lnTo>
                    <a:pt x="303" y="103"/>
                  </a:lnTo>
                  <a:lnTo>
                    <a:pt x="299" y="93"/>
                  </a:lnTo>
                  <a:lnTo>
                    <a:pt x="298" y="91"/>
                  </a:lnTo>
                  <a:lnTo>
                    <a:pt x="295" y="84"/>
                  </a:lnTo>
                  <a:lnTo>
                    <a:pt x="294" y="73"/>
                  </a:lnTo>
                  <a:lnTo>
                    <a:pt x="269" y="74"/>
                  </a:lnTo>
                  <a:lnTo>
                    <a:pt x="251" y="73"/>
                  </a:lnTo>
                  <a:lnTo>
                    <a:pt x="244" y="73"/>
                  </a:lnTo>
                  <a:lnTo>
                    <a:pt x="164" y="72"/>
                  </a:lnTo>
                  <a:lnTo>
                    <a:pt x="153" y="72"/>
                  </a:lnTo>
                  <a:lnTo>
                    <a:pt x="22" y="71"/>
                  </a:lnTo>
                  <a:lnTo>
                    <a:pt x="16" y="110"/>
                  </a:lnTo>
                  <a:lnTo>
                    <a:pt x="14" y="119"/>
                  </a:lnTo>
                  <a:lnTo>
                    <a:pt x="14" y="124"/>
                  </a:lnTo>
                  <a:lnTo>
                    <a:pt x="11" y="139"/>
                  </a:lnTo>
                  <a:lnTo>
                    <a:pt x="6" y="161"/>
                  </a:lnTo>
                  <a:lnTo>
                    <a:pt x="6" y="171"/>
                  </a:lnTo>
                  <a:lnTo>
                    <a:pt x="4" y="181"/>
                  </a:lnTo>
                  <a:lnTo>
                    <a:pt x="1" y="241"/>
                  </a:lnTo>
                  <a:lnTo>
                    <a:pt x="1" y="253"/>
                  </a:lnTo>
                  <a:lnTo>
                    <a:pt x="0" y="309"/>
                  </a:lnTo>
                  <a:lnTo>
                    <a:pt x="2" y="368"/>
                  </a:lnTo>
                  <a:lnTo>
                    <a:pt x="3" y="397"/>
                  </a:lnTo>
                  <a:lnTo>
                    <a:pt x="4" y="482"/>
                  </a:lnTo>
                  <a:lnTo>
                    <a:pt x="4" y="543"/>
                  </a:lnTo>
                  <a:lnTo>
                    <a:pt x="4" y="559"/>
                  </a:lnTo>
                  <a:lnTo>
                    <a:pt x="5" y="569"/>
                  </a:lnTo>
                  <a:lnTo>
                    <a:pt x="4" y="586"/>
                  </a:lnTo>
                  <a:lnTo>
                    <a:pt x="4" y="597"/>
                  </a:lnTo>
                  <a:lnTo>
                    <a:pt x="6" y="664"/>
                  </a:lnTo>
                  <a:lnTo>
                    <a:pt x="96" y="664"/>
                  </a:lnTo>
                  <a:lnTo>
                    <a:pt x="101" y="666"/>
                  </a:lnTo>
                  <a:lnTo>
                    <a:pt x="104" y="675"/>
                  </a:lnTo>
                  <a:lnTo>
                    <a:pt x="100" y="680"/>
                  </a:lnTo>
                  <a:lnTo>
                    <a:pt x="99" y="694"/>
                  </a:lnTo>
                  <a:lnTo>
                    <a:pt x="100" y="700"/>
                  </a:lnTo>
                  <a:lnTo>
                    <a:pt x="107" y="705"/>
                  </a:lnTo>
                  <a:lnTo>
                    <a:pt x="114" y="705"/>
                  </a:lnTo>
                  <a:lnTo>
                    <a:pt x="147" y="692"/>
                  </a:lnTo>
                  <a:lnTo>
                    <a:pt x="164" y="691"/>
                  </a:lnTo>
                  <a:lnTo>
                    <a:pt x="170" y="692"/>
                  </a:lnTo>
                  <a:lnTo>
                    <a:pt x="170" y="692"/>
                  </a:lnTo>
                  <a:lnTo>
                    <a:pt x="171" y="689"/>
                  </a:lnTo>
                  <a:lnTo>
                    <a:pt x="169" y="685"/>
                  </a:lnTo>
                  <a:lnTo>
                    <a:pt x="167" y="683"/>
                  </a:lnTo>
                  <a:lnTo>
                    <a:pt x="166" y="682"/>
                  </a:lnTo>
                  <a:lnTo>
                    <a:pt x="165" y="681"/>
                  </a:lnTo>
                  <a:lnTo>
                    <a:pt x="165" y="679"/>
                  </a:lnTo>
                  <a:lnTo>
                    <a:pt x="164" y="678"/>
                  </a:lnTo>
                  <a:lnTo>
                    <a:pt x="161" y="677"/>
                  </a:lnTo>
                  <a:lnTo>
                    <a:pt x="159" y="677"/>
                  </a:lnTo>
                  <a:lnTo>
                    <a:pt x="157" y="677"/>
                  </a:lnTo>
                  <a:lnTo>
                    <a:pt x="155" y="678"/>
                  </a:lnTo>
                  <a:lnTo>
                    <a:pt x="153" y="678"/>
                  </a:lnTo>
                  <a:lnTo>
                    <a:pt x="152" y="678"/>
                  </a:lnTo>
                  <a:lnTo>
                    <a:pt x="149" y="678"/>
                  </a:lnTo>
                  <a:lnTo>
                    <a:pt x="146" y="678"/>
                  </a:lnTo>
                  <a:lnTo>
                    <a:pt x="144" y="679"/>
                  </a:lnTo>
                  <a:lnTo>
                    <a:pt x="143" y="681"/>
                  </a:lnTo>
                  <a:lnTo>
                    <a:pt x="142" y="682"/>
                  </a:lnTo>
                  <a:lnTo>
                    <a:pt x="140" y="684"/>
                  </a:lnTo>
                  <a:lnTo>
                    <a:pt x="137" y="686"/>
                  </a:lnTo>
                  <a:lnTo>
                    <a:pt x="134" y="688"/>
                  </a:lnTo>
                  <a:lnTo>
                    <a:pt x="130" y="689"/>
                  </a:lnTo>
                  <a:lnTo>
                    <a:pt x="128" y="689"/>
                  </a:lnTo>
                  <a:lnTo>
                    <a:pt x="125" y="689"/>
                  </a:lnTo>
                  <a:lnTo>
                    <a:pt x="124" y="692"/>
                  </a:lnTo>
                  <a:lnTo>
                    <a:pt x="124" y="694"/>
                  </a:lnTo>
                  <a:lnTo>
                    <a:pt x="124" y="697"/>
                  </a:lnTo>
                  <a:lnTo>
                    <a:pt x="121" y="700"/>
                  </a:lnTo>
                  <a:lnTo>
                    <a:pt x="118" y="698"/>
                  </a:lnTo>
                  <a:lnTo>
                    <a:pt x="118" y="694"/>
                  </a:lnTo>
                  <a:lnTo>
                    <a:pt x="120" y="692"/>
                  </a:lnTo>
                  <a:lnTo>
                    <a:pt x="119" y="689"/>
                  </a:lnTo>
                  <a:lnTo>
                    <a:pt x="121" y="687"/>
                  </a:lnTo>
                  <a:lnTo>
                    <a:pt x="121" y="685"/>
                  </a:lnTo>
                  <a:lnTo>
                    <a:pt x="120" y="684"/>
                  </a:lnTo>
                  <a:lnTo>
                    <a:pt x="118" y="685"/>
                  </a:lnTo>
                  <a:lnTo>
                    <a:pt x="117" y="683"/>
                  </a:lnTo>
                  <a:lnTo>
                    <a:pt x="115" y="681"/>
                  </a:lnTo>
                  <a:lnTo>
                    <a:pt x="114" y="678"/>
                  </a:lnTo>
                  <a:lnTo>
                    <a:pt x="112" y="678"/>
                  </a:lnTo>
                  <a:lnTo>
                    <a:pt x="111" y="676"/>
                  </a:lnTo>
                  <a:lnTo>
                    <a:pt x="111" y="673"/>
                  </a:lnTo>
                  <a:lnTo>
                    <a:pt x="110" y="671"/>
                  </a:lnTo>
                  <a:lnTo>
                    <a:pt x="111" y="671"/>
                  </a:lnTo>
                  <a:lnTo>
                    <a:pt x="112" y="671"/>
                  </a:lnTo>
                  <a:lnTo>
                    <a:pt x="113" y="672"/>
                  </a:lnTo>
                  <a:lnTo>
                    <a:pt x="114" y="673"/>
                  </a:lnTo>
                  <a:lnTo>
                    <a:pt x="115" y="673"/>
                  </a:lnTo>
                  <a:lnTo>
                    <a:pt x="115" y="674"/>
                  </a:lnTo>
                  <a:lnTo>
                    <a:pt x="117" y="674"/>
                  </a:lnTo>
                  <a:lnTo>
                    <a:pt x="120" y="674"/>
                  </a:lnTo>
                  <a:lnTo>
                    <a:pt x="122" y="673"/>
                  </a:lnTo>
                  <a:lnTo>
                    <a:pt x="122" y="671"/>
                  </a:lnTo>
                  <a:lnTo>
                    <a:pt x="122" y="670"/>
                  </a:lnTo>
                  <a:lnTo>
                    <a:pt x="124" y="669"/>
                  </a:lnTo>
                  <a:lnTo>
                    <a:pt x="124" y="671"/>
                  </a:lnTo>
                  <a:lnTo>
                    <a:pt x="125" y="673"/>
                  </a:lnTo>
                  <a:lnTo>
                    <a:pt x="127" y="674"/>
                  </a:lnTo>
                  <a:lnTo>
                    <a:pt x="130" y="674"/>
                  </a:lnTo>
                  <a:lnTo>
                    <a:pt x="131" y="672"/>
                  </a:lnTo>
                  <a:lnTo>
                    <a:pt x="133" y="671"/>
                  </a:lnTo>
                  <a:lnTo>
                    <a:pt x="135" y="673"/>
                  </a:lnTo>
                  <a:lnTo>
                    <a:pt x="137" y="673"/>
                  </a:lnTo>
                  <a:lnTo>
                    <a:pt x="140" y="673"/>
                  </a:lnTo>
                  <a:lnTo>
                    <a:pt x="141" y="671"/>
                  </a:lnTo>
                  <a:lnTo>
                    <a:pt x="142" y="672"/>
                  </a:lnTo>
                  <a:lnTo>
                    <a:pt x="144" y="671"/>
                  </a:lnTo>
                  <a:lnTo>
                    <a:pt x="148" y="670"/>
                  </a:lnTo>
                  <a:lnTo>
                    <a:pt x="149" y="668"/>
                  </a:lnTo>
                  <a:lnTo>
                    <a:pt x="149" y="666"/>
                  </a:lnTo>
                  <a:lnTo>
                    <a:pt x="148" y="663"/>
                  </a:lnTo>
                  <a:lnTo>
                    <a:pt x="148" y="661"/>
                  </a:lnTo>
                  <a:lnTo>
                    <a:pt x="146" y="660"/>
                  </a:lnTo>
                  <a:lnTo>
                    <a:pt x="146" y="657"/>
                  </a:lnTo>
                  <a:lnTo>
                    <a:pt x="147" y="655"/>
                  </a:lnTo>
                  <a:lnTo>
                    <a:pt x="146" y="653"/>
                  </a:lnTo>
                  <a:lnTo>
                    <a:pt x="146" y="651"/>
                  </a:lnTo>
                  <a:lnTo>
                    <a:pt x="148" y="651"/>
                  </a:lnTo>
                  <a:lnTo>
                    <a:pt x="151" y="652"/>
                  </a:lnTo>
                  <a:lnTo>
                    <a:pt x="155" y="656"/>
                  </a:lnTo>
                  <a:lnTo>
                    <a:pt x="157" y="657"/>
                  </a:lnTo>
                  <a:lnTo>
                    <a:pt x="159" y="659"/>
                  </a:lnTo>
                  <a:lnTo>
                    <a:pt x="162" y="661"/>
                  </a:lnTo>
                  <a:lnTo>
                    <a:pt x="164" y="664"/>
                  </a:lnTo>
                  <a:lnTo>
                    <a:pt x="166" y="667"/>
                  </a:lnTo>
                  <a:lnTo>
                    <a:pt x="169" y="669"/>
                  </a:lnTo>
                  <a:lnTo>
                    <a:pt x="173" y="668"/>
                  </a:lnTo>
                  <a:lnTo>
                    <a:pt x="175" y="668"/>
                  </a:lnTo>
                  <a:lnTo>
                    <a:pt x="176" y="670"/>
                  </a:lnTo>
                  <a:lnTo>
                    <a:pt x="176" y="671"/>
                  </a:lnTo>
                  <a:lnTo>
                    <a:pt x="179" y="673"/>
                  </a:lnTo>
                  <a:lnTo>
                    <a:pt x="183" y="675"/>
                  </a:lnTo>
                  <a:lnTo>
                    <a:pt x="185" y="676"/>
                  </a:lnTo>
                  <a:lnTo>
                    <a:pt x="186" y="678"/>
                  </a:lnTo>
                  <a:lnTo>
                    <a:pt x="186" y="680"/>
                  </a:lnTo>
                  <a:lnTo>
                    <a:pt x="188" y="681"/>
                  </a:lnTo>
                  <a:lnTo>
                    <a:pt x="190" y="681"/>
                  </a:lnTo>
                  <a:lnTo>
                    <a:pt x="191" y="681"/>
                  </a:lnTo>
                  <a:lnTo>
                    <a:pt x="194" y="682"/>
                  </a:lnTo>
                  <a:lnTo>
                    <a:pt x="195" y="681"/>
                  </a:lnTo>
                  <a:lnTo>
                    <a:pt x="197" y="680"/>
                  </a:lnTo>
                  <a:lnTo>
                    <a:pt x="196" y="677"/>
                  </a:lnTo>
                  <a:lnTo>
                    <a:pt x="195" y="674"/>
                  </a:lnTo>
                  <a:lnTo>
                    <a:pt x="194" y="671"/>
                  </a:lnTo>
                  <a:lnTo>
                    <a:pt x="194" y="667"/>
                  </a:lnTo>
                  <a:lnTo>
                    <a:pt x="191" y="665"/>
                  </a:lnTo>
                  <a:lnTo>
                    <a:pt x="189" y="662"/>
                  </a:lnTo>
                  <a:lnTo>
                    <a:pt x="187" y="660"/>
                  </a:lnTo>
                  <a:lnTo>
                    <a:pt x="185" y="657"/>
                  </a:lnTo>
                  <a:lnTo>
                    <a:pt x="184" y="653"/>
                  </a:lnTo>
                  <a:lnTo>
                    <a:pt x="185" y="652"/>
                  </a:lnTo>
                  <a:lnTo>
                    <a:pt x="187" y="652"/>
                  </a:lnTo>
                  <a:lnTo>
                    <a:pt x="189" y="651"/>
                  </a:lnTo>
                  <a:lnTo>
                    <a:pt x="191" y="650"/>
                  </a:lnTo>
                  <a:lnTo>
                    <a:pt x="193" y="650"/>
                  </a:lnTo>
                  <a:lnTo>
                    <a:pt x="195" y="648"/>
                  </a:lnTo>
                  <a:lnTo>
                    <a:pt x="196" y="646"/>
                  </a:lnTo>
                  <a:lnTo>
                    <a:pt x="197" y="644"/>
                  </a:lnTo>
                  <a:lnTo>
                    <a:pt x="196" y="641"/>
                  </a:lnTo>
                  <a:lnTo>
                    <a:pt x="195" y="640"/>
                  </a:lnTo>
                  <a:lnTo>
                    <a:pt x="193" y="637"/>
                  </a:lnTo>
                  <a:lnTo>
                    <a:pt x="194" y="635"/>
                  </a:lnTo>
                  <a:lnTo>
                    <a:pt x="193" y="633"/>
                  </a:lnTo>
                  <a:lnTo>
                    <a:pt x="192" y="631"/>
                  </a:lnTo>
                  <a:lnTo>
                    <a:pt x="192" y="629"/>
                  </a:lnTo>
                  <a:lnTo>
                    <a:pt x="194" y="626"/>
                  </a:lnTo>
                  <a:lnTo>
                    <a:pt x="195" y="621"/>
                  </a:lnTo>
                  <a:lnTo>
                    <a:pt x="195" y="618"/>
                  </a:lnTo>
                  <a:lnTo>
                    <a:pt x="196" y="613"/>
                  </a:lnTo>
                  <a:lnTo>
                    <a:pt x="198" y="610"/>
                  </a:lnTo>
                  <a:lnTo>
                    <a:pt x="198" y="608"/>
                  </a:lnTo>
                  <a:lnTo>
                    <a:pt x="199" y="604"/>
                  </a:lnTo>
                  <a:lnTo>
                    <a:pt x="200" y="602"/>
                  </a:lnTo>
                  <a:lnTo>
                    <a:pt x="202" y="600"/>
                  </a:lnTo>
                  <a:lnTo>
                    <a:pt x="204" y="600"/>
                  </a:lnTo>
                  <a:lnTo>
                    <a:pt x="205" y="599"/>
                  </a:lnTo>
                  <a:lnTo>
                    <a:pt x="208" y="595"/>
                  </a:lnTo>
                  <a:lnTo>
                    <a:pt x="210" y="592"/>
                  </a:lnTo>
                  <a:lnTo>
                    <a:pt x="213" y="590"/>
                  </a:lnTo>
                  <a:lnTo>
                    <a:pt x="215" y="587"/>
                  </a:lnTo>
                  <a:lnTo>
                    <a:pt x="216" y="584"/>
                  </a:lnTo>
                  <a:lnTo>
                    <a:pt x="219" y="581"/>
                  </a:lnTo>
                  <a:lnTo>
                    <a:pt x="222" y="579"/>
                  </a:lnTo>
                  <a:lnTo>
                    <a:pt x="225" y="576"/>
                  </a:lnTo>
                  <a:lnTo>
                    <a:pt x="226" y="573"/>
                  </a:lnTo>
                  <a:lnTo>
                    <a:pt x="232" y="572"/>
                  </a:lnTo>
                  <a:lnTo>
                    <a:pt x="234" y="571"/>
                  </a:lnTo>
                  <a:lnTo>
                    <a:pt x="236" y="568"/>
                  </a:lnTo>
                  <a:lnTo>
                    <a:pt x="237" y="566"/>
                  </a:lnTo>
                  <a:lnTo>
                    <a:pt x="238" y="564"/>
                  </a:lnTo>
                  <a:lnTo>
                    <a:pt x="240" y="560"/>
                  </a:lnTo>
                  <a:lnTo>
                    <a:pt x="241" y="558"/>
                  </a:lnTo>
                  <a:lnTo>
                    <a:pt x="241" y="557"/>
                  </a:lnTo>
                  <a:lnTo>
                    <a:pt x="242" y="555"/>
                  </a:lnTo>
                  <a:lnTo>
                    <a:pt x="243" y="552"/>
                  </a:lnTo>
                  <a:lnTo>
                    <a:pt x="244" y="550"/>
                  </a:lnTo>
                  <a:lnTo>
                    <a:pt x="245" y="549"/>
                  </a:lnTo>
                  <a:lnTo>
                    <a:pt x="245" y="546"/>
                  </a:lnTo>
                  <a:lnTo>
                    <a:pt x="245" y="543"/>
                  </a:lnTo>
                  <a:lnTo>
                    <a:pt x="245" y="542"/>
                  </a:lnTo>
                  <a:lnTo>
                    <a:pt x="246" y="540"/>
                  </a:lnTo>
                  <a:lnTo>
                    <a:pt x="246" y="539"/>
                  </a:lnTo>
                  <a:lnTo>
                    <a:pt x="245" y="537"/>
                  </a:lnTo>
                  <a:lnTo>
                    <a:pt x="243" y="537"/>
                  </a:lnTo>
                  <a:lnTo>
                    <a:pt x="240" y="537"/>
                  </a:lnTo>
                  <a:lnTo>
                    <a:pt x="238" y="536"/>
                  </a:lnTo>
                  <a:lnTo>
                    <a:pt x="236" y="535"/>
                  </a:lnTo>
                  <a:lnTo>
                    <a:pt x="235" y="533"/>
                  </a:lnTo>
                  <a:lnTo>
                    <a:pt x="234" y="531"/>
                  </a:lnTo>
                  <a:lnTo>
                    <a:pt x="231" y="530"/>
                  </a:lnTo>
                  <a:lnTo>
                    <a:pt x="229" y="530"/>
                  </a:lnTo>
                  <a:lnTo>
                    <a:pt x="228" y="531"/>
                  </a:lnTo>
                  <a:lnTo>
                    <a:pt x="226" y="532"/>
                  </a:lnTo>
                  <a:lnTo>
                    <a:pt x="225" y="533"/>
                  </a:lnTo>
                  <a:lnTo>
                    <a:pt x="222" y="534"/>
                  </a:lnTo>
                  <a:lnTo>
                    <a:pt x="217" y="533"/>
                  </a:lnTo>
                  <a:lnTo>
                    <a:pt x="216" y="534"/>
                  </a:lnTo>
                  <a:lnTo>
                    <a:pt x="215" y="535"/>
                  </a:lnTo>
                  <a:lnTo>
                    <a:pt x="215" y="536"/>
                  </a:lnTo>
                  <a:lnTo>
                    <a:pt x="214" y="537"/>
                  </a:lnTo>
                  <a:lnTo>
                    <a:pt x="212" y="539"/>
                  </a:lnTo>
                  <a:lnTo>
                    <a:pt x="211" y="538"/>
                  </a:lnTo>
                  <a:lnTo>
                    <a:pt x="211" y="536"/>
                  </a:lnTo>
                  <a:lnTo>
                    <a:pt x="213" y="534"/>
                  </a:lnTo>
                  <a:lnTo>
                    <a:pt x="213" y="532"/>
                  </a:lnTo>
                  <a:lnTo>
                    <a:pt x="214" y="529"/>
                  </a:lnTo>
                  <a:lnTo>
                    <a:pt x="212" y="528"/>
                  </a:lnTo>
                  <a:lnTo>
                    <a:pt x="211" y="526"/>
                  </a:lnTo>
                  <a:lnTo>
                    <a:pt x="209" y="524"/>
                  </a:lnTo>
                  <a:lnTo>
                    <a:pt x="205" y="524"/>
                  </a:lnTo>
                  <a:lnTo>
                    <a:pt x="203" y="523"/>
                  </a:lnTo>
                  <a:lnTo>
                    <a:pt x="200" y="521"/>
                  </a:lnTo>
                  <a:lnTo>
                    <a:pt x="196" y="519"/>
                  </a:lnTo>
                  <a:lnTo>
                    <a:pt x="193" y="516"/>
                  </a:lnTo>
                  <a:lnTo>
                    <a:pt x="191" y="515"/>
                  </a:lnTo>
                  <a:lnTo>
                    <a:pt x="187" y="511"/>
                  </a:lnTo>
                  <a:lnTo>
                    <a:pt x="183" y="509"/>
                  </a:lnTo>
                  <a:lnTo>
                    <a:pt x="181" y="507"/>
                  </a:lnTo>
                  <a:lnTo>
                    <a:pt x="179" y="503"/>
                  </a:lnTo>
                  <a:lnTo>
                    <a:pt x="176" y="499"/>
                  </a:lnTo>
                  <a:lnTo>
                    <a:pt x="172" y="496"/>
                  </a:lnTo>
                  <a:lnTo>
                    <a:pt x="168" y="497"/>
                  </a:lnTo>
                  <a:lnTo>
                    <a:pt x="165" y="499"/>
                  </a:lnTo>
                  <a:lnTo>
                    <a:pt x="164" y="500"/>
                  </a:lnTo>
                  <a:lnTo>
                    <a:pt x="161" y="500"/>
                  </a:lnTo>
                  <a:lnTo>
                    <a:pt x="158" y="497"/>
                  </a:lnTo>
                  <a:lnTo>
                    <a:pt x="155" y="492"/>
                  </a:lnTo>
                  <a:lnTo>
                    <a:pt x="154" y="492"/>
                  </a:lnTo>
                  <a:lnTo>
                    <a:pt x="151" y="492"/>
                  </a:lnTo>
                  <a:lnTo>
                    <a:pt x="152" y="489"/>
                  </a:lnTo>
                  <a:lnTo>
                    <a:pt x="154" y="488"/>
                  </a:lnTo>
                  <a:lnTo>
                    <a:pt x="156" y="485"/>
                  </a:lnTo>
                  <a:lnTo>
                    <a:pt x="158" y="481"/>
                  </a:lnTo>
                  <a:lnTo>
                    <a:pt x="161" y="479"/>
                  </a:lnTo>
                  <a:lnTo>
                    <a:pt x="164" y="478"/>
                  </a:lnTo>
                  <a:lnTo>
                    <a:pt x="169" y="476"/>
                  </a:lnTo>
                  <a:lnTo>
                    <a:pt x="174" y="477"/>
                  </a:lnTo>
                  <a:lnTo>
                    <a:pt x="177" y="477"/>
                  </a:lnTo>
                  <a:lnTo>
                    <a:pt x="180" y="476"/>
                  </a:lnTo>
                  <a:lnTo>
                    <a:pt x="184" y="477"/>
                  </a:lnTo>
                  <a:lnTo>
                    <a:pt x="186" y="479"/>
                  </a:lnTo>
                  <a:lnTo>
                    <a:pt x="186" y="481"/>
                  </a:lnTo>
                  <a:lnTo>
                    <a:pt x="188" y="483"/>
                  </a:lnTo>
                  <a:lnTo>
                    <a:pt x="193" y="481"/>
                  </a:lnTo>
                  <a:lnTo>
                    <a:pt x="197" y="479"/>
                  </a:lnTo>
                  <a:lnTo>
                    <a:pt x="202" y="477"/>
                  </a:lnTo>
                  <a:lnTo>
                    <a:pt x="207" y="474"/>
                  </a:lnTo>
                  <a:lnTo>
                    <a:pt x="214" y="472"/>
                  </a:lnTo>
                  <a:lnTo>
                    <a:pt x="216" y="471"/>
                  </a:lnTo>
                  <a:lnTo>
                    <a:pt x="219" y="470"/>
                  </a:lnTo>
                  <a:lnTo>
                    <a:pt x="223" y="469"/>
                  </a:lnTo>
                  <a:lnTo>
                    <a:pt x="227" y="468"/>
                  </a:lnTo>
                  <a:lnTo>
                    <a:pt x="232" y="467"/>
                  </a:lnTo>
                  <a:lnTo>
                    <a:pt x="233" y="466"/>
                  </a:lnTo>
                  <a:lnTo>
                    <a:pt x="234" y="463"/>
                  </a:lnTo>
                  <a:lnTo>
                    <a:pt x="235" y="461"/>
                  </a:lnTo>
                  <a:lnTo>
                    <a:pt x="236" y="460"/>
                  </a:lnTo>
                  <a:lnTo>
                    <a:pt x="240" y="460"/>
                  </a:lnTo>
                  <a:lnTo>
                    <a:pt x="242" y="461"/>
                  </a:lnTo>
                  <a:lnTo>
                    <a:pt x="244" y="461"/>
                  </a:lnTo>
                  <a:lnTo>
                    <a:pt x="246" y="459"/>
                  </a:lnTo>
                  <a:lnTo>
                    <a:pt x="249" y="456"/>
                  </a:lnTo>
                  <a:lnTo>
                    <a:pt x="250" y="450"/>
                  </a:lnTo>
                  <a:lnTo>
                    <a:pt x="251" y="448"/>
                  </a:lnTo>
                  <a:lnTo>
                    <a:pt x="253" y="448"/>
                  </a:lnTo>
                  <a:lnTo>
                    <a:pt x="256" y="449"/>
                  </a:lnTo>
                  <a:lnTo>
                    <a:pt x="258" y="451"/>
                  </a:lnTo>
                  <a:lnTo>
                    <a:pt x="261" y="455"/>
                  </a:lnTo>
                  <a:lnTo>
                    <a:pt x="264" y="459"/>
                  </a:lnTo>
                  <a:lnTo>
                    <a:pt x="267" y="465"/>
                  </a:lnTo>
                  <a:lnTo>
                    <a:pt x="270" y="466"/>
                  </a:lnTo>
                  <a:lnTo>
                    <a:pt x="276" y="471"/>
                  </a:lnTo>
                  <a:lnTo>
                    <a:pt x="278" y="473"/>
                  </a:lnTo>
                  <a:lnTo>
                    <a:pt x="282" y="476"/>
                  </a:lnTo>
                  <a:lnTo>
                    <a:pt x="284" y="480"/>
                  </a:lnTo>
                  <a:lnTo>
                    <a:pt x="287" y="487"/>
                  </a:lnTo>
                  <a:lnTo>
                    <a:pt x="292" y="492"/>
                  </a:lnTo>
                  <a:lnTo>
                    <a:pt x="296" y="497"/>
                  </a:lnTo>
                  <a:lnTo>
                    <a:pt x="301" y="501"/>
                  </a:lnTo>
                  <a:lnTo>
                    <a:pt x="303" y="507"/>
                  </a:lnTo>
                  <a:lnTo>
                    <a:pt x="306" y="510"/>
                  </a:lnTo>
                  <a:lnTo>
                    <a:pt x="313" y="511"/>
                  </a:lnTo>
                  <a:lnTo>
                    <a:pt x="319" y="513"/>
                  </a:lnTo>
                  <a:lnTo>
                    <a:pt x="324" y="513"/>
                  </a:lnTo>
                  <a:lnTo>
                    <a:pt x="327" y="514"/>
                  </a:lnTo>
                  <a:lnTo>
                    <a:pt x="330" y="516"/>
                  </a:lnTo>
                  <a:lnTo>
                    <a:pt x="334" y="520"/>
                  </a:lnTo>
                  <a:lnTo>
                    <a:pt x="342" y="528"/>
                  </a:lnTo>
                  <a:lnTo>
                    <a:pt x="345" y="532"/>
                  </a:lnTo>
                  <a:lnTo>
                    <a:pt x="348" y="538"/>
                  </a:lnTo>
                  <a:lnTo>
                    <a:pt x="353" y="542"/>
                  </a:lnTo>
                  <a:lnTo>
                    <a:pt x="356" y="547"/>
                  </a:lnTo>
                  <a:lnTo>
                    <a:pt x="362" y="551"/>
                  </a:lnTo>
                  <a:lnTo>
                    <a:pt x="365" y="554"/>
                  </a:lnTo>
                  <a:lnTo>
                    <a:pt x="365" y="552"/>
                  </a:lnTo>
                  <a:lnTo>
                    <a:pt x="368" y="551"/>
                  </a:lnTo>
                  <a:lnTo>
                    <a:pt x="372" y="550"/>
                  </a:lnTo>
                  <a:lnTo>
                    <a:pt x="375" y="549"/>
                  </a:lnTo>
                  <a:lnTo>
                    <a:pt x="377" y="548"/>
                  </a:lnTo>
                  <a:lnTo>
                    <a:pt x="378" y="545"/>
                  </a:lnTo>
                  <a:lnTo>
                    <a:pt x="379" y="543"/>
                  </a:lnTo>
                  <a:lnTo>
                    <a:pt x="381" y="543"/>
                  </a:lnTo>
                  <a:lnTo>
                    <a:pt x="385" y="544"/>
                  </a:lnTo>
                  <a:lnTo>
                    <a:pt x="388" y="544"/>
                  </a:lnTo>
                  <a:lnTo>
                    <a:pt x="388" y="541"/>
                  </a:lnTo>
                  <a:lnTo>
                    <a:pt x="386" y="539"/>
                  </a:lnTo>
                  <a:lnTo>
                    <a:pt x="389" y="539"/>
                  </a:lnTo>
                  <a:lnTo>
                    <a:pt x="394" y="540"/>
                  </a:lnTo>
                  <a:lnTo>
                    <a:pt x="399" y="542"/>
                  </a:lnTo>
                  <a:lnTo>
                    <a:pt x="404" y="543"/>
                  </a:lnTo>
                  <a:lnTo>
                    <a:pt x="406" y="541"/>
                  </a:lnTo>
                  <a:lnTo>
                    <a:pt x="409" y="539"/>
                  </a:lnTo>
                  <a:lnTo>
                    <a:pt x="412" y="538"/>
                  </a:lnTo>
                  <a:lnTo>
                    <a:pt x="415" y="537"/>
                  </a:lnTo>
                  <a:lnTo>
                    <a:pt x="418" y="536"/>
                  </a:lnTo>
                  <a:lnTo>
                    <a:pt x="421" y="531"/>
                  </a:lnTo>
                  <a:lnTo>
                    <a:pt x="423" y="528"/>
                  </a:lnTo>
                  <a:lnTo>
                    <a:pt x="425" y="524"/>
                  </a:lnTo>
                  <a:lnTo>
                    <a:pt x="425" y="522"/>
                  </a:lnTo>
                  <a:lnTo>
                    <a:pt x="427" y="521"/>
                  </a:lnTo>
                  <a:lnTo>
                    <a:pt x="427" y="519"/>
                  </a:lnTo>
                  <a:lnTo>
                    <a:pt x="424" y="517"/>
                  </a:lnTo>
                  <a:lnTo>
                    <a:pt x="423" y="515"/>
                  </a:lnTo>
                  <a:lnTo>
                    <a:pt x="421" y="512"/>
                  </a:lnTo>
                  <a:lnTo>
                    <a:pt x="422" y="509"/>
                  </a:lnTo>
                  <a:lnTo>
                    <a:pt x="425" y="508"/>
                  </a:lnTo>
                  <a:lnTo>
                    <a:pt x="427" y="509"/>
                  </a:lnTo>
                  <a:lnTo>
                    <a:pt x="433" y="511"/>
                  </a:lnTo>
                  <a:lnTo>
                    <a:pt x="438" y="513"/>
                  </a:lnTo>
                  <a:lnTo>
                    <a:pt x="446" y="519"/>
                  </a:lnTo>
                  <a:lnTo>
                    <a:pt x="455" y="524"/>
                  </a:lnTo>
                  <a:lnTo>
                    <a:pt x="461" y="527"/>
                  </a:lnTo>
                  <a:lnTo>
                    <a:pt x="465" y="532"/>
                  </a:lnTo>
                  <a:lnTo>
                    <a:pt x="471" y="536"/>
                  </a:lnTo>
                  <a:lnTo>
                    <a:pt x="476" y="541"/>
                  </a:lnTo>
                  <a:lnTo>
                    <a:pt x="482" y="545"/>
                  </a:lnTo>
                  <a:lnTo>
                    <a:pt x="487" y="551"/>
                  </a:lnTo>
                  <a:lnTo>
                    <a:pt x="492" y="555"/>
                  </a:lnTo>
                  <a:lnTo>
                    <a:pt x="491" y="550"/>
                  </a:lnTo>
                  <a:lnTo>
                    <a:pt x="491" y="546"/>
                  </a:lnTo>
                  <a:lnTo>
                    <a:pt x="491" y="541"/>
                  </a:lnTo>
                  <a:lnTo>
                    <a:pt x="492" y="534"/>
                  </a:lnTo>
                  <a:lnTo>
                    <a:pt x="493" y="527"/>
                  </a:lnTo>
                  <a:lnTo>
                    <a:pt x="495" y="521"/>
                  </a:lnTo>
                  <a:lnTo>
                    <a:pt x="497" y="516"/>
                  </a:lnTo>
                  <a:lnTo>
                    <a:pt x="501" y="510"/>
                  </a:lnTo>
                  <a:lnTo>
                    <a:pt x="505" y="504"/>
                  </a:lnTo>
                  <a:lnTo>
                    <a:pt x="506" y="500"/>
                  </a:lnTo>
                  <a:lnTo>
                    <a:pt x="508" y="495"/>
                  </a:lnTo>
                  <a:lnTo>
                    <a:pt x="508" y="493"/>
                  </a:lnTo>
                  <a:lnTo>
                    <a:pt x="509" y="491"/>
                  </a:lnTo>
                  <a:lnTo>
                    <a:pt x="509" y="489"/>
                  </a:lnTo>
                  <a:lnTo>
                    <a:pt x="509" y="484"/>
                  </a:lnTo>
                  <a:lnTo>
                    <a:pt x="513" y="481"/>
                  </a:lnTo>
                  <a:lnTo>
                    <a:pt x="516" y="477"/>
                  </a:lnTo>
                  <a:lnTo>
                    <a:pt x="521" y="474"/>
                  </a:lnTo>
                  <a:lnTo>
                    <a:pt x="527" y="469"/>
                  </a:lnTo>
                  <a:lnTo>
                    <a:pt x="540" y="457"/>
                  </a:lnTo>
                  <a:lnTo>
                    <a:pt x="543" y="454"/>
                  </a:lnTo>
                  <a:lnTo>
                    <a:pt x="545" y="452"/>
                  </a:lnTo>
                  <a:lnTo>
                    <a:pt x="546" y="449"/>
                  </a:lnTo>
                  <a:lnTo>
                    <a:pt x="549" y="445"/>
                  </a:lnTo>
                  <a:lnTo>
                    <a:pt x="552" y="441"/>
                  </a:lnTo>
                  <a:lnTo>
                    <a:pt x="554" y="436"/>
                  </a:lnTo>
                  <a:lnTo>
                    <a:pt x="554" y="432"/>
                  </a:lnTo>
                  <a:lnTo>
                    <a:pt x="554" y="428"/>
                  </a:lnTo>
                  <a:lnTo>
                    <a:pt x="554" y="426"/>
                  </a:lnTo>
                  <a:lnTo>
                    <a:pt x="554" y="422"/>
                  </a:lnTo>
                  <a:lnTo>
                    <a:pt x="554" y="415"/>
                  </a:lnTo>
                  <a:lnTo>
                    <a:pt x="554" y="411"/>
                  </a:lnTo>
                  <a:lnTo>
                    <a:pt x="555" y="408"/>
                  </a:lnTo>
                  <a:lnTo>
                    <a:pt x="558" y="403"/>
                  </a:lnTo>
                  <a:lnTo>
                    <a:pt x="561" y="398"/>
                  </a:lnTo>
                  <a:lnTo>
                    <a:pt x="563" y="395"/>
                  </a:lnTo>
                  <a:lnTo>
                    <a:pt x="565" y="394"/>
                  </a:lnTo>
                  <a:lnTo>
                    <a:pt x="567" y="392"/>
                  </a:lnTo>
                  <a:lnTo>
                    <a:pt x="571" y="387"/>
                  </a:lnTo>
                  <a:lnTo>
                    <a:pt x="575" y="381"/>
                  </a:lnTo>
                  <a:lnTo>
                    <a:pt x="575" y="379"/>
                  </a:lnTo>
                  <a:lnTo>
                    <a:pt x="577" y="373"/>
                  </a:lnTo>
                  <a:lnTo>
                    <a:pt x="581" y="373"/>
                  </a:lnTo>
                  <a:lnTo>
                    <a:pt x="584" y="372"/>
                  </a:lnTo>
                  <a:lnTo>
                    <a:pt x="587" y="370"/>
                  </a:lnTo>
                  <a:lnTo>
                    <a:pt x="590" y="369"/>
                  </a:lnTo>
                  <a:lnTo>
                    <a:pt x="593" y="369"/>
                  </a:lnTo>
                  <a:lnTo>
                    <a:pt x="595" y="367"/>
                  </a:lnTo>
                  <a:lnTo>
                    <a:pt x="595" y="364"/>
                  </a:lnTo>
                  <a:lnTo>
                    <a:pt x="597" y="361"/>
                  </a:lnTo>
                  <a:lnTo>
                    <a:pt x="601" y="360"/>
                  </a:lnTo>
                  <a:lnTo>
                    <a:pt x="606" y="361"/>
                  </a:lnTo>
                  <a:lnTo>
                    <a:pt x="607" y="361"/>
                  </a:lnTo>
                  <a:lnTo>
                    <a:pt x="609" y="361"/>
                  </a:lnTo>
                  <a:lnTo>
                    <a:pt x="612" y="361"/>
                  </a:lnTo>
                  <a:lnTo>
                    <a:pt x="614" y="361"/>
                  </a:lnTo>
                  <a:lnTo>
                    <a:pt x="616" y="361"/>
                  </a:lnTo>
                  <a:lnTo>
                    <a:pt x="618" y="361"/>
                  </a:lnTo>
                  <a:lnTo>
                    <a:pt x="622" y="361"/>
                  </a:lnTo>
                  <a:lnTo>
                    <a:pt x="626" y="362"/>
                  </a:lnTo>
                  <a:lnTo>
                    <a:pt x="630" y="363"/>
                  </a:lnTo>
                  <a:lnTo>
                    <a:pt x="634" y="364"/>
                  </a:lnTo>
                  <a:lnTo>
                    <a:pt x="637" y="366"/>
                  </a:lnTo>
                  <a:lnTo>
                    <a:pt x="641" y="368"/>
                  </a:lnTo>
                  <a:lnTo>
                    <a:pt x="644" y="370"/>
                  </a:lnTo>
                  <a:lnTo>
                    <a:pt x="646" y="370"/>
                  </a:lnTo>
                  <a:lnTo>
                    <a:pt x="647" y="370"/>
                  </a:lnTo>
                  <a:lnTo>
                    <a:pt x="649" y="366"/>
                  </a:lnTo>
                  <a:lnTo>
                    <a:pt x="650" y="360"/>
                  </a:lnTo>
                  <a:lnTo>
                    <a:pt x="651" y="353"/>
                  </a:lnTo>
                  <a:lnTo>
                    <a:pt x="652" y="347"/>
                  </a:lnTo>
                  <a:lnTo>
                    <a:pt x="652" y="347"/>
                  </a:lnTo>
                  <a:lnTo>
                    <a:pt x="651" y="345"/>
                  </a:lnTo>
                  <a:lnTo>
                    <a:pt x="652" y="342"/>
                  </a:lnTo>
                  <a:lnTo>
                    <a:pt x="654" y="338"/>
                  </a:lnTo>
                  <a:lnTo>
                    <a:pt x="658" y="329"/>
                  </a:lnTo>
                  <a:lnTo>
                    <a:pt x="662" y="323"/>
                  </a:lnTo>
                  <a:lnTo>
                    <a:pt x="665" y="319"/>
                  </a:lnTo>
                  <a:lnTo>
                    <a:pt x="666" y="316"/>
                  </a:lnTo>
                  <a:lnTo>
                    <a:pt x="666" y="316"/>
                  </a:lnTo>
                  <a:lnTo>
                    <a:pt x="667" y="317"/>
                  </a:lnTo>
                  <a:lnTo>
                    <a:pt x="668" y="318"/>
                  </a:lnTo>
                  <a:lnTo>
                    <a:pt x="672" y="318"/>
                  </a:lnTo>
                  <a:lnTo>
                    <a:pt x="677" y="319"/>
                  </a:lnTo>
                  <a:lnTo>
                    <a:pt x="686" y="318"/>
                  </a:lnTo>
                  <a:lnTo>
                    <a:pt x="690" y="316"/>
                  </a:lnTo>
                  <a:lnTo>
                    <a:pt x="693" y="311"/>
                  </a:lnTo>
                  <a:lnTo>
                    <a:pt x="694" y="310"/>
                  </a:lnTo>
                  <a:lnTo>
                    <a:pt x="696" y="307"/>
                  </a:lnTo>
                  <a:lnTo>
                    <a:pt x="701" y="302"/>
                  </a:lnTo>
                  <a:lnTo>
                    <a:pt x="703" y="299"/>
                  </a:lnTo>
                  <a:lnTo>
                    <a:pt x="701" y="297"/>
                  </a:lnTo>
                  <a:lnTo>
                    <a:pt x="707" y="289"/>
                  </a:lnTo>
                  <a:lnTo>
                    <a:pt x="708" y="287"/>
                  </a:lnTo>
                  <a:lnTo>
                    <a:pt x="709" y="286"/>
                  </a:lnTo>
                  <a:lnTo>
                    <a:pt x="709" y="283"/>
                  </a:lnTo>
                  <a:lnTo>
                    <a:pt x="712" y="280"/>
                  </a:lnTo>
                  <a:lnTo>
                    <a:pt x="714" y="279"/>
                  </a:lnTo>
                  <a:lnTo>
                    <a:pt x="714" y="278"/>
                  </a:lnTo>
                  <a:lnTo>
                    <a:pt x="714" y="277"/>
                  </a:lnTo>
                  <a:lnTo>
                    <a:pt x="715" y="276"/>
                  </a:lnTo>
                  <a:lnTo>
                    <a:pt x="717" y="276"/>
                  </a:lnTo>
                  <a:lnTo>
                    <a:pt x="720" y="276"/>
                  </a:lnTo>
                  <a:lnTo>
                    <a:pt x="723" y="277"/>
                  </a:lnTo>
                  <a:lnTo>
                    <a:pt x="726" y="276"/>
                  </a:lnTo>
                  <a:lnTo>
                    <a:pt x="727" y="275"/>
                  </a:lnTo>
                  <a:lnTo>
                    <a:pt x="729" y="275"/>
                  </a:lnTo>
                  <a:lnTo>
                    <a:pt x="730" y="272"/>
                  </a:lnTo>
                  <a:lnTo>
                    <a:pt x="730" y="271"/>
                  </a:lnTo>
                  <a:lnTo>
                    <a:pt x="733" y="270"/>
                  </a:lnTo>
                  <a:lnTo>
                    <a:pt x="739" y="272"/>
                  </a:lnTo>
                  <a:lnTo>
                    <a:pt x="745" y="273"/>
                  </a:lnTo>
                  <a:lnTo>
                    <a:pt x="747" y="272"/>
                  </a:lnTo>
                  <a:lnTo>
                    <a:pt x="751" y="272"/>
                  </a:lnTo>
                  <a:lnTo>
                    <a:pt x="756" y="270"/>
                  </a:lnTo>
                  <a:lnTo>
                    <a:pt x="758" y="269"/>
                  </a:lnTo>
                  <a:lnTo>
                    <a:pt x="760" y="267"/>
                  </a:lnTo>
                  <a:lnTo>
                    <a:pt x="761" y="269"/>
                  </a:lnTo>
                  <a:lnTo>
                    <a:pt x="762" y="268"/>
                  </a:lnTo>
                  <a:lnTo>
                    <a:pt x="762" y="265"/>
                  </a:lnTo>
                  <a:lnTo>
                    <a:pt x="766" y="263"/>
                  </a:lnTo>
                  <a:lnTo>
                    <a:pt x="771" y="260"/>
                  </a:lnTo>
                  <a:lnTo>
                    <a:pt x="774" y="258"/>
                  </a:lnTo>
                  <a:lnTo>
                    <a:pt x="778" y="256"/>
                  </a:lnTo>
                  <a:lnTo>
                    <a:pt x="782" y="254"/>
                  </a:lnTo>
                  <a:lnTo>
                    <a:pt x="784" y="256"/>
                  </a:lnTo>
                  <a:lnTo>
                    <a:pt x="787" y="253"/>
                  </a:lnTo>
                  <a:lnTo>
                    <a:pt x="791" y="250"/>
                  </a:lnTo>
                  <a:lnTo>
                    <a:pt x="791" y="248"/>
                  </a:lnTo>
                  <a:lnTo>
                    <a:pt x="803" y="242"/>
                  </a:lnTo>
                  <a:lnTo>
                    <a:pt x="809" y="238"/>
                  </a:lnTo>
                  <a:lnTo>
                    <a:pt x="810" y="238"/>
                  </a:lnTo>
                  <a:lnTo>
                    <a:pt x="813" y="239"/>
                  </a:lnTo>
                  <a:lnTo>
                    <a:pt x="817" y="238"/>
                  </a:lnTo>
                  <a:lnTo>
                    <a:pt x="820" y="236"/>
                  </a:lnTo>
                  <a:lnTo>
                    <a:pt x="820" y="232"/>
                  </a:lnTo>
                  <a:lnTo>
                    <a:pt x="826" y="231"/>
                  </a:lnTo>
                  <a:lnTo>
                    <a:pt x="833" y="230"/>
                  </a:lnTo>
                  <a:lnTo>
                    <a:pt x="837" y="229"/>
                  </a:lnTo>
                  <a:lnTo>
                    <a:pt x="837" y="229"/>
                  </a:lnTo>
                  <a:lnTo>
                    <a:pt x="838" y="230"/>
                  </a:lnTo>
                  <a:lnTo>
                    <a:pt x="838" y="228"/>
                  </a:lnTo>
                  <a:lnTo>
                    <a:pt x="845" y="226"/>
                  </a:lnTo>
                  <a:lnTo>
                    <a:pt x="851" y="222"/>
                  </a:lnTo>
                  <a:lnTo>
                    <a:pt x="856" y="219"/>
                  </a:lnTo>
                  <a:lnTo>
                    <a:pt x="860" y="216"/>
                  </a:lnTo>
                  <a:lnTo>
                    <a:pt x="866" y="211"/>
                  </a:lnTo>
                  <a:lnTo>
                    <a:pt x="870" y="208"/>
                  </a:lnTo>
                  <a:lnTo>
                    <a:pt x="873" y="208"/>
                  </a:lnTo>
                  <a:lnTo>
                    <a:pt x="875" y="208"/>
                  </a:lnTo>
                  <a:lnTo>
                    <a:pt x="877" y="206"/>
                  </a:lnTo>
                  <a:lnTo>
                    <a:pt x="880" y="205"/>
                  </a:lnTo>
                  <a:lnTo>
                    <a:pt x="884" y="204"/>
                  </a:lnTo>
                  <a:lnTo>
                    <a:pt x="884" y="202"/>
                  </a:lnTo>
                  <a:lnTo>
                    <a:pt x="889" y="201"/>
                  </a:lnTo>
                  <a:lnTo>
                    <a:pt x="894" y="200"/>
                  </a:lnTo>
                  <a:lnTo>
                    <a:pt x="897" y="199"/>
                  </a:lnTo>
                  <a:lnTo>
                    <a:pt x="898" y="202"/>
                  </a:lnTo>
                  <a:lnTo>
                    <a:pt x="898" y="202"/>
                  </a:lnTo>
                  <a:lnTo>
                    <a:pt x="906" y="199"/>
                  </a:lnTo>
                  <a:lnTo>
                    <a:pt x="907" y="199"/>
                  </a:lnTo>
                  <a:lnTo>
                    <a:pt x="907" y="196"/>
                  </a:lnTo>
                  <a:lnTo>
                    <a:pt x="913" y="193"/>
                  </a:lnTo>
                  <a:lnTo>
                    <a:pt x="918" y="190"/>
                  </a:lnTo>
                  <a:lnTo>
                    <a:pt x="923" y="188"/>
                  </a:lnTo>
                  <a:lnTo>
                    <a:pt x="929" y="184"/>
                  </a:lnTo>
                  <a:lnTo>
                    <a:pt x="930" y="184"/>
                  </a:lnTo>
                  <a:lnTo>
                    <a:pt x="940" y="176"/>
                  </a:lnTo>
                  <a:lnTo>
                    <a:pt x="944" y="173"/>
                  </a:lnTo>
                  <a:lnTo>
                    <a:pt x="946" y="174"/>
                  </a:lnTo>
                  <a:lnTo>
                    <a:pt x="950" y="169"/>
                  </a:lnTo>
                  <a:lnTo>
                    <a:pt x="956" y="167"/>
                  </a:lnTo>
                  <a:lnTo>
                    <a:pt x="963" y="165"/>
                  </a:lnTo>
                  <a:lnTo>
                    <a:pt x="967" y="160"/>
                  </a:lnTo>
                  <a:lnTo>
                    <a:pt x="968" y="159"/>
                  </a:lnTo>
                  <a:lnTo>
                    <a:pt x="970" y="158"/>
                  </a:lnTo>
                  <a:lnTo>
                    <a:pt x="969" y="157"/>
                  </a:lnTo>
                  <a:lnTo>
                    <a:pt x="974" y="155"/>
                  </a:lnTo>
                  <a:lnTo>
                    <a:pt x="983" y="149"/>
                  </a:lnTo>
                  <a:lnTo>
                    <a:pt x="991" y="144"/>
                  </a:lnTo>
                  <a:lnTo>
                    <a:pt x="998" y="138"/>
                  </a:lnTo>
                  <a:lnTo>
                    <a:pt x="1003" y="136"/>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83" name="Google Shape;1183;p51" descr="{&quot;Key&quot;:&quot;isiolo&quot;,&quot;Name&quot;:&quot;Isiolo&quot;,&quot;Value&quot;:9.0,&quot;Formula&quot;:&quot;9&quot;,&quot;Text&quot;:&quot;9&quot;,&quot;OfficeApplication&quot;:1,&quot;HasValue&quot;:true}"/>
            <p:cNvSpPr/>
            <p:nvPr/>
          </p:nvSpPr>
          <p:spPr>
            <a:xfrm>
              <a:off x="2626700" y="2445591"/>
              <a:ext cx="1412114" cy="1173641"/>
            </a:xfrm>
            <a:custGeom>
              <a:avLst/>
              <a:gdLst/>
              <a:ahLst/>
              <a:cxnLst/>
              <a:rect l="l" t="t" r="r" b="b"/>
              <a:pathLst>
                <a:path w="2363" h="1957" extrusionOk="0">
                  <a:moveTo>
                    <a:pt x="56" y="1215"/>
                  </a:moveTo>
                  <a:lnTo>
                    <a:pt x="58" y="1214"/>
                  </a:lnTo>
                  <a:lnTo>
                    <a:pt x="60" y="1220"/>
                  </a:lnTo>
                  <a:lnTo>
                    <a:pt x="56" y="1234"/>
                  </a:lnTo>
                  <a:lnTo>
                    <a:pt x="53" y="1250"/>
                  </a:lnTo>
                  <a:lnTo>
                    <a:pt x="53" y="1257"/>
                  </a:lnTo>
                  <a:lnTo>
                    <a:pt x="53" y="1269"/>
                  </a:lnTo>
                  <a:lnTo>
                    <a:pt x="51" y="1279"/>
                  </a:lnTo>
                  <a:lnTo>
                    <a:pt x="45" y="1285"/>
                  </a:lnTo>
                  <a:lnTo>
                    <a:pt x="41" y="1291"/>
                  </a:lnTo>
                  <a:lnTo>
                    <a:pt x="42" y="1300"/>
                  </a:lnTo>
                  <a:lnTo>
                    <a:pt x="41" y="1307"/>
                  </a:lnTo>
                  <a:lnTo>
                    <a:pt x="32" y="1309"/>
                  </a:lnTo>
                  <a:lnTo>
                    <a:pt x="28" y="1316"/>
                  </a:lnTo>
                  <a:lnTo>
                    <a:pt x="23" y="1320"/>
                  </a:lnTo>
                  <a:lnTo>
                    <a:pt x="22" y="1325"/>
                  </a:lnTo>
                  <a:lnTo>
                    <a:pt x="20" y="1328"/>
                  </a:lnTo>
                  <a:lnTo>
                    <a:pt x="14" y="1329"/>
                  </a:lnTo>
                  <a:lnTo>
                    <a:pt x="10" y="1336"/>
                  </a:lnTo>
                  <a:lnTo>
                    <a:pt x="6" y="1339"/>
                  </a:lnTo>
                  <a:lnTo>
                    <a:pt x="2" y="1345"/>
                  </a:lnTo>
                  <a:lnTo>
                    <a:pt x="1" y="1352"/>
                  </a:lnTo>
                  <a:lnTo>
                    <a:pt x="0" y="1361"/>
                  </a:lnTo>
                  <a:lnTo>
                    <a:pt x="7" y="1362"/>
                  </a:lnTo>
                  <a:lnTo>
                    <a:pt x="100" y="1373"/>
                  </a:lnTo>
                  <a:lnTo>
                    <a:pt x="112" y="1375"/>
                  </a:lnTo>
                  <a:lnTo>
                    <a:pt x="177" y="1381"/>
                  </a:lnTo>
                  <a:lnTo>
                    <a:pt x="177" y="1385"/>
                  </a:lnTo>
                  <a:lnTo>
                    <a:pt x="241" y="1391"/>
                  </a:lnTo>
                  <a:lnTo>
                    <a:pt x="243" y="1389"/>
                  </a:lnTo>
                  <a:lnTo>
                    <a:pt x="295" y="1397"/>
                  </a:lnTo>
                  <a:lnTo>
                    <a:pt x="307" y="1397"/>
                  </a:lnTo>
                  <a:lnTo>
                    <a:pt x="307" y="1398"/>
                  </a:lnTo>
                  <a:lnTo>
                    <a:pt x="461" y="1416"/>
                  </a:lnTo>
                  <a:lnTo>
                    <a:pt x="456" y="1426"/>
                  </a:lnTo>
                  <a:lnTo>
                    <a:pt x="451" y="1447"/>
                  </a:lnTo>
                  <a:lnTo>
                    <a:pt x="449" y="1466"/>
                  </a:lnTo>
                  <a:lnTo>
                    <a:pt x="449" y="1474"/>
                  </a:lnTo>
                  <a:lnTo>
                    <a:pt x="450" y="1485"/>
                  </a:lnTo>
                  <a:lnTo>
                    <a:pt x="451" y="1493"/>
                  </a:lnTo>
                  <a:lnTo>
                    <a:pt x="448" y="1497"/>
                  </a:lnTo>
                  <a:lnTo>
                    <a:pt x="447" y="1505"/>
                  </a:lnTo>
                  <a:lnTo>
                    <a:pt x="459" y="1516"/>
                  </a:lnTo>
                  <a:lnTo>
                    <a:pt x="462" y="1528"/>
                  </a:lnTo>
                  <a:lnTo>
                    <a:pt x="471" y="1539"/>
                  </a:lnTo>
                  <a:lnTo>
                    <a:pt x="479" y="1554"/>
                  </a:lnTo>
                  <a:lnTo>
                    <a:pt x="485" y="1562"/>
                  </a:lnTo>
                  <a:lnTo>
                    <a:pt x="484" y="1582"/>
                  </a:lnTo>
                  <a:lnTo>
                    <a:pt x="486" y="1603"/>
                  </a:lnTo>
                  <a:lnTo>
                    <a:pt x="481" y="1617"/>
                  </a:lnTo>
                  <a:lnTo>
                    <a:pt x="481" y="1621"/>
                  </a:lnTo>
                  <a:lnTo>
                    <a:pt x="475" y="1631"/>
                  </a:lnTo>
                  <a:lnTo>
                    <a:pt x="488" y="1627"/>
                  </a:lnTo>
                  <a:lnTo>
                    <a:pt x="490" y="1625"/>
                  </a:lnTo>
                  <a:lnTo>
                    <a:pt x="494" y="1620"/>
                  </a:lnTo>
                  <a:lnTo>
                    <a:pt x="495" y="1616"/>
                  </a:lnTo>
                  <a:lnTo>
                    <a:pt x="508" y="1615"/>
                  </a:lnTo>
                  <a:lnTo>
                    <a:pt x="518" y="1615"/>
                  </a:lnTo>
                  <a:lnTo>
                    <a:pt x="545" y="1626"/>
                  </a:lnTo>
                  <a:lnTo>
                    <a:pt x="554" y="1630"/>
                  </a:lnTo>
                  <a:lnTo>
                    <a:pt x="613" y="1646"/>
                  </a:lnTo>
                  <a:lnTo>
                    <a:pt x="615" y="1643"/>
                  </a:lnTo>
                  <a:lnTo>
                    <a:pt x="618" y="1639"/>
                  </a:lnTo>
                  <a:lnTo>
                    <a:pt x="621" y="1635"/>
                  </a:lnTo>
                  <a:lnTo>
                    <a:pt x="622" y="1631"/>
                  </a:lnTo>
                  <a:lnTo>
                    <a:pt x="622" y="1629"/>
                  </a:lnTo>
                  <a:lnTo>
                    <a:pt x="621" y="1627"/>
                  </a:lnTo>
                  <a:lnTo>
                    <a:pt x="622" y="1624"/>
                  </a:lnTo>
                  <a:lnTo>
                    <a:pt x="624" y="1617"/>
                  </a:lnTo>
                  <a:lnTo>
                    <a:pt x="624" y="1612"/>
                  </a:lnTo>
                  <a:lnTo>
                    <a:pt x="622" y="1606"/>
                  </a:lnTo>
                  <a:lnTo>
                    <a:pt x="622" y="1606"/>
                  </a:lnTo>
                  <a:lnTo>
                    <a:pt x="623" y="1602"/>
                  </a:lnTo>
                  <a:lnTo>
                    <a:pt x="623" y="1600"/>
                  </a:lnTo>
                  <a:lnTo>
                    <a:pt x="624" y="1597"/>
                  </a:lnTo>
                  <a:lnTo>
                    <a:pt x="627" y="1594"/>
                  </a:lnTo>
                  <a:lnTo>
                    <a:pt x="630" y="1587"/>
                  </a:lnTo>
                  <a:lnTo>
                    <a:pt x="647" y="1586"/>
                  </a:lnTo>
                  <a:lnTo>
                    <a:pt x="655" y="1588"/>
                  </a:lnTo>
                  <a:lnTo>
                    <a:pt x="674" y="1566"/>
                  </a:lnTo>
                  <a:lnTo>
                    <a:pt x="673" y="1556"/>
                  </a:lnTo>
                  <a:lnTo>
                    <a:pt x="683" y="1553"/>
                  </a:lnTo>
                  <a:lnTo>
                    <a:pt x="696" y="1549"/>
                  </a:lnTo>
                  <a:lnTo>
                    <a:pt x="682" y="1442"/>
                  </a:lnTo>
                  <a:lnTo>
                    <a:pt x="692" y="1438"/>
                  </a:lnTo>
                  <a:lnTo>
                    <a:pt x="719" y="1428"/>
                  </a:lnTo>
                  <a:lnTo>
                    <a:pt x="751" y="1424"/>
                  </a:lnTo>
                  <a:lnTo>
                    <a:pt x="768" y="1410"/>
                  </a:lnTo>
                  <a:lnTo>
                    <a:pt x="790" y="1402"/>
                  </a:lnTo>
                  <a:lnTo>
                    <a:pt x="806" y="1396"/>
                  </a:lnTo>
                  <a:lnTo>
                    <a:pt x="876" y="1371"/>
                  </a:lnTo>
                  <a:lnTo>
                    <a:pt x="900" y="1360"/>
                  </a:lnTo>
                  <a:lnTo>
                    <a:pt x="901" y="1366"/>
                  </a:lnTo>
                  <a:lnTo>
                    <a:pt x="913" y="1359"/>
                  </a:lnTo>
                  <a:lnTo>
                    <a:pt x="947" y="1344"/>
                  </a:lnTo>
                  <a:lnTo>
                    <a:pt x="947" y="1344"/>
                  </a:lnTo>
                  <a:lnTo>
                    <a:pt x="946" y="1337"/>
                  </a:lnTo>
                  <a:lnTo>
                    <a:pt x="968" y="1327"/>
                  </a:lnTo>
                  <a:lnTo>
                    <a:pt x="1001" y="1311"/>
                  </a:lnTo>
                  <a:lnTo>
                    <a:pt x="1004" y="1316"/>
                  </a:lnTo>
                  <a:lnTo>
                    <a:pt x="1005" y="1318"/>
                  </a:lnTo>
                  <a:lnTo>
                    <a:pt x="1045" y="1301"/>
                  </a:lnTo>
                  <a:lnTo>
                    <a:pt x="1063" y="1295"/>
                  </a:lnTo>
                  <a:lnTo>
                    <a:pt x="1066" y="1293"/>
                  </a:lnTo>
                  <a:lnTo>
                    <a:pt x="1089" y="1284"/>
                  </a:lnTo>
                  <a:lnTo>
                    <a:pt x="1100" y="1326"/>
                  </a:lnTo>
                  <a:lnTo>
                    <a:pt x="1148" y="1467"/>
                  </a:lnTo>
                  <a:lnTo>
                    <a:pt x="1163" y="1506"/>
                  </a:lnTo>
                  <a:lnTo>
                    <a:pt x="1174" y="1545"/>
                  </a:lnTo>
                  <a:lnTo>
                    <a:pt x="1180" y="1545"/>
                  </a:lnTo>
                  <a:lnTo>
                    <a:pt x="1184" y="1565"/>
                  </a:lnTo>
                  <a:lnTo>
                    <a:pt x="1190" y="1580"/>
                  </a:lnTo>
                  <a:lnTo>
                    <a:pt x="1190" y="1582"/>
                  </a:lnTo>
                  <a:lnTo>
                    <a:pt x="1190" y="1582"/>
                  </a:lnTo>
                  <a:lnTo>
                    <a:pt x="1200" y="1588"/>
                  </a:lnTo>
                  <a:lnTo>
                    <a:pt x="1204" y="1589"/>
                  </a:lnTo>
                  <a:lnTo>
                    <a:pt x="1208" y="1605"/>
                  </a:lnTo>
                  <a:lnTo>
                    <a:pt x="1209" y="1613"/>
                  </a:lnTo>
                  <a:lnTo>
                    <a:pt x="1206" y="1649"/>
                  </a:lnTo>
                  <a:lnTo>
                    <a:pt x="1206" y="1672"/>
                  </a:lnTo>
                  <a:lnTo>
                    <a:pt x="1207" y="1674"/>
                  </a:lnTo>
                  <a:lnTo>
                    <a:pt x="1207" y="1675"/>
                  </a:lnTo>
                  <a:lnTo>
                    <a:pt x="1212" y="1678"/>
                  </a:lnTo>
                  <a:lnTo>
                    <a:pt x="1217" y="1683"/>
                  </a:lnTo>
                  <a:lnTo>
                    <a:pt x="1240" y="1695"/>
                  </a:lnTo>
                  <a:lnTo>
                    <a:pt x="1269" y="1716"/>
                  </a:lnTo>
                  <a:lnTo>
                    <a:pt x="1270" y="1717"/>
                  </a:lnTo>
                  <a:lnTo>
                    <a:pt x="1278" y="1723"/>
                  </a:lnTo>
                  <a:lnTo>
                    <a:pt x="1287" y="1729"/>
                  </a:lnTo>
                  <a:lnTo>
                    <a:pt x="1288" y="1732"/>
                  </a:lnTo>
                  <a:lnTo>
                    <a:pt x="1292" y="1736"/>
                  </a:lnTo>
                  <a:lnTo>
                    <a:pt x="1295" y="1738"/>
                  </a:lnTo>
                  <a:lnTo>
                    <a:pt x="1298" y="1741"/>
                  </a:lnTo>
                  <a:lnTo>
                    <a:pt x="1300" y="1746"/>
                  </a:lnTo>
                  <a:lnTo>
                    <a:pt x="1302" y="1752"/>
                  </a:lnTo>
                  <a:lnTo>
                    <a:pt x="1303" y="1760"/>
                  </a:lnTo>
                  <a:lnTo>
                    <a:pt x="1304" y="1768"/>
                  </a:lnTo>
                  <a:lnTo>
                    <a:pt x="1303" y="1774"/>
                  </a:lnTo>
                  <a:lnTo>
                    <a:pt x="1304" y="1777"/>
                  </a:lnTo>
                  <a:lnTo>
                    <a:pt x="1307" y="1780"/>
                  </a:lnTo>
                  <a:lnTo>
                    <a:pt x="1307" y="1781"/>
                  </a:lnTo>
                  <a:lnTo>
                    <a:pt x="1308" y="1781"/>
                  </a:lnTo>
                  <a:lnTo>
                    <a:pt x="1310" y="1784"/>
                  </a:lnTo>
                  <a:lnTo>
                    <a:pt x="1316" y="1793"/>
                  </a:lnTo>
                  <a:lnTo>
                    <a:pt x="1318" y="1802"/>
                  </a:lnTo>
                  <a:lnTo>
                    <a:pt x="1322" y="1811"/>
                  </a:lnTo>
                  <a:lnTo>
                    <a:pt x="1332" y="1820"/>
                  </a:lnTo>
                  <a:lnTo>
                    <a:pt x="1334" y="1822"/>
                  </a:lnTo>
                  <a:lnTo>
                    <a:pt x="1340" y="1825"/>
                  </a:lnTo>
                  <a:lnTo>
                    <a:pt x="1339" y="1828"/>
                  </a:lnTo>
                  <a:lnTo>
                    <a:pt x="1336" y="1833"/>
                  </a:lnTo>
                  <a:lnTo>
                    <a:pt x="1340" y="1840"/>
                  </a:lnTo>
                  <a:lnTo>
                    <a:pt x="1340" y="1840"/>
                  </a:lnTo>
                  <a:lnTo>
                    <a:pt x="1346" y="1846"/>
                  </a:lnTo>
                  <a:lnTo>
                    <a:pt x="1346" y="1847"/>
                  </a:lnTo>
                  <a:lnTo>
                    <a:pt x="1347" y="1847"/>
                  </a:lnTo>
                  <a:lnTo>
                    <a:pt x="1351" y="1851"/>
                  </a:lnTo>
                  <a:lnTo>
                    <a:pt x="1348" y="1856"/>
                  </a:lnTo>
                  <a:lnTo>
                    <a:pt x="1348" y="1861"/>
                  </a:lnTo>
                  <a:lnTo>
                    <a:pt x="1350" y="1864"/>
                  </a:lnTo>
                  <a:lnTo>
                    <a:pt x="1365" y="1877"/>
                  </a:lnTo>
                  <a:lnTo>
                    <a:pt x="1372" y="1882"/>
                  </a:lnTo>
                  <a:lnTo>
                    <a:pt x="1374" y="1884"/>
                  </a:lnTo>
                  <a:lnTo>
                    <a:pt x="1375" y="1885"/>
                  </a:lnTo>
                  <a:lnTo>
                    <a:pt x="1382" y="1895"/>
                  </a:lnTo>
                  <a:lnTo>
                    <a:pt x="1391" y="1915"/>
                  </a:lnTo>
                  <a:lnTo>
                    <a:pt x="1392" y="1930"/>
                  </a:lnTo>
                  <a:lnTo>
                    <a:pt x="1396" y="1940"/>
                  </a:lnTo>
                  <a:lnTo>
                    <a:pt x="1404" y="1942"/>
                  </a:lnTo>
                  <a:lnTo>
                    <a:pt x="1408" y="1941"/>
                  </a:lnTo>
                  <a:lnTo>
                    <a:pt x="1423" y="1947"/>
                  </a:lnTo>
                  <a:lnTo>
                    <a:pt x="1437" y="1957"/>
                  </a:lnTo>
                  <a:lnTo>
                    <a:pt x="1452" y="1952"/>
                  </a:lnTo>
                  <a:lnTo>
                    <a:pt x="1470" y="1943"/>
                  </a:lnTo>
                  <a:lnTo>
                    <a:pt x="1492" y="1937"/>
                  </a:lnTo>
                  <a:lnTo>
                    <a:pt x="1507" y="1927"/>
                  </a:lnTo>
                  <a:lnTo>
                    <a:pt x="1518" y="1908"/>
                  </a:lnTo>
                  <a:lnTo>
                    <a:pt x="1534" y="1898"/>
                  </a:lnTo>
                  <a:lnTo>
                    <a:pt x="1542" y="1900"/>
                  </a:lnTo>
                  <a:lnTo>
                    <a:pt x="1553" y="1903"/>
                  </a:lnTo>
                  <a:lnTo>
                    <a:pt x="1575" y="1908"/>
                  </a:lnTo>
                  <a:lnTo>
                    <a:pt x="1593" y="1916"/>
                  </a:lnTo>
                  <a:lnTo>
                    <a:pt x="1604" y="1927"/>
                  </a:lnTo>
                  <a:lnTo>
                    <a:pt x="1612" y="1928"/>
                  </a:lnTo>
                  <a:lnTo>
                    <a:pt x="1626" y="1927"/>
                  </a:lnTo>
                  <a:lnTo>
                    <a:pt x="1638" y="1925"/>
                  </a:lnTo>
                  <a:lnTo>
                    <a:pt x="1649" y="1925"/>
                  </a:lnTo>
                  <a:lnTo>
                    <a:pt x="1671" y="1933"/>
                  </a:lnTo>
                  <a:lnTo>
                    <a:pt x="1696" y="1942"/>
                  </a:lnTo>
                  <a:lnTo>
                    <a:pt x="1714" y="1944"/>
                  </a:lnTo>
                  <a:lnTo>
                    <a:pt x="1712" y="1938"/>
                  </a:lnTo>
                  <a:lnTo>
                    <a:pt x="1713" y="1932"/>
                  </a:lnTo>
                  <a:lnTo>
                    <a:pt x="1719" y="1931"/>
                  </a:lnTo>
                  <a:lnTo>
                    <a:pt x="1727" y="1930"/>
                  </a:lnTo>
                  <a:lnTo>
                    <a:pt x="1730" y="1930"/>
                  </a:lnTo>
                  <a:lnTo>
                    <a:pt x="1729" y="1924"/>
                  </a:lnTo>
                  <a:lnTo>
                    <a:pt x="1723" y="1903"/>
                  </a:lnTo>
                  <a:lnTo>
                    <a:pt x="1712" y="1875"/>
                  </a:lnTo>
                  <a:lnTo>
                    <a:pt x="1711" y="1857"/>
                  </a:lnTo>
                  <a:lnTo>
                    <a:pt x="1708" y="1824"/>
                  </a:lnTo>
                  <a:lnTo>
                    <a:pt x="1707" y="1798"/>
                  </a:lnTo>
                  <a:lnTo>
                    <a:pt x="1712" y="1774"/>
                  </a:lnTo>
                  <a:lnTo>
                    <a:pt x="1722" y="1756"/>
                  </a:lnTo>
                  <a:lnTo>
                    <a:pt x="1726" y="1737"/>
                  </a:lnTo>
                  <a:lnTo>
                    <a:pt x="1728" y="1726"/>
                  </a:lnTo>
                  <a:lnTo>
                    <a:pt x="1728" y="1697"/>
                  </a:lnTo>
                  <a:lnTo>
                    <a:pt x="1724" y="1677"/>
                  </a:lnTo>
                  <a:lnTo>
                    <a:pt x="1710" y="1640"/>
                  </a:lnTo>
                  <a:lnTo>
                    <a:pt x="1700" y="1616"/>
                  </a:lnTo>
                  <a:lnTo>
                    <a:pt x="1694" y="1588"/>
                  </a:lnTo>
                  <a:lnTo>
                    <a:pt x="1688" y="1572"/>
                  </a:lnTo>
                  <a:lnTo>
                    <a:pt x="1686" y="1566"/>
                  </a:lnTo>
                  <a:lnTo>
                    <a:pt x="1684" y="1551"/>
                  </a:lnTo>
                  <a:lnTo>
                    <a:pt x="1681" y="1532"/>
                  </a:lnTo>
                  <a:lnTo>
                    <a:pt x="1677" y="1511"/>
                  </a:lnTo>
                  <a:lnTo>
                    <a:pt x="1675" y="1496"/>
                  </a:lnTo>
                  <a:lnTo>
                    <a:pt x="1670" y="1482"/>
                  </a:lnTo>
                  <a:lnTo>
                    <a:pt x="1659" y="1462"/>
                  </a:lnTo>
                  <a:lnTo>
                    <a:pt x="1647" y="1446"/>
                  </a:lnTo>
                  <a:lnTo>
                    <a:pt x="1638" y="1436"/>
                  </a:lnTo>
                  <a:lnTo>
                    <a:pt x="1637" y="1435"/>
                  </a:lnTo>
                  <a:lnTo>
                    <a:pt x="1635" y="1432"/>
                  </a:lnTo>
                  <a:lnTo>
                    <a:pt x="1636" y="1428"/>
                  </a:lnTo>
                  <a:lnTo>
                    <a:pt x="1646" y="1430"/>
                  </a:lnTo>
                  <a:lnTo>
                    <a:pt x="1660" y="1430"/>
                  </a:lnTo>
                  <a:lnTo>
                    <a:pt x="1672" y="1430"/>
                  </a:lnTo>
                  <a:lnTo>
                    <a:pt x="1672" y="1430"/>
                  </a:lnTo>
                  <a:lnTo>
                    <a:pt x="1683" y="1430"/>
                  </a:lnTo>
                  <a:lnTo>
                    <a:pt x="1691" y="1430"/>
                  </a:lnTo>
                  <a:lnTo>
                    <a:pt x="1698" y="1425"/>
                  </a:lnTo>
                  <a:lnTo>
                    <a:pt x="1705" y="1419"/>
                  </a:lnTo>
                  <a:lnTo>
                    <a:pt x="1712" y="1424"/>
                  </a:lnTo>
                  <a:lnTo>
                    <a:pt x="1713" y="1424"/>
                  </a:lnTo>
                  <a:lnTo>
                    <a:pt x="1724" y="1423"/>
                  </a:lnTo>
                  <a:lnTo>
                    <a:pt x="1733" y="1421"/>
                  </a:lnTo>
                  <a:lnTo>
                    <a:pt x="1739" y="1420"/>
                  </a:lnTo>
                  <a:lnTo>
                    <a:pt x="1749" y="1425"/>
                  </a:lnTo>
                  <a:lnTo>
                    <a:pt x="1753" y="1418"/>
                  </a:lnTo>
                  <a:lnTo>
                    <a:pt x="1760" y="1410"/>
                  </a:lnTo>
                  <a:lnTo>
                    <a:pt x="1773" y="1398"/>
                  </a:lnTo>
                  <a:lnTo>
                    <a:pt x="1786" y="1379"/>
                  </a:lnTo>
                  <a:lnTo>
                    <a:pt x="1787" y="1377"/>
                  </a:lnTo>
                  <a:lnTo>
                    <a:pt x="1792" y="1374"/>
                  </a:lnTo>
                  <a:lnTo>
                    <a:pt x="1808" y="1358"/>
                  </a:lnTo>
                  <a:lnTo>
                    <a:pt x="1820" y="1353"/>
                  </a:lnTo>
                  <a:lnTo>
                    <a:pt x="1823" y="1351"/>
                  </a:lnTo>
                  <a:lnTo>
                    <a:pt x="1843" y="1352"/>
                  </a:lnTo>
                  <a:lnTo>
                    <a:pt x="1850" y="1350"/>
                  </a:lnTo>
                  <a:lnTo>
                    <a:pt x="1853" y="1349"/>
                  </a:lnTo>
                  <a:lnTo>
                    <a:pt x="1863" y="1346"/>
                  </a:lnTo>
                  <a:lnTo>
                    <a:pt x="1878" y="1332"/>
                  </a:lnTo>
                  <a:lnTo>
                    <a:pt x="1881" y="1329"/>
                  </a:lnTo>
                  <a:lnTo>
                    <a:pt x="1883" y="1327"/>
                  </a:lnTo>
                  <a:lnTo>
                    <a:pt x="1889" y="1327"/>
                  </a:lnTo>
                  <a:lnTo>
                    <a:pt x="1897" y="1327"/>
                  </a:lnTo>
                  <a:lnTo>
                    <a:pt x="1900" y="1326"/>
                  </a:lnTo>
                  <a:lnTo>
                    <a:pt x="1901" y="1326"/>
                  </a:lnTo>
                  <a:lnTo>
                    <a:pt x="1911" y="1321"/>
                  </a:lnTo>
                  <a:lnTo>
                    <a:pt x="1914" y="1319"/>
                  </a:lnTo>
                  <a:lnTo>
                    <a:pt x="1929" y="1321"/>
                  </a:lnTo>
                  <a:lnTo>
                    <a:pt x="1938" y="1322"/>
                  </a:lnTo>
                  <a:lnTo>
                    <a:pt x="1943" y="1322"/>
                  </a:lnTo>
                  <a:lnTo>
                    <a:pt x="1954" y="1309"/>
                  </a:lnTo>
                  <a:lnTo>
                    <a:pt x="1955" y="1306"/>
                  </a:lnTo>
                  <a:lnTo>
                    <a:pt x="1963" y="1291"/>
                  </a:lnTo>
                  <a:lnTo>
                    <a:pt x="1965" y="1289"/>
                  </a:lnTo>
                  <a:lnTo>
                    <a:pt x="1978" y="1281"/>
                  </a:lnTo>
                  <a:lnTo>
                    <a:pt x="1979" y="1280"/>
                  </a:lnTo>
                  <a:lnTo>
                    <a:pt x="1980" y="1280"/>
                  </a:lnTo>
                  <a:lnTo>
                    <a:pt x="1989" y="1279"/>
                  </a:lnTo>
                  <a:lnTo>
                    <a:pt x="1992" y="1279"/>
                  </a:lnTo>
                  <a:lnTo>
                    <a:pt x="2013" y="1279"/>
                  </a:lnTo>
                  <a:lnTo>
                    <a:pt x="2023" y="1276"/>
                  </a:lnTo>
                  <a:lnTo>
                    <a:pt x="2026" y="1274"/>
                  </a:lnTo>
                  <a:lnTo>
                    <a:pt x="2031" y="1272"/>
                  </a:lnTo>
                  <a:lnTo>
                    <a:pt x="2032" y="1272"/>
                  </a:lnTo>
                  <a:lnTo>
                    <a:pt x="2038" y="1272"/>
                  </a:lnTo>
                  <a:lnTo>
                    <a:pt x="2047" y="1267"/>
                  </a:lnTo>
                  <a:lnTo>
                    <a:pt x="2075" y="1259"/>
                  </a:lnTo>
                  <a:lnTo>
                    <a:pt x="2077" y="1257"/>
                  </a:lnTo>
                  <a:lnTo>
                    <a:pt x="2080" y="1255"/>
                  </a:lnTo>
                  <a:lnTo>
                    <a:pt x="2090" y="1244"/>
                  </a:lnTo>
                  <a:lnTo>
                    <a:pt x="2094" y="1239"/>
                  </a:lnTo>
                  <a:lnTo>
                    <a:pt x="2094" y="1238"/>
                  </a:lnTo>
                  <a:lnTo>
                    <a:pt x="2095" y="1236"/>
                  </a:lnTo>
                  <a:lnTo>
                    <a:pt x="2098" y="1235"/>
                  </a:lnTo>
                  <a:lnTo>
                    <a:pt x="2103" y="1226"/>
                  </a:lnTo>
                  <a:lnTo>
                    <a:pt x="2106" y="1219"/>
                  </a:lnTo>
                  <a:lnTo>
                    <a:pt x="2113" y="1205"/>
                  </a:lnTo>
                  <a:lnTo>
                    <a:pt x="2126" y="1185"/>
                  </a:lnTo>
                  <a:lnTo>
                    <a:pt x="2130" y="1178"/>
                  </a:lnTo>
                  <a:lnTo>
                    <a:pt x="2142" y="1159"/>
                  </a:lnTo>
                  <a:lnTo>
                    <a:pt x="2156" y="1133"/>
                  </a:lnTo>
                  <a:lnTo>
                    <a:pt x="2173" y="1114"/>
                  </a:lnTo>
                  <a:lnTo>
                    <a:pt x="2187" y="1103"/>
                  </a:lnTo>
                  <a:lnTo>
                    <a:pt x="2202" y="1084"/>
                  </a:lnTo>
                  <a:lnTo>
                    <a:pt x="2224" y="1065"/>
                  </a:lnTo>
                  <a:lnTo>
                    <a:pt x="2238" y="1054"/>
                  </a:lnTo>
                  <a:lnTo>
                    <a:pt x="2255" y="1041"/>
                  </a:lnTo>
                  <a:lnTo>
                    <a:pt x="2286" y="1026"/>
                  </a:lnTo>
                  <a:lnTo>
                    <a:pt x="2310" y="1014"/>
                  </a:lnTo>
                  <a:lnTo>
                    <a:pt x="2322" y="1008"/>
                  </a:lnTo>
                  <a:lnTo>
                    <a:pt x="2347" y="1010"/>
                  </a:lnTo>
                  <a:lnTo>
                    <a:pt x="2351" y="1010"/>
                  </a:lnTo>
                  <a:lnTo>
                    <a:pt x="2363" y="1010"/>
                  </a:lnTo>
                  <a:lnTo>
                    <a:pt x="2348" y="1002"/>
                  </a:lnTo>
                  <a:lnTo>
                    <a:pt x="2344" y="998"/>
                  </a:lnTo>
                  <a:lnTo>
                    <a:pt x="2339" y="995"/>
                  </a:lnTo>
                  <a:lnTo>
                    <a:pt x="2334" y="974"/>
                  </a:lnTo>
                  <a:lnTo>
                    <a:pt x="2341" y="977"/>
                  </a:lnTo>
                  <a:lnTo>
                    <a:pt x="2351" y="982"/>
                  </a:lnTo>
                  <a:lnTo>
                    <a:pt x="2275" y="795"/>
                  </a:lnTo>
                  <a:lnTo>
                    <a:pt x="2190" y="576"/>
                  </a:lnTo>
                  <a:lnTo>
                    <a:pt x="2332" y="526"/>
                  </a:lnTo>
                  <a:lnTo>
                    <a:pt x="2331" y="524"/>
                  </a:lnTo>
                  <a:lnTo>
                    <a:pt x="2319" y="517"/>
                  </a:lnTo>
                  <a:lnTo>
                    <a:pt x="2306" y="511"/>
                  </a:lnTo>
                  <a:lnTo>
                    <a:pt x="2289" y="499"/>
                  </a:lnTo>
                  <a:lnTo>
                    <a:pt x="2274" y="483"/>
                  </a:lnTo>
                  <a:lnTo>
                    <a:pt x="2250" y="457"/>
                  </a:lnTo>
                  <a:lnTo>
                    <a:pt x="2231" y="434"/>
                  </a:lnTo>
                  <a:lnTo>
                    <a:pt x="2209" y="414"/>
                  </a:lnTo>
                  <a:lnTo>
                    <a:pt x="2192" y="402"/>
                  </a:lnTo>
                  <a:lnTo>
                    <a:pt x="2175" y="394"/>
                  </a:lnTo>
                  <a:lnTo>
                    <a:pt x="2172" y="394"/>
                  </a:lnTo>
                  <a:lnTo>
                    <a:pt x="2155" y="386"/>
                  </a:lnTo>
                  <a:lnTo>
                    <a:pt x="2132" y="374"/>
                  </a:lnTo>
                  <a:lnTo>
                    <a:pt x="2120" y="356"/>
                  </a:lnTo>
                  <a:lnTo>
                    <a:pt x="2100" y="330"/>
                  </a:lnTo>
                  <a:lnTo>
                    <a:pt x="2085" y="296"/>
                  </a:lnTo>
                  <a:lnTo>
                    <a:pt x="2088" y="289"/>
                  </a:lnTo>
                  <a:lnTo>
                    <a:pt x="2084" y="281"/>
                  </a:lnTo>
                  <a:lnTo>
                    <a:pt x="2084" y="270"/>
                  </a:lnTo>
                  <a:lnTo>
                    <a:pt x="2071" y="251"/>
                  </a:lnTo>
                  <a:lnTo>
                    <a:pt x="2066" y="235"/>
                  </a:lnTo>
                  <a:lnTo>
                    <a:pt x="2058" y="221"/>
                  </a:lnTo>
                  <a:lnTo>
                    <a:pt x="2047" y="207"/>
                  </a:lnTo>
                  <a:lnTo>
                    <a:pt x="2027" y="192"/>
                  </a:lnTo>
                  <a:lnTo>
                    <a:pt x="2006" y="175"/>
                  </a:lnTo>
                  <a:lnTo>
                    <a:pt x="1988" y="149"/>
                  </a:lnTo>
                  <a:lnTo>
                    <a:pt x="1968" y="122"/>
                  </a:lnTo>
                  <a:lnTo>
                    <a:pt x="1952" y="100"/>
                  </a:lnTo>
                  <a:lnTo>
                    <a:pt x="1941" y="81"/>
                  </a:lnTo>
                  <a:lnTo>
                    <a:pt x="1935" y="57"/>
                  </a:lnTo>
                  <a:lnTo>
                    <a:pt x="1928" y="35"/>
                  </a:lnTo>
                  <a:lnTo>
                    <a:pt x="1915" y="15"/>
                  </a:lnTo>
                  <a:lnTo>
                    <a:pt x="1914" y="2"/>
                  </a:lnTo>
                  <a:lnTo>
                    <a:pt x="1914" y="0"/>
                  </a:lnTo>
                  <a:lnTo>
                    <a:pt x="1856" y="40"/>
                  </a:lnTo>
                  <a:lnTo>
                    <a:pt x="1653" y="165"/>
                  </a:lnTo>
                  <a:lnTo>
                    <a:pt x="1517" y="239"/>
                  </a:lnTo>
                  <a:lnTo>
                    <a:pt x="1413" y="296"/>
                  </a:lnTo>
                  <a:lnTo>
                    <a:pt x="1412" y="305"/>
                  </a:lnTo>
                  <a:lnTo>
                    <a:pt x="1411" y="315"/>
                  </a:lnTo>
                  <a:lnTo>
                    <a:pt x="1407" y="329"/>
                  </a:lnTo>
                  <a:lnTo>
                    <a:pt x="1386" y="331"/>
                  </a:lnTo>
                  <a:lnTo>
                    <a:pt x="1348" y="480"/>
                  </a:lnTo>
                  <a:lnTo>
                    <a:pt x="1238" y="564"/>
                  </a:lnTo>
                  <a:lnTo>
                    <a:pt x="1008" y="742"/>
                  </a:lnTo>
                  <a:lnTo>
                    <a:pt x="990" y="756"/>
                  </a:lnTo>
                  <a:lnTo>
                    <a:pt x="990" y="805"/>
                  </a:lnTo>
                  <a:lnTo>
                    <a:pt x="1041" y="873"/>
                  </a:lnTo>
                  <a:lnTo>
                    <a:pt x="1037" y="876"/>
                  </a:lnTo>
                  <a:lnTo>
                    <a:pt x="1062" y="907"/>
                  </a:lnTo>
                  <a:lnTo>
                    <a:pt x="1072" y="1058"/>
                  </a:lnTo>
                  <a:lnTo>
                    <a:pt x="1075" y="1134"/>
                  </a:lnTo>
                  <a:lnTo>
                    <a:pt x="1075" y="1138"/>
                  </a:lnTo>
                  <a:lnTo>
                    <a:pt x="1079" y="1157"/>
                  </a:lnTo>
                  <a:lnTo>
                    <a:pt x="1091" y="1166"/>
                  </a:lnTo>
                  <a:lnTo>
                    <a:pt x="1099" y="1171"/>
                  </a:lnTo>
                  <a:lnTo>
                    <a:pt x="1107" y="1176"/>
                  </a:lnTo>
                  <a:lnTo>
                    <a:pt x="1106" y="1176"/>
                  </a:lnTo>
                  <a:lnTo>
                    <a:pt x="1092" y="1178"/>
                  </a:lnTo>
                  <a:lnTo>
                    <a:pt x="1086" y="1181"/>
                  </a:lnTo>
                  <a:lnTo>
                    <a:pt x="1080" y="1181"/>
                  </a:lnTo>
                  <a:lnTo>
                    <a:pt x="1075" y="1177"/>
                  </a:lnTo>
                  <a:lnTo>
                    <a:pt x="1074" y="1176"/>
                  </a:lnTo>
                  <a:lnTo>
                    <a:pt x="1069" y="1174"/>
                  </a:lnTo>
                  <a:lnTo>
                    <a:pt x="1063" y="1171"/>
                  </a:lnTo>
                  <a:lnTo>
                    <a:pt x="1060" y="1169"/>
                  </a:lnTo>
                  <a:lnTo>
                    <a:pt x="1053" y="1166"/>
                  </a:lnTo>
                  <a:lnTo>
                    <a:pt x="1046" y="1165"/>
                  </a:lnTo>
                  <a:lnTo>
                    <a:pt x="1040" y="1172"/>
                  </a:lnTo>
                  <a:lnTo>
                    <a:pt x="1032" y="1178"/>
                  </a:lnTo>
                  <a:lnTo>
                    <a:pt x="1022" y="1186"/>
                  </a:lnTo>
                  <a:lnTo>
                    <a:pt x="1013" y="1193"/>
                  </a:lnTo>
                  <a:lnTo>
                    <a:pt x="1009" y="1200"/>
                  </a:lnTo>
                  <a:lnTo>
                    <a:pt x="1003" y="1203"/>
                  </a:lnTo>
                  <a:lnTo>
                    <a:pt x="1003" y="1203"/>
                  </a:lnTo>
                  <a:lnTo>
                    <a:pt x="994" y="1204"/>
                  </a:lnTo>
                  <a:lnTo>
                    <a:pt x="982" y="1213"/>
                  </a:lnTo>
                  <a:lnTo>
                    <a:pt x="975" y="1220"/>
                  </a:lnTo>
                  <a:lnTo>
                    <a:pt x="964" y="1232"/>
                  </a:lnTo>
                  <a:lnTo>
                    <a:pt x="956" y="1237"/>
                  </a:lnTo>
                  <a:lnTo>
                    <a:pt x="951" y="1236"/>
                  </a:lnTo>
                  <a:lnTo>
                    <a:pt x="951" y="1236"/>
                  </a:lnTo>
                  <a:lnTo>
                    <a:pt x="946" y="1234"/>
                  </a:lnTo>
                  <a:lnTo>
                    <a:pt x="945" y="1233"/>
                  </a:lnTo>
                  <a:lnTo>
                    <a:pt x="941" y="1229"/>
                  </a:lnTo>
                  <a:lnTo>
                    <a:pt x="936" y="1226"/>
                  </a:lnTo>
                  <a:lnTo>
                    <a:pt x="936" y="1226"/>
                  </a:lnTo>
                  <a:lnTo>
                    <a:pt x="931" y="1226"/>
                  </a:lnTo>
                  <a:lnTo>
                    <a:pt x="923" y="1216"/>
                  </a:lnTo>
                  <a:lnTo>
                    <a:pt x="923" y="1216"/>
                  </a:lnTo>
                  <a:lnTo>
                    <a:pt x="922" y="1217"/>
                  </a:lnTo>
                  <a:lnTo>
                    <a:pt x="920" y="1222"/>
                  </a:lnTo>
                  <a:lnTo>
                    <a:pt x="918" y="1224"/>
                  </a:lnTo>
                  <a:lnTo>
                    <a:pt x="918" y="1224"/>
                  </a:lnTo>
                  <a:lnTo>
                    <a:pt x="905" y="1229"/>
                  </a:lnTo>
                  <a:lnTo>
                    <a:pt x="891" y="1236"/>
                  </a:lnTo>
                  <a:lnTo>
                    <a:pt x="882" y="1246"/>
                  </a:lnTo>
                  <a:lnTo>
                    <a:pt x="884" y="1255"/>
                  </a:lnTo>
                  <a:lnTo>
                    <a:pt x="881" y="1262"/>
                  </a:lnTo>
                  <a:lnTo>
                    <a:pt x="868" y="1267"/>
                  </a:lnTo>
                  <a:lnTo>
                    <a:pt x="857" y="1270"/>
                  </a:lnTo>
                  <a:lnTo>
                    <a:pt x="847" y="1273"/>
                  </a:lnTo>
                  <a:lnTo>
                    <a:pt x="830" y="1275"/>
                  </a:lnTo>
                  <a:lnTo>
                    <a:pt x="811" y="1276"/>
                  </a:lnTo>
                  <a:lnTo>
                    <a:pt x="801" y="1275"/>
                  </a:lnTo>
                  <a:lnTo>
                    <a:pt x="797" y="1278"/>
                  </a:lnTo>
                  <a:lnTo>
                    <a:pt x="793" y="1283"/>
                  </a:lnTo>
                  <a:lnTo>
                    <a:pt x="790" y="1284"/>
                  </a:lnTo>
                  <a:lnTo>
                    <a:pt x="789" y="1284"/>
                  </a:lnTo>
                  <a:lnTo>
                    <a:pt x="783" y="1284"/>
                  </a:lnTo>
                  <a:lnTo>
                    <a:pt x="776" y="1281"/>
                  </a:lnTo>
                  <a:lnTo>
                    <a:pt x="771" y="1280"/>
                  </a:lnTo>
                  <a:lnTo>
                    <a:pt x="767" y="1277"/>
                  </a:lnTo>
                  <a:lnTo>
                    <a:pt x="758" y="1282"/>
                  </a:lnTo>
                  <a:lnTo>
                    <a:pt x="749" y="1288"/>
                  </a:lnTo>
                  <a:lnTo>
                    <a:pt x="749" y="1288"/>
                  </a:lnTo>
                  <a:lnTo>
                    <a:pt x="746" y="1289"/>
                  </a:lnTo>
                  <a:lnTo>
                    <a:pt x="735" y="1304"/>
                  </a:lnTo>
                  <a:lnTo>
                    <a:pt x="729" y="1307"/>
                  </a:lnTo>
                  <a:lnTo>
                    <a:pt x="718" y="1313"/>
                  </a:lnTo>
                  <a:lnTo>
                    <a:pt x="704" y="1322"/>
                  </a:lnTo>
                  <a:lnTo>
                    <a:pt x="704" y="1329"/>
                  </a:lnTo>
                  <a:lnTo>
                    <a:pt x="704" y="1329"/>
                  </a:lnTo>
                  <a:lnTo>
                    <a:pt x="702" y="1335"/>
                  </a:lnTo>
                  <a:lnTo>
                    <a:pt x="699" y="1337"/>
                  </a:lnTo>
                  <a:lnTo>
                    <a:pt x="696" y="1340"/>
                  </a:lnTo>
                  <a:lnTo>
                    <a:pt x="688" y="1340"/>
                  </a:lnTo>
                  <a:lnTo>
                    <a:pt x="677" y="1341"/>
                  </a:lnTo>
                  <a:lnTo>
                    <a:pt x="660" y="1349"/>
                  </a:lnTo>
                  <a:lnTo>
                    <a:pt x="654" y="1351"/>
                  </a:lnTo>
                  <a:lnTo>
                    <a:pt x="653" y="1358"/>
                  </a:lnTo>
                  <a:lnTo>
                    <a:pt x="653" y="1360"/>
                  </a:lnTo>
                  <a:lnTo>
                    <a:pt x="649" y="1361"/>
                  </a:lnTo>
                  <a:lnTo>
                    <a:pt x="640" y="1363"/>
                  </a:lnTo>
                  <a:lnTo>
                    <a:pt x="631" y="1360"/>
                  </a:lnTo>
                  <a:lnTo>
                    <a:pt x="620" y="1357"/>
                  </a:lnTo>
                  <a:lnTo>
                    <a:pt x="610" y="1365"/>
                  </a:lnTo>
                  <a:lnTo>
                    <a:pt x="600" y="1365"/>
                  </a:lnTo>
                  <a:lnTo>
                    <a:pt x="586" y="1366"/>
                  </a:lnTo>
                  <a:lnTo>
                    <a:pt x="574" y="1357"/>
                  </a:lnTo>
                  <a:lnTo>
                    <a:pt x="574" y="1356"/>
                  </a:lnTo>
                  <a:lnTo>
                    <a:pt x="572" y="1354"/>
                  </a:lnTo>
                  <a:lnTo>
                    <a:pt x="571" y="1348"/>
                  </a:lnTo>
                  <a:lnTo>
                    <a:pt x="565" y="1345"/>
                  </a:lnTo>
                  <a:lnTo>
                    <a:pt x="562" y="1345"/>
                  </a:lnTo>
                  <a:lnTo>
                    <a:pt x="555" y="1344"/>
                  </a:lnTo>
                  <a:lnTo>
                    <a:pt x="553" y="1345"/>
                  </a:lnTo>
                  <a:lnTo>
                    <a:pt x="553" y="1346"/>
                  </a:lnTo>
                  <a:lnTo>
                    <a:pt x="548" y="1350"/>
                  </a:lnTo>
                  <a:lnTo>
                    <a:pt x="543" y="1353"/>
                  </a:lnTo>
                  <a:lnTo>
                    <a:pt x="534" y="1356"/>
                  </a:lnTo>
                  <a:lnTo>
                    <a:pt x="526" y="1357"/>
                  </a:lnTo>
                  <a:lnTo>
                    <a:pt x="517" y="1358"/>
                  </a:lnTo>
                  <a:lnTo>
                    <a:pt x="503" y="1359"/>
                  </a:lnTo>
                  <a:lnTo>
                    <a:pt x="494" y="1360"/>
                  </a:lnTo>
                  <a:lnTo>
                    <a:pt x="488" y="1360"/>
                  </a:lnTo>
                  <a:lnTo>
                    <a:pt x="487" y="1357"/>
                  </a:lnTo>
                  <a:lnTo>
                    <a:pt x="480" y="1356"/>
                  </a:lnTo>
                  <a:lnTo>
                    <a:pt x="470" y="1348"/>
                  </a:lnTo>
                  <a:lnTo>
                    <a:pt x="460" y="1348"/>
                  </a:lnTo>
                  <a:lnTo>
                    <a:pt x="459" y="1347"/>
                  </a:lnTo>
                  <a:lnTo>
                    <a:pt x="459" y="1343"/>
                  </a:lnTo>
                  <a:lnTo>
                    <a:pt x="458" y="1340"/>
                  </a:lnTo>
                  <a:lnTo>
                    <a:pt x="453" y="1336"/>
                  </a:lnTo>
                  <a:lnTo>
                    <a:pt x="449" y="1333"/>
                  </a:lnTo>
                  <a:lnTo>
                    <a:pt x="447" y="1329"/>
                  </a:lnTo>
                  <a:lnTo>
                    <a:pt x="446" y="1327"/>
                  </a:lnTo>
                  <a:lnTo>
                    <a:pt x="444" y="1318"/>
                  </a:lnTo>
                  <a:lnTo>
                    <a:pt x="444" y="1318"/>
                  </a:lnTo>
                  <a:lnTo>
                    <a:pt x="441" y="1307"/>
                  </a:lnTo>
                  <a:lnTo>
                    <a:pt x="440" y="1305"/>
                  </a:lnTo>
                  <a:lnTo>
                    <a:pt x="436" y="1296"/>
                  </a:lnTo>
                  <a:lnTo>
                    <a:pt x="435" y="1294"/>
                  </a:lnTo>
                  <a:lnTo>
                    <a:pt x="426" y="1289"/>
                  </a:lnTo>
                  <a:lnTo>
                    <a:pt x="426" y="1283"/>
                  </a:lnTo>
                  <a:lnTo>
                    <a:pt x="424" y="1278"/>
                  </a:lnTo>
                  <a:lnTo>
                    <a:pt x="422" y="1274"/>
                  </a:lnTo>
                  <a:lnTo>
                    <a:pt x="417" y="1267"/>
                  </a:lnTo>
                  <a:lnTo>
                    <a:pt x="413" y="1259"/>
                  </a:lnTo>
                  <a:lnTo>
                    <a:pt x="410" y="1251"/>
                  </a:lnTo>
                  <a:lnTo>
                    <a:pt x="411" y="1250"/>
                  </a:lnTo>
                  <a:lnTo>
                    <a:pt x="409" y="1247"/>
                  </a:lnTo>
                  <a:lnTo>
                    <a:pt x="406" y="1241"/>
                  </a:lnTo>
                  <a:lnTo>
                    <a:pt x="398" y="1226"/>
                  </a:lnTo>
                  <a:lnTo>
                    <a:pt x="385" y="1215"/>
                  </a:lnTo>
                  <a:lnTo>
                    <a:pt x="377" y="1207"/>
                  </a:lnTo>
                  <a:lnTo>
                    <a:pt x="374" y="1204"/>
                  </a:lnTo>
                  <a:lnTo>
                    <a:pt x="372" y="1202"/>
                  </a:lnTo>
                  <a:lnTo>
                    <a:pt x="367" y="1196"/>
                  </a:lnTo>
                  <a:lnTo>
                    <a:pt x="359" y="1189"/>
                  </a:lnTo>
                  <a:lnTo>
                    <a:pt x="349" y="1195"/>
                  </a:lnTo>
                  <a:lnTo>
                    <a:pt x="339" y="1203"/>
                  </a:lnTo>
                  <a:lnTo>
                    <a:pt x="330" y="1210"/>
                  </a:lnTo>
                  <a:lnTo>
                    <a:pt x="328" y="1212"/>
                  </a:lnTo>
                  <a:lnTo>
                    <a:pt x="309" y="1207"/>
                  </a:lnTo>
                  <a:lnTo>
                    <a:pt x="289" y="1211"/>
                  </a:lnTo>
                  <a:lnTo>
                    <a:pt x="277" y="1207"/>
                  </a:lnTo>
                  <a:lnTo>
                    <a:pt x="269" y="1199"/>
                  </a:lnTo>
                  <a:lnTo>
                    <a:pt x="264" y="1199"/>
                  </a:lnTo>
                  <a:lnTo>
                    <a:pt x="260" y="1193"/>
                  </a:lnTo>
                  <a:lnTo>
                    <a:pt x="249" y="1193"/>
                  </a:lnTo>
                  <a:lnTo>
                    <a:pt x="244" y="1185"/>
                  </a:lnTo>
                  <a:lnTo>
                    <a:pt x="242" y="1182"/>
                  </a:lnTo>
                  <a:lnTo>
                    <a:pt x="241" y="1181"/>
                  </a:lnTo>
                  <a:lnTo>
                    <a:pt x="239" y="1177"/>
                  </a:lnTo>
                  <a:lnTo>
                    <a:pt x="238" y="1172"/>
                  </a:lnTo>
                  <a:lnTo>
                    <a:pt x="234" y="1170"/>
                  </a:lnTo>
                  <a:lnTo>
                    <a:pt x="229" y="1169"/>
                  </a:lnTo>
                  <a:lnTo>
                    <a:pt x="219" y="1168"/>
                  </a:lnTo>
                  <a:lnTo>
                    <a:pt x="215" y="1168"/>
                  </a:lnTo>
                  <a:lnTo>
                    <a:pt x="208" y="1171"/>
                  </a:lnTo>
                  <a:lnTo>
                    <a:pt x="200" y="1174"/>
                  </a:lnTo>
                  <a:lnTo>
                    <a:pt x="193" y="1176"/>
                  </a:lnTo>
                  <a:lnTo>
                    <a:pt x="190" y="1181"/>
                  </a:lnTo>
                  <a:lnTo>
                    <a:pt x="189" y="1186"/>
                  </a:lnTo>
                  <a:lnTo>
                    <a:pt x="185" y="1186"/>
                  </a:lnTo>
                  <a:lnTo>
                    <a:pt x="182" y="1184"/>
                  </a:lnTo>
                  <a:lnTo>
                    <a:pt x="178" y="1182"/>
                  </a:lnTo>
                  <a:lnTo>
                    <a:pt x="171" y="1184"/>
                  </a:lnTo>
                  <a:lnTo>
                    <a:pt x="164" y="1187"/>
                  </a:lnTo>
                  <a:lnTo>
                    <a:pt x="158" y="1191"/>
                  </a:lnTo>
                  <a:lnTo>
                    <a:pt x="148" y="1194"/>
                  </a:lnTo>
                  <a:lnTo>
                    <a:pt x="140" y="1197"/>
                  </a:lnTo>
                  <a:lnTo>
                    <a:pt x="131" y="1199"/>
                  </a:lnTo>
                  <a:lnTo>
                    <a:pt x="125" y="1202"/>
                  </a:lnTo>
                  <a:lnTo>
                    <a:pt x="118" y="1203"/>
                  </a:lnTo>
                  <a:lnTo>
                    <a:pt x="112" y="1205"/>
                  </a:lnTo>
                  <a:lnTo>
                    <a:pt x="107" y="1206"/>
                  </a:lnTo>
                  <a:lnTo>
                    <a:pt x="102" y="1206"/>
                  </a:lnTo>
                  <a:lnTo>
                    <a:pt x="94" y="1206"/>
                  </a:lnTo>
                  <a:lnTo>
                    <a:pt x="88" y="1207"/>
                  </a:lnTo>
                  <a:lnTo>
                    <a:pt x="83" y="1206"/>
                  </a:lnTo>
                  <a:lnTo>
                    <a:pt x="78" y="1206"/>
                  </a:lnTo>
                  <a:lnTo>
                    <a:pt x="73" y="1201"/>
                  </a:lnTo>
                  <a:lnTo>
                    <a:pt x="68" y="1197"/>
                  </a:lnTo>
                  <a:lnTo>
                    <a:pt x="65" y="1199"/>
                  </a:lnTo>
                  <a:lnTo>
                    <a:pt x="64" y="1205"/>
                  </a:lnTo>
                  <a:lnTo>
                    <a:pt x="62" y="1209"/>
                  </a:lnTo>
                  <a:lnTo>
                    <a:pt x="58" y="1211"/>
                  </a:lnTo>
                  <a:lnTo>
                    <a:pt x="54" y="1212"/>
                  </a:lnTo>
                  <a:lnTo>
                    <a:pt x="56" y="1215"/>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84" name="Google Shape;1184;p51" descr="{&quot;Key&quot;:&quot;kajiado&quot;,&quot;Name&quot;:&quot;Kajiado&quot;,&quot;Value&quot;:58.0,&quot;Formula&quot;:&quot;58&quot;,&quot;Text&quot;:&quot;58&quot;,&quot;OfficeApplication&quot;:1,&quot;HasValue&quot;:true}"/>
            <p:cNvSpPr/>
            <p:nvPr/>
          </p:nvSpPr>
          <p:spPr>
            <a:xfrm>
              <a:off x="2158486" y="4159180"/>
              <a:ext cx="1057217" cy="1157391"/>
            </a:xfrm>
            <a:custGeom>
              <a:avLst/>
              <a:gdLst/>
              <a:ahLst/>
              <a:cxnLst/>
              <a:rect l="l" t="t" r="r" b="b"/>
              <a:pathLst>
                <a:path w="1768" h="1930" extrusionOk="0">
                  <a:moveTo>
                    <a:pt x="300" y="0"/>
                  </a:moveTo>
                  <a:lnTo>
                    <a:pt x="310" y="113"/>
                  </a:lnTo>
                  <a:lnTo>
                    <a:pt x="309" y="113"/>
                  </a:lnTo>
                  <a:lnTo>
                    <a:pt x="227" y="199"/>
                  </a:lnTo>
                  <a:lnTo>
                    <a:pt x="174" y="255"/>
                  </a:lnTo>
                  <a:lnTo>
                    <a:pt x="119" y="314"/>
                  </a:lnTo>
                  <a:lnTo>
                    <a:pt x="58" y="378"/>
                  </a:lnTo>
                  <a:lnTo>
                    <a:pt x="42" y="394"/>
                  </a:lnTo>
                  <a:lnTo>
                    <a:pt x="41" y="399"/>
                  </a:lnTo>
                  <a:lnTo>
                    <a:pt x="44" y="402"/>
                  </a:lnTo>
                  <a:lnTo>
                    <a:pt x="46" y="403"/>
                  </a:lnTo>
                  <a:lnTo>
                    <a:pt x="50" y="417"/>
                  </a:lnTo>
                  <a:lnTo>
                    <a:pt x="55" y="433"/>
                  </a:lnTo>
                  <a:lnTo>
                    <a:pt x="66" y="450"/>
                  </a:lnTo>
                  <a:lnTo>
                    <a:pt x="69" y="462"/>
                  </a:lnTo>
                  <a:lnTo>
                    <a:pt x="70" y="474"/>
                  </a:lnTo>
                  <a:lnTo>
                    <a:pt x="69" y="477"/>
                  </a:lnTo>
                  <a:lnTo>
                    <a:pt x="70" y="480"/>
                  </a:lnTo>
                  <a:lnTo>
                    <a:pt x="64" y="495"/>
                  </a:lnTo>
                  <a:lnTo>
                    <a:pt x="60" y="498"/>
                  </a:lnTo>
                  <a:lnTo>
                    <a:pt x="58" y="504"/>
                  </a:lnTo>
                  <a:lnTo>
                    <a:pt x="48" y="527"/>
                  </a:lnTo>
                  <a:lnTo>
                    <a:pt x="41" y="544"/>
                  </a:lnTo>
                  <a:lnTo>
                    <a:pt x="41" y="549"/>
                  </a:lnTo>
                  <a:lnTo>
                    <a:pt x="46" y="564"/>
                  </a:lnTo>
                  <a:lnTo>
                    <a:pt x="46" y="564"/>
                  </a:lnTo>
                  <a:lnTo>
                    <a:pt x="47" y="571"/>
                  </a:lnTo>
                  <a:lnTo>
                    <a:pt x="48" y="581"/>
                  </a:lnTo>
                  <a:lnTo>
                    <a:pt x="51" y="587"/>
                  </a:lnTo>
                  <a:lnTo>
                    <a:pt x="52" y="592"/>
                  </a:lnTo>
                  <a:lnTo>
                    <a:pt x="47" y="600"/>
                  </a:lnTo>
                  <a:lnTo>
                    <a:pt x="37" y="604"/>
                  </a:lnTo>
                  <a:lnTo>
                    <a:pt x="37" y="605"/>
                  </a:lnTo>
                  <a:lnTo>
                    <a:pt x="35" y="615"/>
                  </a:lnTo>
                  <a:lnTo>
                    <a:pt x="36" y="617"/>
                  </a:lnTo>
                  <a:lnTo>
                    <a:pt x="39" y="624"/>
                  </a:lnTo>
                  <a:lnTo>
                    <a:pt x="32" y="628"/>
                  </a:lnTo>
                  <a:lnTo>
                    <a:pt x="29" y="643"/>
                  </a:lnTo>
                  <a:lnTo>
                    <a:pt x="25" y="659"/>
                  </a:lnTo>
                  <a:lnTo>
                    <a:pt x="19" y="664"/>
                  </a:lnTo>
                  <a:lnTo>
                    <a:pt x="18" y="666"/>
                  </a:lnTo>
                  <a:lnTo>
                    <a:pt x="17" y="668"/>
                  </a:lnTo>
                  <a:lnTo>
                    <a:pt x="14" y="677"/>
                  </a:lnTo>
                  <a:lnTo>
                    <a:pt x="9" y="683"/>
                  </a:lnTo>
                  <a:lnTo>
                    <a:pt x="13" y="685"/>
                  </a:lnTo>
                  <a:lnTo>
                    <a:pt x="17" y="686"/>
                  </a:lnTo>
                  <a:lnTo>
                    <a:pt x="21" y="687"/>
                  </a:lnTo>
                  <a:lnTo>
                    <a:pt x="21" y="692"/>
                  </a:lnTo>
                  <a:lnTo>
                    <a:pt x="21" y="700"/>
                  </a:lnTo>
                  <a:lnTo>
                    <a:pt x="24" y="704"/>
                  </a:lnTo>
                  <a:lnTo>
                    <a:pt x="28" y="701"/>
                  </a:lnTo>
                  <a:lnTo>
                    <a:pt x="33" y="709"/>
                  </a:lnTo>
                  <a:lnTo>
                    <a:pt x="34" y="711"/>
                  </a:lnTo>
                  <a:lnTo>
                    <a:pt x="34" y="711"/>
                  </a:lnTo>
                  <a:lnTo>
                    <a:pt x="38" y="726"/>
                  </a:lnTo>
                  <a:lnTo>
                    <a:pt x="39" y="733"/>
                  </a:lnTo>
                  <a:lnTo>
                    <a:pt x="41" y="744"/>
                  </a:lnTo>
                  <a:lnTo>
                    <a:pt x="39" y="760"/>
                  </a:lnTo>
                  <a:lnTo>
                    <a:pt x="32" y="759"/>
                  </a:lnTo>
                  <a:lnTo>
                    <a:pt x="29" y="766"/>
                  </a:lnTo>
                  <a:lnTo>
                    <a:pt x="22" y="770"/>
                  </a:lnTo>
                  <a:lnTo>
                    <a:pt x="20" y="771"/>
                  </a:lnTo>
                  <a:lnTo>
                    <a:pt x="28" y="781"/>
                  </a:lnTo>
                  <a:lnTo>
                    <a:pt x="29" y="782"/>
                  </a:lnTo>
                  <a:lnTo>
                    <a:pt x="33" y="788"/>
                  </a:lnTo>
                  <a:lnTo>
                    <a:pt x="35" y="791"/>
                  </a:lnTo>
                  <a:lnTo>
                    <a:pt x="32" y="794"/>
                  </a:lnTo>
                  <a:lnTo>
                    <a:pt x="30" y="795"/>
                  </a:lnTo>
                  <a:lnTo>
                    <a:pt x="34" y="805"/>
                  </a:lnTo>
                  <a:lnTo>
                    <a:pt x="34" y="806"/>
                  </a:lnTo>
                  <a:lnTo>
                    <a:pt x="33" y="814"/>
                  </a:lnTo>
                  <a:lnTo>
                    <a:pt x="34" y="828"/>
                  </a:lnTo>
                  <a:lnTo>
                    <a:pt x="30" y="859"/>
                  </a:lnTo>
                  <a:lnTo>
                    <a:pt x="26" y="874"/>
                  </a:lnTo>
                  <a:lnTo>
                    <a:pt x="21" y="879"/>
                  </a:lnTo>
                  <a:lnTo>
                    <a:pt x="18" y="937"/>
                  </a:lnTo>
                  <a:lnTo>
                    <a:pt x="0" y="938"/>
                  </a:lnTo>
                  <a:lnTo>
                    <a:pt x="78" y="984"/>
                  </a:lnTo>
                  <a:lnTo>
                    <a:pt x="83" y="987"/>
                  </a:lnTo>
                  <a:lnTo>
                    <a:pt x="95" y="992"/>
                  </a:lnTo>
                  <a:lnTo>
                    <a:pt x="118" y="1006"/>
                  </a:lnTo>
                  <a:lnTo>
                    <a:pt x="178" y="1039"/>
                  </a:lnTo>
                  <a:lnTo>
                    <a:pt x="217" y="1061"/>
                  </a:lnTo>
                  <a:lnTo>
                    <a:pt x="222" y="1064"/>
                  </a:lnTo>
                  <a:lnTo>
                    <a:pt x="225" y="1067"/>
                  </a:lnTo>
                  <a:lnTo>
                    <a:pt x="232" y="1070"/>
                  </a:lnTo>
                  <a:lnTo>
                    <a:pt x="249" y="1083"/>
                  </a:lnTo>
                  <a:lnTo>
                    <a:pt x="312" y="1115"/>
                  </a:lnTo>
                  <a:lnTo>
                    <a:pt x="326" y="1123"/>
                  </a:lnTo>
                  <a:lnTo>
                    <a:pt x="346" y="1135"/>
                  </a:lnTo>
                  <a:lnTo>
                    <a:pt x="370" y="1147"/>
                  </a:lnTo>
                  <a:lnTo>
                    <a:pt x="396" y="1163"/>
                  </a:lnTo>
                  <a:lnTo>
                    <a:pt x="426" y="1178"/>
                  </a:lnTo>
                  <a:lnTo>
                    <a:pt x="432" y="1182"/>
                  </a:lnTo>
                  <a:lnTo>
                    <a:pt x="439" y="1185"/>
                  </a:lnTo>
                  <a:lnTo>
                    <a:pt x="502" y="1223"/>
                  </a:lnTo>
                  <a:lnTo>
                    <a:pt x="525" y="1235"/>
                  </a:lnTo>
                  <a:lnTo>
                    <a:pt x="538" y="1243"/>
                  </a:lnTo>
                  <a:lnTo>
                    <a:pt x="550" y="1247"/>
                  </a:lnTo>
                  <a:lnTo>
                    <a:pt x="562" y="1255"/>
                  </a:lnTo>
                  <a:lnTo>
                    <a:pt x="563" y="1257"/>
                  </a:lnTo>
                  <a:lnTo>
                    <a:pt x="575" y="1262"/>
                  </a:lnTo>
                  <a:lnTo>
                    <a:pt x="614" y="1286"/>
                  </a:lnTo>
                  <a:lnTo>
                    <a:pt x="624" y="1292"/>
                  </a:lnTo>
                  <a:lnTo>
                    <a:pt x="700" y="1332"/>
                  </a:lnTo>
                  <a:lnTo>
                    <a:pt x="707" y="1337"/>
                  </a:lnTo>
                  <a:lnTo>
                    <a:pt x="724" y="1347"/>
                  </a:lnTo>
                  <a:lnTo>
                    <a:pt x="792" y="1385"/>
                  </a:lnTo>
                  <a:lnTo>
                    <a:pt x="813" y="1397"/>
                  </a:lnTo>
                  <a:lnTo>
                    <a:pt x="818" y="1401"/>
                  </a:lnTo>
                  <a:lnTo>
                    <a:pt x="823" y="1404"/>
                  </a:lnTo>
                  <a:lnTo>
                    <a:pt x="823" y="1404"/>
                  </a:lnTo>
                  <a:lnTo>
                    <a:pt x="851" y="1417"/>
                  </a:lnTo>
                  <a:lnTo>
                    <a:pt x="904" y="1449"/>
                  </a:lnTo>
                  <a:lnTo>
                    <a:pt x="913" y="1456"/>
                  </a:lnTo>
                  <a:lnTo>
                    <a:pt x="919" y="1456"/>
                  </a:lnTo>
                  <a:lnTo>
                    <a:pt x="923" y="1459"/>
                  </a:lnTo>
                  <a:lnTo>
                    <a:pt x="966" y="1483"/>
                  </a:lnTo>
                  <a:lnTo>
                    <a:pt x="1028" y="1517"/>
                  </a:lnTo>
                  <a:lnTo>
                    <a:pt x="1033" y="1518"/>
                  </a:lnTo>
                  <a:lnTo>
                    <a:pt x="1050" y="1530"/>
                  </a:lnTo>
                  <a:lnTo>
                    <a:pt x="1062" y="1536"/>
                  </a:lnTo>
                  <a:lnTo>
                    <a:pt x="1066" y="1537"/>
                  </a:lnTo>
                  <a:lnTo>
                    <a:pt x="1123" y="1568"/>
                  </a:lnTo>
                  <a:lnTo>
                    <a:pt x="1155" y="1586"/>
                  </a:lnTo>
                  <a:lnTo>
                    <a:pt x="1166" y="1593"/>
                  </a:lnTo>
                  <a:lnTo>
                    <a:pt x="1190" y="1607"/>
                  </a:lnTo>
                  <a:lnTo>
                    <a:pt x="1203" y="1613"/>
                  </a:lnTo>
                  <a:lnTo>
                    <a:pt x="1266" y="1648"/>
                  </a:lnTo>
                  <a:lnTo>
                    <a:pt x="1278" y="1655"/>
                  </a:lnTo>
                  <a:lnTo>
                    <a:pt x="1324" y="1678"/>
                  </a:lnTo>
                  <a:lnTo>
                    <a:pt x="1333" y="1685"/>
                  </a:lnTo>
                  <a:lnTo>
                    <a:pt x="1337" y="1687"/>
                  </a:lnTo>
                  <a:lnTo>
                    <a:pt x="1349" y="1692"/>
                  </a:lnTo>
                  <a:lnTo>
                    <a:pt x="1356" y="1697"/>
                  </a:lnTo>
                  <a:lnTo>
                    <a:pt x="1367" y="1704"/>
                  </a:lnTo>
                  <a:lnTo>
                    <a:pt x="1438" y="1749"/>
                  </a:lnTo>
                  <a:lnTo>
                    <a:pt x="1449" y="1759"/>
                  </a:lnTo>
                  <a:lnTo>
                    <a:pt x="1462" y="1767"/>
                  </a:lnTo>
                  <a:lnTo>
                    <a:pt x="1463" y="1767"/>
                  </a:lnTo>
                  <a:lnTo>
                    <a:pt x="1513" y="1802"/>
                  </a:lnTo>
                  <a:lnTo>
                    <a:pt x="1523" y="1810"/>
                  </a:lnTo>
                  <a:lnTo>
                    <a:pt x="1530" y="1850"/>
                  </a:lnTo>
                  <a:lnTo>
                    <a:pt x="1544" y="1929"/>
                  </a:lnTo>
                  <a:lnTo>
                    <a:pt x="1637" y="1923"/>
                  </a:lnTo>
                  <a:lnTo>
                    <a:pt x="1638" y="1923"/>
                  </a:lnTo>
                  <a:lnTo>
                    <a:pt x="1662" y="1921"/>
                  </a:lnTo>
                  <a:lnTo>
                    <a:pt x="1662" y="1921"/>
                  </a:lnTo>
                  <a:lnTo>
                    <a:pt x="1666" y="1924"/>
                  </a:lnTo>
                  <a:lnTo>
                    <a:pt x="1675" y="1930"/>
                  </a:lnTo>
                  <a:lnTo>
                    <a:pt x="1685" y="1929"/>
                  </a:lnTo>
                  <a:lnTo>
                    <a:pt x="1688" y="1927"/>
                  </a:lnTo>
                  <a:lnTo>
                    <a:pt x="1694" y="1914"/>
                  </a:lnTo>
                  <a:lnTo>
                    <a:pt x="1693" y="1859"/>
                  </a:lnTo>
                  <a:lnTo>
                    <a:pt x="1692" y="1839"/>
                  </a:lnTo>
                  <a:lnTo>
                    <a:pt x="1708" y="1837"/>
                  </a:lnTo>
                  <a:lnTo>
                    <a:pt x="1711" y="1824"/>
                  </a:lnTo>
                  <a:lnTo>
                    <a:pt x="1713" y="1804"/>
                  </a:lnTo>
                  <a:lnTo>
                    <a:pt x="1713" y="1803"/>
                  </a:lnTo>
                  <a:lnTo>
                    <a:pt x="1716" y="1773"/>
                  </a:lnTo>
                  <a:lnTo>
                    <a:pt x="1731" y="1662"/>
                  </a:lnTo>
                  <a:lnTo>
                    <a:pt x="1744" y="1651"/>
                  </a:lnTo>
                  <a:lnTo>
                    <a:pt x="1750" y="1646"/>
                  </a:lnTo>
                  <a:lnTo>
                    <a:pt x="1763" y="1587"/>
                  </a:lnTo>
                  <a:lnTo>
                    <a:pt x="1768" y="1565"/>
                  </a:lnTo>
                  <a:lnTo>
                    <a:pt x="1768" y="1565"/>
                  </a:lnTo>
                  <a:lnTo>
                    <a:pt x="1768" y="1563"/>
                  </a:lnTo>
                  <a:lnTo>
                    <a:pt x="1760" y="1557"/>
                  </a:lnTo>
                  <a:lnTo>
                    <a:pt x="1754" y="1542"/>
                  </a:lnTo>
                  <a:lnTo>
                    <a:pt x="1755" y="1527"/>
                  </a:lnTo>
                  <a:lnTo>
                    <a:pt x="1758" y="1509"/>
                  </a:lnTo>
                  <a:lnTo>
                    <a:pt x="1755" y="1503"/>
                  </a:lnTo>
                  <a:lnTo>
                    <a:pt x="1753" y="1505"/>
                  </a:lnTo>
                  <a:lnTo>
                    <a:pt x="1750" y="1498"/>
                  </a:lnTo>
                  <a:lnTo>
                    <a:pt x="1747" y="1494"/>
                  </a:lnTo>
                  <a:lnTo>
                    <a:pt x="1744" y="1492"/>
                  </a:lnTo>
                  <a:lnTo>
                    <a:pt x="1741" y="1492"/>
                  </a:lnTo>
                  <a:lnTo>
                    <a:pt x="1735" y="1491"/>
                  </a:lnTo>
                  <a:lnTo>
                    <a:pt x="1730" y="1490"/>
                  </a:lnTo>
                  <a:lnTo>
                    <a:pt x="1726" y="1471"/>
                  </a:lnTo>
                  <a:lnTo>
                    <a:pt x="1721" y="1463"/>
                  </a:lnTo>
                  <a:lnTo>
                    <a:pt x="1706" y="1450"/>
                  </a:lnTo>
                  <a:lnTo>
                    <a:pt x="1701" y="1438"/>
                  </a:lnTo>
                  <a:lnTo>
                    <a:pt x="1694" y="1420"/>
                  </a:lnTo>
                  <a:lnTo>
                    <a:pt x="1694" y="1420"/>
                  </a:lnTo>
                  <a:lnTo>
                    <a:pt x="1690" y="1421"/>
                  </a:lnTo>
                  <a:lnTo>
                    <a:pt x="1684" y="1412"/>
                  </a:lnTo>
                  <a:lnTo>
                    <a:pt x="1682" y="1406"/>
                  </a:lnTo>
                  <a:lnTo>
                    <a:pt x="1677" y="1398"/>
                  </a:lnTo>
                  <a:lnTo>
                    <a:pt x="1667" y="1387"/>
                  </a:lnTo>
                  <a:lnTo>
                    <a:pt x="1638" y="1355"/>
                  </a:lnTo>
                  <a:lnTo>
                    <a:pt x="1592" y="1302"/>
                  </a:lnTo>
                  <a:lnTo>
                    <a:pt x="1557" y="1260"/>
                  </a:lnTo>
                  <a:lnTo>
                    <a:pt x="1557" y="1259"/>
                  </a:lnTo>
                  <a:lnTo>
                    <a:pt x="1500" y="1193"/>
                  </a:lnTo>
                  <a:lnTo>
                    <a:pt x="1499" y="1193"/>
                  </a:lnTo>
                  <a:lnTo>
                    <a:pt x="1475" y="1166"/>
                  </a:lnTo>
                  <a:lnTo>
                    <a:pt x="1471" y="1159"/>
                  </a:lnTo>
                  <a:lnTo>
                    <a:pt x="1458" y="1145"/>
                  </a:lnTo>
                  <a:lnTo>
                    <a:pt x="1456" y="1139"/>
                  </a:lnTo>
                  <a:lnTo>
                    <a:pt x="1456" y="1135"/>
                  </a:lnTo>
                  <a:lnTo>
                    <a:pt x="1459" y="1133"/>
                  </a:lnTo>
                  <a:lnTo>
                    <a:pt x="1461" y="1132"/>
                  </a:lnTo>
                  <a:lnTo>
                    <a:pt x="1464" y="1130"/>
                  </a:lnTo>
                  <a:lnTo>
                    <a:pt x="1469" y="1126"/>
                  </a:lnTo>
                  <a:lnTo>
                    <a:pt x="1470" y="1126"/>
                  </a:lnTo>
                  <a:lnTo>
                    <a:pt x="1478" y="1127"/>
                  </a:lnTo>
                  <a:lnTo>
                    <a:pt x="1485" y="1126"/>
                  </a:lnTo>
                  <a:lnTo>
                    <a:pt x="1486" y="1126"/>
                  </a:lnTo>
                  <a:lnTo>
                    <a:pt x="1494" y="1126"/>
                  </a:lnTo>
                  <a:lnTo>
                    <a:pt x="1500" y="1122"/>
                  </a:lnTo>
                  <a:lnTo>
                    <a:pt x="1513" y="1119"/>
                  </a:lnTo>
                  <a:lnTo>
                    <a:pt x="1514" y="1116"/>
                  </a:lnTo>
                  <a:lnTo>
                    <a:pt x="1517" y="1110"/>
                  </a:lnTo>
                  <a:lnTo>
                    <a:pt x="1521" y="1101"/>
                  </a:lnTo>
                  <a:lnTo>
                    <a:pt x="1524" y="1092"/>
                  </a:lnTo>
                  <a:lnTo>
                    <a:pt x="1526" y="1086"/>
                  </a:lnTo>
                  <a:lnTo>
                    <a:pt x="1525" y="1077"/>
                  </a:lnTo>
                  <a:lnTo>
                    <a:pt x="1524" y="1070"/>
                  </a:lnTo>
                  <a:lnTo>
                    <a:pt x="1524" y="1066"/>
                  </a:lnTo>
                  <a:lnTo>
                    <a:pt x="1531" y="1057"/>
                  </a:lnTo>
                  <a:lnTo>
                    <a:pt x="1537" y="1050"/>
                  </a:lnTo>
                  <a:lnTo>
                    <a:pt x="1539" y="1048"/>
                  </a:lnTo>
                  <a:lnTo>
                    <a:pt x="1545" y="1040"/>
                  </a:lnTo>
                  <a:lnTo>
                    <a:pt x="1554" y="1032"/>
                  </a:lnTo>
                  <a:lnTo>
                    <a:pt x="1556" y="1029"/>
                  </a:lnTo>
                  <a:lnTo>
                    <a:pt x="1558" y="1026"/>
                  </a:lnTo>
                  <a:lnTo>
                    <a:pt x="1556" y="1024"/>
                  </a:lnTo>
                  <a:lnTo>
                    <a:pt x="1554" y="1019"/>
                  </a:lnTo>
                  <a:lnTo>
                    <a:pt x="1550" y="1015"/>
                  </a:lnTo>
                  <a:lnTo>
                    <a:pt x="1549" y="1011"/>
                  </a:lnTo>
                  <a:lnTo>
                    <a:pt x="1545" y="1005"/>
                  </a:lnTo>
                  <a:lnTo>
                    <a:pt x="1542" y="1005"/>
                  </a:lnTo>
                  <a:lnTo>
                    <a:pt x="1534" y="1001"/>
                  </a:lnTo>
                  <a:lnTo>
                    <a:pt x="1525" y="997"/>
                  </a:lnTo>
                  <a:lnTo>
                    <a:pt x="1514" y="995"/>
                  </a:lnTo>
                  <a:lnTo>
                    <a:pt x="1514" y="995"/>
                  </a:lnTo>
                  <a:lnTo>
                    <a:pt x="1511" y="995"/>
                  </a:lnTo>
                  <a:lnTo>
                    <a:pt x="1503" y="995"/>
                  </a:lnTo>
                  <a:lnTo>
                    <a:pt x="1488" y="997"/>
                  </a:lnTo>
                  <a:lnTo>
                    <a:pt x="1472" y="999"/>
                  </a:lnTo>
                  <a:lnTo>
                    <a:pt x="1472" y="999"/>
                  </a:lnTo>
                  <a:lnTo>
                    <a:pt x="1460" y="996"/>
                  </a:lnTo>
                  <a:lnTo>
                    <a:pt x="1447" y="989"/>
                  </a:lnTo>
                  <a:lnTo>
                    <a:pt x="1438" y="979"/>
                  </a:lnTo>
                  <a:lnTo>
                    <a:pt x="1427" y="969"/>
                  </a:lnTo>
                  <a:lnTo>
                    <a:pt x="1416" y="966"/>
                  </a:lnTo>
                  <a:lnTo>
                    <a:pt x="1410" y="965"/>
                  </a:lnTo>
                  <a:lnTo>
                    <a:pt x="1406" y="962"/>
                  </a:lnTo>
                  <a:lnTo>
                    <a:pt x="1404" y="959"/>
                  </a:lnTo>
                  <a:lnTo>
                    <a:pt x="1404" y="957"/>
                  </a:lnTo>
                  <a:lnTo>
                    <a:pt x="1398" y="952"/>
                  </a:lnTo>
                  <a:lnTo>
                    <a:pt x="1389" y="948"/>
                  </a:lnTo>
                  <a:lnTo>
                    <a:pt x="1382" y="946"/>
                  </a:lnTo>
                  <a:lnTo>
                    <a:pt x="1375" y="944"/>
                  </a:lnTo>
                  <a:lnTo>
                    <a:pt x="1375" y="941"/>
                  </a:lnTo>
                  <a:lnTo>
                    <a:pt x="1363" y="937"/>
                  </a:lnTo>
                  <a:lnTo>
                    <a:pt x="1358" y="935"/>
                  </a:lnTo>
                  <a:lnTo>
                    <a:pt x="1342" y="929"/>
                  </a:lnTo>
                  <a:lnTo>
                    <a:pt x="1336" y="927"/>
                  </a:lnTo>
                  <a:lnTo>
                    <a:pt x="1336" y="927"/>
                  </a:lnTo>
                  <a:lnTo>
                    <a:pt x="1334" y="926"/>
                  </a:lnTo>
                  <a:lnTo>
                    <a:pt x="1308" y="911"/>
                  </a:lnTo>
                  <a:lnTo>
                    <a:pt x="1302" y="905"/>
                  </a:lnTo>
                  <a:lnTo>
                    <a:pt x="1283" y="895"/>
                  </a:lnTo>
                  <a:lnTo>
                    <a:pt x="1273" y="887"/>
                  </a:lnTo>
                  <a:lnTo>
                    <a:pt x="1268" y="885"/>
                  </a:lnTo>
                  <a:lnTo>
                    <a:pt x="1256" y="876"/>
                  </a:lnTo>
                  <a:lnTo>
                    <a:pt x="1255" y="875"/>
                  </a:lnTo>
                  <a:lnTo>
                    <a:pt x="1242" y="868"/>
                  </a:lnTo>
                  <a:lnTo>
                    <a:pt x="1241" y="869"/>
                  </a:lnTo>
                  <a:lnTo>
                    <a:pt x="1238" y="867"/>
                  </a:lnTo>
                  <a:lnTo>
                    <a:pt x="1223" y="864"/>
                  </a:lnTo>
                  <a:lnTo>
                    <a:pt x="1223" y="864"/>
                  </a:lnTo>
                  <a:lnTo>
                    <a:pt x="1204" y="859"/>
                  </a:lnTo>
                  <a:lnTo>
                    <a:pt x="1189" y="859"/>
                  </a:lnTo>
                  <a:lnTo>
                    <a:pt x="1175" y="858"/>
                  </a:lnTo>
                  <a:lnTo>
                    <a:pt x="1169" y="854"/>
                  </a:lnTo>
                  <a:lnTo>
                    <a:pt x="1164" y="847"/>
                  </a:lnTo>
                  <a:lnTo>
                    <a:pt x="1161" y="839"/>
                  </a:lnTo>
                  <a:lnTo>
                    <a:pt x="1154" y="826"/>
                  </a:lnTo>
                  <a:lnTo>
                    <a:pt x="1148" y="820"/>
                  </a:lnTo>
                  <a:lnTo>
                    <a:pt x="1138" y="815"/>
                  </a:lnTo>
                  <a:lnTo>
                    <a:pt x="1132" y="810"/>
                  </a:lnTo>
                  <a:lnTo>
                    <a:pt x="1131" y="809"/>
                  </a:lnTo>
                  <a:lnTo>
                    <a:pt x="1122" y="803"/>
                  </a:lnTo>
                  <a:lnTo>
                    <a:pt x="1117" y="797"/>
                  </a:lnTo>
                  <a:lnTo>
                    <a:pt x="1105" y="794"/>
                  </a:lnTo>
                  <a:lnTo>
                    <a:pt x="1090" y="797"/>
                  </a:lnTo>
                  <a:lnTo>
                    <a:pt x="1078" y="794"/>
                  </a:lnTo>
                  <a:lnTo>
                    <a:pt x="1076" y="788"/>
                  </a:lnTo>
                  <a:lnTo>
                    <a:pt x="1070" y="784"/>
                  </a:lnTo>
                  <a:lnTo>
                    <a:pt x="1067" y="782"/>
                  </a:lnTo>
                  <a:lnTo>
                    <a:pt x="1061" y="772"/>
                  </a:lnTo>
                  <a:lnTo>
                    <a:pt x="1051" y="759"/>
                  </a:lnTo>
                  <a:lnTo>
                    <a:pt x="1050" y="753"/>
                  </a:lnTo>
                  <a:lnTo>
                    <a:pt x="1055" y="744"/>
                  </a:lnTo>
                  <a:lnTo>
                    <a:pt x="1055" y="735"/>
                  </a:lnTo>
                  <a:lnTo>
                    <a:pt x="1055" y="735"/>
                  </a:lnTo>
                  <a:lnTo>
                    <a:pt x="1045" y="720"/>
                  </a:lnTo>
                  <a:lnTo>
                    <a:pt x="1041" y="713"/>
                  </a:lnTo>
                  <a:lnTo>
                    <a:pt x="1039" y="711"/>
                  </a:lnTo>
                  <a:lnTo>
                    <a:pt x="1042" y="702"/>
                  </a:lnTo>
                  <a:lnTo>
                    <a:pt x="1042" y="695"/>
                  </a:lnTo>
                  <a:lnTo>
                    <a:pt x="1047" y="679"/>
                  </a:lnTo>
                  <a:lnTo>
                    <a:pt x="1050" y="668"/>
                  </a:lnTo>
                  <a:lnTo>
                    <a:pt x="1050" y="668"/>
                  </a:lnTo>
                  <a:lnTo>
                    <a:pt x="1050" y="667"/>
                  </a:lnTo>
                  <a:lnTo>
                    <a:pt x="1050" y="665"/>
                  </a:lnTo>
                  <a:lnTo>
                    <a:pt x="1050" y="662"/>
                  </a:lnTo>
                  <a:lnTo>
                    <a:pt x="1050" y="659"/>
                  </a:lnTo>
                  <a:lnTo>
                    <a:pt x="1046" y="657"/>
                  </a:lnTo>
                  <a:lnTo>
                    <a:pt x="1047" y="653"/>
                  </a:lnTo>
                  <a:lnTo>
                    <a:pt x="1047" y="647"/>
                  </a:lnTo>
                  <a:lnTo>
                    <a:pt x="1045" y="643"/>
                  </a:lnTo>
                  <a:lnTo>
                    <a:pt x="1043" y="640"/>
                  </a:lnTo>
                  <a:lnTo>
                    <a:pt x="1043" y="636"/>
                  </a:lnTo>
                  <a:lnTo>
                    <a:pt x="1041" y="632"/>
                  </a:lnTo>
                  <a:lnTo>
                    <a:pt x="1039" y="624"/>
                  </a:lnTo>
                  <a:lnTo>
                    <a:pt x="1036" y="623"/>
                  </a:lnTo>
                  <a:lnTo>
                    <a:pt x="1028" y="625"/>
                  </a:lnTo>
                  <a:lnTo>
                    <a:pt x="1016" y="623"/>
                  </a:lnTo>
                  <a:lnTo>
                    <a:pt x="1013" y="621"/>
                  </a:lnTo>
                  <a:lnTo>
                    <a:pt x="1005" y="612"/>
                  </a:lnTo>
                  <a:lnTo>
                    <a:pt x="993" y="596"/>
                  </a:lnTo>
                  <a:lnTo>
                    <a:pt x="984" y="583"/>
                  </a:lnTo>
                  <a:lnTo>
                    <a:pt x="977" y="575"/>
                  </a:lnTo>
                  <a:lnTo>
                    <a:pt x="966" y="564"/>
                  </a:lnTo>
                  <a:lnTo>
                    <a:pt x="964" y="561"/>
                  </a:lnTo>
                  <a:lnTo>
                    <a:pt x="966" y="560"/>
                  </a:lnTo>
                  <a:lnTo>
                    <a:pt x="953" y="542"/>
                  </a:lnTo>
                  <a:lnTo>
                    <a:pt x="951" y="541"/>
                  </a:lnTo>
                  <a:lnTo>
                    <a:pt x="933" y="518"/>
                  </a:lnTo>
                  <a:lnTo>
                    <a:pt x="933" y="519"/>
                  </a:lnTo>
                  <a:lnTo>
                    <a:pt x="922" y="503"/>
                  </a:lnTo>
                  <a:lnTo>
                    <a:pt x="913" y="492"/>
                  </a:lnTo>
                  <a:lnTo>
                    <a:pt x="903" y="479"/>
                  </a:lnTo>
                  <a:lnTo>
                    <a:pt x="889" y="461"/>
                  </a:lnTo>
                  <a:lnTo>
                    <a:pt x="877" y="453"/>
                  </a:lnTo>
                  <a:lnTo>
                    <a:pt x="876" y="453"/>
                  </a:lnTo>
                  <a:lnTo>
                    <a:pt x="874" y="450"/>
                  </a:lnTo>
                  <a:lnTo>
                    <a:pt x="872" y="446"/>
                  </a:lnTo>
                  <a:lnTo>
                    <a:pt x="871" y="443"/>
                  </a:lnTo>
                  <a:lnTo>
                    <a:pt x="872" y="435"/>
                  </a:lnTo>
                  <a:lnTo>
                    <a:pt x="872" y="433"/>
                  </a:lnTo>
                  <a:lnTo>
                    <a:pt x="873" y="430"/>
                  </a:lnTo>
                  <a:lnTo>
                    <a:pt x="875" y="424"/>
                  </a:lnTo>
                  <a:lnTo>
                    <a:pt x="878" y="415"/>
                  </a:lnTo>
                  <a:lnTo>
                    <a:pt x="882" y="402"/>
                  </a:lnTo>
                  <a:lnTo>
                    <a:pt x="882" y="393"/>
                  </a:lnTo>
                  <a:lnTo>
                    <a:pt x="882" y="382"/>
                  </a:lnTo>
                  <a:lnTo>
                    <a:pt x="873" y="377"/>
                  </a:lnTo>
                  <a:lnTo>
                    <a:pt x="872" y="377"/>
                  </a:lnTo>
                  <a:lnTo>
                    <a:pt x="861" y="372"/>
                  </a:lnTo>
                  <a:lnTo>
                    <a:pt x="859" y="371"/>
                  </a:lnTo>
                  <a:lnTo>
                    <a:pt x="857" y="369"/>
                  </a:lnTo>
                  <a:lnTo>
                    <a:pt x="856" y="367"/>
                  </a:lnTo>
                  <a:lnTo>
                    <a:pt x="854" y="363"/>
                  </a:lnTo>
                  <a:lnTo>
                    <a:pt x="844" y="364"/>
                  </a:lnTo>
                  <a:lnTo>
                    <a:pt x="834" y="369"/>
                  </a:lnTo>
                  <a:lnTo>
                    <a:pt x="828" y="376"/>
                  </a:lnTo>
                  <a:lnTo>
                    <a:pt x="817" y="383"/>
                  </a:lnTo>
                  <a:lnTo>
                    <a:pt x="806" y="393"/>
                  </a:lnTo>
                  <a:lnTo>
                    <a:pt x="799" y="393"/>
                  </a:lnTo>
                  <a:lnTo>
                    <a:pt x="797" y="382"/>
                  </a:lnTo>
                  <a:lnTo>
                    <a:pt x="801" y="369"/>
                  </a:lnTo>
                  <a:lnTo>
                    <a:pt x="802" y="356"/>
                  </a:lnTo>
                  <a:lnTo>
                    <a:pt x="803" y="342"/>
                  </a:lnTo>
                  <a:lnTo>
                    <a:pt x="806" y="329"/>
                  </a:lnTo>
                  <a:lnTo>
                    <a:pt x="806" y="329"/>
                  </a:lnTo>
                  <a:lnTo>
                    <a:pt x="804" y="328"/>
                  </a:lnTo>
                  <a:lnTo>
                    <a:pt x="804" y="328"/>
                  </a:lnTo>
                  <a:lnTo>
                    <a:pt x="803" y="325"/>
                  </a:lnTo>
                  <a:lnTo>
                    <a:pt x="802" y="322"/>
                  </a:lnTo>
                  <a:lnTo>
                    <a:pt x="802" y="322"/>
                  </a:lnTo>
                  <a:lnTo>
                    <a:pt x="787" y="315"/>
                  </a:lnTo>
                  <a:lnTo>
                    <a:pt x="767" y="309"/>
                  </a:lnTo>
                  <a:lnTo>
                    <a:pt x="759" y="304"/>
                  </a:lnTo>
                  <a:lnTo>
                    <a:pt x="755" y="302"/>
                  </a:lnTo>
                  <a:lnTo>
                    <a:pt x="754" y="302"/>
                  </a:lnTo>
                  <a:lnTo>
                    <a:pt x="749" y="299"/>
                  </a:lnTo>
                  <a:lnTo>
                    <a:pt x="745" y="302"/>
                  </a:lnTo>
                  <a:lnTo>
                    <a:pt x="744" y="302"/>
                  </a:lnTo>
                  <a:lnTo>
                    <a:pt x="742" y="302"/>
                  </a:lnTo>
                  <a:lnTo>
                    <a:pt x="741" y="302"/>
                  </a:lnTo>
                  <a:lnTo>
                    <a:pt x="740" y="301"/>
                  </a:lnTo>
                  <a:lnTo>
                    <a:pt x="737" y="301"/>
                  </a:lnTo>
                  <a:lnTo>
                    <a:pt x="736" y="300"/>
                  </a:lnTo>
                  <a:lnTo>
                    <a:pt x="736" y="298"/>
                  </a:lnTo>
                  <a:lnTo>
                    <a:pt x="735" y="298"/>
                  </a:lnTo>
                  <a:lnTo>
                    <a:pt x="735" y="297"/>
                  </a:lnTo>
                  <a:lnTo>
                    <a:pt x="735" y="297"/>
                  </a:lnTo>
                  <a:lnTo>
                    <a:pt x="729" y="299"/>
                  </a:lnTo>
                  <a:lnTo>
                    <a:pt x="722" y="302"/>
                  </a:lnTo>
                  <a:lnTo>
                    <a:pt x="721" y="302"/>
                  </a:lnTo>
                  <a:lnTo>
                    <a:pt x="712" y="302"/>
                  </a:lnTo>
                  <a:lnTo>
                    <a:pt x="703" y="303"/>
                  </a:lnTo>
                  <a:lnTo>
                    <a:pt x="702" y="303"/>
                  </a:lnTo>
                  <a:lnTo>
                    <a:pt x="700" y="302"/>
                  </a:lnTo>
                  <a:lnTo>
                    <a:pt x="694" y="302"/>
                  </a:lnTo>
                  <a:lnTo>
                    <a:pt x="693" y="302"/>
                  </a:lnTo>
                  <a:lnTo>
                    <a:pt x="692" y="303"/>
                  </a:lnTo>
                  <a:lnTo>
                    <a:pt x="690" y="303"/>
                  </a:lnTo>
                  <a:lnTo>
                    <a:pt x="688" y="303"/>
                  </a:lnTo>
                  <a:lnTo>
                    <a:pt x="688" y="302"/>
                  </a:lnTo>
                  <a:lnTo>
                    <a:pt x="682" y="301"/>
                  </a:lnTo>
                  <a:lnTo>
                    <a:pt x="681" y="301"/>
                  </a:lnTo>
                  <a:lnTo>
                    <a:pt x="681" y="298"/>
                  </a:lnTo>
                  <a:lnTo>
                    <a:pt x="680" y="298"/>
                  </a:lnTo>
                  <a:lnTo>
                    <a:pt x="665" y="294"/>
                  </a:lnTo>
                  <a:lnTo>
                    <a:pt x="653" y="289"/>
                  </a:lnTo>
                  <a:lnTo>
                    <a:pt x="646" y="284"/>
                  </a:lnTo>
                  <a:lnTo>
                    <a:pt x="645" y="285"/>
                  </a:lnTo>
                  <a:lnTo>
                    <a:pt x="644" y="285"/>
                  </a:lnTo>
                  <a:lnTo>
                    <a:pt x="641" y="282"/>
                  </a:lnTo>
                  <a:lnTo>
                    <a:pt x="639" y="281"/>
                  </a:lnTo>
                  <a:lnTo>
                    <a:pt x="638" y="279"/>
                  </a:lnTo>
                  <a:lnTo>
                    <a:pt x="636" y="277"/>
                  </a:lnTo>
                  <a:lnTo>
                    <a:pt x="635" y="276"/>
                  </a:lnTo>
                  <a:lnTo>
                    <a:pt x="634" y="275"/>
                  </a:lnTo>
                  <a:lnTo>
                    <a:pt x="634" y="274"/>
                  </a:lnTo>
                  <a:lnTo>
                    <a:pt x="633" y="273"/>
                  </a:lnTo>
                  <a:lnTo>
                    <a:pt x="624" y="266"/>
                  </a:lnTo>
                  <a:lnTo>
                    <a:pt x="615" y="260"/>
                  </a:lnTo>
                  <a:lnTo>
                    <a:pt x="611" y="255"/>
                  </a:lnTo>
                  <a:lnTo>
                    <a:pt x="611" y="255"/>
                  </a:lnTo>
                  <a:lnTo>
                    <a:pt x="608" y="253"/>
                  </a:lnTo>
                  <a:lnTo>
                    <a:pt x="605" y="252"/>
                  </a:lnTo>
                  <a:lnTo>
                    <a:pt x="601" y="248"/>
                  </a:lnTo>
                  <a:lnTo>
                    <a:pt x="597" y="245"/>
                  </a:lnTo>
                  <a:lnTo>
                    <a:pt x="593" y="242"/>
                  </a:lnTo>
                  <a:lnTo>
                    <a:pt x="596" y="241"/>
                  </a:lnTo>
                  <a:lnTo>
                    <a:pt x="592" y="239"/>
                  </a:lnTo>
                  <a:lnTo>
                    <a:pt x="588" y="236"/>
                  </a:lnTo>
                  <a:lnTo>
                    <a:pt x="589" y="234"/>
                  </a:lnTo>
                  <a:lnTo>
                    <a:pt x="591" y="231"/>
                  </a:lnTo>
                  <a:lnTo>
                    <a:pt x="591" y="229"/>
                  </a:lnTo>
                  <a:lnTo>
                    <a:pt x="582" y="226"/>
                  </a:lnTo>
                  <a:lnTo>
                    <a:pt x="565" y="223"/>
                  </a:lnTo>
                  <a:lnTo>
                    <a:pt x="551" y="220"/>
                  </a:lnTo>
                  <a:lnTo>
                    <a:pt x="539" y="217"/>
                  </a:lnTo>
                  <a:lnTo>
                    <a:pt x="508" y="212"/>
                  </a:lnTo>
                  <a:lnTo>
                    <a:pt x="440" y="199"/>
                  </a:lnTo>
                  <a:lnTo>
                    <a:pt x="446" y="191"/>
                  </a:lnTo>
                  <a:lnTo>
                    <a:pt x="457" y="179"/>
                  </a:lnTo>
                  <a:lnTo>
                    <a:pt x="464" y="152"/>
                  </a:lnTo>
                  <a:lnTo>
                    <a:pt x="473" y="118"/>
                  </a:lnTo>
                  <a:lnTo>
                    <a:pt x="475" y="112"/>
                  </a:lnTo>
                  <a:lnTo>
                    <a:pt x="475" y="111"/>
                  </a:lnTo>
                  <a:lnTo>
                    <a:pt x="475" y="111"/>
                  </a:lnTo>
                  <a:lnTo>
                    <a:pt x="476" y="106"/>
                  </a:lnTo>
                  <a:lnTo>
                    <a:pt x="481" y="90"/>
                  </a:lnTo>
                  <a:lnTo>
                    <a:pt x="435" y="61"/>
                  </a:lnTo>
                  <a:lnTo>
                    <a:pt x="394" y="41"/>
                  </a:lnTo>
                  <a:lnTo>
                    <a:pt x="300" y="0"/>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85" name="Google Shape;1185;p51" descr="{&quot;Key&quot;:&quot;kakamega&quot;,&quot;Name&quot;:&quot;Kakamega&quot;,&quot;Value&quot;:80.0,&quot;Formula&quot;:&quot;80&quot;,&quot;Text&quot;:&quot;80&quot;,&quot;OfficeApplication&quot;:1,&quot;HasValue&quot;:true}"/>
            <p:cNvSpPr/>
            <p:nvPr/>
          </p:nvSpPr>
          <p:spPr>
            <a:xfrm>
              <a:off x="1258170" y="3084282"/>
              <a:ext cx="443310" cy="442459"/>
            </a:xfrm>
            <a:custGeom>
              <a:avLst/>
              <a:gdLst/>
              <a:ahLst/>
              <a:cxnLst/>
              <a:rect l="l" t="t" r="r" b="b"/>
              <a:pathLst>
                <a:path w="356" h="354" extrusionOk="0">
                  <a:moveTo>
                    <a:pt x="335" y="7"/>
                  </a:moveTo>
                  <a:lnTo>
                    <a:pt x="335" y="7"/>
                  </a:lnTo>
                  <a:lnTo>
                    <a:pt x="332" y="10"/>
                  </a:lnTo>
                  <a:lnTo>
                    <a:pt x="330" y="10"/>
                  </a:lnTo>
                  <a:lnTo>
                    <a:pt x="328" y="9"/>
                  </a:lnTo>
                  <a:lnTo>
                    <a:pt x="326" y="8"/>
                  </a:lnTo>
                  <a:lnTo>
                    <a:pt x="325" y="7"/>
                  </a:lnTo>
                  <a:lnTo>
                    <a:pt x="324" y="7"/>
                  </a:lnTo>
                  <a:lnTo>
                    <a:pt x="323" y="6"/>
                  </a:lnTo>
                  <a:lnTo>
                    <a:pt x="322" y="7"/>
                  </a:lnTo>
                  <a:lnTo>
                    <a:pt x="322" y="8"/>
                  </a:lnTo>
                  <a:lnTo>
                    <a:pt x="321" y="6"/>
                  </a:lnTo>
                  <a:lnTo>
                    <a:pt x="320" y="5"/>
                  </a:lnTo>
                  <a:lnTo>
                    <a:pt x="319" y="3"/>
                  </a:lnTo>
                  <a:lnTo>
                    <a:pt x="318" y="2"/>
                  </a:lnTo>
                  <a:lnTo>
                    <a:pt x="317" y="1"/>
                  </a:lnTo>
                  <a:lnTo>
                    <a:pt x="315" y="2"/>
                  </a:lnTo>
                  <a:lnTo>
                    <a:pt x="314" y="2"/>
                  </a:lnTo>
                  <a:lnTo>
                    <a:pt x="313" y="2"/>
                  </a:lnTo>
                  <a:lnTo>
                    <a:pt x="311" y="1"/>
                  </a:lnTo>
                  <a:lnTo>
                    <a:pt x="310" y="1"/>
                  </a:lnTo>
                  <a:lnTo>
                    <a:pt x="308" y="0"/>
                  </a:lnTo>
                  <a:lnTo>
                    <a:pt x="307" y="0"/>
                  </a:lnTo>
                  <a:lnTo>
                    <a:pt x="306" y="0"/>
                  </a:lnTo>
                  <a:lnTo>
                    <a:pt x="306" y="1"/>
                  </a:lnTo>
                  <a:lnTo>
                    <a:pt x="305" y="1"/>
                  </a:lnTo>
                  <a:lnTo>
                    <a:pt x="305" y="0"/>
                  </a:lnTo>
                  <a:lnTo>
                    <a:pt x="304" y="0"/>
                  </a:lnTo>
                  <a:lnTo>
                    <a:pt x="302" y="1"/>
                  </a:lnTo>
                  <a:lnTo>
                    <a:pt x="302" y="1"/>
                  </a:lnTo>
                  <a:lnTo>
                    <a:pt x="302" y="1"/>
                  </a:lnTo>
                  <a:lnTo>
                    <a:pt x="302" y="1"/>
                  </a:lnTo>
                  <a:lnTo>
                    <a:pt x="301" y="2"/>
                  </a:lnTo>
                  <a:lnTo>
                    <a:pt x="300" y="2"/>
                  </a:lnTo>
                  <a:lnTo>
                    <a:pt x="299" y="3"/>
                  </a:lnTo>
                  <a:lnTo>
                    <a:pt x="298" y="3"/>
                  </a:lnTo>
                  <a:lnTo>
                    <a:pt x="297" y="3"/>
                  </a:lnTo>
                  <a:lnTo>
                    <a:pt x="296" y="2"/>
                  </a:lnTo>
                  <a:lnTo>
                    <a:pt x="295" y="3"/>
                  </a:lnTo>
                  <a:lnTo>
                    <a:pt x="294" y="4"/>
                  </a:lnTo>
                  <a:lnTo>
                    <a:pt x="294" y="5"/>
                  </a:lnTo>
                  <a:lnTo>
                    <a:pt x="294" y="5"/>
                  </a:lnTo>
                  <a:lnTo>
                    <a:pt x="294" y="6"/>
                  </a:lnTo>
                  <a:lnTo>
                    <a:pt x="294" y="6"/>
                  </a:lnTo>
                  <a:lnTo>
                    <a:pt x="293" y="11"/>
                  </a:lnTo>
                  <a:lnTo>
                    <a:pt x="291" y="15"/>
                  </a:lnTo>
                  <a:lnTo>
                    <a:pt x="291" y="16"/>
                  </a:lnTo>
                  <a:lnTo>
                    <a:pt x="292" y="17"/>
                  </a:lnTo>
                  <a:lnTo>
                    <a:pt x="294" y="19"/>
                  </a:lnTo>
                  <a:lnTo>
                    <a:pt x="296" y="20"/>
                  </a:lnTo>
                  <a:lnTo>
                    <a:pt x="296" y="21"/>
                  </a:lnTo>
                  <a:lnTo>
                    <a:pt x="296" y="23"/>
                  </a:lnTo>
                  <a:lnTo>
                    <a:pt x="296" y="24"/>
                  </a:lnTo>
                  <a:lnTo>
                    <a:pt x="297" y="26"/>
                  </a:lnTo>
                  <a:lnTo>
                    <a:pt x="297" y="28"/>
                  </a:lnTo>
                  <a:lnTo>
                    <a:pt x="296" y="30"/>
                  </a:lnTo>
                  <a:lnTo>
                    <a:pt x="297" y="32"/>
                  </a:lnTo>
                  <a:lnTo>
                    <a:pt x="297" y="33"/>
                  </a:lnTo>
                  <a:lnTo>
                    <a:pt x="297" y="34"/>
                  </a:lnTo>
                  <a:lnTo>
                    <a:pt x="299" y="35"/>
                  </a:lnTo>
                  <a:lnTo>
                    <a:pt x="301" y="35"/>
                  </a:lnTo>
                  <a:lnTo>
                    <a:pt x="302" y="36"/>
                  </a:lnTo>
                  <a:lnTo>
                    <a:pt x="303" y="37"/>
                  </a:lnTo>
                  <a:lnTo>
                    <a:pt x="305" y="39"/>
                  </a:lnTo>
                  <a:lnTo>
                    <a:pt x="306" y="42"/>
                  </a:lnTo>
                  <a:lnTo>
                    <a:pt x="307" y="43"/>
                  </a:lnTo>
                  <a:lnTo>
                    <a:pt x="308" y="44"/>
                  </a:lnTo>
                  <a:lnTo>
                    <a:pt x="310" y="43"/>
                  </a:lnTo>
                  <a:lnTo>
                    <a:pt x="312" y="45"/>
                  </a:lnTo>
                  <a:lnTo>
                    <a:pt x="312" y="45"/>
                  </a:lnTo>
                  <a:lnTo>
                    <a:pt x="313" y="47"/>
                  </a:lnTo>
                  <a:lnTo>
                    <a:pt x="313" y="49"/>
                  </a:lnTo>
                  <a:lnTo>
                    <a:pt x="313" y="50"/>
                  </a:lnTo>
                  <a:lnTo>
                    <a:pt x="314" y="50"/>
                  </a:lnTo>
                  <a:lnTo>
                    <a:pt x="314" y="51"/>
                  </a:lnTo>
                  <a:lnTo>
                    <a:pt x="314" y="51"/>
                  </a:lnTo>
                  <a:lnTo>
                    <a:pt x="314" y="54"/>
                  </a:lnTo>
                  <a:lnTo>
                    <a:pt x="314" y="57"/>
                  </a:lnTo>
                  <a:lnTo>
                    <a:pt x="313" y="59"/>
                  </a:lnTo>
                  <a:lnTo>
                    <a:pt x="313" y="59"/>
                  </a:lnTo>
                  <a:lnTo>
                    <a:pt x="313" y="59"/>
                  </a:lnTo>
                  <a:lnTo>
                    <a:pt x="313" y="60"/>
                  </a:lnTo>
                  <a:lnTo>
                    <a:pt x="313" y="60"/>
                  </a:lnTo>
                  <a:lnTo>
                    <a:pt x="313" y="60"/>
                  </a:lnTo>
                  <a:lnTo>
                    <a:pt x="311" y="60"/>
                  </a:lnTo>
                  <a:lnTo>
                    <a:pt x="309" y="60"/>
                  </a:lnTo>
                  <a:lnTo>
                    <a:pt x="308" y="60"/>
                  </a:lnTo>
                  <a:lnTo>
                    <a:pt x="307" y="61"/>
                  </a:lnTo>
                  <a:lnTo>
                    <a:pt x="305" y="62"/>
                  </a:lnTo>
                  <a:lnTo>
                    <a:pt x="304" y="63"/>
                  </a:lnTo>
                  <a:lnTo>
                    <a:pt x="304" y="64"/>
                  </a:lnTo>
                  <a:lnTo>
                    <a:pt x="304" y="66"/>
                  </a:lnTo>
                  <a:lnTo>
                    <a:pt x="304" y="67"/>
                  </a:lnTo>
                  <a:lnTo>
                    <a:pt x="303" y="67"/>
                  </a:lnTo>
                  <a:lnTo>
                    <a:pt x="302" y="67"/>
                  </a:lnTo>
                  <a:lnTo>
                    <a:pt x="301" y="66"/>
                  </a:lnTo>
                  <a:lnTo>
                    <a:pt x="301" y="65"/>
                  </a:lnTo>
                  <a:lnTo>
                    <a:pt x="300" y="66"/>
                  </a:lnTo>
                  <a:lnTo>
                    <a:pt x="299" y="67"/>
                  </a:lnTo>
                  <a:lnTo>
                    <a:pt x="299" y="68"/>
                  </a:lnTo>
                  <a:lnTo>
                    <a:pt x="299" y="69"/>
                  </a:lnTo>
                  <a:lnTo>
                    <a:pt x="297" y="69"/>
                  </a:lnTo>
                  <a:lnTo>
                    <a:pt x="296" y="69"/>
                  </a:lnTo>
                  <a:lnTo>
                    <a:pt x="296" y="69"/>
                  </a:lnTo>
                  <a:lnTo>
                    <a:pt x="296" y="69"/>
                  </a:lnTo>
                  <a:lnTo>
                    <a:pt x="295" y="68"/>
                  </a:lnTo>
                  <a:lnTo>
                    <a:pt x="294" y="65"/>
                  </a:lnTo>
                  <a:lnTo>
                    <a:pt x="292" y="64"/>
                  </a:lnTo>
                  <a:lnTo>
                    <a:pt x="292" y="64"/>
                  </a:lnTo>
                  <a:lnTo>
                    <a:pt x="289" y="65"/>
                  </a:lnTo>
                  <a:lnTo>
                    <a:pt x="287" y="67"/>
                  </a:lnTo>
                  <a:lnTo>
                    <a:pt x="284" y="68"/>
                  </a:lnTo>
                  <a:lnTo>
                    <a:pt x="282" y="66"/>
                  </a:lnTo>
                  <a:lnTo>
                    <a:pt x="282" y="65"/>
                  </a:lnTo>
                  <a:lnTo>
                    <a:pt x="281" y="65"/>
                  </a:lnTo>
                  <a:lnTo>
                    <a:pt x="281" y="64"/>
                  </a:lnTo>
                  <a:lnTo>
                    <a:pt x="279" y="64"/>
                  </a:lnTo>
                  <a:lnTo>
                    <a:pt x="278" y="64"/>
                  </a:lnTo>
                  <a:lnTo>
                    <a:pt x="277" y="63"/>
                  </a:lnTo>
                  <a:lnTo>
                    <a:pt x="276" y="62"/>
                  </a:lnTo>
                  <a:lnTo>
                    <a:pt x="274" y="63"/>
                  </a:lnTo>
                  <a:lnTo>
                    <a:pt x="271" y="64"/>
                  </a:lnTo>
                  <a:lnTo>
                    <a:pt x="267" y="65"/>
                  </a:lnTo>
                  <a:lnTo>
                    <a:pt x="267" y="65"/>
                  </a:lnTo>
                  <a:lnTo>
                    <a:pt x="267" y="64"/>
                  </a:lnTo>
                  <a:lnTo>
                    <a:pt x="267" y="64"/>
                  </a:lnTo>
                  <a:lnTo>
                    <a:pt x="266" y="64"/>
                  </a:lnTo>
                  <a:lnTo>
                    <a:pt x="265" y="64"/>
                  </a:lnTo>
                  <a:lnTo>
                    <a:pt x="265" y="64"/>
                  </a:lnTo>
                  <a:lnTo>
                    <a:pt x="264" y="65"/>
                  </a:lnTo>
                  <a:lnTo>
                    <a:pt x="262" y="68"/>
                  </a:lnTo>
                  <a:lnTo>
                    <a:pt x="261" y="69"/>
                  </a:lnTo>
                  <a:lnTo>
                    <a:pt x="260" y="69"/>
                  </a:lnTo>
                  <a:lnTo>
                    <a:pt x="260" y="69"/>
                  </a:lnTo>
                  <a:lnTo>
                    <a:pt x="260" y="70"/>
                  </a:lnTo>
                  <a:lnTo>
                    <a:pt x="260" y="71"/>
                  </a:lnTo>
                  <a:lnTo>
                    <a:pt x="261" y="71"/>
                  </a:lnTo>
                  <a:lnTo>
                    <a:pt x="260" y="71"/>
                  </a:lnTo>
                  <a:lnTo>
                    <a:pt x="259" y="71"/>
                  </a:lnTo>
                  <a:lnTo>
                    <a:pt x="258" y="71"/>
                  </a:lnTo>
                  <a:lnTo>
                    <a:pt x="257" y="71"/>
                  </a:lnTo>
                  <a:lnTo>
                    <a:pt x="256" y="70"/>
                  </a:lnTo>
                  <a:lnTo>
                    <a:pt x="255" y="70"/>
                  </a:lnTo>
                  <a:lnTo>
                    <a:pt x="254" y="71"/>
                  </a:lnTo>
                  <a:lnTo>
                    <a:pt x="254" y="73"/>
                  </a:lnTo>
                  <a:lnTo>
                    <a:pt x="254" y="74"/>
                  </a:lnTo>
                  <a:lnTo>
                    <a:pt x="253" y="76"/>
                  </a:lnTo>
                  <a:lnTo>
                    <a:pt x="253" y="76"/>
                  </a:lnTo>
                  <a:lnTo>
                    <a:pt x="253" y="77"/>
                  </a:lnTo>
                  <a:lnTo>
                    <a:pt x="253" y="77"/>
                  </a:lnTo>
                  <a:lnTo>
                    <a:pt x="253" y="78"/>
                  </a:lnTo>
                  <a:lnTo>
                    <a:pt x="253" y="79"/>
                  </a:lnTo>
                  <a:lnTo>
                    <a:pt x="254" y="81"/>
                  </a:lnTo>
                  <a:lnTo>
                    <a:pt x="255" y="82"/>
                  </a:lnTo>
                  <a:lnTo>
                    <a:pt x="255" y="83"/>
                  </a:lnTo>
                  <a:lnTo>
                    <a:pt x="255" y="85"/>
                  </a:lnTo>
                  <a:lnTo>
                    <a:pt x="254" y="86"/>
                  </a:lnTo>
                  <a:lnTo>
                    <a:pt x="252" y="87"/>
                  </a:lnTo>
                  <a:lnTo>
                    <a:pt x="250" y="89"/>
                  </a:lnTo>
                  <a:lnTo>
                    <a:pt x="248" y="92"/>
                  </a:lnTo>
                  <a:lnTo>
                    <a:pt x="245" y="93"/>
                  </a:lnTo>
                  <a:lnTo>
                    <a:pt x="242" y="93"/>
                  </a:lnTo>
                  <a:lnTo>
                    <a:pt x="240" y="92"/>
                  </a:lnTo>
                  <a:lnTo>
                    <a:pt x="238" y="92"/>
                  </a:lnTo>
                  <a:lnTo>
                    <a:pt x="236" y="93"/>
                  </a:lnTo>
                  <a:lnTo>
                    <a:pt x="236" y="93"/>
                  </a:lnTo>
                  <a:lnTo>
                    <a:pt x="233" y="95"/>
                  </a:lnTo>
                  <a:lnTo>
                    <a:pt x="231" y="95"/>
                  </a:lnTo>
                  <a:lnTo>
                    <a:pt x="229" y="94"/>
                  </a:lnTo>
                  <a:lnTo>
                    <a:pt x="228" y="94"/>
                  </a:lnTo>
                  <a:lnTo>
                    <a:pt x="226" y="95"/>
                  </a:lnTo>
                  <a:lnTo>
                    <a:pt x="225" y="96"/>
                  </a:lnTo>
                  <a:lnTo>
                    <a:pt x="225" y="96"/>
                  </a:lnTo>
                  <a:lnTo>
                    <a:pt x="224" y="97"/>
                  </a:lnTo>
                  <a:lnTo>
                    <a:pt x="222" y="98"/>
                  </a:lnTo>
                  <a:lnTo>
                    <a:pt x="218" y="100"/>
                  </a:lnTo>
                  <a:lnTo>
                    <a:pt x="217" y="102"/>
                  </a:lnTo>
                  <a:lnTo>
                    <a:pt x="217" y="103"/>
                  </a:lnTo>
                  <a:lnTo>
                    <a:pt x="216" y="106"/>
                  </a:lnTo>
                  <a:lnTo>
                    <a:pt x="216" y="107"/>
                  </a:lnTo>
                  <a:lnTo>
                    <a:pt x="216" y="107"/>
                  </a:lnTo>
                  <a:lnTo>
                    <a:pt x="216" y="108"/>
                  </a:lnTo>
                  <a:lnTo>
                    <a:pt x="216" y="108"/>
                  </a:lnTo>
                  <a:lnTo>
                    <a:pt x="216" y="109"/>
                  </a:lnTo>
                  <a:lnTo>
                    <a:pt x="215" y="111"/>
                  </a:lnTo>
                  <a:lnTo>
                    <a:pt x="214" y="112"/>
                  </a:lnTo>
                  <a:lnTo>
                    <a:pt x="214" y="113"/>
                  </a:lnTo>
                  <a:lnTo>
                    <a:pt x="215" y="114"/>
                  </a:lnTo>
                  <a:lnTo>
                    <a:pt x="215" y="116"/>
                  </a:lnTo>
                  <a:lnTo>
                    <a:pt x="215" y="116"/>
                  </a:lnTo>
                  <a:lnTo>
                    <a:pt x="215" y="117"/>
                  </a:lnTo>
                  <a:lnTo>
                    <a:pt x="214" y="118"/>
                  </a:lnTo>
                  <a:lnTo>
                    <a:pt x="213" y="120"/>
                  </a:lnTo>
                  <a:lnTo>
                    <a:pt x="212" y="121"/>
                  </a:lnTo>
                  <a:lnTo>
                    <a:pt x="211" y="122"/>
                  </a:lnTo>
                  <a:lnTo>
                    <a:pt x="210" y="123"/>
                  </a:lnTo>
                  <a:lnTo>
                    <a:pt x="208" y="124"/>
                  </a:lnTo>
                  <a:lnTo>
                    <a:pt x="206" y="124"/>
                  </a:lnTo>
                  <a:lnTo>
                    <a:pt x="205" y="125"/>
                  </a:lnTo>
                  <a:lnTo>
                    <a:pt x="205" y="126"/>
                  </a:lnTo>
                  <a:lnTo>
                    <a:pt x="204" y="127"/>
                  </a:lnTo>
                  <a:lnTo>
                    <a:pt x="203" y="129"/>
                  </a:lnTo>
                  <a:lnTo>
                    <a:pt x="202" y="130"/>
                  </a:lnTo>
                  <a:lnTo>
                    <a:pt x="200" y="131"/>
                  </a:lnTo>
                  <a:lnTo>
                    <a:pt x="200" y="132"/>
                  </a:lnTo>
                  <a:lnTo>
                    <a:pt x="200" y="132"/>
                  </a:lnTo>
                  <a:lnTo>
                    <a:pt x="200" y="132"/>
                  </a:lnTo>
                  <a:lnTo>
                    <a:pt x="201" y="134"/>
                  </a:lnTo>
                  <a:lnTo>
                    <a:pt x="202" y="134"/>
                  </a:lnTo>
                  <a:lnTo>
                    <a:pt x="202" y="134"/>
                  </a:lnTo>
                  <a:lnTo>
                    <a:pt x="200" y="135"/>
                  </a:lnTo>
                  <a:lnTo>
                    <a:pt x="201" y="135"/>
                  </a:lnTo>
                  <a:lnTo>
                    <a:pt x="203" y="136"/>
                  </a:lnTo>
                  <a:lnTo>
                    <a:pt x="203" y="136"/>
                  </a:lnTo>
                  <a:lnTo>
                    <a:pt x="201" y="136"/>
                  </a:lnTo>
                  <a:lnTo>
                    <a:pt x="200" y="135"/>
                  </a:lnTo>
                  <a:lnTo>
                    <a:pt x="199" y="137"/>
                  </a:lnTo>
                  <a:lnTo>
                    <a:pt x="196" y="139"/>
                  </a:lnTo>
                  <a:lnTo>
                    <a:pt x="192" y="141"/>
                  </a:lnTo>
                  <a:lnTo>
                    <a:pt x="189" y="143"/>
                  </a:lnTo>
                  <a:lnTo>
                    <a:pt x="186" y="145"/>
                  </a:lnTo>
                  <a:lnTo>
                    <a:pt x="184" y="146"/>
                  </a:lnTo>
                  <a:lnTo>
                    <a:pt x="183" y="148"/>
                  </a:lnTo>
                  <a:lnTo>
                    <a:pt x="183" y="149"/>
                  </a:lnTo>
                  <a:lnTo>
                    <a:pt x="183" y="150"/>
                  </a:lnTo>
                  <a:lnTo>
                    <a:pt x="181" y="152"/>
                  </a:lnTo>
                  <a:lnTo>
                    <a:pt x="179" y="156"/>
                  </a:lnTo>
                  <a:lnTo>
                    <a:pt x="177" y="157"/>
                  </a:lnTo>
                  <a:lnTo>
                    <a:pt x="175" y="158"/>
                  </a:lnTo>
                  <a:lnTo>
                    <a:pt x="173" y="159"/>
                  </a:lnTo>
                  <a:lnTo>
                    <a:pt x="171" y="163"/>
                  </a:lnTo>
                  <a:lnTo>
                    <a:pt x="169" y="166"/>
                  </a:lnTo>
                  <a:lnTo>
                    <a:pt x="166" y="169"/>
                  </a:lnTo>
                  <a:lnTo>
                    <a:pt x="165" y="171"/>
                  </a:lnTo>
                  <a:lnTo>
                    <a:pt x="161" y="171"/>
                  </a:lnTo>
                  <a:lnTo>
                    <a:pt x="160" y="172"/>
                  </a:lnTo>
                  <a:lnTo>
                    <a:pt x="158" y="173"/>
                  </a:lnTo>
                  <a:lnTo>
                    <a:pt x="157" y="172"/>
                  </a:lnTo>
                  <a:lnTo>
                    <a:pt x="154" y="173"/>
                  </a:lnTo>
                  <a:lnTo>
                    <a:pt x="152" y="176"/>
                  </a:lnTo>
                  <a:lnTo>
                    <a:pt x="151" y="180"/>
                  </a:lnTo>
                  <a:lnTo>
                    <a:pt x="148" y="181"/>
                  </a:lnTo>
                  <a:lnTo>
                    <a:pt x="149" y="182"/>
                  </a:lnTo>
                  <a:lnTo>
                    <a:pt x="149" y="182"/>
                  </a:lnTo>
                  <a:lnTo>
                    <a:pt x="147" y="182"/>
                  </a:lnTo>
                  <a:lnTo>
                    <a:pt x="146" y="182"/>
                  </a:lnTo>
                  <a:lnTo>
                    <a:pt x="146" y="182"/>
                  </a:lnTo>
                  <a:lnTo>
                    <a:pt x="146" y="183"/>
                  </a:lnTo>
                  <a:lnTo>
                    <a:pt x="146" y="185"/>
                  </a:lnTo>
                  <a:lnTo>
                    <a:pt x="147" y="185"/>
                  </a:lnTo>
                  <a:lnTo>
                    <a:pt x="146" y="187"/>
                  </a:lnTo>
                  <a:lnTo>
                    <a:pt x="146" y="188"/>
                  </a:lnTo>
                  <a:lnTo>
                    <a:pt x="145" y="189"/>
                  </a:lnTo>
                  <a:lnTo>
                    <a:pt x="145" y="189"/>
                  </a:lnTo>
                  <a:lnTo>
                    <a:pt x="143" y="188"/>
                  </a:lnTo>
                  <a:lnTo>
                    <a:pt x="142" y="190"/>
                  </a:lnTo>
                  <a:lnTo>
                    <a:pt x="140" y="192"/>
                  </a:lnTo>
                  <a:lnTo>
                    <a:pt x="139" y="192"/>
                  </a:lnTo>
                  <a:lnTo>
                    <a:pt x="138" y="192"/>
                  </a:lnTo>
                  <a:lnTo>
                    <a:pt x="136" y="194"/>
                  </a:lnTo>
                  <a:lnTo>
                    <a:pt x="135" y="195"/>
                  </a:lnTo>
                  <a:lnTo>
                    <a:pt x="133" y="195"/>
                  </a:lnTo>
                  <a:lnTo>
                    <a:pt x="131" y="197"/>
                  </a:lnTo>
                  <a:lnTo>
                    <a:pt x="130" y="197"/>
                  </a:lnTo>
                  <a:lnTo>
                    <a:pt x="129" y="196"/>
                  </a:lnTo>
                  <a:lnTo>
                    <a:pt x="129" y="196"/>
                  </a:lnTo>
                  <a:lnTo>
                    <a:pt x="129" y="196"/>
                  </a:lnTo>
                  <a:lnTo>
                    <a:pt x="128" y="196"/>
                  </a:lnTo>
                  <a:lnTo>
                    <a:pt x="127" y="195"/>
                  </a:lnTo>
                  <a:lnTo>
                    <a:pt x="125" y="195"/>
                  </a:lnTo>
                  <a:lnTo>
                    <a:pt x="126" y="194"/>
                  </a:lnTo>
                  <a:lnTo>
                    <a:pt x="126" y="192"/>
                  </a:lnTo>
                  <a:lnTo>
                    <a:pt x="125" y="192"/>
                  </a:lnTo>
                  <a:lnTo>
                    <a:pt x="124" y="192"/>
                  </a:lnTo>
                  <a:lnTo>
                    <a:pt x="124" y="193"/>
                  </a:lnTo>
                  <a:lnTo>
                    <a:pt x="123" y="192"/>
                  </a:lnTo>
                  <a:lnTo>
                    <a:pt x="121" y="193"/>
                  </a:lnTo>
                  <a:lnTo>
                    <a:pt x="119" y="195"/>
                  </a:lnTo>
                  <a:lnTo>
                    <a:pt x="118" y="196"/>
                  </a:lnTo>
                  <a:lnTo>
                    <a:pt x="118" y="198"/>
                  </a:lnTo>
                  <a:lnTo>
                    <a:pt x="117" y="200"/>
                  </a:lnTo>
                  <a:lnTo>
                    <a:pt x="117" y="200"/>
                  </a:lnTo>
                  <a:lnTo>
                    <a:pt x="116" y="199"/>
                  </a:lnTo>
                  <a:lnTo>
                    <a:pt x="115" y="198"/>
                  </a:lnTo>
                  <a:lnTo>
                    <a:pt x="113" y="198"/>
                  </a:lnTo>
                  <a:lnTo>
                    <a:pt x="110" y="199"/>
                  </a:lnTo>
                  <a:lnTo>
                    <a:pt x="107" y="201"/>
                  </a:lnTo>
                  <a:lnTo>
                    <a:pt x="107" y="202"/>
                  </a:lnTo>
                  <a:lnTo>
                    <a:pt x="108" y="204"/>
                  </a:lnTo>
                  <a:lnTo>
                    <a:pt x="108" y="205"/>
                  </a:lnTo>
                  <a:lnTo>
                    <a:pt x="107" y="208"/>
                  </a:lnTo>
                  <a:lnTo>
                    <a:pt x="107" y="209"/>
                  </a:lnTo>
                  <a:lnTo>
                    <a:pt x="106" y="209"/>
                  </a:lnTo>
                  <a:lnTo>
                    <a:pt x="105" y="207"/>
                  </a:lnTo>
                  <a:lnTo>
                    <a:pt x="105" y="207"/>
                  </a:lnTo>
                  <a:lnTo>
                    <a:pt x="104" y="207"/>
                  </a:lnTo>
                  <a:lnTo>
                    <a:pt x="104" y="205"/>
                  </a:lnTo>
                  <a:lnTo>
                    <a:pt x="104" y="204"/>
                  </a:lnTo>
                  <a:lnTo>
                    <a:pt x="104" y="202"/>
                  </a:lnTo>
                  <a:lnTo>
                    <a:pt x="104" y="200"/>
                  </a:lnTo>
                  <a:lnTo>
                    <a:pt x="103" y="199"/>
                  </a:lnTo>
                  <a:lnTo>
                    <a:pt x="103" y="196"/>
                  </a:lnTo>
                  <a:lnTo>
                    <a:pt x="103" y="195"/>
                  </a:lnTo>
                  <a:lnTo>
                    <a:pt x="102" y="195"/>
                  </a:lnTo>
                  <a:lnTo>
                    <a:pt x="101" y="195"/>
                  </a:lnTo>
                  <a:lnTo>
                    <a:pt x="101" y="194"/>
                  </a:lnTo>
                  <a:lnTo>
                    <a:pt x="98" y="193"/>
                  </a:lnTo>
                  <a:lnTo>
                    <a:pt x="93" y="192"/>
                  </a:lnTo>
                  <a:lnTo>
                    <a:pt x="93" y="192"/>
                  </a:lnTo>
                  <a:lnTo>
                    <a:pt x="92" y="191"/>
                  </a:lnTo>
                  <a:lnTo>
                    <a:pt x="91" y="190"/>
                  </a:lnTo>
                  <a:lnTo>
                    <a:pt x="90" y="190"/>
                  </a:lnTo>
                  <a:lnTo>
                    <a:pt x="89" y="190"/>
                  </a:lnTo>
                  <a:lnTo>
                    <a:pt x="89" y="190"/>
                  </a:lnTo>
                  <a:lnTo>
                    <a:pt x="87" y="190"/>
                  </a:lnTo>
                  <a:lnTo>
                    <a:pt x="84" y="190"/>
                  </a:lnTo>
                  <a:lnTo>
                    <a:pt x="83" y="192"/>
                  </a:lnTo>
                  <a:lnTo>
                    <a:pt x="83" y="194"/>
                  </a:lnTo>
                  <a:lnTo>
                    <a:pt x="82" y="197"/>
                  </a:lnTo>
                  <a:lnTo>
                    <a:pt x="81" y="199"/>
                  </a:lnTo>
                  <a:lnTo>
                    <a:pt x="81" y="200"/>
                  </a:lnTo>
                  <a:lnTo>
                    <a:pt x="80" y="200"/>
                  </a:lnTo>
                  <a:lnTo>
                    <a:pt x="78" y="200"/>
                  </a:lnTo>
                  <a:lnTo>
                    <a:pt x="76" y="199"/>
                  </a:lnTo>
                  <a:lnTo>
                    <a:pt x="74" y="198"/>
                  </a:lnTo>
                  <a:lnTo>
                    <a:pt x="73" y="197"/>
                  </a:lnTo>
                  <a:lnTo>
                    <a:pt x="73" y="197"/>
                  </a:lnTo>
                  <a:lnTo>
                    <a:pt x="73" y="196"/>
                  </a:lnTo>
                  <a:lnTo>
                    <a:pt x="72" y="195"/>
                  </a:lnTo>
                  <a:lnTo>
                    <a:pt x="70" y="195"/>
                  </a:lnTo>
                  <a:lnTo>
                    <a:pt x="67" y="194"/>
                  </a:lnTo>
                  <a:lnTo>
                    <a:pt x="66" y="193"/>
                  </a:lnTo>
                  <a:lnTo>
                    <a:pt x="66" y="191"/>
                  </a:lnTo>
                  <a:lnTo>
                    <a:pt x="65" y="190"/>
                  </a:lnTo>
                  <a:lnTo>
                    <a:pt x="65" y="189"/>
                  </a:lnTo>
                  <a:lnTo>
                    <a:pt x="64" y="187"/>
                  </a:lnTo>
                  <a:lnTo>
                    <a:pt x="63" y="185"/>
                  </a:lnTo>
                  <a:lnTo>
                    <a:pt x="62" y="184"/>
                  </a:lnTo>
                  <a:lnTo>
                    <a:pt x="61" y="184"/>
                  </a:lnTo>
                  <a:lnTo>
                    <a:pt x="60" y="185"/>
                  </a:lnTo>
                  <a:lnTo>
                    <a:pt x="59" y="185"/>
                  </a:lnTo>
                  <a:lnTo>
                    <a:pt x="58" y="185"/>
                  </a:lnTo>
                  <a:lnTo>
                    <a:pt x="57" y="186"/>
                  </a:lnTo>
                  <a:lnTo>
                    <a:pt x="55" y="187"/>
                  </a:lnTo>
                  <a:lnTo>
                    <a:pt x="54" y="189"/>
                  </a:lnTo>
                  <a:lnTo>
                    <a:pt x="53" y="190"/>
                  </a:lnTo>
                  <a:lnTo>
                    <a:pt x="52" y="190"/>
                  </a:lnTo>
                  <a:lnTo>
                    <a:pt x="51" y="191"/>
                  </a:lnTo>
                  <a:lnTo>
                    <a:pt x="50" y="191"/>
                  </a:lnTo>
                  <a:lnTo>
                    <a:pt x="50" y="191"/>
                  </a:lnTo>
                  <a:lnTo>
                    <a:pt x="49" y="190"/>
                  </a:lnTo>
                  <a:lnTo>
                    <a:pt x="49" y="190"/>
                  </a:lnTo>
                  <a:lnTo>
                    <a:pt x="47" y="190"/>
                  </a:lnTo>
                  <a:lnTo>
                    <a:pt x="45" y="190"/>
                  </a:lnTo>
                  <a:lnTo>
                    <a:pt x="42" y="191"/>
                  </a:lnTo>
                  <a:lnTo>
                    <a:pt x="39" y="192"/>
                  </a:lnTo>
                  <a:lnTo>
                    <a:pt x="36" y="190"/>
                  </a:lnTo>
                  <a:lnTo>
                    <a:pt x="35" y="190"/>
                  </a:lnTo>
                  <a:lnTo>
                    <a:pt x="33" y="188"/>
                  </a:lnTo>
                  <a:lnTo>
                    <a:pt x="32" y="188"/>
                  </a:lnTo>
                  <a:lnTo>
                    <a:pt x="30" y="188"/>
                  </a:lnTo>
                  <a:lnTo>
                    <a:pt x="27" y="189"/>
                  </a:lnTo>
                  <a:lnTo>
                    <a:pt x="26" y="190"/>
                  </a:lnTo>
                  <a:lnTo>
                    <a:pt x="24" y="190"/>
                  </a:lnTo>
                  <a:lnTo>
                    <a:pt x="22" y="191"/>
                  </a:lnTo>
                  <a:lnTo>
                    <a:pt x="21" y="192"/>
                  </a:lnTo>
                  <a:lnTo>
                    <a:pt x="20" y="191"/>
                  </a:lnTo>
                  <a:lnTo>
                    <a:pt x="20" y="191"/>
                  </a:lnTo>
                  <a:lnTo>
                    <a:pt x="20" y="190"/>
                  </a:lnTo>
                  <a:lnTo>
                    <a:pt x="19" y="192"/>
                  </a:lnTo>
                  <a:lnTo>
                    <a:pt x="18" y="193"/>
                  </a:lnTo>
                  <a:lnTo>
                    <a:pt x="16" y="194"/>
                  </a:lnTo>
                  <a:lnTo>
                    <a:pt x="12" y="194"/>
                  </a:lnTo>
                  <a:lnTo>
                    <a:pt x="11" y="194"/>
                  </a:lnTo>
                  <a:lnTo>
                    <a:pt x="11" y="194"/>
                  </a:lnTo>
                  <a:lnTo>
                    <a:pt x="10" y="195"/>
                  </a:lnTo>
                  <a:lnTo>
                    <a:pt x="10" y="195"/>
                  </a:lnTo>
                  <a:lnTo>
                    <a:pt x="9" y="200"/>
                  </a:lnTo>
                  <a:lnTo>
                    <a:pt x="8" y="201"/>
                  </a:lnTo>
                  <a:lnTo>
                    <a:pt x="8" y="201"/>
                  </a:lnTo>
                  <a:lnTo>
                    <a:pt x="7" y="202"/>
                  </a:lnTo>
                  <a:lnTo>
                    <a:pt x="7" y="202"/>
                  </a:lnTo>
                  <a:lnTo>
                    <a:pt x="6" y="204"/>
                  </a:lnTo>
                  <a:lnTo>
                    <a:pt x="3" y="205"/>
                  </a:lnTo>
                  <a:lnTo>
                    <a:pt x="1" y="207"/>
                  </a:lnTo>
                  <a:lnTo>
                    <a:pt x="0" y="209"/>
                  </a:lnTo>
                  <a:lnTo>
                    <a:pt x="2" y="211"/>
                  </a:lnTo>
                  <a:lnTo>
                    <a:pt x="3" y="214"/>
                  </a:lnTo>
                  <a:lnTo>
                    <a:pt x="5" y="216"/>
                  </a:lnTo>
                  <a:lnTo>
                    <a:pt x="8" y="218"/>
                  </a:lnTo>
                  <a:lnTo>
                    <a:pt x="12" y="217"/>
                  </a:lnTo>
                  <a:lnTo>
                    <a:pt x="13" y="217"/>
                  </a:lnTo>
                  <a:lnTo>
                    <a:pt x="14" y="217"/>
                  </a:lnTo>
                  <a:lnTo>
                    <a:pt x="15" y="218"/>
                  </a:lnTo>
                  <a:lnTo>
                    <a:pt x="15" y="218"/>
                  </a:lnTo>
                  <a:lnTo>
                    <a:pt x="15" y="219"/>
                  </a:lnTo>
                  <a:lnTo>
                    <a:pt x="17" y="220"/>
                  </a:lnTo>
                  <a:lnTo>
                    <a:pt x="20" y="222"/>
                  </a:lnTo>
                  <a:lnTo>
                    <a:pt x="24" y="224"/>
                  </a:lnTo>
                  <a:lnTo>
                    <a:pt x="27" y="227"/>
                  </a:lnTo>
                  <a:lnTo>
                    <a:pt x="30" y="229"/>
                  </a:lnTo>
                  <a:lnTo>
                    <a:pt x="32" y="231"/>
                  </a:lnTo>
                  <a:lnTo>
                    <a:pt x="31" y="232"/>
                  </a:lnTo>
                  <a:lnTo>
                    <a:pt x="29" y="233"/>
                  </a:lnTo>
                  <a:lnTo>
                    <a:pt x="26" y="234"/>
                  </a:lnTo>
                  <a:lnTo>
                    <a:pt x="24" y="235"/>
                  </a:lnTo>
                  <a:lnTo>
                    <a:pt x="23" y="236"/>
                  </a:lnTo>
                  <a:lnTo>
                    <a:pt x="22" y="237"/>
                  </a:lnTo>
                  <a:lnTo>
                    <a:pt x="22" y="241"/>
                  </a:lnTo>
                  <a:lnTo>
                    <a:pt x="22" y="241"/>
                  </a:lnTo>
                  <a:lnTo>
                    <a:pt x="22" y="241"/>
                  </a:lnTo>
                  <a:lnTo>
                    <a:pt x="21" y="245"/>
                  </a:lnTo>
                  <a:lnTo>
                    <a:pt x="19" y="247"/>
                  </a:lnTo>
                  <a:lnTo>
                    <a:pt x="17" y="249"/>
                  </a:lnTo>
                  <a:lnTo>
                    <a:pt x="16" y="251"/>
                  </a:lnTo>
                  <a:lnTo>
                    <a:pt x="15" y="254"/>
                  </a:lnTo>
                  <a:lnTo>
                    <a:pt x="14" y="257"/>
                  </a:lnTo>
                  <a:lnTo>
                    <a:pt x="12" y="258"/>
                  </a:lnTo>
                  <a:lnTo>
                    <a:pt x="12" y="259"/>
                  </a:lnTo>
                  <a:lnTo>
                    <a:pt x="13" y="260"/>
                  </a:lnTo>
                  <a:lnTo>
                    <a:pt x="15" y="261"/>
                  </a:lnTo>
                  <a:lnTo>
                    <a:pt x="16" y="262"/>
                  </a:lnTo>
                  <a:lnTo>
                    <a:pt x="17" y="264"/>
                  </a:lnTo>
                  <a:lnTo>
                    <a:pt x="18" y="266"/>
                  </a:lnTo>
                  <a:lnTo>
                    <a:pt x="20" y="267"/>
                  </a:lnTo>
                  <a:lnTo>
                    <a:pt x="21" y="269"/>
                  </a:lnTo>
                  <a:lnTo>
                    <a:pt x="21" y="270"/>
                  </a:lnTo>
                  <a:lnTo>
                    <a:pt x="21" y="270"/>
                  </a:lnTo>
                  <a:lnTo>
                    <a:pt x="21" y="271"/>
                  </a:lnTo>
                  <a:lnTo>
                    <a:pt x="20" y="273"/>
                  </a:lnTo>
                  <a:lnTo>
                    <a:pt x="20" y="273"/>
                  </a:lnTo>
                  <a:lnTo>
                    <a:pt x="19" y="274"/>
                  </a:lnTo>
                  <a:lnTo>
                    <a:pt x="18" y="275"/>
                  </a:lnTo>
                  <a:lnTo>
                    <a:pt x="19" y="275"/>
                  </a:lnTo>
                  <a:lnTo>
                    <a:pt x="20" y="276"/>
                  </a:lnTo>
                  <a:lnTo>
                    <a:pt x="21" y="277"/>
                  </a:lnTo>
                  <a:lnTo>
                    <a:pt x="23" y="279"/>
                  </a:lnTo>
                  <a:lnTo>
                    <a:pt x="25" y="281"/>
                  </a:lnTo>
                  <a:lnTo>
                    <a:pt x="25" y="282"/>
                  </a:lnTo>
                  <a:lnTo>
                    <a:pt x="24" y="285"/>
                  </a:lnTo>
                  <a:lnTo>
                    <a:pt x="22" y="286"/>
                  </a:lnTo>
                  <a:lnTo>
                    <a:pt x="22" y="288"/>
                  </a:lnTo>
                  <a:lnTo>
                    <a:pt x="23" y="289"/>
                  </a:lnTo>
                  <a:lnTo>
                    <a:pt x="23" y="290"/>
                  </a:lnTo>
                  <a:lnTo>
                    <a:pt x="23" y="291"/>
                  </a:lnTo>
                  <a:lnTo>
                    <a:pt x="21" y="292"/>
                  </a:lnTo>
                  <a:lnTo>
                    <a:pt x="23" y="293"/>
                  </a:lnTo>
                  <a:lnTo>
                    <a:pt x="22" y="294"/>
                  </a:lnTo>
                  <a:lnTo>
                    <a:pt x="16" y="296"/>
                  </a:lnTo>
                  <a:lnTo>
                    <a:pt x="17" y="297"/>
                  </a:lnTo>
                  <a:lnTo>
                    <a:pt x="19" y="299"/>
                  </a:lnTo>
                  <a:lnTo>
                    <a:pt x="20" y="302"/>
                  </a:lnTo>
                  <a:lnTo>
                    <a:pt x="20" y="306"/>
                  </a:lnTo>
                  <a:lnTo>
                    <a:pt x="19" y="309"/>
                  </a:lnTo>
                  <a:lnTo>
                    <a:pt x="19" y="312"/>
                  </a:lnTo>
                  <a:lnTo>
                    <a:pt x="17" y="316"/>
                  </a:lnTo>
                  <a:lnTo>
                    <a:pt x="20" y="315"/>
                  </a:lnTo>
                  <a:lnTo>
                    <a:pt x="23" y="314"/>
                  </a:lnTo>
                  <a:lnTo>
                    <a:pt x="23" y="314"/>
                  </a:lnTo>
                  <a:lnTo>
                    <a:pt x="25" y="312"/>
                  </a:lnTo>
                  <a:lnTo>
                    <a:pt x="26" y="310"/>
                  </a:lnTo>
                  <a:lnTo>
                    <a:pt x="27" y="308"/>
                  </a:lnTo>
                  <a:lnTo>
                    <a:pt x="28" y="309"/>
                  </a:lnTo>
                  <a:lnTo>
                    <a:pt x="29" y="307"/>
                  </a:lnTo>
                  <a:lnTo>
                    <a:pt x="29" y="307"/>
                  </a:lnTo>
                  <a:lnTo>
                    <a:pt x="31" y="305"/>
                  </a:lnTo>
                  <a:lnTo>
                    <a:pt x="32" y="305"/>
                  </a:lnTo>
                  <a:lnTo>
                    <a:pt x="35" y="303"/>
                  </a:lnTo>
                  <a:lnTo>
                    <a:pt x="35" y="303"/>
                  </a:lnTo>
                  <a:lnTo>
                    <a:pt x="36" y="301"/>
                  </a:lnTo>
                  <a:lnTo>
                    <a:pt x="36" y="301"/>
                  </a:lnTo>
                  <a:lnTo>
                    <a:pt x="37" y="300"/>
                  </a:lnTo>
                  <a:lnTo>
                    <a:pt x="38" y="300"/>
                  </a:lnTo>
                  <a:lnTo>
                    <a:pt x="40" y="300"/>
                  </a:lnTo>
                  <a:lnTo>
                    <a:pt x="42" y="300"/>
                  </a:lnTo>
                  <a:lnTo>
                    <a:pt x="43" y="301"/>
                  </a:lnTo>
                  <a:lnTo>
                    <a:pt x="43" y="302"/>
                  </a:lnTo>
                  <a:lnTo>
                    <a:pt x="43" y="304"/>
                  </a:lnTo>
                  <a:lnTo>
                    <a:pt x="42" y="306"/>
                  </a:lnTo>
                  <a:lnTo>
                    <a:pt x="40" y="306"/>
                  </a:lnTo>
                  <a:lnTo>
                    <a:pt x="38" y="306"/>
                  </a:lnTo>
                  <a:lnTo>
                    <a:pt x="38" y="307"/>
                  </a:lnTo>
                  <a:lnTo>
                    <a:pt x="37" y="309"/>
                  </a:lnTo>
                  <a:lnTo>
                    <a:pt x="38" y="311"/>
                  </a:lnTo>
                  <a:lnTo>
                    <a:pt x="36" y="312"/>
                  </a:lnTo>
                  <a:lnTo>
                    <a:pt x="36" y="313"/>
                  </a:lnTo>
                  <a:lnTo>
                    <a:pt x="36" y="315"/>
                  </a:lnTo>
                  <a:lnTo>
                    <a:pt x="36" y="315"/>
                  </a:lnTo>
                  <a:lnTo>
                    <a:pt x="36" y="315"/>
                  </a:lnTo>
                  <a:lnTo>
                    <a:pt x="36" y="316"/>
                  </a:lnTo>
                  <a:lnTo>
                    <a:pt x="37" y="318"/>
                  </a:lnTo>
                  <a:lnTo>
                    <a:pt x="39" y="320"/>
                  </a:lnTo>
                  <a:lnTo>
                    <a:pt x="41" y="321"/>
                  </a:lnTo>
                  <a:lnTo>
                    <a:pt x="41" y="323"/>
                  </a:lnTo>
                  <a:lnTo>
                    <a:pt x="41" y="324"/>
                  </a:lnTo>
                  <a:lnTo>
                    <a:pt x="40" y="325"/>
                  </a:lnTo>
                  <a:lnTo>
                    <a:pt x="39" y="326"/>
                  </a:lnTo>
                  <a:lnTo>
                    <a:pt x="37" y="327"/>
                  </a:lnTo>
                  <a:lnTo>
                    <a:pt x="36" y="328"/>
                  </a:lnTo>
                  <a:lnTo>
                    <a:pt x="37" y="330"/>
                  </a:lnTo>
                  <a:lnTo>
                    <a:pt x="37" y="330"/>
                  </a:lnTo>
                  <a:lnTo>
                    <a:pt x="38" y="331"/>
                  </a:lnTo>
                  <a:lnTo>
                    <a:pt x="38" y="331"/>
                  </a:lnTo>
                  <a:lnTo>
                    <a:pt x="42" y="330"/>
                  </a:lnTo>
                  <a:lnTo>
                    <a:pt x="47" y="329"/>
                  </a:lnTo>
                  <a:lnTo>
                    <a:pt x="48" y="329"/>
                  </a:lnTo>
                  <a:lnTo>
                    <a:pt x="50" y="328"/>
                  </a:lnTo>
                  <a:lnTo>
                    <a:pt x="51" y="328"/>
                  </a:lnTo>
                  <a:lnTo>
                    <a:pt x="52" y="328"/>
                  </a:lnTo>
                  <a:lnTo>
                    <a:pt x="55" y="327"/>
                  </a:lnTo>
                  <a:lnTo>
                    <a:pt x="55" y="327"/>
                  </a:lnTo>
                  <a:lnTo>
                    <a:pt x="59" y="328"/>
                  </a:lnTo>
                  <a:lnTo>
                    <a:pt x="60" y="329"/>
                  </a:lnTo>
                  <a:lnTo>
                    <a:pt x="60" y="329"/>
                  </a:lnTo>
                  <a:lnTo>
                    <a:pt x="60" y="330"/>
                  </a:lnTo>
                  <a:lnTo>
                    <a:pt x="60" y="332"/>
                  </a:lnTo>
                  <a:lnTo>
                    <a:pt x="60" y="335"/>
                  </a:lnTo>
                  <a:lnTo>
                    <a:pt x="60" y="336"/>
                  </a:lnTo>
                  <a:lnTo>
                    <a:pt x="57" y="337"/>
                  </a:lnTo>
                  <a:lnTo>
                    <a:pt x="55" y="338"/>
                  </a:lnTo>
                  <a:lnTo>
                    <a:pt x="52" y="338"/>
                  </a:lnTo>
                  <a:lnTo>
                    <a:pt x="50" y="339"/>
                  </a:lnTo>
                  <a:lnTo>
                    <a:pt x="49" y="339"/>
                  </a:lnTo>
                  <a:lnTo>
                    <a:pt x="50" y="341"/>
                  </a:lnTo>
                  <a:lnTo>
                    <a:pt x="50" y="342"/>
                  </a:lnTo>
                  <a:lnTo>
                    <a:pt x="51" y="342"/>
                  </a:lnTo>
                  <a:lnTo>
                    <a:pt x="53" y="343"/>
                  </a:lnTo>
                  <a:lnTo>
                    <a:pt x="56" y="343"/>
                  </a:lnTo>
                  <a:lnTo>
                    <a:pt x="57" y="344"/>
                  </a:lnTo>
                  <a:lnTo>
                    <a:pt x="58" y="344"/>
                  </a:lnTo>
                  <a:lnTo>
                    <a:pt x="57" y="345"/>
                  </a:lnTo>
                  <a:lnTo>
                    <a:pt x="57" y="346"/>
                  </a:lnTo>
                  <a:lnTo>
                    <a:pt x="56" y="347"/>
                  </a:lnTo>
                  <a:lnTo>
                    <a:pt x="56" y="347"/>
                  </a:lnTo>
                  <a:lnTo>
                    <a:pt x="56" y="349"/>
                  </a:lnTo>
                  <a:lnTo>
                    <a:pt x="56" y="350"/>
                  </a:lnTo>
                  <a:lnTo>
                    <a:pt x="58" y="349"/>
                  </a:lnTo>
                  <a:lnTo>
                    <a:pt x="59" y="349"/>
                  </a:lnTo>
                  <a:lnTo>
                    <a:pt x="60" y="349"/>
                  </a:lnTo>
                  <a:lnTo>
                    <a:pt x="61" y="349"/>
                  </a:lnTo>
                  <a:lnTo>
                    <a:pt x="63" y="350"/>
                  </a:lnTo>
                  <a:lnTo>
                    <a:pt x="66" y="351"/>
                  </a:lnTo>
                  <a:lnTo>
                    <a:pt x="66" y="347"/>
                  </a:lnTo>
                  <a:lnTo>
                    <a:pt x="66" y="347"/>
                  </a:lnTo>
                  <a:lnTo>
                    <a:pt x="66" y="347"/>
                  </a:lnTo>
                  <a:lnTo>
                    <a:pt x="66" y="346"/>
                  </a:lnTo>
                  <a:lnTo>
                    <a:pt x="67" y="345"/>
                  </a:lnTo>
                  <a:lnTo>
                    <a:pt x="68" y="344"/>
                  </a:lnTo>
                  <a:lnTo>
                    <a:pt x="68" y="344"/>
                  </a:lnTo>
                  <a:lnTo>
                    <a:pt x="68" y="343"/>
                  </a:lnTo>
                  <a:lnTo>
                    <a:pt x="66" y="343"/>
                  </a:lnTo>
                  <a:lnTo>
                    <a:pt x="65" y="342"/>
                  </a:lnTo>
                  <a:lnTo>
                    <a:pt x="66" y="342"/>
                  </a:lnTo>
                  <a:lnTo>
                    <a:pt x="66" y="342"/>
                  </a:lnTo>
                  <a:lnTo>
                    <a:pt x="66" y="342"/>
                  </a:lnTo>
                  <a:lnTo>
                    <a:pt x="67" y="341"/>
                  </a:lnTo>
                  <a:lnTo>
                    <a:pt x="67" y="340"/>
                  </a:lnTo>
                  <a:lnTo>
                    <a:pt x="67" y="340"/>
                  </a:lnTo>
                  <a:lnTo>
                    <a:pt x="68" y="340"/>
                  </a:lnTo>
                  <a:lnTo>
                    <a:pt x="68" y="340"/>
                  </a:lnTo>
                  <a:lnTo>
                    <a:pt x="69" y="341"/>
                  </a:lnTo>
                  <a:lnTo>
                    <a:pt x="70" y="341"/>
                  </a:lnTo>
                  <a:lnTo>
                    <a:pt x="70" y="342"/>
                  </a:lnTo>
                  <a:lnTo>
                    <a:pt x="71" y="344"/>
                  </a:lnTo>
                  <a:lnTo>
                    <a:pt x="72" y="343"/>
                  </a:lnTo>
                  <a:lnTo>
                    <a:pt x="73" y="341"/>
                  </a:lnTo>
                  <a:lnTo>
                    <a:pt x="73" y="341"/>
                  </a:lnTo>
                  <a:lnTo>
                    <a:pt x="74" y="339"/>
                  </a:lnTo>
                  <a:lnTo>
                    <a:pt x="74" y="339"/>
                  </a:lnTo>
                  <a:lnTo>
                    <a:pt x="75" y="339"/>
                  </a:lnTo>
                  <a:lnTo>
                    <a:pt x="75" y="340"/>
                  </a:lnTo>
                  <a:lnTo>
                    <a:pt x="77" y="340"/>
                  </a:lnTo>
                  <a:lnTo>
                    <a:pt x="77" y="340"/>
                  </a:lnTo>
                  <a:lnTo>
                    <a:pt x="78" y="340"/>
                  </a:lnTo>
                  <a:lnTo>
                    <a:pt x="80" y="339"/>
                  </a:lnTo>
                  <a:lnTo>
                    <a:pt x="81" y="337"/>
                  </a:lnTo>
                  <a:lnTo>
                    <a:pt x="82" y="336"/>
                  </a:lnTo>
                  <a:lnTo>
                    <a:pt x="82" y="336"/>
                  </a:lnTo>
                  <a:lnTo>
                    <a:pt x="84" y="335"/>
                  </a:lnTo>
                  <a:lnTo>
                    <a:pt x="85" y="335"/>
                  </a:lnTo>
                  <a:lnTo>
                    <a:pt x="87" y="335"/>
                  </a:lnTo>
                  <a:lnTo>
                    <a:pt x="88" y="336"/>
                  </a:lnTo>
                  <a:lnTo>
                    <a:pt x="90" y="338"/>
                  </a:lnTo>
                  <a:lnTo>
                    <a:pt x="91" y="339"/>
                  </a:lnTo>
                  <a:lnTo>
                    <a:pt x="91" y="339"/>
                  </a:lnTo>
                  <a:lnTo>
                    <a:pt x="91" y="341"/>
                  </a:lnTo>
                  <a:lnTo>
                    <a:pt x="90" y="343"/>
                  </a:lnTo>
                  <a:lnTo>
                    <a:pt x="90" y="345"/>
                  </a:lnTo>
                  <a:lnTo>
                    <a:pt x="90" y="346"/>
                  </a:lnTo>
                  <a:lnTo>
                    <a:pt x="91" y="348"/>
                  </a:lnTo>
                  <a:lnTo>
                    <a:pt x="92" y="348"/>
                  </a:lnTo>
                  <a:lnTo>
                    <a:pt x="91" y="350"/>
                  </a:lnTo>
                  <a:lnTo>
                    <a:pt x="91" y="352"/>
                  </a:lnTo>
                  <a:lnTo>
                    <a:pt x="91" y="352"/>
                  </a:lnTo>
                  <a:lnTo>
                    <a:pt x="91" y="354"/>
                  </a:lnTo>
                  <a:lnTo>
                    <a:pt x="92" y="353"/>
                  </a:lnTo>
                  <a:lnTo>
                    <a:pt x="95" y="352"/>
                  </a:lnTo>
                  <a:lnTo>
                    <a:pt x="96" y="352"/>
                  </a:lnTo>
                  <a:lnTo>
                    <a:pt x="97" y="352"/>
                  </a:lnTo>
                  <a:lnTo>
                    <a:pt x="98" y="352"/>
                  </a:lnTo>
                  <a:lnTo>
                    <a:pt x="99" y="351"/>
                  </a:lnTo>
                  <a:lnTo>
                    <a:pt x="100" y="349"/>
                  </a:lnTo>
                  <a:lnTo>
                    <a:pt x="102" y="349"/>
                  </a:lnTo>
                  <a:lnTo>
                    <a:pt x="104" y="348"/>
                  </a:lnTo>
                  <a:lnTo>
                    <a:pt x="104" y="347"/>
                  </a:lnTo>
                  <a:lnTo>
                    <a:pt x="105" y="345"/>
                  </a:lnTo>
                  <a:lnTo>
                    <a:pt x="106" y="344"/>
                  </a:lnTo>
                  <a:lnTo>
                    <a:pt x="108" y="343"/>
                  </a:lnTo>
                  <a:lnTo>
                    <a:pt x="109" y="342"/>
                  </a:lnTo>
                  <a:lnTo>
                    <a:pt x="110" y="342"/>
                  </a:lnTo>
                  <a:lnTo>
                    <a:pt x="111" y="341"/>
                  </a:lnTo>
                  <a:lnTo>
                    <a:pt x="113" y="340"/>
                  </a:lnTo>
                  <a:lnTo>
                    <a:pt x="114" y="340"/>
                  </a:lnTo>
                  <a:lnTo>
                    <a:pt x="118" y="339"/>
                  </a:lnTo>
                  <a:lnTo>
                    <a:pt x="121" y="339"/>
                  </a:lnTo>
                  <a:lnTo>
                    <a:pt x="122" y="339"/>
                  </a:lnTo>
                  <a:lnTo>
                    <a:pt x="125" y="338"/>
                  </a:lnTo>
                  <a:lnTo>
                    <a:pt x="127" y="338"/>
                  </a:lnTo>
                  <a:lnTo>
                    <a:pt x="128" y="338"/>
                  </a:lnTo>
                  <a:lnTo>
                    <a:pt x="129" y="338"/>
                  </a:lnTo>
                  <a:lnTo>
                    <a:pt x="134" y="338"/>
                  </a:lnTo>
                  <a:lnTo>
                    <a:pt x="136" y="338"/>
                  </a:lnTo>
                  <a:lnTo>
                    <a:pt x="138" y="339"/>
                  </a:lnTo>
                  <a:lnTo>
                    <a:pt x="142" y="338"/>
                  </a:lnTo>
                  <a:lnTo>
                    <a:pt x="143" y="337"/>
                  </a:lnTo>
                  <a:lnTo>
                    <a:pt x="144" y="337"/>
                  </a:lnTo>
                  <a:lnTo>
                    <a:pt x="144" y="336"/>
                  </a:lnTo>
                  <a:lnTo>
                    <a:pt x="145" y="336"/>
                  </a:lnTo>
                  <a:lnTo>
                    <a:pt x="145" y="337"/>
                  </a:lnTo>
                  <a:lnTo>
                    <a:pt x="145" y="339"/>
                  </a:lnTo>
                  <a:lnTo>
                    <a:pt x="146" y="340"/>
                  </a:lnTo>
                  <a:lnTo>
                    <a:pt x="146" y="340"/>
                  </a:lnTo>
                  <a:lnTo>
                    <a:pt x="146" y="340"/>
                  </a:lnTo>
                  <a:lnTo>
                    <a:pt x="147" y="340"/>
                  </a:lnTo>
                  <a:lnTo>
                    <a:pt x="147" y="340"/>
                  </a:lnTo>
                  <a:lnTo>
                    <a:pt x="148" y="339"/>
                  </a:lnTo>
                  <a:lnTo>
                    <a:pt x="150" y="338"/>
                  </a:lnTo>
                  <a:lnTo>
                    <a:pt x="151" y="336"/>
                  </a:lnTo>
                  <a:lnTo>
                    <a:pt x="153" y="336"/>
                  </a:lnTo>
                  <a:lnTo>
                    <a:pt x="156" y="336"/>
                  </a:lnTo>
                  <a:lnTo>
                    <a:pt x="156" y="335"/>
                  </a:lnTo>
                  <a:lnTo>
                    <a:pt x="156" y="335"/>
                  </a:lnTo>
                  <a:lnTo>
                    <a:pt x="156" y="333"/>
                  </a:lnTo>
                  <a:lnTo>
                    <a:pt x="158" y="333"/>
                  </a:lnTo>
                  <a:lnTo>
                    <a:pt x="163" y="331"/>
                  </a:lnTo>
                  <a:lnTo>
                    <a:pt x="165" y="331"/>
                  </a:lnTo>
                  <a:lnTo>
                    <a:pt x="167" y="330"/>
                  </a:lnTo>
                  <a:lnTo>
                    <a:pt x="169" y="329"/>
                  </a:lnTo>
                  <a:lnTo>
                    <a:pt x="171" y="328"/>
                  </a:lnTo>
                  <a:lnTo>
                    <a:pt x="171" y="330"/>
                  </a:lnTo>
                  <a:lnTo>
                    <a:pt x="171" y="331"/>
                  </a:lnTo>
                  <a:lnTo>
                    <a:pt x="172" y="332"/>
                  </a:lnTo>
                  <a:lnTo>
                    <a:pt x="174" y="333"/>
                  </a:lnTo>
                  <a:lnTo>
                    <a:pt x="176" y="333"/>
                  </a:lnTo>
                  <a:lnTo>
                    <a:pt x="178" y="333"/>
                  </a:lnTo>
                  <a:lnTo>
                    <a:pt x="181" y="331"/>
                  </a:lnTo>
                  <a:lnTo>
                    <a:pt x="182" y="331"/>
                  </a:lnTo>
                  <a:lnTo>
                    <a:pt x="183" y="330"/>
                  </a:lnTo>
                  <a:lnTo>
                    <a:pt x="183" y="329"/>
                  </a:lnTo>
                  <a:lnTo>
                    <a:pt x="186" y="328"/>
                  </a:lnTo>
                  <a:lnTo>
                    <a:pt x="186" y="328"/>
                  </a:lnTo>
                  <a:lnTo>
                    <a:pt x="187" y="327"/>
                  </a:lnTo>
                  <a:lnTo>
                    <a:pt x="189" y="325"/>
                  </a:lnTo>
                  <a:lnTo>
                    <a:pt x="190" y="325"/>
                  </a:lnTo>
                  <a:lnTo>
                    <a:pt x="191" y="324"/>
                  </a:lnTo>
                  <a:lnTo>
                    <a:pt x="192" y="324"/>
                  </a:lnTo>
                  <a:lnTo>
                    <a:pt x="193" y="324"/>
                  </a:lnTo>
                  <a:lnTo>
                    <a:pt x="194" y="324"/>
                  </a:lnTo>
                  <a:lnTo>
                    <a:pt x="195" y="324"/>
                  </a:lnTo>
                  <a:lnTo>
                    <a:pt x="196" y="323"/>
                  </a:lnTo>
                  <a:lnTo>
                    <a:pt x="198" y="322"/>
                  </a:lnTo>
                  <a:lnTo>
                    <a:pt x="201" y="322"/>
                  </a:lnTo>
                  <a:lnTo>
                    <a:pt x="201" y="322"/>
                  </a:lnTo>
                  <a:lnTo>
                    <a:pt x="203" y="322"/>
                  </a:lnTo>
                  <a:lnTo>
                    <a:pt x="205" y="321"/>
                  </a:lnTo>
                  <a:lnTo>
                    <a:pt x="206" y="321"/>
                  </a:lnTo>
                  <a:lnTo>
                    <a:pt x="206" y="319"/>
                  </a:lnTo>
                  <a:lnTo>
                    <a:pt x="205" y="315"/>
                  </a:lnTo>
                  <a:lnTo>
                    <a:pt x="205" y="314"/>
                  </a:lnTo>
                  <a:lnTo>
                    <a:pt x="207" y="313"/>
                  </a:lnTo>
                  <a:lnTo>
                    <a:pt x="209" y="313"/>
                  </a:lnTo>
                  <a:lnTo>
                    <a:pt x="211" y="313"/>
                  </a:lnTo>
                  <a:lnTo>
                    <a:pt x="213" y="313"/>
                  </a:lnTo>
                  <a:lnTo>
                    <a:pt x="216" y="313"/>
                  </a:lnTo>
                  <a:lnTo>
                    <a:pt x="216" y="313"/>
                  </a:lnTo>
                  <a:lnTo>
                    <a:pt x="217" y="314"/>
                  </a:lnTo>
                  <a:lnTo>
                    <a:pt x="218" y="314"/>
                  </a:lnTo>
                  <a:lnTo>
                    <a:pt x="219" y="314"/>
                  </a:lnTo>
                  <a:lnTo>
                    <a:pt x="221" y="314"/>
                  </a:lnTo>
                  <a:lnTo>
                    <a:pt x="223" y="313"/>
                  </a:lnTo>
                  <a:lnTo>
                    <a:pt x="223" y="312"/>
                  </a:lnTo>
                  <a:lnTo>
                    <a:pt x="224" y="311"/>
                  </a:lnTo>
                  <a:lnTo>
                    <a:pt x="226" y="311"/>
                  </a:lnTo>
                  <a:lnTo>
                    <a:pt x="227" y="310"/>
                  </a:lnTo>
                  <a:lnTo>
                    <a:pt x="226" y="308"/>
                  </a:lnTo>
                  <a:lnTo>
                    <a:pt x="227" y="307"/>
                  </a:lnTo>
                  <a:lnTo>
                    <a:pt x="228" y="308"/>
                  </a:lnTo>
                  <a:lnTo>
                    <a:pt x="230" y="308"/>
                  </a:lnTo>
                  <a:lnTo>
                    <a:pt x="230" y="308"/>
                  </a:lnTo>
                  <a:lnTo>
                    <a:pt x="232" y="307"/>
                  </a:lnTo>
                  <a:lnTo>
                    <a:pt x="233" y="308"/>
                  </a:lnTo>
                  <a:lnTo>
                    <a:pt x="235" y="308"/>
                  </a:lnTo>
                  <a:lnTo>
                    <a:pt x="237" y="307"/>
                  </a:lnTo>
                  <a:lnTo>
                    <a:pt x="237" y="306"/>
                  </a:lnTo>
                  <a:lnTo>
                    <a:pt x="240" y="305"/>
                  </a:lnTo>
                  <a:lnTo>
                    <a:pt x="242" y="304"/>
                  </a:lnTo>
                  <a:lnTo>
                    <a:pt x="244" y="305"/>
                  </a:lnTo>
                  <a:lnTo>
                    <a:pt x="244" y="306"/>
                  </a:lnTo>
                  <a:lnTo>
                    <a:pt x="245" y="307"/>
                  </a:lnTo>
                  <a:lnTo>
                    <a:pt x="246" y="309"/>
                  </a:lnTo>
                  <a:lnTo>
                    <a:pt x="249" y="308"/>
                  </a:lnTo>
                  <a:lnTo>
                    <a:pt x="251" y="307"/>
                  </a:lnTo>
                  <a:lnTo>
                    <a:pt x="252" y="306"/>
                  </a:lnTo>
                  <a:lnTo>
                    <a:pt x="252" y="305"/>
                  </a:lnTo>
                  <a:lnTo>
                    <a:pt x="253" y="303"/>
                  </a:lnTo>
                  <a:lnTo>
                    <a:pt x="255" y="303"/>
                  </a:lnTo>
                  <a:lnTo>
                    <a:pt x="257" y="302"/>
                  </a:lnTo>
                  <a:lnTo>
                    <a:pt x="259" y="301"/>
                  </a:lnTo>
                  <a:lnTo>
                    <a:pt x="262" y="300"/>
                  </a:lnTo>
                  <a:lnTo>
                    <a:pt x="263" y="300"/>
                  </a:lnTo>
                  <a:lnTo>
                    <a:pt x="264" y="299"/>
                  </a:lnTo>
                  <a:lnTo>
                    <a:pt x="265" y="296"/>
                  </a:lnTo>
                  <a:lnTo>
                    <a:pt x="266" y="292"/>
                  </a:lnTo>
                  <a:lnTo>
                    <a:pt x="267" y="290"/>
                  </a:lnTo>
                  <a:lnTo>
                    <a:pt x="269" y="290"/>
                  </a:lnTo>
                  <a:lnTo>
                    <a:pt x="272" y="290"/>
                  </a:lnTo>
                  <a:lnTo>
                    <a:pt x="275" y="291"/>
                  </a:lnTo>
                  <a:lnTo>
                    <a:pt x="277" y="289"/>
                  </a:lnTo>
                  <a:lnTo>
                    <a:pt x="277" y="289"/>
                  </a:lnTo>
                  <a:lnTo>
                    <a:pt x="277" y="288"/>
                  </a:lnTo>
                  <a:lnTo>
                    <a:pt x="272" y="278"/>
                  </a:lnTo>
                  <a:lnTo>
                    <a:pt x="272" y="276"/>
                  </a:lnTo>
                  <a:lnTo>
                    <a:pt x="272" y="276"/>
                  </a:lnTo>
                  <a:lnTo>
                    <a:pt x="271" y="275"/>
                  </a:lnTo>
                  <a:lnTo>
                    <a:pt x="263" y="257"/>
                  </a:lnTo>
                  <a:lnTo>
                    <a:pt x="262" y="253"/>
                  </a:lnTo>
                  <a:lnTo>
                    <a:pt x="261" y="249"/>
                  </a:lnTo>
                  <a:lnTo>
                    <a:pt x="260" y="243"/>
                  </a:lnTo>
                  <a:lnTo>
                    <a:pt x="260" y="243"/>
                  </a:lnTo>
                  <a:lnTo>
                    <a:pt x="259" y="238"/>
                  </a:lnTo>
                  <a:lnTo>
                    <a:pt x="264" y="240"/>
                  </a:lnTo>
                  <a:lnTo>
                    <a:pt x="264" y="240"/>
                  </a:lnTo>
                  <a:lnTo>
                    <a:pt x="264" y="240"/>
                  </a:lnTo>
                  <a:lnTo>
                    <a:pt x="265" y="239"/>
                  </a:lnTo>
                  <a:lnTo>
                    <a:pt x="266" y="238"/>
                  </a:lnTo>
                  <a:lnTo>
                    <a:pt x="267" y="234"/>
                  </a:lnTo>
                  <a:lnTo>
                    <a:pt x="267" y="230"/>
                  </a:lnTo>
                  <a:lnTo>
                    <a:pt x="268" y="226"/>
                  </a:lnTo>
                  <a:lnTo>
                    <a:pt x="268" y="219"/>
                  </a:lnTo>
                  <a:lnTo>
                    <a:pt x="268" y="217"/>
                  </a:lnTo>
                  <a:lnTo>
                    <a:pt x="268" y="215"/>
                  </a:lnTo>
                  <a:lnTo>
                    <a:pt x="268" y="214"/>
                  </a:lnTo>
                  <a:lnTo>
                    <a:pt x="267" y="213"/>
                  </a:lnTo>
                  <a:lnTo>
                    <a:pt x="267" y="212"/>
                  </a:lnTo>
                  <a:lnTo>
                    <a:pt x="265" y="208"/>
                  </a:lnTo>
                  <a:lnTo>
                    <a:pt x="262" y="203"/>
                  </a:lnTo>
                  <a:lnTo>
                    <a:pt x="259" y="197"/>
                  </a:lnTo>
                  <a:lnTo>
                    <a:pt x="255" y="190"/>
                  </a:lnTo>
                  <a:lnTo>
                    <a:pt x="254" y="188"/>
                  </a:lnTo>
                  <a:lnTo>
                    <a:pt x="254" y="187"/>
                  </a:lnTo>
                  <a:lnTo>
                    <a:pt x="253" y="186"/>
                  </a:lnTo>
                  <a:lnTo>
                    <a:pt x="252" y="186"/>
                  </a:lnTo>
                  <a:lnTo>
                    <a:pt x="251" y="185"/>
                  </a:lnTo>
                  <a:lnTo>
                    <a:pt x="250" y="184"/>
                  </a:lnTo>
                  <a:lnTo>
                    <a:pt x="248" y="182"/>
                  </a:lnTo>
                  <a:lnTo>
                    <a:pt x="247" y="182"/>
                  </a:lnTo>
                  <a:lnTo>
                    <a:pt x="246" y="181"/>
                  </a:lnTo>
                  <a:lnTo>
                    <a:pt x="246" y="180"/>
                  </a:lnTo>
                  <a:lnTo>
                    <a:pt x="246" y="177"/>
                  </a:lnTo>
                  <a:lnTo>
                    <a:pt x="245" y="175"/>
                  </a:lnTo>
                  <a:lnTo>
                    <a:pt x="245" y="175"/>
                  </a:lnTo>
                  <a:lnTo>
                    <a:pt x="244" y="172"/>
                  </a:lnTo>
                  <a:lnTo>
                    <a:pt x="240" y="169"/>
                  </a:lnTo>
                  <a:lnTo>
                    <a:pt x="239" y="168"/>
                  </a:lnTo>
                  <a:lnTo>
                    <a:pt x="236" y="166"/>
                  </a:lnTo>
                  <a:lnTo>
                    <a:pt x="236" y="166"/>
                  </a:lnTo>
                  <a:lnTo>
                    <a:pt x="232" y="164"/>
                  </a:lnTo>
                  <a:lnTo>
                    <a:pt x="231" y="163"/>
                  </a:lnTo>
                  <a:lnTo>
                    <a:pt x="230" y="161"/>
                  </a:lnTo>
                  <a:lnTo>
                    <a:pt x="223" y="156"/>
                  </a:lnTo>
                  <a:lnTo>
                    <a:pt x="221" y="155"/>
                  </a:lnTo>
                  <a:lnTo>
                    <a:pt x="241" y="132"/>
                  </a:lnTo>
                  <a:lnTo>
                    <a:pt x="240" y="131"/>
                  </a:lnTo>
                  <a:lnTo>
                    <a:pt x="240" y="129"/>
                  </a:lnTo>
                  <a:lnTo>
                    <a:pt x="242" y="130"/>
                  </a:lnTo>
                  <a:lnTo>
                    <a:pt x="243" y="131"/>
                  </a:lnTo>
                  <a:lnTo>
                    <a:pt x="244" y="132"/>
                  </a:lnTo>
                  <a:lnTo>
                    <a:pt x="245" y="133"/>
                  </a:lnTo>
                  <a:lnTo>
                    <a:pt x="247" y="135"/>
                  </a:lnTo>
                  <a:lnTo>
                    <a:pt x="250" y="136"/>
                  </a:lnTo>
                  <a:lnTo>
                    <a:pt x="253" y="137"/>
                  </a:lnTo>
                  <a:lnTo>
                    <a:pt x="257" y="134"/>
                  </a:lnTo>
                  <a:lnTo>
                    <a:pt x="259" y="132"/>
                  </a:lnTo>
                  <a:lnTo>
                    <a:pt x="264" y="130"/>
                  </a:lnTo>
                  <a:lnTo>
                    <a:pt x="267" y="129"/>
                  </a:lnTo>
                  <a:lnTo>
                    <a:pt x="269" y="128"/>
                  </a:lnTo>
                  <a:lnTo>
                    <a:pt x="270" y="128"/>
                  </a:lnTo>
                  <a:lnTo>
                    <a:pt x="272" y="128"/>
                  </a:lnTo>
                  <a:lnTo>
                    <a:pt x="274" y="127"/>
                  </a:lnTo>
                  <a:lnTo>
                    <a:pt x="276" y="125"/>
                  </a:lnTo>
                  <a:lnTo>
                    <a:pt x="276" y="123"/>
                  </a:lnTo>
                  <a:lnTo>
                    <a:pt x="279" y="120"/>
                  </a:lnTo>
                  <a:lnTo>
                    <a:pt x="281" y="119"/>
                  </a:lnTo>
                  <a:lnTo>
                    <a:pt x="284" y="119"/>
                  </a:lnTo>
                  <a:lnTo>
                    <a:pt x="286" y="118"/>
                  </a:lnTo>
                  <a:lnTo>
                    <a:pt x="287" y="117"/>
                  </a:lnTo>
                  <a:lnTo>
                    <a:pt x="289" y="118"/>
                  </a:lnTo>
                  <a:lnTo>
                    <a:pt x="294" y="123"/>
                  </a:lnTo>
                  <a:lnTo>
                    <a:pt x="297" y="125"/>
                  </a:lnTo>
                  <a:lnTo>
                    <a:pt x="298" y="125"/>
                  </a:lnTo>
                  <a:lnTo>
                    <a:pt x="298" y="126"/>
                  </a:lnTo>
                  <a:lnTo>
                    <a:pt x="299" y="124"/>
                  </a:lnTo>
                  <a:lnTo>
                    <a:pt x="301" y="120"/>
                  </a:lnTo>
                  <a:lnTo>
                    <a:pt x="302" y="118"/>
                  </a:lnTo>
                  <a:lnTo>
                    <a:pt x="302" y="116"/>
                  </a:lnTo>
                  <a:lnTo>
                    <a:pt x="304" y="116"/>
                  </a:lnTo>
                  <a:lnTo>
                    <a:pt x="305" y="116"/>
                  </a:lnTo>
                  <a:lnTo>
                    <a:pt x="305" y="116"/>
                  </a:lnTo>
                  <a:lnTo>
                    <a:pt x="308" y="118"/>
                  </a:lnTo>
                  <a:lnTo>
                    <a:pt x="309" y="118"/>
                  </a:lnTo>
                  <a:lnTo>
                    <a:pt x="311" y="118"/>
                  </a:lnTo>
                  <a:lnTo>
                    <a:pt x="312" y="118"/>
                  </a:lnTo>
                  <a:lnTo>
                    <a:pt x="312" y="118"/>
                  </a:lnTo>
                  <a:lnTo>
                    <a:pt x="312" y="119"/>
                  </a:lnTo>
                  <a:lnTo>
                    <a:pt x="315" y="120"/>
                  </a:lnTo>
                  <a:lnTo>
                    <a:pt x="317" y="119"/>
                  </a:lnTo>
                  <a:lnTo>
                    <a:pt x="318" y="120"/>
                  </a:lnTo>
                  <a:lnTo>
                    <a:pt x="319" y="120"/>
                  </a:lnTo>
                  <a:lnTo>
                    <a:pt x="322" y="120"/>
                  </a:lnTo>
                  <a:lnTo>
                    <a:pt x="324" y="120"/>
                  </a:lnTo>
                  <a:lnTo>
                    <a:pt x="325" y="120"/>
                  </a:lnTo>
                  <a:lnTo>
                    <a:pt x="327" y="120"/>
                  </a:lnTo>
                  <a:lnTo>
                    <a:pt x="327" y="119"/>
                  </a:lnTo>
                  <a:lnTo>
                    <a:pt x="329" y="118"/>
                  </a:lnTo>
                  <a:lnTo>
                    <a:pt x="330" y="118"/>
                  </a:lnTo>
                  <a:lnTo>
                    <a:pt x="331" y="117"/>
                  </a:lnTo>
                  <a:lnTo>
                    <a:pt x="332" y="116"/>
                  </a:lnTo>
                  <a:lnTo>
                    <a:pt x="333" y="114"/>
                  </a:lnTo>
                  <a:lnTo>
                    <a:pt x="334" y="113"/>
                  </a:lnTo>
                  <a:lnTo>
                    <a:pt x="336" y="114"/>
                  </a:lnTo>
                  <a:lnTo>
                    <a:pt x="337" y="115"/>
                  </a:lnTo>
                  <a:lnTo>
                    <a:pt x="338" y="116"/>
                  </a:lnTo>
                  <a:lnTo>
                    <a:pt x="339" y="115"/>
                  </a:lnTo>
                  <a:lnTo>
                    <a:pt x="340" y="113"/>
                  </a:lnTo>
                  <a:lnTo>
                    <a:pt x="341" y="112"/>
                  </a:lnTo>
                  <a:lnTo>
                    <a:pt x="341" y="111"/>
                  </a:lnTo>
                  <a:lnTo>
                    <a:pt x="342" y="110"/>
                  </a:lnTo>
                  <a:lnTo>
                    <a:pt x="343" y="110"/>
                  </a:lnTo>
                  <a:lnTo>
                    <a:pt x="345" y="110"/>
                  </a:lnTo>
                  <a:lnTo>
                    <a:pt x="346" y="110"/>
                  </a:lnTo>
                  <a:lnTo>
                    <a:pt x="347" y="110"/>
                  </a:lnTo>
                  <a:lnTo>
                    <a:pt x="349" y="109"/>
                  </a:lnTo>
                  <a:lnTo>
                    <a:pt x="350" y="108"/>
                  </a:lnTo>
                  <a:lnTo>
                    <a:pt x="351" y="108"/>
                  </a:lnTo>
                  <a:lnTo>
                    <a:pt x="353" y="108"/>
                  </a:lnTo>
                  <a:lnTo>
                    <a:pt x="354" y="108"/>
                  </a:lnTo>
                  <a:lnTo>
                    <a:pt x="355" y="108"/>
                  </a:lnTo>
                  <a:lnTo>
                    <a:pt x="356" y="108"/>
                  </a:lnTo>
                  <a:lnTo>
                    <a:pt x="356" y="106"/>
                  </a:lnTo>
                  <a:lnTo>
                    <a:pt x="355" y="105"/>
                  </a:lnTo>
                  <a:lnTo>
                    <a:pt x="355" y="105"/>
                  </a:lnTo>
                  <a:lnTo>
                    <a:pt x="355" y="104"/>
                  </a:lnTo>
                  <a:lnTo>
                    <a:pt x="355" y="104"/>
                  </a:lnTo>
                  <a:lnTo>
                    <a:pt x="355" y="102"/>
                  </a:lnTo>
                  <a:lnTo>
                    <a:pt x="355" y="101"/>
                  </a:lnTo>
                  <a:lnTo>
                    <a:pt x="355" y="101"/>
                  </a:lnTo>
                  <a:lnTo>
                    <a:pt x="355" y="97"/>
                  </a:lnTo>
                  <a:lnTo>
                    <a:pt x="355" y="95"/>
                  </a:lnTo>
                  <a:lnTo>
                    <a:pt x="355" y="90"/>
                  </a:lnTo>
                  <a:lnTo>
                    <a:pt x="355" y="90"/>
                  </a:lnTo>
                  <a:lnTo>
                    <a:pt x="355" y="85"/>
                  </a:lnTo>
                  <a:lnTo>
                    <a:pt x="355" y="80"/>
                  </a:lnTo>
                  <a:lnTo>
                    <a:pt x="355" y="78"/>
                  </a:lnTo>
                  <a:lnTo>
                    <a:pt x="355" y="75"/>
                  </a:lnTo>
                  <a:lnTo>
                    <a:pt x="355" y="75"/>
                  </a:lnTo>
                  <a:lnTo>
                    <a:pt x="355" y="74"/>
                  </a:lnTo>
                  <a:lnTo>
                    <a:pt x="355" y="73"/>
                  </a:lnTo>
                  <a:lnTo>
                    <a:pt x="352" y="72"/>
                  </a:lnTo>
                  <a:lnTo>
                    <a:pt x="352" y="72"/>
                  </a:lnTo>
                  <a:lnTo>
                    <a:pt x="351" y="72"/>
                  </a:lnTo>
                  <a:lnTo>
                    <a:pt x="351" y="71"/>
                  </a:lnTo>
                  <a:lnTo>
                    <a:pt x="351" y="70"/>
                  </a:lnTo>
                  <a:lnTo>
                    <a:pt x="351" y="68"/>
                  </a:lnTo>
                  <a:lnTo>
                    <a:pt x="351" y="67"/>
                  </a:lnTo>
                  <a:lnTo>
                    <a:pt x="351" y="58"/>
                  </a:lnTo>
                  <a:lnTo>
                    <a:pt x="351" y="34"/>
                  </a:lnTo>
                  <a:lnTo>
                    <a:pt x="349" y="33"/>
                  </a:lnTo>
                  <a:lnTo>
                    <a:pt x="349" y="32"/>
                  </a:lnTo>
                  <a:lnTo>
                    <a:pt x="346" y="30"/>
                  </a:lnTo>
                  <a:lnTo>
                    <a:pt x="343" y="31"/>
                  </a:lnTo>
                  <a:lnTo>
                    <a:pt x="341" y="32"/>
                  </a:lnTo>
                  <a:lnTo>
                    <a:pt x="340" y="31"/>
                  </a:lnTo>
                  <a:lnTo>
                    <a:pt x="339" y="28"/>
                  </a:lnTo>
                  <a:lnTo>
                    <a:pt x="338" y="26"/>
                  </a:lnTo>
                  <a:lnTo>
                    <a:pt x="337" y="22"/>
                  </a:lnTo>
                  <a:lnTo>
                    <a:pt x="337" y="19"/>
                  </a:lnTo>
                  <a:lnTo>
                    <a:pt x="335" y="7"/>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86" name="Google Shape;1186;p51" descr="{&quot;Key&quot;:&quot;kericho&quot;,&quot;Name&quot;:&quot;Kericho&quot;,&quot;Value&quot;:31.0,&quot;Formula&quot;:&quot;31&quot;,&quot;Text&quot;:&quot;31&quot;,&quot;OfficeApplication&quot;:1,&quot;HasValue&quot;:true}"/>
            <p:cNvSpPr/>
            <p:nvPr/>
          </p:nvSpPr>
          <p:spPr>
            <a:xfrm>
              <a:off x="1618047" y="3564236"/>
              <a:ext cx="358632" cy="411211"/>
            </a:xfrm>
            <a:custGeom>
              <a:avLst/>
              <a:gdLst/>
              <a:ahLst/>
              <a:cxnLst/>
              <a:rect l="l" t="t" r="r" b="b"/>
              <a:pathLst>
                <a:path w="600" h="687" extrusionOk="0">
                  <a:moveTo>
                    <a:pt x="13" y="399"/>
                  </a:moveTo>
                  <a:lnTo>
                    <a:pt x="13" y="399"/>
                  </a:lnTo>
                  <a:lnTo>
                    <a:pt x="14" y="399"/>
                  </a:lnTo>
                  <a:lnTo>
                    <a:pt x="14" y="401"/>
                  </a:lnTo>
                  <a:lnTo>
                    <a:pt x="16" y="402"/>
                  </a:lnTo>
                  <a:lnTo>
                    <a:pt x="19" y="403"/>
                  </a:lnTo>
                  <a:lnTo>
                    <a:pt x="20" y="404"/>
                  </a:lnTo>
                  <a:lnTo>
                    <a:pt x="21" y="404"/>
                  </a:lnTo>
                  <a:lnTo>
                    <a:pt x="22" y="405"/>
                  </a:lnTo>
                  <a:lnTo>
                    <a:pt x="26" y="410"/>
                  </a:lnTo>
                  <a:lnTo>
                    <a:pt x="26" y="412"/>
                  </a:lnTo>
                  <a:lnTo>
                    <a:pt x="26" y="414"/>
                  </a:lnTo>
                  <a:lnTo>
                    <a:pt x="30" y="421"/>
                  </a:lnTo>
                  <a:lnTo>
                    <a:pt x="32" y="425"/>
                  </a:lnTo>
                  <a:lnTo>
                    <a:pt x="36" y="431"/>
                  </a:lnTo>
                  <a:lnTo>
                    <a:pt x="36" y="435"/>
                  </a:lnTo>
                  <a:lnTo>
                    <a:pt x="36" y="438"/>
                  </a:lnTo>
                  <a:lnTo>
                    <a:pt x="36" y="446"/>
                  </a:lnTo>
                  <a:lnTo>
                    <a:pt x="36" y="455"/>
                  </a:lnTo>
                  <a:lnTo>
                    <a:pt x="33" y="463"/>
                  </a:lnTo>
                  <a:lnTo>
                    <a:pt x="31" y="464"/>
                  </a:lnTo>
                  <a:lnTo>
                    <a:pt x="30" y="465"/>
                  </a:lnTo>
                  <a:lnTo>
                    <a:pt x="27" y="466"/>
                  </a:lnTo>
                  <a:lnTo>
                    <a:pt x="26" y="467"/>
                  </a:lnTo>
                  <a:lnTo>
                    <a:pt x="26" y="475"/>
                  </a:lnTo>
                  <a:lnTo>
                    <a:pt x="26" y="478"/>
                  </a:lnTo>
                  <a:lnTo>
                    <a:pt x="26" y="478"/>
                  </a:lnTo>
                  <a:lnTo>
                    <a:pt x="27" y="478"/>
                  </a:lnTo>
                  <a:lnTo>
                    <a:pt x="31" y="478"/>
                  </a:lnTo>
                  <a:lnTo>
                    <a:pt x="35" y="477"/>
                  </a:lnTo>
                  <a:lnTo>
                    <a:pt x="40" y="477"/>
                  </a:lnTo>
                  <a:lnTo>
                    <a:pt x="42" y="478"/>
                  </a:lnTo>
                  <a:lnTo>
                    <a:pt x="41" y="478"/>
                  </a:lnTo>
                  <a:lnTo>
                    <a:pt x="38" y="480"/>
                  </a:lnTo>
                  <a:lnTo>
                    <a:pt x="41" y="482"/>
                  </a:lnTo>
                  <a:lnTo>
                    <a:pt x="42" y="483"/>
                  </a:lnTo>
                  <a:lnTo>
                    <a:pt x="44" y="485"/>
                  </a:lnTo>
                  <a:lnTo>
                    <a:pt x="42" y="493"/>
                  </a:lnTo>
                  <a:lnTo>
                    <a:pt x="42" y="494"/>
                  </a:lnTo>
                  <a:lnTo>
                    <a:pt x="41" y="495"/>
                  </a:lnTo>
                  <a:lnTo>
                    <a:pt x="38" y="500"/>
                  </a:lnTo>
                  <a:lnTo>
                    <a:pt x="39" y="504"/>
                  </a:lnTo>
                  <a:lnTo>
                    <a:pt x="44" y="508"/>
                  </a:lnTo>
                  <a:lnTo>
                    <a:pt x="45" y="517"/>
                  </a:lnTo>
                  <a:lnTo>
                    <a:pt x="45" y="525"/>
                  </a:lnTo>
                  <a:lnTo>
                    <a:pt x="43" y="533"/>
                  </a:lnTo>
                  <a:lnTo>
                    <a:pt x="43" y="541"/>
                  </a:lnTo>
                  <a:lnTo>
                    <a:pt x="42" y="547"/>
                  </a:lnTo>
                  <a:lnTo>
                    <a:pt x="44" y="554"/>
                  </a:lnTo>
                  <a:lnTo>
                    <a:pt x="47" y="563"/>
                  </a:lnTo>
                  <a:lnTo>
                    <a:pt x="52" y="570"/>
                  </a:lnTo>
                  <a:lnTo>
                    <a:pt x="55" y="574"/>
                  </a:lnTo>
                  <a:lnTo>
                    <a:pt x="54" y="575"/>
                  </a:lnTo>
                  <a:lnTo>
                    <a:pt x="54" y="575"/>
                  </a:lnTo>
                  <a:lnTo>
                    <a:pt x="51" y="580"/>
                  </a:lnTo>
                  <a:lnTo>
                    <a:pt x="48" y="584"/>
                  </a:lnTo>
                  <a:lnTo>
                    <a:pt x="47" y="587"/>
                  </a:lnTo>
                  <a:lnTo>
                    <a:pt x="49" y="592"/>
                  </a:lnTo>
                  <a:lnTo>
                    <a:pt x="52" y="598"/>
                  </a:lnTo>
                  <a:lnTo>
                    <a:pt x="47" y="604"/>
                  </a:lnTo>
                  <a:lnTo>
                    <a:pt x="44" y="608"/>
                  </a:lnTo>
                  <a:lnTo>
                    <a:pt x="44" y="613"/>
                  </a:lnTo>
                  <a:lnTo>
                    <a:pt x="48" y="612"/>
                  </a:lnTo>
                  <a:lnTo>
                    <a:pt x="47" y="619"/>
                  </a:lnTo>
                  <a:lnTo>
                    <a:pt x="48" y="625"/>
                  </a:lnTo>
                  <a:lnTo>
                    <a:pt x="51" y="633"/>
                  </a:lnTo>
                  <a:lnTo>
                    <a:pt x="56" y="640"/>
                  </a:lnTo>
                  <a:lnTo>
                    <a:pt x="53" y="644"/>
                  </a:lnTo>
                  <a:lnTo>
                    <a:pt x="54" y="646"/>
                  </a:lnTo>
                  <a:lnTo>
                    <a:pt x="57" y="654"/>
                  </a:lnTo>
                  <a:lnTo>
                    <a:pt x="55" y="657"/>
                  </a:lnTo>
                  <a:lnTo>
                    <a:pt x="52" y="658"/>
                  </a:lnTo>
                  <a:lnTo>
                    <a:pt x="45" y="661"/>
                  </a:lnTo>
                  <a:lnTo>
                    <a:pt x="39" y="665"/>
                  </a:lnTo>
                  <a:lnTo>
                    <a:pt x="42" y="664"/>
                  </a:lnTo>
                  <a:lnTo>
                    <a:pt x="48" y="664"/>
                  </a:lnTo>
                  <a:lnTo>
                    <a:pt x="60" y="663"/>
                  </a:lnTo>
                  <a:lnTo>
                    <a:pt x="68" y="664"/>
                  </a:lnTo>
                  <a:lnTo>
                    <a:pt x="77" y="661"/>
                  </a:lnTo>
                  <a:lnTo>
                    <a:pt x="81" y="663"/>
                  </a:lnTo>
                  <a:lnTo>
                    <a:pt x="83" y="665"/>
                  </a:lnTo>
                  <a:lnTo>
                    <a:pt x="85" y="666"/>
                  </a:lnTo>
                  <a:lnTo>
                    <a:pt x="87" y="664"/>
                  </a:lnTo>
                  <a:lnTo>
                    <a:pt x="89" y="664"/>
                  </a:lnTo>
                  <a:lnTo>
                    <a:pt x="93" y="663"/>
                  </a:lnTo>
                  <a:lnTo>
                    <a:pt x="97" y="662"/>
                  </a:lnTo>
                  <a:lnTo>
                    <a:pt x="100" y="662"/>
                  </a:lnTo>
                  <a:lnTo>
                    <a:pt x="103" y="664"/>
                  </a:lnTo>
                  <a:lnTo>
                    <a:pt x="106" y="660"/>
                  </a:lnTo>
                  <a:lnTo>
                    <a:pt x="107" y="662"/>
                  </a:lnTo>
                  <a:lnTo>
                    <a:pt x="108" y="662"/>
                  </a:lnTo>
                  <a:lnTo>
                    <a:pt x="111" y="664"/>
                  </a:lnTo>
                  <a:lnTo>
                    <a:pt x="115" y="664"/>
                  </a:lnTo>
                  <a:lnTo>
                    <a:pt x="115" y="666"/>
                  </a:lnTo>
                  <a:lnTo>
                    <a:pt x="116" y="668"/>
                  </a:lnTo>
                  <a:lnTo>
                    <a:pt x="120" y="668"/>
                  </a:lnTo>
                  <a:lnTo>
                    <a:pt x="121" y="669"/>
                  </a:lnTo>
                  <a:lnTo>
                    <a:pt x="125" y="670"/>
                  </a:lnTo>
                  <a:lnTo>
                    <a:pt x="129" y="672"/>
                  </a:lnTo>
                  <a:lnTo>
                    <a:pt x="135" y="671"/>
                  </a:lnTo>
                  <a:lnTo>
                    <a:pt x="137" y="674"/>
                  </a:lnTo>
                  <a:lnTo>
                    <a:pt x="139" y="675"/>
                  </a:lnTo>
                  <a:lnTo>
                    <a:pt x="138" y="679"/>
                  </a:lnTo>
                  <a:lnTo>
                    <a:pt x="141" y="682"/>
                  </a:lnTo>
                  <a:lnTo>
                    <a:pt x="142" y="685"/>
                  </a:lnTo>
                  <a:lnTo>
                    <a:pt x="145" y="686"/>
                  </a:lnTo>
                  <a:lnTo>
                    <a:pt x="147" y="683"/>
                  </a:lnTo>
                  <a:lnTo>
                    <a:pt x="151" y="683"/>
                  </a:lnTo>
                  <a:lnTo>
                    <a:pt x="154" y="684"/>
                  </a:lnTo>
                  <a:lnTo>
                    <a:pt x="157" y="682"/>
                  </a:lnTo>
                  <a:lnTo>
                    <a:pt x="159" y="684"/>
                  </a:lnTo>
                  <a:lnTo>
                    <a:pt x="162" y="686"/>
                  </a:lnTo>
                  <a:lnTo>
                    <a:pt x="165" y="687"/>
                  </a:lnTo>
                  <a:lnTo>
                    <a:pt x="166" y="687"/>
                  </a:lnTo>
                  <a:lnTo>
                    <a:pt x="165" y="685"/>
                  </a:lnTo>
                  <a:lnTo>
                    <a:pt x="166" y="684"/>
                  </a:lnTo>
                  <a:lnTo>
                    <a:pt x="169" y="680"/>
                  </a:lnTo>
                  <a:lnTo>
                    <a:pt x="173" y="675"/>
                  </a:lnTo>
                  <a:lnTo>
                    <a:pt x="176" y="672"/>
                  </a:lnTo>
                  <a:lnTo>
                    <a:pt x="179" y="670"/>
                  </a:lnTo>
                  <a:lnTo>
                    <a:pt x="180" y="668"/>
                  </a:lnTo>
                  <a:lnTo>
                    <a:pt x="185" y="668"/>
                  </a:lnTo>
                  <a:lnTo>
                    <a:pt x="189" y="669"/>
                  </a:lnTo>
                  <a:lnTo>
                    <a:pt x="192" y="670"/>
                  </a:lnTo>
                  <a:lnTo>
                    <a:pt x="195" y="667"/>
                  </a:lnTo>
                  <a:lnTo>
                    <a:pt x="196" y="664"/>
                  </a:lnTo>
                  <a:lnTo>
                    <a:pt x="199" y="664"/>
                  </a:lnTo>
                  <a:lnTo>
                    <a:pt x="201" y="660"/>
                  </a:lnTo>
                  <a:lnTo>
                    <a:pt x="203" y="657"/>
                  </a:lnTo>
                  <a:lnTo>
                    <a:pt x="206" y="657"/>
                  </a:lnTo>
                  <a:lnTo>
                    <a:pt x="208" y="658"/>
                  </a:lnTo>
                  <a:lnTo>
                    <a:pt x="212" y="655"/>
                  </a:lnTo>
                  <a:lnTo>
                    <a:pt x="215" y="655"/>
                  </a:lnTo>
                  <a:lnTo>
                    <a:pt x="216" y="654"/>
                  </a:lnTo>
                  <a:lnTo>
                    <a:pt x="218" y="654"/>
                  </a:lnTo>
                  <a:lnTo>
                    <a:pt x="218" y="652"/>
                  </a:lnTo>
                  <a:lnTo>
                    <a:pt x="219" y="651"/>
                  </a:lnTo>
                  <a:lnTo>
                    <a:pt x="224" y="650"/>
                  </a:lnTo>
                  <a:lnTo>
                    <a:pt x="225" y="647"/>
                  </a:lnTo>
                  <a:lnTo>
                    <a:pt x="228" y="648"/>
                  </a:lnTo>
                  <a:lnTo>
                    <a:pt x="230" y="646"/>
                  </a:lnTo>
                  <a:lnTo>
                    <a:pt x="231" y="644"/>
                  </a:lnTo>
                  <a:lnTo>
                    <a:pt x="232" y="643"/>
                  </a:lnTo>
                  <a:lnTo>
                    <a:pt x="233" y="642"/>
                  </a:lnTo>
                  <a:lnTo>
                    <a:pt x="234" y="636"/>
                  </a:lnTo>
                  <a:lnTo>
                    <a:pt x="234" y="630"/>
                  </a:lnTo>
                  <a:lnTo>
                    <a:pt x="231" y="625"/>
                  </a:lnTo>
                  <a:lnTo>
                    <a:pt x="226" y="623"/>
                  </a:lnTo>
                  <a:lnTo>
                    <a:pt x="219" y="619"/>
                  </a:lnTo>
                  <a:lnTo>
                    <a:pt x="219" y="613"/>
                  </a:lnTo>
                  <a:lnTo>
                    <a:pt x="220" y="606"/>
                  </a:lnTo>
                  <a:lnTo>
                    <a:pt x="218" y="601"/>
                  </a:lnTo>
                  <a:lnTo>
                    <a:pt x="215" y="599"/>
                  </a:lnTo>
                  <a:lnTo>
                    <a:pt x="212" y="597"/>
                  </a:lnTo>
                  <a:lnTo>
                    <a:pt x="211" y="593"/>
                  </a:lnTo>
                  <a:lnTo>
                    <a:pt x="205" y="587"/>
                  </a:lnTo>
                  <a:lnTo>
                    <a:pt x="203" y="584"/>
                  </a:lnTo>
                  <a:lnTo>
                    <a:pt x="201" y="580"/>
                  </a:lnTo>
                  <a:lnTo>
                    <a:pt x="199" y="575"/>
                  </a:lnTo>
                  <a:lnTo>
                    <a:pt x="198" y="572"/>
                  </a:lnTo>
                  <a:lnTo>
                    <a:pt x="196" y="568"/>
                  </a:lnTo>
                  <a:lnTo>
                    <a:pt x="191" y="564"/>
                  </a:lnTo>
                  <a:lnTo>
                    <a:pt x="185" y="561"/>
                  </a:lnTo>
                  <a:lnTo>
                    <a:pt x="178" y="554"/>
                  </a:lnTo>
                  <a:lnTo>
                    <a:pt x="173" y="547"/>
                  </a:lnTo>
                  <a:lnTo>
                    <a:pt x="173" y="541"/>
                  </a:lnTo>
                  <a:lnTo>
                    <a:pt x="176" y="533"/>
                  </a:lnTo>
                  <a:lnTo>
                    <a:pt x="179" y="525"/>
                  </a:lnTo>
                  <a:lnTo>
                    <a:pt x="180" y="521"/>
                  </a:lnTo>
                  <a:lnTo>
                    <a:pt x="178" y="519"/>
                  </a:lnTo>
                  <a:lnTo>
                    <a:pt x="176" y="515"/>
                  </a:lnTo>
                  <a:lnTo>
                    <a:pt x="176" y="509"/>
                  </a:lnTo>
                  <a:lnTo>
                    <a:pt x="175" y="504"/>
                  </a:lnTo>
                  <a:lnTo>
                    <a:pt x="171" y="501"/>
                  </a:lnTo>
                  <a:lnTo>
                    <a:pt x="168" y="499"/>
                  </a:lnTo>
                  <a:lnTo>
                    <a:pt x="169" y="493"/>
                  </a:lnTo>
                  <a:lnTo>
                    <a:pt x="170" y="491"/>
                  </a:lnTo>
                  <a:lnTo>
                    <a:pt x="169" y="488"/>
                  </a:lnTo>
                  <a:lnTo>
                    <a:pt x="166" y="484"/>
                  </a:lnTo>
                  <a:lnTo>
                    <a:pt x="161" y="482"/>
                  </a:lnTo>
                  <a:lnTo>
                    <a:pt x="157" y="478"/>
                  </a:lnTo>
                  <a:lnTo>
                    <a:pt x="157" y="472"/>
                  </a:lnTo>
                  <a:lnTo>
                    <a:pt x="158" y="467"/>
                  </a:lnTo>
                  <a:lnTo>
                    <a:pt x="159" y="463"/>
                  </a:lnTo>
                  <a:lnTo>
                    <a:pt x="162" y="465"/>
                  </a:lnTo>
                  <a:lnTo>
                    <a:pt x="166" y="464"/>
                  </a:lnTo>
                  <a:lnTo>
                    <a:pt x="172" y="463"/>
                  </a:lnTo>
                  <a:lnTo>
                    <a:pt x="176" y="463"/>
                  </a:lnTo>
                  <a:lnTo>
                    <a:pt x="180" y="461"/>
                  </a:lnTo>
                  <a:lnTo>
                    <a:pt x="186" y="460"/>
                  </a:lnTo>
                  <a:lnTo>
                    <a:pt x="190" y="459"/>
                  </a:lnTo>
                  <a:lnTo>
                    <a:pt x="191" y="456"/>
                  </a:lnTo>
                  <a:lnTo>
                    <a:pt x="195" y="454"/>
                  </a:lnTo>
                  <a:lnTo>
                    <a:pt x="195" y="451"/>
                  </a:lnTo>
                  <a:lnTo>
                    <a:pt x="191" y="449"/>
                  </a:lnTo>
                  <a:lnTo>
                    <a:pt x="187" y="447"/>
                  </a:lnTo>
                  <a:lnTo>
                    <a:pt x="184" y="445"/>
                  </a:lnTo>
                  <a:lnTo>
                    <a:pt x="188" y="442"/>
                  </a:lnTo>
                  <a:lnTo>
                    <a:pt x="192" y="437"/>
                  </a:lnTo>
                  <a:lnTo>
                    <a:pt x="195" y="432"/>
                  </a:lnTo>
                  <a:lnTo>
                    <a:pt x="197" y="427"/>
                  </a:lnTo>
                  <a:lnTo>
                    <a:pt x="200" y="422"/>
                  </a:lnTo>
                  <a:lnTo>
                    <a:pt x="201" y="417"/>
                  </a:lnTo>
                  <a:lnTo>
                    <a:pt x="202" y="412"/>
                  </a:lnTo>
                  <a:lnTo>
                    <a:pt x="206" y="407"/>
                  </a:lnTo>
                  <a:lnTo>
                    <a:pt x="210" y="408"/>
                  </a:lnTo>
                  <a:lnTo>
                    <a:pt x="216" y="407"/>
                  </a:lnTo>
                  <a:lnTo>
                    <a:pt x="222" y="406"/>
                  </a:lnTo>
                  <a:lnTo>
                    <a:pt x="226" y="409"/>
                  </a:lnTo>
                  <a:lnTo>
                    <a:pt x="232" y="409"/>
                  </a:lnTo>
                  <a:lnTo>
                    <a:pt x="241" y="405"/>
                  </a:lnTo>
                  <a:lnTo>
                    <a:pt x="250" y="404"/>
                  </a:lnTo>
                  <a:lnTo>
                    <a:pt x="256" y="407"/>
                  </a:lnTo>
                  <a:lnTo>
                    <a:pt x="264" y="410"/>
                  </a:lnTo>
                  <a:lnTo>
                    <a:pt x="272" y="410"/>
                  </a:lnTo>
                  <a:lnTo>
                    <a:pt x="278" y="407"/>
                  </a:lnTo>
                  <a:lnTo>
                    <a:pt x="286" y="403"/>
                  </a:lnTo>
                  <a:lnTo>
                    <a:pt x="289" y="398"/>
                  </a:lnTo>
                  <a:lnTo>
                    <a:pt x="294" y="393"/>
                  </a:lnTo>
                  <a:lnTo>
                    <a:pt x="300" y="393"/>
                  </a:lnTo>
                  <a:lnTo>
                    <a:pt x="307" y="395"/>
                  </a:lnTo>
                  <a:lnTo>
                    <a:pt x="317" y="394"/>
                  </a:lnTo>
                  <a:lnTo>
                    <a:pt x="324" y="393"/>
                  </a:lnTo>
                  <a:lnTo>
                    <a:pt x="327" y="392"/>
                  </a:lnTo>
                  <a:lnTo>
                    <a:pt x="330" y="392"/>
                  </a:lnTo>
                  <a:lnTo>
                    <a:pt x="334" y="392"/>
                  </a:lnTo>
                  <a:lnTo>
                    <a:pt x="342" y="390"/>
                  </a:lnTo>
                  <a:lnTo>
                    <a:pt x="348" y="392"/>
                  </a:lnTo>
                  <a:lnTo>
                    <a:pt x="358" y="389"/>
                  </a:lnTo>
                  <a:lnTo>
                    <a:pt x="364" y="390"/>
                  </a:lnTo>
                  <a:lnTo>
                    <a:pt x="368" y="392"/>
                  </a:lnTo>
                  <a:lnTo>
                    <a:pt x="373" y="391"/>
                  </a:lnTo>
                  <a:lnTo>
                    <a:pt x="377" y="384"/>
                  </a:lnTo>
                  <a:lnTo>
                    <a:pt x="381" y="379"/>
                  </a:lnTo>
                  <a:lnTo>
                    <a:pt x="389" y="373"/>
                  </a:lnTo>
                  <a:lnTo>
                    <a:pt x="397" y="367"/>
                  </a:lnTo>
                  <a:lnTo>
                    <a:pt x="403" y="363"/>
                  </a:lnTo>
                  <a:lnTo>
                    <a:pt x="407" y="363"/>
                  </a:lnTo>
                  <a:lnTo>
                    <a:pt x="401" y="353"/>
                  </a:lnTo>
                  <a:lnTo>
                    <a:pt x="396" y="344"/>
                  </a:lnTo>
                  <a:lnTo>
                    <a:pt x="398" y="342"/>
                  </a:lnTo>
                  <a:lnTo>
                    <a:pt x="382" y="315"/>
                  </a:lnTo>
                  <a:lnTo>
                    <a:pt x="373" y="300"/>
                  </a:lnTo>
                  <a:lnTo>
                    <a:pt x="397" y="291"/>
                  </a:lnTo>
                  <a:lnTo>
                    <a:pt x="406" y="288"/>
                  </a:lnTo>
                  <a:lnTo>
                    <a:pt x="411" y="285"/>
                  </a:lnTo>
                  <a:lnTo>
                    <a:pt x="411" y="284"/>
                  </a:lnTo>
                  <a:lnTo>
                    <a:pt x="417" y="282"/>
                  </a:lnTo>
                  <a:lnTo>
                    <a:pt x="418" y="282"/>
                  </a:lnTo>
                  <a:lnTo>
                    <a:pt x="430" y="276"/>
                  </a:lnTo>
                  <a:lnTo>
                    <a:pt x="437" y="273"/>
                  </a:lnTo>
                  <a:lnTo>
                    <a:pt x="449" y="268"/>
                  </a:lnTo>
                  <a:lnTo>
                    <a:pt x="452" y="269"/>
                  </a:lnTo>
                  <a:lnTo>
                    <a:pt x="456" y="269"/>
                  </a:lnTo>
                  <a:lnTo>
                    <a:pt x="459" y="269"/>
                  </a:lnTo>
                  <a:lnTo>
                    <a:pt x="466" y="269"/>
                  </a:lnTo>
                  <a:lnTo>
                    <a:pt x="467" y="269"/>
                  </a:lnTo>
                  <a:lnTo>
                    <a:pt x="471" y="269"/>
                  </a:lnTo>
                  <a:lnTo>
                    <a:pt x="474" y="262"/>
                  </a:lnTo>
                  <a:lnTo>
                    <a:pt x="481" y="265"/>
                  </a:lnTo>
                  <a:lnTo>
                    <a:pt x="487" y="270"/>
                  </a:lnTo>
                  <a:lnTo>
                    <a:pt x="498" y="275"/>
                  </a:lnTo>
                  <a:lnTo>
                    <a:pt x="508" y="281"/>
                  </a:lnTo>
                  <a:lnTo>
                    <a:pt x="509" y="286"/>
                  </a:lnTo>
                  <a:lnTo>
                    <a:pt x="508" y="294"/>
                  </a:lnTo>
                  <a:lnTo>
                    <a:pt x="509" y="302"/>
                  </a:lnTo>
                  <a:lnTo>
                    <a:pt x="513" y="302"/>
                  </a:lnTo>
                  <a:lnTo>
                    <a:pt x="516" y="303"/>
                  </a:lnTo>
                  <a:lnTo>
                    <a:pt x="521" y="296"/>
                  </a:lnTo>
                  <a:lnTo>
                    <a:pt x="524" y="289"/>
                  </a:lnTo>
                  <a:lnTo>
                    <a:pt x="528" y="282"/>
                  </a:lnTo>
                  <a:lnTo>
                    <a:pt x="528" y="277"/>
                  </a:lnTo>
                  <a:lnTo>
                    <a:pt x="533" y="275"/>
                  </a:lnTo>
                  <a:lnTo>
                    <a:pt x="534" y="276"/>
                  </a:lnTo>
                  <a:lnTo>
                    <a:pt x="536" y="277"/>
                  </a:lnTo>
                  <a:lnTo>
                    <a:pt x="539" y="280"/>
                  </a:lnTo>
                  <a:lnTo>
                    <a:pt x="546" y="286"/>
                  </a:lnTo>
                  <a:lnTo>
                    <a:pt x="548" y="288"/>
                  </a:lnTo>
                  <a:lnTo>
                    <a:pt x="553" y="292"/>
                  </a:lnTo>
                  <a:lnTo>
                    <a:pt x="558" y="291"/>
                  </a:lnTo>
                  <a:lnTo>
                    <a:pt x="559" y="291"/>
                  </a:lnTo>
                  <a:lnTo>
                    <a:pt x="559" y="291"/>
                  </a:lnTo>
                  <a:lnTo>
                    <a:pt x="559" y="291"/>
                  </a:lnTo>
                  <a:lnTo>
                    <a:pt x="560" y="287"/>
                  </a:lnTo>
                  <a:lnTo>
                    <a:pt x="561" y="282"/>
                  </a:lnTo>
                  <a:lnTo>
                    <a:pt x="564" y="276"/>
                  </a:lnTo>
                  <a:lnTo>
                    <a:pt x="571" y="273"/>
                  </a:lnTo>
                  <a:lnTo>
                    <a:pt x="577" y="268"/>
                  </a:lnTo>
                  <a:lnTo>
                    <a:pt x="581" y="258"/>
                  </a:lnTo>
                  <a:lnTo>
                    <a:pt x="586" y="246"/>
                  </a:lnTo>
                  <a:lnTo>
                    <a:pt x="587" y="238"/>
                  </a:lnTo>
                  <a:lnTo>
                    <a:pt x="588" y="227"/>
                  </a:lnTo>
                  <a:lnTo>
                    <a:pt x="588" y="222"/>
                  </a:lnTo>
                  <a:lnTo>
                    <a:pt x="587" y="218"/>
                  </a:lnTo>
                  <a:lnTo>
                    <a:pt x="589" y="212"/>
                  </a:lnTo>
                  <a:lnTo>
                    <a:pt x="594" y="209"/>
                  </a:lnTo>
                  <a:lnTo>
                    <a:pt x="596" y="203"/>
                  </a:lnTo>
                  <a:lnTo>
                    <a:pt x="597" y="200"/>
                  </a:lnTo>
                  <a:lnTo>
                    <a:pt x="600" y="193"/>
                  </a:lnTo>
                  <a:lnTo>
                    <a:pt x="599" y="192"/>
                  </a:lnTo>
                  <a:lnTo>
                    <a:pt x="599" y="191"/>
                  </a:lnTo>
                  <a:lnTo>
                    <a:pt x="597" y="189"/>
                  </a:lnTo>
                  <a:lnTo>
                    <a:pt x="597" y="180"/>
                  </a:lnTo>
                  <a:lnTo>
                    <a:pt x="596" y="173"/>
                  </a:lnTo>
                  <a:lnTo>
                    <a:pt x="596" y="172"/>
                  </a:lnTo>
                  <a:lnTo>
                    <a:pt x="587" y="171"/>
                  </a:lnTo>
                  <a:lnTo>
                    <a:pt x="586" y="171"/>
                  </a:lnTo>
                  <a:lnTo>
                    <a:pt x="580" y="165"/>
                  </a:lnTo>
                  <a:lnTo>
                    <a:pt x="577" y="162"/>
                  </a:lnTo>
                  <a:lnTo>
                    <a:pt x="576" y="160"/>
                  </a:lnTo>
                  <a:lnTo>
                    <a:pt x="567" y="160"/>
                  </a:lnTo>
                  <a:lnTo>
                    <a:pt x="560" y="160"/>
                  </a:lnTo>
                  <a:lnTo>
                    <a:pt x="550" y="164"/>
                  </a:lnTo>
                  <a:lnTo>
                    <a:pt x="544" y="161"/>
                  </a:lnTo>
                  <a:lnTo>
                    <a:pt x="543" y="156"/>
                  </a:lnTo>
                  <a:lnTo>
                    <a:pt x="543" y="150"/>
                  </a:lnTo>
                  <a:lnTo>
                    <a:pt x="541" y="145"/>
                  </a:lnTo>
                  <a:lnTo>
                    <a:pt x="537" y="147"/>
                  </a:lnTo>
                  <a:lnTo>
                    <a:pt x="537" y="141"/>
                  </a:lnTo>
                  <a:lnTo>
                    <a:pt x="536" y="134"/>
                  </a:lnTo>
                  <a:lnTo>
                    <a:pt x="541" y="131"/>
                  </a:lnTo>
                  <a:lnTo>
                    <a:pt x="548" y="127"/>
                  </a:lnTo>
                  <a:lnTo>
                    <a:pt x="551" y="120"/>
                  </a:lnTo>
                  <a:lnTo>
                    <a:pt x="556" y="112"/>
                  </a:lnTo>
                  <a:lnTo>
                    <a:pt x="555" y="109"/>
                  </a:lnTo>
                  <a:lnTo>
                    <a:pt x="555" y="107"/>
                  </a:lnTo>
                  <a:lnTo>
                    <a:pt x="555" y="107"/>
                  </a:lnTo>
                  <a:lnTo>
                    <a:pt x="551" y="102"/>
                  </a:lnTo>
                  <a:lnTo>
                    <a:pt x="550" y="102"/>
                  </a:lnTo>
                  <a:lnTo>
                    <a:pt x="552" y="96"/>
                  </a:lnTo>
                  <a:lnTo>
                    <a:pt x="557" y="90"/>
                  </a:lnTo>
                  <a:lnTo>
                    <a:pt x="564" y="82"/>
                  </a:lnTo>
                  <a:lnTo>
                    <a:pt x="571" y="76"/>
                  </a:lnTo>
                  <a:lnTo>
                    <a:pt x="571" y="69"/>
                  </a:lnTo>
                  <a:lnTo>
                    <a:pt x="576" y="67"/>
                  </a:lnTo>
                  <a:lnTo>
                    <a:pt x="576" y="67"/>
                  </a:lnTo>
                  <a:lnTo>
                    <a:pt x="581" y="70"/>
                  </a:lnTo>
                  <a:lnTo>
                    <a:pt x="583" y="69"/>
                  </a:lnTo>
                  <a:lnTo>
                    <a:pt x="584" y="66"/>
                  </a:lnTo>
                  <a:lnTo>
                    <a:pt x="582" y="61"/>
                  </a:lnTo>
                  <a:lnTo>
                    <a:pt x="580" y="60"/>
                  </a:lnTo>
                  <a:lnTo>
                    <a:pt x="577" y="56"/>
                  </a:lnTo>
                  <a:lnTo>
                    <a:pt x="576" y="56"/>
                  </a:lnTo>
                  <a:lnTo>
                    <a:pt x="568" y="53"/>
                  </a:lnTo>
                  <a:lnTo>
                    <a:pt x="561" y="53"/>
                  </a:lnTo>
                  <a:lnTo>
                    <a:pt x="557" y="51"/>
                  </a:lnTo>
                  <a:lnTo>
                    <a:pt x="549" y="45"/>
                  </a:lnTo>
                  <a:lnTo>
                    <a:pt x="541" y="38"/>
                  </a:lnTo>
                  <a:lnTo>
                    <a:pt x="535" y="34"/>
                  </a:lnTo>
                  <a:lnTo>
                    <a:pt x="531" y="33"/>
                  </a:lnTo>
                  <a:lnTo>
                    <a:pt x="527" y="32"/>
                  </a:lnTo>
                  <a:lnTo>
                    <a:pt x="517" y="31"/>
                  </a:lnTo>
                  <a:lnTo>
                    <a:pt x="510" y="31"/>
                  </a:lnTo>
                  <a:lnTo>
                    <a:pt x="511" y="30"/>
                  </a:lnTo>
                  <a:lnTo>
                    <a:pt x="504" y="31"/>
                  </a:lnTo>
                  <a:lnTo>
                    <a:pt x="497" y="31"/>
                  </a:lnTo>
                  <a:lnTo>
                    <a:pt x="493" y="31"/>
                  </a:lnTo>
                  <a:lnTo>
                    <a:pt x="488" y="29"/>
                  </a:lnTo>
                  <a:lnTo>
                    <a:pt x="483" y="21"/>
                  </a:lnTo>
                  <a:lnTo>
                    <a:pt x="475" y="14"/>
                  </a:lnTo>
                  <a:lnTo>
                    <a:pt x="472" y="10"/>
                  </a:lnTo>
                  <a:lnTo>
                    <a:pt x="470" y="10"/>
                  </a:lnTo>
                  <a:lnTo>
                    <a:pt x="469" y="10"/>
                  </a:lnTo>
                  <a:lnTo>
                    <a:pt x="467" y="10"/>
                  </a:lnTo>
                  <a:lnTo>
                    <a:pt x="466" y="11"/>
                  </a:lnTo>
                  <a:lnTo>
                    <a:pt x="463" y="14"/>
                  </a:lnTo>
                  <a:lnTo>
                    <a:pt x="463" y="14"/>
                  </a:lnTo>
                  <a:lnTo>
                    <a:pt x="460" y="16"/>
                  </a:lnTo>
                  <a:lnTo>
                    <a:pt x="456" y="17"/>
                  </a:lnTo>
                  <a:lnTo>
                    <a:pt x="452" y="16"/>
                  </a:lnTo>
                  <a:lnTo>
                    <a:pt x="449" y="14"/>
                  </a:lnTo>
                  <a:lnTo>
                    <a:pt x="448" y="12"/>
                  </a:lnTo>
                  <a:lnTo>
                    <a:pt x="447" y="11"/>
                  </a:lnTo>
                  <a:lnTo>
                    <a:pt x="447" y="11"/>
                  </a:lnTo>
                  <a:lnTo>
                    <a:pt x="444" y="10"/>
                  </a:lnTo>
                  <a:lnTo>
                    <a:pt x="436" y="10"/>
                  </a:lnTo>
                  <a:lnTo>
                    <a:pt x="434" y="10"/>
                  </a:lnTo>
                  <a:lnTo>
                    <a:pt x="413" y="14"/>
                  </a:lnTo>
                  <a:lnTo>
                    <a:pt x="411" y="14"/>
                  </a:lnTo>
                  <a:lnTo>
                    <a:pt x="412" y="12"/>
                  </a:lnTo>
                  <a:lnTo>
                    <a:pt x="421" y="9"/>
                  </a:lnTo>
                  <a:lnTo>
                    <a:pt x="422" y="3"/>
                  </a:lnTo>
                  <a:lnTo>
                    <a:pt x="417" y="0"/>
                  </a:lnTo>
                  <a:lnTo>
                    <a:pt x="417" y="0"/>
                  </a:lnTo>
                  <a:lnTo>
                    <a:pt x="416" y="0"/>
                  </a:lnTo>
                  <a:lnTo>
                    <a:pt x="416" y="0"/>
                  </a:lnTo>
                  <a:lnTo>
                    <a:pt x="401" y="0"/>
                  </a:lnTo>
                  <a:lnTo>
                    <a:pt x="395" y="0"/>
                  </a:lnTo>
                  <a:lnTo>
                    <a:pt x="390" y="0"/>
                  </a:lnTo>
                  <a:lnTo>
                    <a:pt x="393" y="6"/>
                  </a:lnTo>
                  <a:lnTo>
                    <a:pt x="392" y="7"/>
                  </a:lnTo>
                  <a:lnTo>
                    <a:pt x="392" y="8"/>
                  </a:lnTo>
                  <a:lnTo>
                    <a:pt x="379" y="16"/>
                  </a:lnTo>
                  <a:lnTo>
                    <a:pt x="377" y="16"/>
                  </a:lnTo>
                  <a:lnTo>
                    <a:pt x="371" y="21"/>
                  </a:lnTo>
                  <a:lnTo>
                    <a:pt x="371" y="21"/>
                  </a:lnTo>
                  <a:lnTo>
                    <a:pt x="366" y="46"/>
                  </a:lnTo>
                  <a:lnTo>
                    <a:pt x="383" y="96"/>
                  </a:lnTo>
                  <a:lnTo>
                    <a:pt x="367" y="101"/>
                  </a:lnTo>
                  <a:lnTo>
                    <a:pt x="363" y="103"/>
                  </a:lnTo>
                  <a:lnTo>
                    <a:pt x="353" y="112"/>
                  </a:lnTo>
                  <a:lnTo>
                    <a:pt x="334" y="124"/>
                  </a:lnTo>
                  <a:lnTo>
                    <a:pt x="304" y="121"/>
                  </a:lnTo>
                  <a:lnTo>
                    <a:pt x="298" y="119"/>
                  </a:lnTo>
                  <a:lnTo>
                    <a:pt x="295" y="117"/>
                  </a:lnTo>
                  <a:lnTo>
                    <a:pt x="290" y="114"/>
                  </a:lnTo>
                  <a:lnTo>
                    <a:pt x="286" y="112"/>
                  </a:lnTo>
                  <a:lnTo>
                    <a:pt x="282" y="109"/>
                  </a:lnTo>
                  <a:lnTo>
                    <a:pt x="278" y="105"/>
                  </a:lnTo>
                  <a:lnTo>
                    <a:pt x="274" y="102"/>
                  </a:lnTo>
                  <a:lnTo>
                    <a:pt x="272" y="101"/>
                  </a:lnTo>
                  <a:lnTo>
                    <a:pt x="269" y="102"/>
                  </a:lnTo>
                  <a:lnTo>
                    <a:pt x="265" y="105"/>
                  </a:lnTo>
                  <a:lnTo>
                    <a:pt x="258" y="107"/>
                  </a:lnTo>
                  <a:lnTo>
                    <a:pt x="253" y="111"/>
                  </a:lnTo>
                  <a:lnTo>
                    <a:pt x="243" y="113"/>
                  </a:lnTo>
                  <a:lnTo>
                    <a:pt x="233" y="115"/>
                  </a:lnTo>
                  <a:lnTo>
                    <a:pt x="231" y="115"/>
                  </a:lnTo>
                  <a:lnTo>
                    <a:pt x="200" y="119"/>
                  </a:lnTo>
                  <a:lnTo>
                    <a:pt x="199" y="119"/>
                  </a:lnTo>
                  <a:lnTo>
                    <a:pt x="198" y="120"/>
                  </a:lnTo>
                  <a:lnTo>
                    <a:pt x="199" y="123"/>
                  </a:lnTo>
                  <a:lnTo>
                    <a:pt x="206" y="131"/>
                  </a:lnTo>
                  <a:lnTo>
                    <a:pt x="207" y="131"/>
                  </a:lnTo>
                  <a:lnTo>
                    <a:pt x="209" y="131"/>
                  </a:lnTo>
                  <a:lnTo>
                    <a:pt x="209" y="133"/>
                  </a:lnTo>
                  <a:lnTo>
                    <a:pt x="225" y="134"/>
                  </a:lnTo>
                  <a:lnTo>
                    <a:pt x="239" y="162"/>
                  </a:lnTo>
                  <a:lnTo>
                    <a:pt x="240" y="163"/>
                  </a:lnTo>
                  <a:lnTo>
                    <a:pt x="246" y="156"/>
                  </a:lnTo>
                  <a:lnTo>
                    <a:pt x="259" y="178"/>
                  </a:lnTo>
                  <a:lnTo>
                    <a:pt x="260" y="177"/>
                  </a:lnTo>
                  <a:lnTo>
                    <a:pt x="263" y="180"/>
                  </a:lnTo>
                  <a:lnTo>
                    <a:pt x="289" y="181"/>
                  </a:lnTo>
                  <a:lnTo>
                    <a:pt x="289" y="183"/>
                  </a:lnTo>
                  <a:lnTo>
                    <a:pt x="294" y="183"/>
                  </a:lnTo>
                  <a:lnTo>
                    <a:pt x="295" y="186"/>
                  </a:lnTo>
                  <a:lnTo>
                    <a:pt x="295" y="190"/>
                  </a:lnTo>
                  <a:lnTo>
                    <a:pt x="295" y="190"/>
                  </a:lnTo>
                  <a:lnTo>
                    <a:pt x="295" y="196"/>
                  </a:lnTo>
                  <a:lnTo>
                    <a:pt x="296" y="200"/>
                  </a:lnTo>
                  <a:lnTo>
                    <a:pt x="297" y="206"/>
                  </a:lnTo>
                  <a:lnTo>
                    <a:pt x="298" y="209"/>
                  </a:lnTo>
                  <a:lnTo>
                    <a:pt x="299" y="211"/>
                  </a:lnTo>
                  <a:lnTo>
                    <a:pt x="300" y="212"/>
                  </a:lnTo>
                  <a:lnTo>
                    <a:pt x="300" y="212"/>
                  </a:lnTo>
                  <a:lnTo>
                    <a:pt x="301" y="215"/>
                  </a:lnTo>
                  <a:lnTo>
                    <a:pt x="304" y="230"/>
                  </a:lnTo>
                  <a:lnTo>
                    <a:pt x="306" y="239"/>
                  </a:lnTo>
                  <a:lnTo>
                    <a:pt x="306" y="240"/>
                  </a:lnTo>
                  <a:lnTo>
                    <a:pt x="302" y="242"/>
                  </a:lnTo>
                  <a:lnTo>
                    <a:pt x="296" y="244"/>
                  </a:lnTo>
                  <a:lnTo>
                    <a:pt x="289" y="247"/>
                  </a:lnTo>
                  <a:lnTo>
                    <a:pt x="286" y="248"/>
                  </a:lnTo>
                  <a:lnTo>
                    <a:pt x="285" y="250"/>
                  </a:lnTo>
                  <a:lnTo>
                    <a:pt x="284" y="249"/>
                  </a:lnTo>
                  <a:lnTo>
                    <a:pt x="281" y="248"/>
                  </a:lnTo>
                  <a:lnTo>
                    <a:pt x="280" y="247"/>
                  </a:lnTo>
                  <a:lnTo>
                    <a:pt x="279" y="247"/>
                  </a:lnTo>
                  <a:lnTo>
                    <a:pt x="276" y="244"/>
                  </a:lnTo>
                  <a:lnTo>
                    <a:pt x="274" y="242"/>
                  </a:lnTo>
                  <a:lnTo>
                    <a:pt x="269" y="241"/>
                  </a:lnTo>
                  <a:lnTo>
                    <a:pt x="267" y="241"/>
                  </a:lnTo>
                  <a:lnTo>
                    <a:pt x="264" y="240"/>
                  </a:lnTo>
                  <a:lnTo>
                    <a:pt x="263" y="239"/>
                  </a:lnTo>
                  <a:lnTo>
                    <a:pt x="261" y="239"/>
                  </a:lnTo>
                  <a:lnTo>
                    <a:pt x="252" y="239"/>
                  </a:lnTo>
                  <a:lnTo>
                    <a:pt x="252" y="239"/>
                  </a:lnTo>
                  <a:lnTo>
                    <a:pt x="252" y="239"/>
                  </a:lnTo>
                  <a:lnTo>
                    <a:pt x="248" y="239"/>
                  </a:lnTo>
                  <a:lnTo>
                    <a:pt x="245" y="239"/>
                  </a:lnTo>
                  <a:lnTo>
                    <a:pt x="239" y="237"/>
                  </a:lnTo>
                  <a:lnTo>
                    <a:pt x="237" y="236"/>
                  </a:lnTo>
                  <a:lnTo>
                    <a:pt x="234" y="233"/>
                  </a:lnTo>
                  <a:lnTo>
                    <a:pt x="234" y="232"/>
                  </a:lnTo>
                  <a:lnTo>
                    <a:pt x="233" y="228"/>
                  </a:lnTo>
                  <a:lnTo>
                    <a:pt x="234" y="222"/>
                  </a:lnTo>
                  <a:lnTo>
                    <a:pt x="233" y="222"/>
                  </a:lnTo>
                  <a:lnTo>
                    <a:pt x="233" y="222"/>
                  </a:lnTo>
                  <a:lnTo>
                    <a:pt x="231" y="222"/>
                  </a:lnTo>
                  <a:lnTo>
                    <a:pt x="227" y="221"/>
                  </a:lnTo>
                  <a:lnTo>
                    <a:pt x="225" y="220"/>
                  </a:lnTo>
                  <a:lnTo>
                    <a:pt x="225" y="219"/>
                  </a:lnTo>
                  <a:lnTo>
                    <a:pt x="225" y="218"/>
                  </a:lnTo>
                  <a:lnTo>
                    <a:pt x="222" y="218"/>
                  </a:lnTo>
                  <a:lnTo>
                    <a:pt x="221" y="216"/>
                  </a:lnTo>
                  <a:lnTo>
                    <a:pt x="220" y="213"/>
                  </a:lnTo>
                  <a:lnTo>
                    <a:pt x="220" y="212"/>
                  </a:lnTo>
                  <a:lnTo>
                    <a:pt x="220" y="211"/>
                  </a:lnTo>
                  <a:lnTo>
                    <a:pt x="218" y="209"/>
                  </a:lnTo>
                  <a:lnTo>
                    <a:pt x="215" y="208"/>
                  </a:lnTo>
                  <a:lnTo>
                    <a:pt x="210" y="205"/>
                  </a:lnTo>
                  <a:lnTo>
                    <a:pt x="210" y="205"/>
                  </a:lnTo>
                  <a:lnTo>
                    <a:pt x="208" y="204"/>
                  </a:lnTo>
                  <a:lnTo>
                    <a:pt x="208" y="203"/>
                  </a:lnTo>
                  <a:lnTo>
                    <a:pt x="207" y="201"/>
                  </a:lnTo>
                  <a:lnTo>
                    <a:pt x="206" y="200"/>
                  </a:lnTo>
                  <a:lnTo>
                    <a:pt x="204" y="200"/>
                  </a:lnTo>
                  <a:lnTo>
                    <a:pt x="200" y="201"/>
                  </a:lnTo>
                  <a:lnTo>
                    <a:pt x="199" y="201"/>
                  </a:lnTo>
                  <a:lnTo>
                    <a:pt x="196" y="200"/>
                  </a:lnTo>
                  <a:lnTo>
                    <a:pt x="195" y="200"/>
                  </a:lnTo>
                  <a:lnTo>
                    <a:pt x="192" y="200"/>
                  </a:lnTo>
                  <a:lnTo>
                    <a:pt x="192" y="198"/>
                  </a:lnTo>
                  <a:lnTo>
                    <a:pt x="192" y="196"/>
                  </a:lnTo>
                  <a:lnTo>
                    <a:pt x="192" y="195"/>
                  </a:lnTo>
                  <a:lnTo>
                    <a:pt x="191" y="193"/>
                  </a:lnTo>
                  <a:lnTo>
                    <a:pt x="193" y="191"/>
                  </a:lnTo>
                  <a:lnTo>
                    <a:pt x="190" y="186"/>
                  </a:lnTo>
                  <a:lnTo>
                    <a:pt x="188" y="183"/>
                  </a:lnTo>
                  <a:lnTo>
                    <a:pt x="182" y="180"/>
                  </a:lnTo>
                  <a:lnTo>
                    <a:pt x="177" y="175"/>
                  </a:lnTo>
                  <a:lnTo>
                    <a:pt x="176" y="173"/>
                  </a:lnTo>
                  <a:lnTo>
                    <a:pt x="176" y="173"/>
                  </a:lnTo>
                  <a:lnTo>
                    <a:pt x="175" y="173"/>
                  </a:lnTo>
                  <a:lnTo>
                    <a:pt x="173" y="172"/>
                  </a:lnTo>
                  <a:lnTo>
                    <a:pt x="172" y="172"/>
                  </a:lnTo>
                  <a:lnTo>
                    <a:pt x="171" y="172"/>
                  </a:lnTo>
                  <a:lnTo>
                    <a:pt x="170" y="172"/>
                  </a:lnTo>
                  <a:lnTo>
                    <a:pt x="168" y="172"/>
                  </a:lnTo>
                  <a:lnTo>
                    <a:pt x="166" y="171"/>
                  </a:lnTo>
                  <a:lnTo>
                    <a:pt x="163" y="169"/>
                  </a:lnTo>
                  <a:lnTo>
                    <a:pt x="163" y="171"/>
                  </a:lnTo>
                  <a:lnTo>
                    <a:pt x="162" y="172"/>
                  </a:lnTo>
                  <a:lnTo>
                    <a:pt x="162" y="172"/>
                  </a:lnTo>
                  <a:lnTo>
                    <a:pt x="160" y="173"/>
                  </a:lnTo>
                  <a:lnTo>
                    <a:pt x="155" y="171"/>
                  </a:lnTo>
                  <a:lnTo>
                    <a:pt x="155" y="171"/>
                  </a:lnTo>
                  <a:lnTo>
                    <a:pt x="149" y="173"/>
                  </a:lnTo>
                  <a:lnTo>
                    <a:pt x="146" y="173"/>
                  </a:lnTo>
                  <a:lnTo>
                    <a:pt x="146" y="173"/>
                  </a:lnTo>
                  <a:lnTo>
                    <a:pt x="146" y="173"/>
                  </a:lnTo>
                  <a:lnTo>
                    <a:pt x="145" y="173"/>
                  </a:lnTo>
                  <a:lnTo>
                    <a:pt x="145" y="172"/>
                  </a:lnTo>
                  <a:lnTo>
                    <a:pt x="144" y="173"/>
                  </a:lnTo>
                  <a:lnTo>
                    <a:pt x="138" y="174"/>
                  </a:lnTo>
                  <a:lnTo>
                    <a:pt x="133" y="173"/>
                  </a:lnTo>
                  <a:lnTo>
                    <a:pt x="129" y="172"/>
                  </a:lnTo>
                  <a:lnTo>
                    <a:pt x="126" y="172"/>
                  </a:lnTo>
                  <a:lnTo>
                    <a:pt x="123" y="172"/>
                  </a:lnTo>
                  <a:lnTo>
                    <a:pt x="122" y="172"/>
                  </a:lnTo>
                  <a:lnTo>
                    <a:pt x="121" y="171"/>
                  </a:lnTo>
                  <a:lnTo>
                    <a:pt x="120" y="169"/>
                  </a:lnTo>
                  <a:lnTo>
                    <a:pt x="117" y="166"/>
                  </a:lnTo>
                  <a:lnTo>
                    <a:pt x="115" y="164"/>
                  </a:lnTo>
                  <a:lnTo>
                    <a:pt x="112" y="164"/>
                  </a:lnTo>
                  <a:lnTo>
                    <a:pt x="110" y="164"/>
                  </a:lnTo>
                  <a:lnTo>
                    <a:pt x="110" y="164"/>
                  </a:lnTo>
                  <a:lnTo>
                    <a:pt x="106" y="172"/>
                  </a:lnTo>
                  <a:lnTo>
                    <a:pt x="88" y="204"/>
                  </a:lnTo>
                  <a:lnTo>
                    <a:pt x="88" y="204"/>
                  </a:lnTo>
                  <a:lnTo>
                    <a:pt x="79" y="207"/>
                  </a:lnTo>
                  <a:lnTo>
                    <a:pt x="72" y="208"/>
                  </a:lnTo>
                  <a:lnTo>
                    <a:pt x="65" y="210"/>
                  </a:lnTo>
                  <a:lnTo>
                    <a:pt x="65" y="210"/>
                  </a:lnTo>
                  <a:lnTo>
                    <a:pt x="62" y="211"/>
                  </a:lnTo>
                  <a:lnTo>
                    <a:pt x="57" y="214"/>
                  </a:lnTo>
                  <a:lnTo>
                    <a:pt x="57" y="214"/>
                  </a:lnTo>
                  <a:lnTo>
                    <a:pt x="55" y="216"/>
                  </a:lnTo>
                  <a:lnTo>
                    <a:pt x="53" y="219"/>
                  </a:lnTo>
                  <a:lnTo>
                    <a:pt x="51" y="221"/>
                  </a:lnTo>
                  <a:lnTo>
                    <a:pt x="50" y="222"/>
                  </a:lnTo>
                  <a:lnTo>
                    <a:pt x="49" y="225"/>
                  </a:lnTo>
                  <a:lnTo>
                    <a:pt x="47" y="230"/>
                  </a:lnTo>
                  <a:lnTo>
                    <a:pt x="46" y="233"/>
                  </a:lnTo>
                  <a:lnTo>
                    <a:pt x="46" y="236"/>
                  </a:lnTo>
                  <a:lnTo>
                    <a:pt x="46" y="239"/>
                  </a:lnTo>
                  <a:lnTo>
                    <a:pt x="47" y="246"/>
                  </a:lnTo>
                  <a:lnTo>
                    <a:pt x="47" y="251"/>
                  </a:lnTo>
                  <a:lnTo>
                    <a:pt x="47" y="254"/>
                  </a:lnTo>
                  <a:lnTo>
                    <a:pt x="46" y="259"/>
                  </a:lnTo>
                  <a:lnTo>
                    <a:pt x="45" y="263"/>
                  </a:lnTo>
                  <a:lnTo>
                    <a:pt x="45" y="267"/>
                  </a:lnTo>
                  <a:lnTo>
                    <a:pt x="45" y="270"/>
                  </a:lnTo>
                  <a:lnTo>
                    <a:pt x="45" y="273"/>
                  </a:lnTo>
                  <a:lnTo>
                    <a:pt x="45" y="275"/>
                  </a:lnTo>
                  <a:lnTo>
                    <a:pt x="43" y="278"/>
                  </a:lnTo>
                  <a:lnTo>
                    <a:pt x="43" y="280"/>
                  </a:lnTo>
                  <a:lnTo>
                    <a:pt x="40" y="281"/>
                  </a:lnTo>
                  <a:lnTo>
                    <a:pt x="40" y="281"/>
                  </a:lnTo>
                  <a:lnTo>
                    <a:pt x="40" y="287"/>
                  </a:lnTo>
                  <a:lnTo>
                    <a:pt x="38" y="296"/>
                  </a:lnTo>
                  <a:lnTo>
                    <a:pt x="33" y="303"/>
                  </a:lnTo>
                  <a:lnTo>
                    <a:pt x="31" y="305"/>
                  </a:lnTo>
                  <a:lnTo>
                    <a:pt x="27" y="309"/>
                  </a:lnTo>
                  <a:lnTo>
                    <a:pt x="25" y="311"/>
                  </a:lnTo>
                  <a:lnTo>
                    <a:pt x="24" y="312"/>
                  </a:lnTo>
                  <a:lnTo>
                    <a:pt x="21" y="314"/>
                  </a:lnTo>
                  <a:lnTo>
                    <a:pt x="20" y="314"/>
                  </a:lnTo>
                  <a:lnTo>
                    <a:pt x="17" y="317"/>
                  </a:lnTo>
                  <a:lnTo>
                    <a:pt x="13" y="320"/>
                  </a:lnTo>
                  <a:lnTo>
                    <a:pt x="10" y="322"/>
                  </a:lnTo>
                  <a:lnTo>
                    <a:pt x="7" y="324"/>
                  </a:lnTo>
                  <a:lnTo>
                    <a:pt x="4" y="325"/>
                  </a:lnTo>
                  <a:lnTo>
                    <a:pt x="2" y="327"/>
                  </a:lnTo>
                  <a:lnTo>
                    <a:pt x="2" y="329"/>
                  </a:lnTo>
                  <a:lnTo>
                    <a:pt x="2" y="330"/>
                  </a:lnTo>
                  <a:lnTo>
                    <a:pt x="2" y="333"/>
                  </a:lnTo>
                  <a:lnTo>
                    <a:pt x="1" y="335"/>
                  </a:lnTo>
                  <a:lnTo>
                    <a:pt x="0" y="337"/>
                  </a:lnTo>
                  <a:lnTo>
                    <a:pt x="0" y="341"/>
                  </a:lnTo>
                  <a:lnTo>
                    <a:pt x="0" y="344"/>
                  </a:lnTo>
                  <a:lnTo>
                    <a:pt x="0" y="346"/>
                  </a:lnTo>
                  <a:lnTo>
                    <a:pt x="2" y="347"/>
                  </a:lnTo>
                  <a:lnTo>
                    <a:pt x="2" y="349"/>
                  </a:lnTo>
                  <a:lnTo>
                    <a:pt x="2" y="350"/>
                  </a:lnTo>
                  <a:lnTo>
                    <a:pt x="1" y="353"/>
                  </a:lnTo>
                  <a:lnTo>
                    <a:pt x="1" y="354"/>
                  </a:lnTo>
                  <a:lnTo>
                    <a:pt x="1" y="355"/>
                  </a:lnTo>
                  <a:lnTo>
                    <a:pt x="1" y="357"/>
                  </a:lnTo>
                  <a:lnTo>
                    <a:pt x="2" y="360"/>
                  </a:lnTo>
                  <a:lnTo>
                    <a:pt x="2" y="360"/>
                  </a:lnTo>
                  <a:lnTo>
                    <a:pt x="1" y="363"/>
                  </a:lnTo>
                  <a:lnTo>
                    <a:pt x="3" y="371"/>
                  </a:lnTo>
                  <a:lnTo>
                    <a:pt x="5" y="379"/>
                  </a:lnTo>
                  <a:lnTo>
                    <a:pt x="8" y="383"/>
                  </a:lnTo>
                  <a:lnTo>
                    <a:pt x="11" y="385"/>
                  </a:lnTo>
                  <a:lnTo>
                    <a:pt x="11" y="385"/>
                  </a:lnTo>
                  <a:lnTo>
                    <a:pt x="12" y="389"/>
                  </a:lnTo>
                  <a:lnTo>
                    <a:pt x="13" y="391"/>
                  </a:lnTo>
                  <a:lnTo>
                    <a:pt x="14" y="392"/>
                  </a:lnTo>
                  <a:lnTo>
                    <a:pt x="14" y="392"/>
                  </a:lnTo>
                  <a:lnTo>
                    <a:pt x="14" y="395"/>
                  </a:lnTo>
                  <a:lnTo>
                    <a:pt x="13" y="399"/>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87" name="Google Shape;1187;p51" descr="{&quot;Key&quot;:&quot;kiambu&quot;,&quot;Name&quot;:&quot;Kiambu&quot;,&quot;Value&quot;:79.0,&quot;Formula&quot;:&quot;79&quot;,&quot;Text&quot;:&quot;79&quot;,&quot;OfficeApplication&quot;:1,&quot;HasValue&quot;:true}"/>
            <p:cNvSpPr/>
            <p:nvPr/>
          </p:nvSpPr>
          <p:spPr>
            <a:xfrm>
              <a:off x="2422478" y="3991697"/>
              <a:ext cx="475685" cy="304972"/>
            </a:xfrm>
            <a:custGeom>
              <a:avLst/>
              <a:gdLst/>
              <a:ahLst/>
              <a:cxnLst/>
              <a:rect l="l" t="t" r="r" b="b"/>
              <a:pathLst>
                <a:path w="796" h="508" extrusionOk="0">
                  <a:moveTo>
                    <a:pt x="62" y="146"/>
                  </a:moveTo>
                  <a:lnTo>
                    <a:pt x="61" y="147"/>
                  </a:lnTo>
                  <a:lnTo>
                    <a:pt x="61" y="147"/>
                  </a:lnTo>
                  <a:lnTo>
                    <a:pt x="61" y="149"/>
                  </a:lnTo>
                  <a:lnTo>
                    <a:pt x="64" y="148"/>
                  </a:lnTo>
                  <a:lnTo>
                    <a:pt x="68" y="150"/>
                  </a:lnTo>
                  <a:lnTo>
                    <a:pt x="72" y="150"/>
                  </a:lnTo>
                  <a:lnTo>
                    <a:pt x="79" y="150"/>
                  </a:lnTo>
                  <a:lnTo>
                    <a:pt x="88" y="153"/>
                  </a:lnTo>
                  <a:lnTo>
                    <a:pt x="85" y="161"/>
                  </a:lnTo>
                  <a:lnTo>
                    <a:pt x="84" y="170"/>
                  </a:lnTo>
                  <a:lnTo>
                    <a:pt x="91" y="180"/>
                  </a:lnTo>
                  <a:lnTo>
                    <a:pt x="94" y="187"/>
                  </a:lnTo>
                  <a:lnTo>
                    <a:pt x="94" y="188"/>
                  </a:lnTo>
                  <a:lnTo>
                    <a:pt x="94" y="195"/>
                  </a:lnTo>
                  <a:lnTo>
                    <a:pt x="95" y="203"/>
                  </a:lnTo>
                  <a:lnTo>
                    <a:pt x="95" y="204"/>
                  </a:lnTo>
                  <a:lnTo>
                    <a:pt x="96" y="205"/>
                  </a:lnTo>
                  <a:lnTo>
                    <a:pt x="98" y="206"/>
                  </a:lnTo>
                  <a:lnTo>
                    <a:pt x="98" y="207"/>
                  </a:lnTo>
                  <a:lnTo>
                    <a:pt x="98" y="210"/>
                  </a:lnTo>
                  <a:lnTo>
                    <a:pt x="99" y="215"/>
                  </a:lnTo>
                  <a:lnTo>
                    <a:pt x="98" y="222"/>
                  </a:lnTo>
                  <a:lnTo>
                    <a:pt x="96" y="228"/>
                  </a:lnTo>
                  <a:lnTo>
                    <a:pt x="96" y="230"/>
                  </a:lnTo>
                  <a:lnTo>
                    <a:pt x="94" y="231"/>
                  </a:lnTo>
                  <a:lnTo>
                    <a:pt x="94" y="237"/>
                  </a:lnTo>
                  <a:lnTo>
                    <a:pt x="92" y="246"/>
                  </a:lnTo>
                  <a:lnTo>
                    <a:pt x="95" y="247"/>
                  </a:lnTo>
                  <a:lnTo>
                    <a:pt x="95" y="249"/>
                  </a:lnTo>
                  <a:lnTo>
                    <a:pt x="92" y="262"/>
                  </a:lnTo>
                  <a:lnTo>
                    <a:pt x="95" y="271"/>
                  </a:lnTo>
                  <a:lnTo>
                    <a:pt x="96" y="278"/>
                  </a:lnTo>
                  <a:lnTo>
                    <a:pt x="94" y="280"/>
                  </a:lnTo>
                  <a:lnTo>
                    <a:pt x="92" y="280"/>
                  </a:lnTo>
                  <a:lnTo>
                    <a:pt x="93" y="282"/>
                  </a:lnTo>
                  <a:lnTo>
                    <a:pt x="86" y="299"/>
                  </a:lnTo>
                  <a:lnTo>
                    <a:pt x="76" y="313"/>
                  </a:lnTo>
                  <a:lnTo>
                    <a:pt x="64" y="323"/>
                  </a:lnTo>
                  <a:lnTo>
                    <a:pt x="64" y="323"/>
                  </a:lnTo>
                  <a:lnTo>
                    <a:pt x="61" y="324"/>
                  </a:lnTo>
                  <a:lnTo>
                    <a:pt x="50" y="336"/>
                  </a:lnTo>
                  <a:lnTo>
                    <a:pt x="41" y="365"/>
                  </a:lnTo>
                  <a:lnTo>
                    <a:pt x="36" y="384"/>
                  </a:lnTo>
                  <a:lnTo>
                    <a:pt x="35" y="389"/>
                  </a:lnTo>
                  <a:lnTo>
                    <a:pt x="35" y="390"/>
                  </a:lnTo>
                  <a:lnTo>
                    <a:pt x="35" y="390"/>
                  </a:lnTo>
                  <a:lnTo>
                    <a:pt x="33" y="396"/>
                  </a:lnTo>
                  <a:lnTo>
                    <a:pt x="24" y="431"/>
                  </a:lnTo>
                  <a:lnTo>
                    <a:pt x="17" y="457"/>
                  </a:lnTo>
                  <a:lnTo>
                    <a:pt x="6" y="470"/>
                  </a:lnTo>
                  <a:lnTo>
                    <a:pt x="0" y="477"/>
                  </a:lnTo>
                  <a:lnTo>
                    <a:pt x="68" y="491"/>
                  </a:lnTo>
                  <a:lnTo>
                    <a:pt x="100" y="496"/>
                  </a:lnTo>
                  <a:lnTo>
                    <a:pt x="112" y="499"/>
                  </a:lnTo>
                  <a:lnTo>
                    <a:pt x="126" y="502"/>
                  </a:lnTo>
                  <a:lnTo>
                    <a:pt x="143" y="505"/>
                  </a:lnTo>
                  <a:lnTo>
                    <a:pt x="152" y="508"/>
                  </a:lnTo>
                  <a:lnTo>
                    <a:pt x="154" y="505"/>
                  </a:lnTo>
                  <a:lnTo>
                    <a:pt x="156" y="501"/>
                  </a:lnTo>
                  <a:lnTo>
                    <a:pt x="158" y="502"/>
                  </a:lnTo>
                  <a:lnTo>
                    <a:pt x="158" y="502"/>
                  </a:lnTo>
                  <a:lnTo>
                    <a:pt x="159" y="502"/>
                  </a:lnTo>
                  <a:lnTo>
                    <a:pt x="160" y="502"/>
                  </a:lnTo>
                  <a:lnTo>
                    <a:pt x="161" y="501"/>
                  </a:lnTo>
                  <a:lnTo>
                    <a:pt x="161" y="499"/>
                  </a:lnTo>
                  <a:lnTo>
                    <a:pt x="162" y="496"/>
                  </a:lnTo>
                  <a:lnTo>
                    <a:pt x="164" y="496"/>
                  </a:lnTo>
                  <a:lnTo>
                    <a:pt x="166" y="496"/>
                  </a:lnTo>
                  <a:lnTo>
                    <a:pt x="169" y="495"/>
                  </a:lnTo>
                  <a:lnTo>
                    <a:pt x="170" y="493"/>
                  </a:lnTo>
                  <a:lnTo>
                    <a:pt x="171" y="492"/>
                  </a:lnTo>
                  <a:lnTo>
                    <a:pt x="173" y="493"/>
                  </a:lnTo>
                  <a:lnTo>
                    <a:pt x="174" y="493"/>
                  </a:lnTo>
                  <a:lnTo>
                    <a:pt x="176" y="490"/>
                  </a:lnTo>
                  <a:lnTo>
                    <a:pt x="178" y="484"/>
                  </a:lnTo>
                  <a:lnTo>
                    <a:pt x="179" y="482"/>
                  </a:lnTo>
                  <a:lnTo>
                    <a:pt x="182" y="478"/>
                  </a:lnTo>
                  <a:lnTo>
                    <a:pt x="182" y="473"/>
                  </a:lnTo>
                  <a:lnTo>
                    <a:pt x="179" y="470"/>
                  </a:lnTo>
                  <a:lnTo>
                    <a:pt x="178" y="469"/>
                  </a:lnTo>
                  <a:lnTo>
                    <a:pt x="179" y="469"/>
                  </a:lnTo>
                  <a:lnTo>
                    <a:pt x="180" y="468"/>
                  </a:lnTo>
                  <a:lnTo>
                    <a:pt x="182" y="467"/>
                  </a:lnTo>
                  <a:lnTo>
                    <a:pt x="183" y="466"/>
                  </a:lnTo>
                  <a:lnTo>
                    <a:pt x="188" y="461"/>
                  </a:lnTo>
                  <a:lnTo>
                    <a:pt x="192" y="461"/>
                  </a:lnTo>
                  <a:lnTo>
                    <a:pt x="192" y="461"/>
                  </a:lnTo>
                  <a:lnTo>
                    <a:pt x="194" y="459"/>
                  </a:lnTo>
                  <a:lnTo>
                    <a:pt x="200" y="460"/>
                  </a:lnTo>
                  <a:lnTo>
                    <a:pt x="203" y="461"/>
                  </a:lnTo>
                  <a:lnTo>
                    <a:pt x="205" y="458"/>
                  </a:lnTo>
                  <a:lnTo>
                    <a:pt x="207" y="454"/>
                  </a:lnTo>
                  <a:lnTo>
                    <a:pt x="207" y="452"/>
                  </a:lnTo>
                  <a:lnTo>
                    <a:pt x="209" y="451"/>
                  </a:lnTo>
                  <a:lnTo>
                    <a:pt x="208" y="448"/>
                  </a:lnTo>
                  <a:lnTo>
                    <a:pt x="209" y="447"/>
                  </a:lnTo>
                  <a:lnTo>
                    <a:pt x="211" y="446"/>
                  </a:lnTo>
                  <a:lnTo>
                    <a:pt x="212" y="445"/>
                  </a:lnTo>
                  <a:lnTo>
                    <a:pt x="212" y="444"/>
                  </a:lnTo>
                  <a:lnTo>
                    <a:pt x="216" y="444"/>
                  </a:lnTo>
                  <a:lnTo>
                    <a:pt x="217" y="445"/>
                  </a:lnTo>
                  <a:lnTo>
                    <a:pt x="218" y="440"/>
                  </a:lnTo>
                  <a:lnTo>
                    <a:pt x="221" y="436"/>
                  </a:lnTo>
                  <a:lnTo>
                    <a:pt x="222" y="435"/>
                  </a:lnTo>
                  <a:lnTo>
                    <a:pt x="229" y="436"/>
                  </a:lnTo>
                  <a:lnTo>
                    <a:pt x="231" y="436"/>
                  </a:lnTo>
                  <a:lnTo>
                    <a:pt x="232" y="433"/>
                  </a:lnTo>
                  <a:lnTo>
                    <a:pt x="234" y="430"/>
                  </a:lnTo>
                  <a:lnTo>
                    <a:pt x="236" y="427"/>
                  </a:lnTo>
                  <a:lnTo>
                    <a:pt x="236" y="426"/>
                  </a:lnTo>
                  <a:lnTo>
                    <a:pt x="241" y="426"/>
                  </a:lnTo>
                  <a:lnTo>
                    <a:pt x="242" y="424"/>
                  </a:lnTo>
                  <a:lnTo>
                    <a:pt x="243" y="421"/>
                  </a:lnTo>
                  <a:lnTo>
                    <a:pt x="244" y="419"/>
                  </a:lnTo>
                  <a:lnTo>
                    <a:pt x="254" y="423"/>
                  </a:lnTo>
                  <a:lnTo>
                    <a:pt x="254" y="422"/>
                  </a:lnTo>
                  <a:lnTo>
                    <a:pt x="257" y="423"/>
                  </a:lnTo>
                  <a:lnTo>
                    <a:pt x="258" y="422"/>
                  </a:lnTo>
                  <a:lnTo>
                    <a:pt x="259" y="421"/>
                  </a:lnTo>
                  <a:lnTo>
                    <a:pt x="262" y="423"/>
                  </a:lnTo>
                  <a:lnTo>
                    <a:pt x="262" y="422"/>
                  </a:lnTo>
                  <a:lnTo>
                    <a:pt x="265" y="418"/>
                  </a:lnTo>
                  <a:lnTo>
                    <a:pt x="267" y="416"/>
                  </a:lnTo>
                  <a:lnTo>
                    <a:pt x="266" y="416"/>
                  </a:lnTo>
                  <a:lnTo>
                    <a:pt x="265" y="416"/>
                  </a:lnTo>
                  <a:lnTo>
                    <a:pt x="267" y="414"/>
                  </a:lnTo>
                  <a:lnTo>
                    <a:pt x="269" y="412"/>
                  </a:lnTo>
                  <a:lnTo>
                    <a:pt x="271" y="415"/>
                  </a:lnTo>
                  <a:lnTo>
                    <a:pt x="272" y="413"/>
                  </a:lnTo>
                  <a:lnTo>
                    <a:pt x="275" y="410"/>
                  </a:lnTo>
                  <a:lnTo>
                    <a:pt x="272" y="410"/>
                  </a:lnTo>
                  <a:lnTo>
                    <a:pt x="269" y="407"/>
                  </a:lnTo>
                  <a:lnTo>
                    <a:pt x="270" y="404"/>
                  </a:lnTo>
                  <a:lnTo>
                    <a:pt x="272" y="401"/>
                  </a:lnTo>
                  <a:lnTo>
                    <a:pt x="273" y="399"/>
                  </a:lnTo>
                  <a:lnTo>
                    <a:pt x="273" y="398"/>
                  </a:lnTo>
                  <a:lnTo>
                    <a:pt x="276" y="399"/>
                  </a:lnTo>
                  <a:lnTo>
                    <a:pt x="279" y="399"/>
                  </a:lnTo>
                  <a:lnTo>
                    <a:pt x="285" y="401"/>
                  </a:lnTo>
                  <a:lnTo>
                    <a:pt x="299" y="409"/>
                  </a:lnTo>
                  <a:lnTo>
                    <a:pt x="309" y="414"/>
                  </a:lnTo>
                  <a:lnTo>
                    <a:pt x="310" y="414"/>
                  </a:lnTo>
                  <a:lnTo>
                    <a:pt x="313" y="416"/>
                  </a:lnTo>
                  <a:lnTo>
                    <a:pt x="314" y="416"/>
                  </a:lnTo>
                  <a:lnTo>
                    <a:pt x="313" y="414"/>
                  </a:lnTo>
                  <a:lnTo>
                    <a:pt x="313" y="414"/>
                  </a:lnTo>
                  <a:lnTo>
                    <a:pt x="315" y="414"/>
                  </a:lnTo>
                  <a:lnTo>
                    <a:pt x="318" y="415"/>
                  </a:lnTo>
                  <a:lnTo>
                    <a:pt x="321" y="416"/>
                  </a:lnTo>
                  <a:lnTo>
                    <a:pt x="324" y="418"/>
                  </a:lnTo>
                  <a:lnTo>
                    <a:pt x="325" y="417"/>
                  </a:lnTo>
                  <a:lnTo>
                    <a:pt x="325" y="415"/>
                  </a:lnTo>
                  <a:lnTo>
                    <a:pt x="326" y="415"/>
                  </a:lnTo>
                  <a:lnTo>
                    <a:pt x="328" y="412"/>
                  </a:lnTo>
                  <a:lnTo>
                    <a:pt x="328" y="409"/>
                  </a:lnTo>
                  <a:lnTo>
                    <a:pt x="330" y="406"/>
                  </a:lnTo>
                  <a:lnTo>
                    <a:pt x="331" y="405"/>
                  </a:lnTo>
                  <a:lnTo>
                    <a:pt x="333" y="404"/>
                  </a:lnTo>
                  <a:lnTo>
                    <a:pt x="336" y="406"/>
                  </a:lnTo>
                  <a:lnTo>
                    <a:pt x="336" y="406"/>
                  </a:lnTo>
                  <a:lnTo>
                    <a:pt x="337" y="403"/>
                  </a:lnTo>
                  <a:lnTo>
                    <a:pt x="337" y="401"/>
                  </a:lnTo>
                  <a:lnTo>
                    <a:pt x="338" y="396"/>
                  </a:lnTo>
                  <a:lnTo>
                    <a:pt x="339" y="396"/>
                  </a:lnTo>
                  <a:lnTo>
                    <a:pt x="339" y="396"/>
                  </a:lnTo>
                  <a:lnTo>
                    <a:pt x="339" y="395"/>
                  </a:lnTo>
                  <a:lnTo>
                    <a:pt x="346" y="397"/>
                  </a:lnTo>
                  <a:lnTo>
                    <a:pt x="351" y="399"/>
                  </a:lnTo>
                  <a:lnTo>
                    <a:pt x="357" y="399"/>
                  </a:lnTo>
                  <a:lnTo>
                    <a:pt x="363" y="399"/>
                  </a:lnTo>
                  <a:lnTo>
                    <a:pt x="369" y="397"/>
                  </a:lnTo>
                  <a:lnTo>
                    <a:pt x="369" y="396"/>
                  </a:lnTo>
                  <a:lnTo>
                    <a:pt x="367" y="393"/>
                  </a:lnTo>
                  <a:lnTo>
                    <a:pt x="367" y="390"/>
                  </a:lnTo>
                  <a:lnTo>
                    <a:pt x="366" y="388"/>
                  </a:lnTo>
                  <a:lnTo>
                    <a:pt x="366" y="388"/>
                  </a:lnTo>
                  <a:lnTo>
                    <a:pt x="364" y="384"/>
                  </a:lnTo>
                  <a:lnTo>
                    <a:pt x="362" y="381"/>
                  </a:lnTo>
                  <a:lnTo>
                    <a:pt x="363" y="380"/>
                  </a:lnTo>
                  <a:lnTo>
                    <a:pt x="364" y="379"/>
                  </a:lnTo>
                  <a:lnTo>
                    <a:pt x="365" y="379"/>
                  </a:lnTo>
                  <a:lnTo>
                    <a:pt x="369" y="376"/>
                  </a:lnTo>
                  <a:lnTo>
                    <a:pt x="371" y="373"/>
                  </a:lnTo>
                  <a:lnTo>
                    <a:pt x="373" y="370"/>
                  </a:lnTo>
                  <a:lnTo>
                    <a:pt x="375" y="369"/>
                  </a:lnTo>
                  <a:lnTo>
                    <a:pt x="376" y="369"/>
                  </a:lnTo>
                  <a:lnTo>
                    <a:pt x="379" y="370"/>
                  </a:lnTo>
                  <a:lnTo>
                    <a:pt x="381" y="371"/>
                  </a:lnTo>
                  <a:lnTo>
                    <a:pt x="381" y="371"/>
                  </a:lnTo>
                  <a:lnTo>
                    <a:pt x="383" y="371"/>
                  </a:lnTo>
                  <a:lnTo>
                    <a:pt x="385" y="371"/>
                  </a:lnTo>
                  <a:lnTo>
                    <a:pt x="388" y="371"/>
                  </a:lnTo>
                  <a:lnTo>
                    <a:pt x="391" y="371"/>
                  </a:lnTo>
                  <a:lnTo>
                    <a:pt x="392" y="373"/>
                  </a:lnTo>
                  <a:lnTo>
                    <a:pt x="393" y="375"/>
                  </a:lnTo>
                  <a:lnTo>
                    <a:pt x="395" y="376"/>
                  </a:lnTo>
                  <a:lnTo>
                    <a:pt x="395" y="376"/>
                  </a:lnTo>
                  <a:lnTo>
                    <a:pt x="398" y="378"/>
                  </a:lnTo>
                  <a:lnTo>
                    <a:pt x="400" y="378"/>
                  </a:lnTo>
                  <a:lnTo>
                    <a:pt x="402" y="378"/>
                  </a:lnTo>
                  <a:lnTo>
                    <a:pt x="404" y="380"/>
                  </a:lnTo>
                  <a:lnTo>
                    <a:pt x="408" y="381"/>
                  </a:lnTo>
                  <a:lnTo>
                    <a:pt x="409" y="382"/>
                  </a:lnTo>
                  <a:lnTo>
                    <a:pt x="411" y="384"/>
                  </a:lnTo>
                  <a:lnTo>
                    <a:pt x="410" y="386"/>
                  </a:lnTo>
                  <a:lnTo>
                    <a:pt x="398" y="399"/>
                  </a:lnTo>
                  <a:lnTo>
                    <a:pt x="394" y="402"/>
                  </a:lnTo>
                  <a:lnTo>
                    <a:pt x="391" y="406"/>
                  </a:lnTo>
                  <a:lnTo>
                    <a:pt x="390" y="407"/>
                  </a:lnTo>
                  <a:lnTo>
                    <a:pt x="388" y="410"/>
                  </a:lnTo>
                  <a:lnTo>
                    <a:pt x="385" y="412"/>
                  </a:lnTo>
                  <a:lnTo>
                    <a:pt x="383" y="415"/>
                  </a:lnTo>
                  <a:lnTo>
                    <a:pt x="383" y="417"/>
                  </a:lnTo>
                  <a:lnTo>
                    <a:pt x="384" y="419"/>
                  </a:lnTo>
                  <a:lnTo>
                    <a:pt x="387" y="422"/>
                  </a:lnTo>
                  <a:lnTo>
                    <a:pt x="390" y="423"/>
                  </a:lnTo>
                  <a:lnTo>
                    <a:pt x="391" y="425"/>
                  </a:lnTo>
                  <a:lnTo>
                    <a:pt x="393" y="426"/>
                  </a:lnTo>
                  <a:lnTo>
                    <a:pt x="396" y="428"/>
                  </a:lnTo>
                  <a:lnTo>
                    <a:pt x="399" y="429"/>
                  </a:lnTo>
                  <a:lnTo>
                    <a:pt x="401" y="430"/>
                  </a:lnTo>
                  <a:lnTo>
                    <a:pt x="403" y="429"/>
                  </a:lnTo>
                  <a:lnTo>
                    <a:pt x="403" y="429"/>
                  </a:lnTo>
                  <a:lnTo>
                    <a:pt x="405" y="430"/>
                  </a:lnTo>
                  <a:lnTo>
                    <a:pt x="408" y="431"/>
                  </a:lnTo>
                  <a:lnTo>
                    <a:pt x="410" y="432"/>
                  </a:lnTo>
                  <a:lnTo>
                    <a:pt x="412" y="433"/>
                  </a:lnTo>
                  <a:lnTo>
                    <a:pt x="414" y="434"/>
                  </a:lnTo>
                  <a:lnTo>
                    <a:pt x="415" y="434"/>
                  </a:lnTo>
                  <a:lnTo>
                    <a:pt x="416" y="434"/>
                  </a:lnTo>
                  <a:lnTo>
                    <a:pt x="418" y="434"/>
                  </a:lnTo>
                  <a:lnTo>
                    <a:pt x="420" y="434"/>
                  </a:lnTo>
                  <a:lnTo>
                    <a:pt x="421" y="434"/>
                  </a:lnTo>
                  <a:lnTo>
                    <a:pt x="422" y="434"/>
                  </a:lnTo>
                  <a:lnTo>
                    <a:pt x="423" y="435"/>
                  </a:lnTo>
                  <a:lnTo>
                    <a:pt x="423" y="435"/>
                  </a:lnTo>
                  <a:lnTo>
                    <a:pt x="426" y="434"/>
                  </a:lnTo>
                  <a:lnTo>
                    <a:pt x="430" y="434"/>
                  </a:lnTo>
                  <a:lnTo>
                    <a:pt x="437" y="434"/>
                  </a:lnTo>
                  <a:lnTo>
                    <a:pt x="442" y="432"/>
                  </a:lnTo>
                  <a:lnTo>
                    <a:pt x="445" y="431"/>
                  </a:lnTo>
                  <a:lnTo>
                    <a:pt x="452" y="430"/>
                  </a:lnTo>
                  <a:lnTo>
                    <a:pt x="454" y="432"/>
                  </a:lnTo>
                  <a:lnTo>
                    <a:pt x="454" y="432"/>
                  </a:lnTo>
                  <a:lnTo>
                    <a:pt x="458" y="428"/>
                  </a:lnTo>
                  <a:lnTo>
                    <a:pt x="458" y="429"/>
                  </a:lnTo>
                  <a:lnTo>
                    <a:pt x="458" y="430"/>
                  </a:lnTo>
                  <a:lnTo>
                    <a:pt x="459" y="431"/>
                  </a:lnTo>
                  <a:lnTo>
                    <a:pt x="460" y="431"/>
                  </a:lnTo>
                  <a:lnTo>
                    <a:pt x="461" y="432"/>
                  </a:lnTo>
                  <a:lnTo>
                    <a:pt x="463" y="434"/>
                  </a:lnTo>
                  <a:lnTo>
                    <a:pt x="465" y="436"/>
                  </a:lnTo>
                  <a:lnTo>
                    <a:pt x="466" y="437"/>
                  </a:lnTo>
                  <a:lnTo>
                    <a:pt x="470" y="439"/>
                  </a:lnTo>
                  <a:lnTo>
                    <a:pt x="473" y="439"/>
                  </a:lnTo>
                  <a:lnTo>
                    <a:pt x="474" y="438"/>
                  </a:lnTo>
                  <a:lnTo>
                    <a:pt x="476" y="438"/>
                  </a:lnTo>
                  <a:lnTo>
                    <a:pt x="477" y="438"/>
                  </a:lnTo>
                  <a:lnTo>
                    <a:pt x="478" y="438"/>
                  </a:lnTo>
                  <a:lnTo>
                    <a:pt x="479" y="437"/>
                  </a:lnTo>
                  <a:lnTo>
                    <a:pt x="479" y="436"/>
                  </a:lnTo>
                  <a:lnTo>
                    <a:pt x="479" y="435"/>
                  </a:lnTo>
                  <a:lnTo>
                    <a:pt x="480" y="434"/>
                  </a:lnTo>
                  <a:lnTo>
                    <a:pt x="481" y="432"/>
                  </a:lnTo>
                  <a:lnTo>
                    <a:pt x="482" y="432"/>
                  </a:lnTo>
                  <a:lnTo>
                    <a:pt x="484" y="431"/>
                  </a:lnTo>
                  <a:lnTo>
                    <a:pt x="484" y="430"/>
                  </a:lnTo>
                  <a:lnTo>
                    <a:pt x="485" y="429"/>
                  </a:lnTo>
                  <a:lnTo>
                    <a:pt x="486" y="429"/>
                  </a:lnTo>
                  <a:lnTo>
                    <a:pt x="487" y="429"/>
                  </a:lnTo>
                  <a:lnTo>
                    <a:pt x="488" y="429"/>
                  </a:lnTo>
                  <a:lnTo>
                    <a:pt x="488" y="428"/>
                  </a:lnTo>
                  <a:lnTo>
                    <a:pt x="489" y="427"/>
                  </a:lnTo>
                  <a:lnTo>
                    <a:pt x="490" y="426"/>
                  </a:lnTo>
                  <a:lnTo>
                    <a:pt x="491" y="425"/>
                  </a:lnTo>
                  <a:lnTo>
                    <a:pt x="492" y="425"/>
                  </a:lnTo>
                  <a:lnTo>
                    <a:pt x="493" y="425"/>
                  </a:lnTo>
                  <a:lnTo>
                    <a:pt x="493" y="424"/>
                  </a:lnTo>
                  <a:lnTo>
                    <a:pt x="495" y="423"/>
                  </a:lnTo>
                  <a:lnTo>
                    <a:pt x="497" y="422"/>
                  </a:lnTo>
                  <a:lnTo>
                    <a:pt x="499" y="420"/>
                  </a:lnTo>
                  <a:lnTo>
                    <a:pt x="500" y="417"/>
                  </a:lnTo>
                  <a:lnTo>
                    <a:pt x="501" y="416"/>
                  </a:lnTo>
                  <a:lnTo>
                    <a:pt x="503" y="415"/>
                  </a:lnTo>
                  <a:lnTo>
                    <a:pt x="503" y="414"/>
                  </a:lnTo>
                  <a:lnTo>
                    <a:pt x="503" y="413"/>
                  </a:lnTo>
                  <a:lnTo>
                    <a:pt x="506" y="413"/>
                  </a:lnTo>
                  <a:lnTo>
                    <a:pt x="509" y="412"/>
                  </a:lnTo>
                  <a:lnTo>
                    <a:pt x="512" y="412"/>
                  </a:lnTo>
                  <a:lnTo>
                    <a:pt x="514" y="411"/>
                  </a:lnTo>
                  <a:lnTo>
                    <a:pt x="514" y="410"/>
                  </a:lnTo>
                  <a:lnTo>
                    <a:pt x="515" y="410"/>
                  </a:lnTo>
                  <a:lnTo>
                    <a:pt x="517" y="410"/>
                  </a:lnTo>
                  <a:lnTo>
                    <a:pt x="518" y="409"/>
                  </a:lnTo>
                  <a:lnTo>
                    <a:pt x="520" y="410"/>
                  </a:lnTo>
                  <a:lnTo>
                    <a:pt x="521" y="409"/>
                  </a:lnTo>
                  <a:lnTo>
                    <a:pt x="522" y="409"/>
                  </a:lnTo>
                  <a:lnTo>
                    <a:pt x="524" y="409"/>
                  </a:lnTo>
                  <a:lnTo>
                    <a:pt x="526" y="407"/>
                  </a:lnTo>
                  <a:lnTo>
                    <a:pt x="528" y="406"/>
                  </a:lnTo>
                  <a:lnTo>
                    <a:pt x="544" y="433"/>
                  </a:lnTo>
                  <a:lnTo>
                    <a:pt x="549" y="432"/>
                  </a:lnTo>
                  <a:lnTo>
                    <a:pt x="551" y="434"/>
                  </a:lnTo>
                  <a:lnTo>
                    <a:pt x="554" y="433"/>
                  </a:lnTo>
                  <a:lnTo>
                    <a:pt x="560" y="443"/>
                  </a:lnTo>
                  <a:lnTo>
                    <a:pt x="555" y="445"/>
                  </a:lnTo>
                  <a:lnTo>
                    <a:pt x="552" y="447"/>
                  </a:lnTo>
                  <a:lnTo>
                    <a:pt x="554" y="450"/>
                  </a:lnTo>
                  <a:lnTo>
                    <a:pt x="557" y="452"/>
                  </a:lnTo>
                  <a:lnTo>
                    <a:pt x="561" y="454"/>
                  </a:lnTo>
                  <a:lnTo>
                    <a:pt x="564" y="457"/>
                  </a:lnTo>
                  <a:lnTo>
                    <a:pt x="565" y="457"/>
                  </a:lnTo>
                  <a:lnTo>
                    <a:pt x="570" y="454"/>
                  </a:lnTo>
                  <a:lnTo>
                    <a:pt x="568" y="449"/>
                  </a:lnTo>
                  <a:lnTo>
                    <a:pt x="570" y="445"/>
                  </a:lnTo>
                  <a:lnTo>
                    <a:pt x="576" y="445"/>
                  </a:lnTo>
                  <a:lnTo>
                    <a:pt x="579" y="444"/>
                  </a:lnTo>
                  <a:lnTo>
                    <a:pt x="580" y="439"/>
                  </a:lnTo>
                  <a:lnTo>
                    <a:pt x="576" y="437"/>
                  </a:lnTo>
                  <a:lnTo>
                    <a:pt x="580" y="434"/>
                  </a:lnTo>
                  <a:lnTo>
                    <a:pt x="584" y="435"/>
                  </a:lnTo>
                  <a:lnTo>
                    <a:pt x="589" y="434"/>
                  </a:lnTo>
                  <a:lnTo>
                    <a:pt x="594" y="429"/>
                  </a:lnTo>
                  <a:lnTo>
                    <a:pt x="595" y="429"/>
                  </a:lnTo>
                  <a:lnTo>
                    <a:pt x="601" y="429"/>
                  </a:lnTo>
                  <a:lnTo>
                    <a:pt x="605" y="426"/>
                  </a:lnTo>
                  <a:lnTo>
                    <a:pt x="605" y="426"/>
                  </a:lnTo>
                  <a:lnTo>
                    <a:pt x="606" y="423"/>
                  </a:lnTo>
                  <a:lnTo>
                    <a:pt x="606" y="420"/>
                  </a:lnTo>
                  <a:lnTo>
                    <a:pt x="605" y="415"/>
                  </a:lnTo>
                  <a:lnTo>
                    <a:pt x="605" y="415"/>
                  </a:lnTo>
                  <a:lnTo>
                    <a:pt x="610" y="413"/>
                  </a:lnTo>
                  <a:lnTo>
                    <a:pt x="609" y="408"/>
                  </a:lnTo>
                  <a:lnTo>
                    <a:pt x="609" y="408"/>
                  </a:lnTo>
                  <a:lnTo>
                    <a:pt x="609" y="407"/>
                  </a:lnTo>
                  <a:lnTo>
                    <a:pt x="609" y="404"/>
                  </a:lnTo>
                  <a:lnTo>
                    <a:pt x="616" y="398"/>
                  </a:lnTo>
                  <a:lnTo>
                    <a:pt x="623" y="390"/>
                  </a:lnTo>
                  <a:lnTo>
                    <a:pt x="626" y="384"/>
                  </a:lnTo>
                  <a:lnTo>
                    <a:pt x="634" y="376"/>
                  </a:lnTo>
                  <a:lnTo>
                    <a:pt x="634" y="366"/>
                  </a:lnTo>
                  <a:lnTo>
                    <a:pt x="635" y="358"/>
                  </a:lnTo>
                  <a:lnTo>
                    <a:pt x="635" y="353"/>
                  </a:lnTo>
                  <a:lnTo>
                    <a:pt x="634" y="349"/>
                  </a:lnTo>
                  <a:lnTo>
                    <a:pt x="628" y="341"/>
                  </a:lnTo>
                  <a:lnTo>
                    <a:pt x="628" y="337"/>
                  </a:lnTo>
                  <a:lnTo>
                    <a:pt x="628" y="337"/>
                  </a:lnTo>
                  <a:lnTo>
                    <a:pt x="626" y="332"/>
                  </a:lnTo>
                  <a:lnTo>
                    <a:pt x="626" y="330"/>
                  </a:lnTo>
                  <a:lnTo>
                    <a:pt x="626" y="327"/>
                  </a:lnTo>
                  <a:lnTo>
                    <a:pt x="629" y="323"/>
                  </a:lnTo>
                  <a:lnTo>
                    <a:pt x="633" y="322"/>
                  </a:lnTo>
                  <a:lnTo>
                    <a:pt x="637" y="319"/>
                  </a:lnTo>
                  <a:lnTo>
                    <a:pt x="638" y="315"/>
                  </a:lnTo>
                  <a:lnTo>
                    <a:pt x="639" y="310"/>
                  </a:lnTo>
                  <a:lnTo>
                    <a:pt x="645" y="305"/>
                  </a:lnTo>
                  <a:lnTo>
                    <a:pt x="651" y="302"/>
                  </a:lnTo>
                  <a:lnTo>
                    <a:pt x="655" y="297"/>
                  </a:lnTo>
                  <a:lnTo>
                    <a:pt x="659" y="294"/>
                  </a:lnTo>
                  <a:lnTo>
                    <a:pt x="665" y="293"/>
                  </a:lnTo>
                  <a:lnTo>
                    <a:pt x="673" y="292"/>
                  </a:lnTo>
                  <a:lnTo>
                    <a:pt x="677" y="292"/>
                  </a:lnTo>
                  <a:lnTo>
                    <a:pt x="682" y="294"/>
                  </a:lnTo>
                  <a:lnTo>
                    <a:pt x="685" y="294"/>
                  </a:lnTo>
                  <a:lnTo>
                    <a:pt x="687" y="294"/>
                  </a:lnTo>
                  <a:lnTo>
                    <a:pt x="694" y="294"/>
                  </a:lnTo>
                  <a:lnTo>
                    <a:pt x="704" y="290"/>
                  </a:lnTo>
                  <a:lnTo>
                    <a:pt x="714" y="287"/>
                  </a:lnTo>
                  <a:lnTo>
                    <a:pt x="724" y="287"/>
                  </a:lnTo>
                  <a:lnTo>
                    <a:pt x="735" y="289"/>
                  </a:lnTo>
                  <a:lnTo>
                    <a:pt x="737" y="290"/>
                  </a:lnTo>
                  <a:lnTo>
                    <a:pt x="742" y="293"/>
                  </a:lnTo>
                  <a:lnTo>
                    <a:pt x="749" y="299"/>
                  </a:lnTo>
                  <a:lnTo>
                    <a:pt x="750" y="299"/>
                  </a:lnTo>
                  <a:lnTo>
                    <a:pt x="756" y="306"/>
                  </a:lnTo>
                  <a:lnTo>
                    <a:pt x="760" y="312"/>
                  </a:lnTo>
                  <a:lnTo>
                    <a:pt x="765" y="316"/>
                  </a:lnTo>
                  <a:lnTo>
                    <a:pt x="773" y="323"/>
                  </a:lnTo>
                  <a:lnTo>
                    <a:pt x="775" y="324"/>
                  </a:lnTo>
                  <a:lnTo>
                    <a:pt x="779" y="329"/>
                  </a:lnTo>
                  <a:lnTo>
                    <a:pt x="796" y="308"/>
                  </a:lnTo>
                  <a:lnTo>
                    <a:pt x="792" y="306"/>
                  </a:lnTo>
                  <a:lnTo>
                    <a:pt x="789" y="304"/>
                  </a:lnTo>
                  <a:lnTo>
                    <a:pt x="785" y="304"/>
                  </a:lnTo>
                  <a:lnTo>
                    <a:pt x="780" y="302"/>
                  </a:lnTo>
                  <a:lnTo>
                    <a:pt x="776" y="297"/>
                  </a:lnTo>
                  <a:lnTo>
                    <a:pt x="775" y="294"/>
                  </a:lnTo>
                  <a:lnTo>
                    <a:pt x="775" y="293"/>
                  </a:lnTo>
                  <a:lnTo>
                    <a:pt x="772" y="294"/>
                  </a:lnTo>
                  <a:lnTo>
                    <a:pt x="771" y="294"/>
                  </a:lnTo>
                  <a:lnTo>
                    <a:pt x="767" y="294"/>
                  </a:lnTo>
                  <a:lnTo>
                    <a:pt x="765" y="292"/>
                  </a:lnTo>
                  <a:lnTo>
                    <a:pt x="762" y="292"/>
                  </a:lnTo>
                  <a:lnTo>
                    <a:pt x="761" y="292"/>
                  </a:lnTo>
                  <a:lnTo>
                    <a:pt x="760" y="292"/>
                  </a:lnTo>
                  <a:lnTo>
                    <a:pt x="756" y="287"/>
                  </a:lnTo>
                  <a:lnTo>
                    <a:pt x="755" y="283"/>
                  </a:lnTo>
                  <a:lnTo>
                    <a:pt x="753" y="282"/>
                  </a:lnTo>
                  <a:lnTo>
                    <a:pt x="753" y="281"/>
                  </a:lnTo>
                  <a:lnTo>
                    <a:pt x="749" y="280"/>
                  </a:lnTo>
                  <a:lnTo>
                    <a:pt x="745" y="276"/>
                  </a:lnTo>
                  <a:lnTo>
                    <a:pt x="741" y="273"/>
                  </a:lnTo>
                  <a:lnTo>
                    <a:pt x="739" y="272"/>
                  </a:lnTo>
                  <a:lnTo>
                    <a:pt x="736" y="269"/>
                  </a:lnTo>
                  <a:lnTo>
                    <a:pt x="735" y="267"/>
                  </a:lnTo>
                  <a:lnTo>
                    <a:pt x="732" y="264"/>
                  </a:lnTo>
                  <a:lnTo>
                    <a:pt x="729" y="261"/>
                  </a:lnTo>
                  <a:lnTo>
                    <a:pt x="725" y="257"/>
                  </a:lnTo>
                  <a:lnTo>
                    <a:pt x="722" y="255"/>
                  </a:lnTo>
                  <a:lnTo>
                    <a:pt x="720" y="252"/>
                  </a:lnTo>
                  <a:lnTo>
                    <a:pt x="718" y="249"/>
                  </a:lnTo>
                  <a:lnTo>
                    <a:pt x="718" y="248"/>
                  </a:lnTo>
                  <a:lnTo>
                    <a:pt x="717" y="247"/>
                  </a:lnTo>
                  <a:lnTo>
                    <a:pt x="713" y="244"/>
                  </a:lnTo>
                  <a:lnTo>
                    <a:pt x="710" y="243"/>
                  </a:lnTo>
                  <a:lnTo>
                    <a:pt x="709" y="242"/>
                  </a:lnTo>
                  <a:lnTo>
                    <a:pt x="706" y="238"/>
                  </a:lnTo>
                  <a:lnTo>
                    <a:pt x="705" y="238"/>
                  </a:lnTo>
                  <a:lnTo>
                    <a:pt x="700" y="239"/>
                  </a:lnTo>
                  <a:lnTo>
                    <a:pt x="696" y="240"/>
                  </a:lnTo>
                  <a:lnTo>
                    <a:pt x="695" y="240"/>
                  </a:lnTo>
                  <a:lnTo>
                    <a:pt x="693" y="242"/>
                  </a:lnTo>
                  <a:lnTo>
                    <a:pt x="689" y="243"/>
                  </a:lnTo>
                  <a:lnTo>
                    <a:pt x="688" y="243"/>
                  </a:lnTo>
                  <a:lnTo>
                    <a:pt x="685" y="242"/>
                  </a:lnTo>
                  <a:lnTo>
                    <a:pt x="683" y="241"/>
                  </a:lnTo>
                  <a:lnTo>
                    <a:pt x="680" y="240"/>
                  </a:lnTo>
                  <a:lnTo>
                    <a:pt x="679" y="240"/>
                  </a:lnTo>
                  <a:lnTo>
                    <a:pt x="677" y="239"/>
                  </a:lnTo>
                  <a:lnTo>
                    <a:pt x="676" y="239"/>
                  </a:lnTo>
                  <a:lnTo>
                    <a:pt x="674" y="242"/>
                  </a:lnTo>
                  <a:lnTo>
                    <a:pt x="671" y="245"/>
                  </a:lnTo>
                  <a:lnTo>
                    <a:pt x="670" y="245"/>
                  </a:lnTo>
                  <a:lnTo>
                    <a:pt x="668" y="246"/>
                  </a:lnTo>
                  <a:lnTo>
                    <a:pt x="667" y="246"/>
                  </a:lnTo>
                  <a:lnTo>
                    <a:pt x="664" y="249"/>
                  </a:lnTo>
                  <a:lnTo>
                    <a:pt x="662" y="252"/>
                  </a:lnTo>
                  <a:lnTo>
                    <a:pt x="659" y="252"/>
                  </a:lnTo>
                  <a:lnTo>
                    <a:pt x="658" y="252"/>
                  </a:lnTo>
                  <a:lnTo>
                    <a:pt x="654" y="252"/>
                  </a:lnTo>
                  <a:lnTo>
                    <a:pt x="654" y="252"/>
                  </a:lnTo>
                  <a:lnTo>
                    <a:pt x="649" y="255"/>
                  </a:lnTo>
                  <a:lnTo>
                    <a:pt x="644" y="259"/>
                  </a:lnTo>
                  <a:lnTo>
                    <a:pt x="640" y="259"/>
                  </a:lnTo>
                  <a:lnTo>
                    <a:pt x="637" y="258"/>
                  </a:lnTo>
                  <a:lnTo>
                    <a:pt x="636" y="258"/>
                  </a:lnTo>
                  <a:lnTo>
                    <a:pt x="635" y="258"/>
                  </a:lnTo>
                  <a:lnTo>
                    <a:pt x="632" y="255"/>
                  </a:lnTo>
                  <a:lnTo>
                    <a:pt x="629" y="252"/>
                  </a:lnTo>
                  <a:lnTo>
                    <a:pt x="627" y="252"/>
                  </a:lnTo>
                  <a:lnTo>
                    <a:pt x="627" y="252"/>
                  </a:lnTo>
                  <a:lnTo>
                    <a:pt x="626" y="252"/>
                  </a:lnTo>
                  <a:lnTo>
                    <a:pt x="626" y="253"/>
                  </a:lnTo>
                  <a:lnTo>
                    <a:pt x="626" y="254"/>
                  </a:lnTo>
                  <a:lnTo>
                    <a:pt x="626" y="257"/>
                  </a:lnTo>
                  <a:lnTo>
                    <a:pt x="624" y="259"/>
                  </a:lnTo>
                  <a:lnTo>
                    <a:pt x="622" y="261"/>
                  </a:lnTo>
                  <a:lnTo>
                    <a:pt x="617" y="262"/>
                  </a:lnTo>
                  <a:lnTo>
                    <a:pt x="614" y="264"/>
                  </a:lnTo>
                  <a:lnTo>
                    <a:pt x="613" y="265"/>
                  </a:lnTo>
                  <a:lnTo>
                    <a:pt x="613" y="265"/>
                  </a:lnTo>
                  <a:lnTo>
                    <a:pt x="611" y="266"/>
                  </a:lnTo>
                  <a:lnTo>
                    <a:pt x="610" y="266"/>
                  </a:lnTo>
                  <a:lnTo>
                    <a:pt x="610" y="266"/>
                  </a:lnTo>
                  <a:lnTo>
                    <a:pt x="606" y="266"/>
                  </a:lnTo>
                  <a:lnTo>
                    <a:pt x="601" y="265"/>
                  </a:lnTo>
                  <a:lnTo>
                    <a:pt x="599" y="265"/>
                  </a:lnTo>
                  <a:lnTo>
                    <a:pt x="597" y="265"/>
                  </a:lnTo>
                  <a:lnTo>
                    <a:pt x="594" y="265"/>
                  </a:lnTo>
                  <a:lnTo>
                    <a:pt x="590" y="264"/>
                  </a:lnTo>
                  <a:lnTo>
                    <a:pt x="585" y="267"/>
                  </a:lnTo>
                  <a:lnTo>
                    <a:pt x="585" y="267"/>
                  </a:lnTo>
                  <a:lnTo>
                    <a:pt x="581" y="268"/>
                  </a:lnTo>
                  <a:lnTo>
                    <a:pt x="579" y="268"/>
                  </a:lnTo>
                  <a:lnTo>
                    <a:pt x="576" y="264"/>
                  </a:lnTo>
                  <a:lnTo>
                    <a:pt x="574" y="260"/>
                  </a:lnTo>
                  <a:lnTo>
                    <a:pt x="571" y="257"/>
                  </a:lnTo>
                  <a:lnTo>
                    <a:pt x="568" y="255"/>
                  </a:lnTo>
                  <a:lnTo>
                    <a:pt x="564" y="253"/>
                  </a:lnTo>
                  <a:lnTo>
                    <a:pt x="562" y="252"/>
                  </a:lnTo>
                  <a:lnTo>
                    <a:pt x="560" y="252"/>
                  </a:lnTo>
                  <a:lnTo>
                    <a:pt x="557" y="253"/>
                  </a:lnTo>
                  <a:lnTo>
                    <a:pt x="554" y="252"/>
                  </a:lnTo>
                  <a:lnTo>
                    <a:pt x="549" y="251"/>
                  </a:lnTo>
                  <a:lnTo>
                    <a:pt x="546" y="250"/>
                  </a:lnTo>
                  <a:lnTo>
                    <a:pt x="543" y="249"/>
                  </a:lnTo>
                  <a:lnTo>
                    <a:pt x="543" y="249"/>
                  </a:lnTo>
                  <a:lnTo>
                    <a:pt x="543" y="248"/>
                  </a:lnTo>
                  <a:lnTo>
                    <a:pt x="543" y="248"/>
                  </a:lnTo>
                  <a:lnTo>
                    <a:pt x="538" y="246"/>
                  </a:lnTo>
                  <a:lnTo>
                    <a:pt x="533" y="243"/>
                  </a:lnTo>
                  <a:lnTo>
                    <a:pt x="532" y="243"/>
                  </a:lnTo>
                  <a:lnTo>
                    <a:pt x="529" y="243"/>
                  </a:lnTo>
                  <a:lnTo>
                    <a:pt x="528" y="243"/>
                  </a:lnTo>
                  <a:lnTo>
                    <a:pt x="526" y="243"/>
                  </a:lnTo>
                  <a:lnTo>
                    <a:pt x="526" y="243"/>
                  </a:lnTo>
                  <a:lnTo>
                    <a:pt x="525" y="243"/>
                  </a:lnTo>
                  <a:lnTo>
                    <a:pt x="525" y="244"/>
                  </a:lnTo>
                  <a:lnTo>
                    <a:pt x="523" y="246"/>
                  </a:lnTo>
                  <a:lnTo>
                    <a:pt x="522" y="250"/>
                  </a:lnTo>
                  <a:lnTo>
                    <a:pt x="521" y="251"/>
                  </a:lnTo>
                  <a:lnTo>
                    <a:pt x="519" y="251"/>
                  </a:lnTo>
                  <a:lnTo>
                    <a:pt x="517" y="251"/>
                  </a:lnTo>
                  <a:lnTo>
                    <a:pt x="514" y="252"/>
                  </a:lnTo>
                  <a:lnTo>
                    <a:pt x="513" y="252"/>
                  </a:lnTo>
                  <a:lnTo>
                    <a:pt x="513" y="252"/>
                  </a:lnTo>
                  <a:lnTo>
                    <a:pt x="507" y="252"/>
                  </a:lnTo>
                  <a:lnTo>
                    <a:pt x="503" y="251"/>
                  </a:lnTo>
                  <a:lnTo>
                    <a:pt x="498" y="248"/>
                  </a:lnTo>
                  <a:lnTo>
                    <a:pt x="493" y="242"/>
                  </a:lnTo>
                  <a:lnTo>
                    <a:pt x="493" y="242"/>
                  </a:lnTo>
                  <a:lnTo>
                    <a:pt x="491" y="237"/>
                  </a:lnTo>
                  <a:lnTo>
                    <a:pt x="490" y="235"/>
                  </a:lnTo>
                  <a:lnTo>
                    <a:pt x="487" y="231"/>
                  </a:lnTo>
                  <a:lnTo>
                    <a:pt x="483" y="228"/>
                  </a:lnTo>
                  <a:lnTo>
                    <a:pt x="480" y="224"/>
                  </a:lnTo>
                  <a:lnTo>
                    <a:pt x="476" y="222"/>
                  </a:lnTo>
                  <a:lnTo>
                    <a:pt x="470" y="218"/>
                  </a:lnTo>
                  <a:lnTo>
                    <a:pt x="467" y="215"/>
                  </a:lnTo>
                  <a:lnTo>
                    <a:pt x="463" y="213"/>
                  </a:lnTo>
                  <a:lnTo>
                    <a:pt x="458" y="211"/>
                  </a:lnTo>
                  <a:lnTo>
                    <a:pt x="453" y="204"/>
                  </a:lnTo>
                  <a:lnTo>
                    <a:pt x="451" y="202"/>
                  </a:lnTo>
                  <a:lnTo>
                    <a:pt x="449" y="201"/>
                  </a:lnTo>
                  <a:lnTo>
                    <a:pt x="448" y="200"/>
                  </a:lnTo>
                  <a:lnTo>
                    <a:pt x="447" y="199"/>
                  </a:lnTo>
                  <a:lnTo>
                    <a:pt x="443" y="199"/>
                  </a:lnTo>
                  <a:lnTo>
                    <a:pt x="440" y="198"/>
                  </a:lnTo>
                  <a:lnTo>
                    <a:pt x="439" y="198"/>
                  </a:lnTo>
                  <a:lnTo>
                    <a:pt x="438" y="197"/>
                  </a:lnTo>
                  <a:lnTo>
                    <a:pt x="435" y="195"/>
                  </a:lnTo>
                  <a:lnTo>
                    <a:pt x="433" y="192"/>
                  </a:lnTo>
                  <a:lnTo>
                    <a:pt x="431" y="189"/>
                  </a:lnTo>
                  <a:lnTo>
                    <a:pt x="431" y="188"/>
                  </a:lnTo>
                  <a:lnTo>
                    <a:pt x="428" y="185"/>
                  </a:lnTo>
                  <a:lnTo>
                    <a:pt x="428" y="185"/>
                  </a:lnTo>
                  <a:lnTo>
                    <a:pt x="426" y="182"/>
                  </a:lnTo>
                  <a:lnTo>
                    <a:pt x="425" y="181"/>
                  </a:lnTo>
                  <a:lnTo>
                    <a:pt x="423" y="181"/>
                  </a:lnTo>
                  <a:lnTo>
                    <a:pt x="423" y="179"/>
                  </a:lnTo>
                  <a:lnTo>
                    <a:pt x="422" y="177"/>
                  </a:lnTo>
                  <a:lnTo>
                    <a:pt x="421" y="176"/>
                  </a:lnTo>
                  <a:lnTo>
                    <a:pt x="421" y="176"/>
                  </a:lnTo>
                  <a:lnTo>
                    <a:pt x="420" y="175"/>
                  </a:lnTo>
                  <a:lnTo>
                    <a:pt x="416" y="171"/>
                  </a:lnTo>
                  <a:lnTo>
                    <a:pt x="416" y="171"/>
                  </a:lnTo>
                  <a:lnTo>
                    <a:pt x="412" y="170"/>
                  </a:lnTo>
                  <a:lnTo>
                    <a:pt x="410" y="167"/>
                  </a:lnTo>
                  <a:lnTo>
                    <a:pt x="407" y="166"/>
                  </a:lnTo>
                  <a:lnTo>
                    <a:pt x="404" y="164"/>
                  </a:lnTo>
                  <a:lnTo>
                    <a:pt x="404" y="164"/>
                  </a:lnTo>
                  <a:lnTo>
                    <a:pt x="402" y="161"/>
                  </a:lnTo>
                  <a:lnTo>
                    <a:pt x="401" y="161"/>
                  </a:lnTo>
                  <a:lnTo>
                    <a:pt x="399" y="162"/>
                  </a:lnTo>
                  <a:lnTo>
                    <a:pt x="396" y="161"/>
                  </a:lnTo>
                  <a:lnTo>
                    <a:pt x="394" y="157"/>
                  </a:lnTo>
                  <a:lnTo>
                    <a:pt x="394" y="157"/>
                  </a:lnTo>
                  <a:lnTo>
                    <a:pt x="392" y="158"/>
                  </a:lnTo>
                  <a:lnTo>
                    <a:pt x="391" y="156"/>
                  </a:lnTo>
                  <a:lnTo>
                    <a:pt x="391" y="156"/>
                  </a:lnTo>
                  <a:lnTo>
                    <a:pt x="390" y="155"/>
                  </a:lnTo>
                  <a:lnTo>
                    <a:pt x="388" y="152"/>
                  </a:lnTo>
                  <a:lnTo>
                    <a:pt x="387" y="151"/>
                  </a:lnTo>
                  <a:lnTo>
                    <a:pt x="387" y="151"/>
                  </a:lnTo>
                  <a:lnTo>
                    <a:pt x="384" y="146"/>
                  </a:lnTo>
                  <a:lnTo>
                    <a:pt x="383" y="145"/>
                  </a:lnTo>
                  <a:lnTo>
                    <a:pt x="381" y="141"/>
                  </a:lnTo>
                  <a:lnTo>
                    <a:pt x="376" y="141"/>
                  </a:lnTo>
                  <a:lnTo>
                    <a:pt x="371" y="141"/>
                  </a:lnTo>
                  <a:lnTo>
                    <a:pt x="371" y="141"/>
                  </a:lnTo>
                  <a:lnTo>
                    <a:pt x="371" y="140"/>
                  </a:lnTo>
                  <a:lnTo>
                    <a:pt x="369" y="138"/>
                  </a:lnTo>
                  <a:lnTo>
                    <a:pt x="369" y="137"/>
                  </a:lnTo>
                  <a:lnTo>
                    <a:pt x="368" y="136"/>
                  </a:lnTo>
                  <a:lnTo>
                    <a:pt x="367" y="133"/>
                  </a:lnTo>
                  <a:lnTo>
                    <a:pt x="367" y="130"/>
                  </a:lnTo>
                  <a:lnTo>
                    <a:pt x="366" y="128"/>
                  </a:lnTo>
                  <a:lnTo>
                    <a:pt x="365" y="127"/>
                  </a:lnTo>
                  <a:lnTo>
                    <a:pt x="364" y="126"/>
                  </a:lnTo>
                  <a:lnTo>
                    <a:pt x="363" y="127"/>
                  </a:lnTo>
                  <a:lnTo>
                    <a:pt x="362" y="127"/>
                  </a:lnTo>
                  <a:lnTo>
                    <a:pt x="359" y="126"/>
                  </a:lnTo>
                  <a:lnTo>
                    <a:pt x="358" y="123"/>
                  </a:lnTo>
                  <a:lnTo>
                    <a:pt x="357" y="123"/>
                  </a:lnTo>
                  <a:lnTo>
                    <a:pt x="356" y="123"/>
                  </a:lnTo>
                  <a:lnTo>
                    <a:pt x="352" y="121"/>
                  </a:lnTo>
                  <a:lnTo>
                    <a:pt x="352" y="121"/>
                  </a:lnTo>
                  <a:lnTo>
                    <a:pt x="349" y="121"/>
                  </a:lnTo>
                  <a:lnTo>
                    <a:pt x="349" y="122"/>
                  </a:lnTo>
                  <a:lnTo>
                    <a:pt x="349" y="122"/>
                  </a:lnTo>
                  <a:lnTo>
                    <a:pt x="348" y="122"/>
                  </a:lnTo>
                  <a:lnTo>
                    <a:pt x="347" y="122"/>
                  </a:lnTo>
                  <a:lnTo>
                    <a:pt x="345" y="121"/>
                  </a:lnTo>
                  <a:lnTo>
                    <a:pt x="342" y="119"/>
                  </a:lnTo>
                  <a:lnTo>
                    <a:pt x="341" y="117"/>
                  </a:lnTo>
                  <a:lnTo>
                    <a:pt x="340" y="117"/>
                  </a:lnTo>
                  <a:lnTo>
                    <a:pt x="338" y="116"/>
                  </a:lnTo>
                  <a:lnTo>
                    <a:pt x="336" y="115"/>
                  </a:lnTo>
                  <a:lnTo>
                    <a:pt x="335" y="115"/>
                  </a:lnTo>
                  <a:lnTo>
                    <a:pt x="335" y="115"/>
                  </a:lnTo>
                  <a:lnTo>
                    <a:pt x="332" y="115"/>
                  </a:lnTo>
                  <a:lnTo>
                    <a:pt x="330" y="112"/>
                  </a:lnTo>
                  <a:lnTo>
                    <a:pt x="327" y="112"/>
                  </a:lnTo>
                  <a:lnTo>
                    <a:pt x="326" y="111"/>
                  </a:lnTo>
                  <a:lnTo>
                    <a:pt x="325" y="110"/>
                  </a:lnTo>
                  <a:lnTo>
                    <a:pt x="325" y="111"/>
                  </a:lnTo>
                  <a:lnTo>
                    <a:pt x="321" y="109"/>
                  </a:lnTo>
                  <a:lnTo>
                    <a:pt x="321" y="109"/>
                  </a:lnTo>
                  <a:lnTo>
                    <a:pt x="321" y="109"/>
                  </a:lnTo>
                  <a:lnTo>
                    <a:pt x="317" y="107"/>
                  </a:lnTo>
                  <a:lnTo>
                    <a:pt x="316" y="107"/>
                  </a:lnTo>
                  <a:lnTo>
                    <a:pt x="313" y="105"/>
                  </a:lnTo>
                  <a:lnTo>
                    <a:pt x="311" y="102"/>
                  </a:lnTo>
                  <a:lnTo>
                    <a:pt x="311" y="100"/>
                  </a:lnTo>
                  <a:lnTo>
                    <a:pt x="310" y="100"/>
                  </a:lnTo>
                  <a:lnTo>
                    <a:pt x="308" y="98"/>
                  </a:lnTo>
                  <a:lnTo>
                    <a:pt x="307" y="98"/>
                  </a:lnTo>
                  <a:lnTo>
                    <a:pt x="302" y="96"/>
                  </a:lnTo>
                  <a:lnTo>
                    <a:pt x="298" y="93"/>
                  </a:lnTo>
                  <a:lnTo>
                    <a:pt x="295" y="91"/>
                  </a:lnTo>
                  <a:lnTo>
                    <a:pt x="294" y="90"/>
                  </a:lnTo>
                  <a:lnTo>
                    <a:pt x="292" y="90"/>
                  </a:lnTo>
                  <a:lnTo>
                    <a:pt x="292" y="90"/>
                  </a:lnTo>
                  <a:lnTo>
                    <a:pt x="291" y="89"/>
                  </a:lnTo>
                  <a:lnTo>
                    <a:pt x="291" y="89"/>
                  </a:lnTo>
                  <a:lnTo>
                    <a:pt x="285" y="84"/>
                  </a:lnTo>
                  <a:lnTo>
                    <a:pt x="281" y="82"/>
                  </a:lnTo>
                  <a:lnTo>
                    <a:pt x="277" y="80"/>
                  </a:lnTo>
                  <a:lnTo>
                    <a:pt x="276" y="80"/>
                  </a:lnTo>
                  <a:lnTo>
                    <a:pt x="275" y="80"/>
                  </a:lnTo>
                  <a:lnTo>
                    <a:pt x="272" y="80"/>
                  </a:lnTo>
                  <a:lnTo>
                    <a:pt x="272" y="79"/>
                  </a:lnTo>
                  <a:lnTo>
                    <a:pt x="271" y="78"/>
                  </a:lnTo>
                  <a:lnTo>
                    <a:pt x="269" y="78"/>
                  </a:lnTo>
                  <a:lnTo>
                    <a:pt x="268" y="78"/>
                  </a:lnTo>
                  <a:lnTo>
                    <a:pt x="267" y="73"/>
                  </a:lnTo>
                  <a:lnTo>
                    <a:pt x="266" y="71"/>
                  </a:lnTo>
                  <a:lnTo>
                    <a:pt x="265" y="70"/>
                  </a:lnTo>
                  <a:lnTo>
                    <a:pt x="263" y="70"/>
                  </a:lnTo>
                  <a:lnTo>
                    <a:pt x="261" y="69"/>
                  </a:lnTo>
                  <a:lnTo>
                    <a:pt x="257" y="68"/>
                  </a:lnTo>
                  <a:lnTo>
                    <a:pt x="251" y="69"/>
                  </a:lnTo>
                  <a:lnTo>
                    <a:pt x="248" y="69"/>
                  </a:lnTo>
                  <a:lnTo>
                    <a:pt x="243" y="69"/>
                  </a:lnTo>
                  <a:lnTo>
                    <a:pt x="240" y="68"/>
                  </a:lnTo>
                  <a:lnTo>
                    <a:pt x="237" y="64"/>
                  </a:lnTo>
                  <a:lnTo>
                    <a:pt x="236" y="64"/>
                  </a:lnTo>
                  <a:lnTo>
                    <a:pt x="235" y="60"/>
                  </a:lnTo>
                  <a:lnTo>
                    <a:pt x="233" y="58"/>
                  </a:lnTo>
                  <a:lnTo>
                    <a:pt x="232" y="56"/>
                  </a:lnTo>
                  <a:lnTo>
                    <a:pt x="231" y="55"/>
                  </a:lnTo>
                  <a:lnTo>
                    <a:pt x="225" y="50"/>
                  </a:lnTo>
                  <a:lnTo>
                    <a:pt x="220" y="49"/>
                  </a:lnTo>
                  <a:lnTo>
                    <a:pt x="216" y="46"/>
                  </a:lnTo>
                  <a:lnTo>
                    <a:pt x="213" y="43"/>
                  </a:lnTo>
                  <a:lnTo>
                    <a:pt x="213" y="43"/>
                  </a:lnTo>
                  <a:lnTo>
                    <a:pt x="212" y="42"/>
                  </a:lnTo>
                  <a:lnTo>
                    <a:pt x="211" y="41"/>
                  </a:lnTo>
                  <a:lnTo>
                    <a:pt x="211" y="40"/>
                  </a:lnTo>
                  <a:lnTo>
                    <a:pt x="209" y="37"/>
                  </a:lnTo>
                  <a:lnTo>
                    <a:pt x="207" y="34"/>
                  </a:lnTo>
                  <a:lnTo>
                    <a:pt x="205" y="31"/>
                  </a:lnTo>
                  <a:lnTo>
                    <a:pt x="205" y="30"/>
                  </a:lnTo>
                  <a:lnTo>
                    <a:pt x="202" y="28"/>
                  </a:lnTo>
                  <a:lnTo>
                    <a:pt x="201" y="24"/>
                  </a:lnTo>
                  <a:lnTo>
                    <a:pt x="200" y="21"/>
                  </a:lnTo>
                  <a:lnTo>
                    <a:pt x="200" y="21"/>
                  </a:lnTo>
                  <a:lnTo>
                    <a:pt x="197" y="20"/>
                  </a:lnTo>
                  <a:lnTo>
                    <a:pt x="196" y="20"/>
                  </a:lnTo>
                  <a:lnTo>
                    <a:pt x="192" y="15"/>
                  </a:lnTo>
                  <a:lnTo>
                    <a:pt x="190" y="11"/>
                  </a:lnTo>
                  <a:lnTo>
                    <a:pt x="189" y="9"/>
                  </a:lnTo>
                  <a:lnTo>
                    <a:pt x="185" y="7"/>
                  </a:lnTo>
                  <a:lnTo>
                    <a:pt x="184" y="6"/>
                  </a:lnTo>
                  <a:lnTo>
                    <a:pt x="183" y="5"/>
                  </a:lnTo>
                  <a:lnTo>
                    <a:pt x="181" y="4"/>
                  </a:lnTo>
                  <a:lnTo>
                    <a:pt x="178" y="2"/>
                  </a:lnTo>
                  <a:lnTo>
                    <a:pt x="175" y="1"/>
                  </a:lnTo>
                  <a:lnTo>
                    <a:pt x="172" y="0"/>
                  </a:lnTo>
                  <a:lnTo>
                    <a:pt x="169" y="0"/>
                  </a:lnTo>
                  <a:lnTo>
                    <a:pt x="167" y="2"/>
                  </a:lnTo>
                  <a:lnTo>
                    <a:pt x="164" y="4"/>
                  </a:lnTo>
                  <a:lnTo>
                    <a:pt x="162" y="4"/>
                  </a:lnTo>
                  <a:lnTo>
                    <a:pt x="160" y="6"/>
                  </a:lnTo>
                  <a:lnTo>
                    <a:pt x="159" y="9"/>
                  </a:lnTo>
                  <a:lnTo>
                    <a:pt x="154" y="8"/>
                  </a:lnTo>
                  <a:lnTo>
                    <a:pt x="152" y="8"/>
                  </a:lnTo>
                  <a:lnTo>
                    <a:pt x="150" y="8"/>
                  </a:lnTo>
                  <a:lnTo>
                    <a:pt x="149" y="8"/>
                  </a:lnTo>
                  <a:lnTo>
                    <a:pt x="147" y="11"/>
                  </a:lnTo>
                  <a:lnTo>
                    <a:pt x="146" y="12"/>
                  </a:lnTo>
                  <a:lnTo>
                    <a:pt x="145" y="13"/>
                  </a:lnTo>
                  <a:lnTo>
                    <a:pt x="146" y="15"/>
                  </a:lnTo>
                  <a:lnTo>
                    <a:pt x="150" y="15"/>
                  </a:lnTo>
                  <a:lnTo>
                    <a:pt x="155" y="14"/>
                  </a:lnTo>
                  <a:lnTo>
                    <a:pt x="159" y="15"/>
                  </a:lnTo>
                  <a:lnTo>
                    <a:pt x="169" y="18"/>
                  </a:lnTo>
                  <a:lnTo>
                    <a:pt x="155" y="33"/>
                  </a:lnTo>
                  <a:lnTo>
                    <a:pt x="132" y="58"/>
                  </a:lnTo>
                  <a:lnTo>
                    <a:pt x="130" y="60"/>
                  </a:lnTo>
                  <a:lnTo>
                    <a:pt x="125" y="60"/>
                  </a:lnTo>
                  <a:lnTo>
                    <a:pt x="123" y="63"/>
                  </a:lnTo>
                  <a:lnTo>
                    <a:pt x="121" y="66"/>
                  </a:lnTo>
                  <a:lnTo>
                    <a:pt x="119" y="66"/>
                  </a:lnTo>
                  <a:lnTo>
                    <a:pt x="94" y="64"/>
                  </a:lnTo>
                  <a:lnTo>
                    <a:pt x="97" y="77"/>
                  </a:lnTo>
                  <a:lnTo>
                    <a:pt x="97" y="83"/>
                  </a:lnTo>
                  <a:lnTo>
                    <a:pt x="105" y="96"/>
                  </a:lnTo>
                  <a:lnTo>
                    <a:pt x="104" y="99"/>
                  </a:lnTo>
                  <a:lnTo>
                    <a:pt x="103" y="98"/>
                  </a:lnTo>
                  <a:lnTo>
                    <a:pt x="101" y="96"/>
                  </a:lnTo>
                  <a:lnTo>
                    <a:pt x="98" y="105"/>
                  </a:lnTo>
                  <a:lnTo>
                    <a:pt x="92" y="117"/>
                  </a:lnTo>
                  <a:lnTo>
                    <a:pt x="90" y="119"/>
                  </a:lnTo>
                  <a:lnTo>
                    <a:pt x="89" y="120"/>
                  </a:lnTo>
                  <a:lnTo>
                    <a:pt x="78" y="127"/>
                  </a:lnTo>
                  <a:lnTo>
                    <a:pt x="71" y="131"/>
                  </a:lnTo>
                  <a:lnTo>
                    <a:pt x="69" y="134"/>
                  </a:lnTo>
                  <a:lnTo>
                    <a:pt x="71" y="137"/>
                  </a:lnTo>
                  <a:lnTo>
                    <a:pt x="75" y="138"/>
                  </a:lnTo>
                  <a:lnTo>
                    <a:pt x="74" y="140"/>
                  </a:lnTo>
                  <a:lnTo>
                    <a:pt x="62" y="146"/>
                  </a:lnTo>
                  <a:close/>
                </a:path>
              </a:pathLst>
            </a:custGeom>
            <a:solidFill>
              <a:srgbClr val="323F4F"/>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88" name="Google Shape;1188;p51" descr="{&quot;Key&quot;:&quot;kirinyaga&quot;,&quot;Name&quot;:&quot;Kirinyaga&quot;,&quot;Value&quot;:45.0,&quot;Formula&quot;:&quot;45&quot;,&quot;Text&quot;:&quot;45&quot;,&quot;OfficeApplication&quot;:1,&quot;HasValue&quot;:true}"/>
            <p:cNvSpPr/>
            <p:nvPr/>
          </p:nvSpPr>
          <p:spPr>
            <a:xfrm>
              <a:off x="2778620" y="3664226"/>
              <a:ext cx="191769" cy="339968"/>
            </a:xfrm>
            <a:custGeom>
              <a:avLst/>
              <a:gdLst/>
              <a:ahLst/>
              <a:cxnLst/>
              <a:rect l="l" t="t" r="r" b="b"/>
              <a:pathLst>
                <a:path w="154" h="272" extrusionOk="0">
                  <a:moveTo>
                    <a:pt x="11" y="209"/>
                  </a:moveTo>
                  <a:lnTo>
                    <a:pt x="11" y="209"/>
                  </a:lnTo>
                  <a:lnTo>
                    <a:pt x="11" y="210"/>
                  </a:lnTo>
                  <a:lnTo>
                    <a:pt x="12" y="211"/>
                  </a:lnTo>
                  <a:lnTo>
                    <a:pt x="12" y="212"/>
                  </a:lnTo>
                  <a:lnTo>
                    <a:pt x="12" y="213"/>
                  </a:lnTo>
                  <a:lnTo>
                    <a:pt x="12" y="214"/>
                  </a:lnTo>
                  <a:lnTo>
                    <a:pt x="12" y="214"/>
                  </a:lnTo>
                  <a:lnTo>
                    <a:pt x="12" y="215"/>
                  </a:lnTo>
                  <a:lnTo>
                    <a:pt x="13" y="216"/>
                  </a:lnTo>
                  <a:lnTo>
                    <a:pt x="14" y="216"/>
                  </a:lnTo>
                  <a:lnTo>
                    <a:pt x="15" y="217"/>
                  </a:lnTo>
                  <a:lnTo>
                    <a:pt x="15" y="218"/>
                  </a:lnTo>
                  <a:lnTo>
                    <a:pt x="15" y="219"/>
                  </a:lnTo>
                  <a:lnTo>
                    <a:pt x="16" y="220"/>
                  </a:lnTo>
                  <a:lnTo>
                    <a:pt x="16" y="221"/>
                  </a:lnTo>
                  <a:lnTo>
                    <a:pt x="16" y="222"/>
                  </a:lnTo>
                  <a:lnTo>
                    <a:pt x="16" y="223"/>
                  </a:lnTo>
                  <a:lnTo>
                    <a:pt x="17" y="223"/>
                  </a:lnTo>
                  <a:lnTo>
                    <a:pt x="19" y="223"/>
                  </a:lnTo>
                  <a:lnTo>
                    <a:pt x="21" y="222"/>
                  </a:lnTo>
                  <a:lnTo>
                    <a:pt x="21" y="222"/>
                  </a:lnTo>
                  <a:lnTo>
                    <a:pt x="22" y="221"/>
                  </a:lnTo>
                  <a:lnTo>
                    <a:pt x="24" y="221"/>
                  </a:lnTo>
                  <a:lnTo>
                    <a:pt x="24" y="221"/>
                  </a:lnTo>
                  <a:lnTo>
                    <a:pt x="25" y="222"/>
                  </a:lnTo>
                  <a:lnTo>
                    <a:pt x="26" y="223"/>
                  </a:lnTo>
                  <a:lnTo>
                    <a:pt x="26" y="223"/>
                  </a:lnTo>
                  <a:lnTo>
                    <a:pt x="26" y="224"/>
                  </a:lnTo>
                  <a:lnTo>
                    <a:pt x="26" y="224"/>
                  </a:lnTo>
                  <a:lnTo>
                    <a:pt x="26" y="225"/>
                  </a:lnTo>
                  <a:lnTo>
                    <a:pt x="27" y="227"/>
                  </a:lnTo>
                  <a:lnTo>
                    <a:pt x="28" y="229"/>
                  </a:lnTo>
                  <a:lnTo>
                    <a:pt x="29" y="229"/>
                  </a:lnTo>
                  <a:lnTo>
                    <a:pt x="30" y="231"/>
                  </a:lnTo>
                  <a:lnTo>
                    <a:pt x="31" y="232"/>
                  </a:lnTo>
                  <a:lnTo>
                    <a:pt x="32" y="232"/>
                  </a:lnTo>
                  <a:lnTo>
                    <a:pt x="33" y="231"/>
                  </a:lnTo>
                  <a:lnTo>
                    <a:pt x="34" y="229"/>
                  </a:lnTo>
                  <a:lnTo>
                    <a:pt x="35" y="228"/>
                  </a:lnTo>
                  <a:lnTo>
                    <a:pt x="37" y="227"/>
                  </a:lnTo>
                  <a:lnTo>
                    <a:pt x="38" y="225"/>
                  </a:lnTo>
                  <a:lnTo>
                    <a:pt x="38" y="224"/>
                  </a:lnTo>
                  <a:lnTo>
                    <a:pt x="39" y="224"/>
                  </a:lnTo>
                  <a:lnTo>
                    <a:pt x="39" y="224"/>
                  </a:lnTo>
                  <a:lnTo>
                    <a:pt x="40" y="223"/>
                  </a:lnTo>
                  <a:lnTo>
                    <a:pt x="40" y="224"/>
                  </a:lnTo>
                  <a:lnTo>
                    <a:pt x="41" y="226"/>
                  </a:lnTo>
                  <a:lnTo>
                    <a:pt x="41" y="227"/>
                  </a:lnTo>
                  <a:lnTo>
                    <a:pt x="41" y="229"/>
                  </a:lnTo>
                  <a:lnTo>
                    <a:pt x="42" y="230"/>
                  </a:lnTo>
                  <a:lnTo>
                    <a:pt x="42" y="231"/>
                  </a:lnTo>
                  <a:lnTo>
                    <a:pt x="42" y="232"/>
                  </a:lnTo>
                  <a:lnTo>
                    <a:pt x="43" y="233"/>
                  </a:lnTo>
                  <a:lnTo>
                    <a:pt x="43" y="234"/>
                  </a:lnTo>
                  <a:lnTo>
                    <a:pt x="43" y="236"/>
                  </a:lnTo>
                  <a:lnTo>
                    <a:pt x="43" y="238"/>
                  </a:lnTo>
                  <a:lnTo>
                    <a:pt x="43" y="238"/>
                  </a:lnTo>
                  <a:lnTo>
                    <a:pt x="44" y="239"/>
                  </a:lnTo>
                  <a:lnTo>
                    <a:pt x="45" y="240"/>
                  </a:lnTo>
                  <a:lnTo>
                    <a:pt x="46" y="240"/>
                  </a:lnTo>
                  <a:lnTo>
                    <a:pt x="46" y="241"/>
                  </a:lnTo>
                  <a:lnTo>
                    <a:pt x="47" y="242"/>
                  </a:lnTo>
                  <a:lnTo>
                    <a:pt x="47" y="243"/>
                  </a:lnTo>
                  <a:lnTo>
                    <a:pt x="48" y="244"/>
                  </a:lnTo>
                  <a:lnTo>
                    <a:pt x="48" y="244"/>
                  </a:lnTo>
                  <a:lnTo>
                    <a:pt x="48" y="245"/>
                  </a:lnTo>
                  <a:lnTo>
                    <a:pt x="47" y="247"/>
                  </a:lnTo>
                  <a:lnTo>
                    <a:pt x="47" y="247"/>
                  </a:lnTo>
                  <a:lnTo>
                    <a:pt x="48" y="248"/>
                  </a:lnTo>
                  <a:lnTo>
                    <a:pt x="49" y="248"/>
                  </a:lnTo>
                  <a:lnTo>
                    <a:pt x="49" y="248"/>
                  </a:lnTo>
                  <a:lnTo>
                    <a:pt x="50" y="250"/>
                  </a:lnTo>
                  <a:lnTo>
                    <a:pt x="51" y="252"/>
                  </a:lnTo>
                  <a:lnTo>
                    <a:pt x="51" y="253"/>
                  </a:lnTo>
                  <a:lnTo>
                    <a:pt x="52" y="254"/>
                  </a:lnTo>
                  <a:lnTo>
                    <a:pt x="53" y="255"/>
                  </a:lnTo>
                  <a:lnTo>
                    <a:pt x="53" y="256"/>
                  </a:lnTo>
                  <a:lnTo>
                    <a:pt x="53" y="257"/>
                  </a:lnTo>
                  <a:lnTo>
                    <a:pt x="53" y="257"/>
                  </a:lnTo>
                  <a:lnTo>
                    <a:pt x="54" y="258"/>
                  </a:lnTo>
                  <a:lnTo>
                    <a:pt x="54" y="258"/>
                  </a:lnTo>
                  <a:lnTo>
                    <a:pt x="55" y="259"/>
                  </a:lnTo>
                  <a:lnTo>
                    <a:pt x="56" y="261"/>
                  </a:lnTo>
                  <a:lnTo>
                    <a:pt x="56" y="261"/>
                  </a:lnTo>
                  <a:lnTo>
                    <a:pt x="54" y="261"/>
                  </a:lnTo>
                  <a:lnTo>
                    <a:pt x="54" y="261"/>
                  </a:lnTo>
                  <a:lnTo>
                    <a:pt x="53" y="260"/>
                  </a:lnTo>
                  <a:lnTo>
                    <a:pt x="51" y="260"/>
                  </a:lnTo>
                  <a:lnTo>
                    <a:pt x="51" y="261"/>
                  </a:lnTo>
                  <a:lnTo>
                    <a:pt x="51" y="263"/>
                  </a:lnTo>
                  <a:lnTo>
                    <a:pt x="52" y="264"/>
                  </a:lnTo>
                  <a:lnTo>
                    <a:pt x="53" y="268"/>
                  </a:lnTo>
                  <a:lnTo>
                    <a:pt x="54" y="270"/>
                  </a:lnTo>
                  <a:lnTo>
                    <a:pt x="54" y="272"/>
                  </a:lnTo>
                  <a:lnTo>
                    <a:pt x="55" y="272"/>
                  </a:lnTo>
                  <a:lnTo>
                    <a:pt x="56" y="272"/>
                  </a:lnTo>
                  <a:lnTo>
                    <a:pt x="56" y="271"/>
                  </a:lnTo>
                  <a:lnTo>
                    <a:pt x="57" y="269"/>
                  </a:lnTo>
                  <a:lnTo>
                    <a:pt x="57" y="269"/>
                  </a:lnTo>
                  <a:lnTo>
                    <a:pt x="58" y="266"/>
                  </a:lnTo>
                  <a:lnTo>
                    <a:pt x="58" y="266"/>
                  </a:lnTo>
                  <a:lnTo>
                    <a:pt x="59" y="263"/>
                  </a:lnTo>
                  <a:lnTo>
                    <a:pt x="59" y="263"/>
                  </a:lnTo>
                  <a:lnTo>
                    <a:pt x="61" y="263"/>
                  </a:lnTo>
                  <a:lnTo>
                    <a:pt x="62" y="263"/>
                  </a:lnTo>
                  <a:lnTo>
                    <a:pt x="64" y="263"/>
                  </a:lnTo>
                  <a:lnTo>
                    <a:pt x="66" y="262"/>
                  </a:lnTo>
                  <a:lnTo>
                    <a:pt x="68" y="262"/>
                  </a:lnTo>
                  <a:lnTo>
                    <a:pt x="69" y="261"/>
                  </a:lnTo>
                  <a:lnTo>
                    <a:pt x="71" y="260"/>
                  </a:lnTo>
                  <a:lnTo>
                    <a:pt x="74" y="259"/>
                  </a:lnTo>
                  <a:lnTo>
                    <a:pt x="75" y="259"/>
                  </a:lnTo>
                  <a:lnTo>
                    <a:pt x="75" y="262"/>
                  </a:lnTo>
                  <a:lnTo>
                    <a:pt x="76" y="264"/>
                  </a:lnTo>
                  <a:lnTo>
                    <a:pt x="79" y="266"/>
                  </a:lnTo>
                  <a:lnTo>
                    <a:pt x="80" y="266"/>
                  </a:lnTo>
                  <a:lnTo>
                    <a:pt x="81" y="267"/>
                  </a:lnTo>
                  <a:lnTo>
                    <a:pt x="82" y="268"/>
                  </a:lnTo>
                  <a:lnTo>
                    <a:pt x="83" y="268"/>
                  </a:lnTo>
                  <a:lnTo>
                    <a:pt x="85" y="269"/>
                  </a:lnTo>
                  <a:lnTo>
                    <a:pt x="86" y="268"/>
                  </a:lnTo>
                  <a:lnTo>
                    <a:pt x="89" y="269"/>
                  </a:lnTo>
                  <a:lnTo>
                    <a:pt x="90" y="269"/>
                  </a:lnTo>
                  <a:lnTo>
                    <a:pt x="92" y="269"/>
                  </a:lnTo>
                  <a:lnTo>
                    <a:pt x="94" y="268"/>
                  </a:lnTo>
                  <a:lnTo>
                    <a:pt x="94" y="268"/>
                  </a:lnTo>
                  <a:lnTo>
                    <a:pt x="94" y="267"/>
                  </a:lnTo>
                  <a:lnTo>
                    <a:pt x="95" y="265"/>
                  </a:lnTo>
                  <a:lnTo>
                    <a:pt x="95" y="264"/>
                  </a:lnTo>
                  <a:lnTo>
                    <a:pt x="97" y="264"/>
                  </a:lnTo>
                  <a:lnTo>
                    <a:pt x="99" y="264"/>
                  </a:lnTo>
                  <a:lnTo>
                    <a:pt x="100" y="264"/>
                  </a:lnTo>
                  <a:lnTo>
                    <a:pt x="102" y="264"/>
                  </a:lnTo>
                  <a:lnTo>
                    <a:pt x="104" y="263"/>
                  </a:lnTo>
                  <a:lnTo>
                    <a:pt x="106" y="262"/>
                  </a:lnTo>
                  <a:lnTo>
                    <a:pt x="108" y="260"/>
                  </a:lnTo>
                  <a:lnTo>
                    <a:pt x="111" y="259"/>
                  </a:lnTo>
                  <a:lnTo>
                    <a:pt x="113" y="258"/>
                  </a:lnTo>
                  <a:lnTo>
                    <a:pt x="113" y="258"/>
                  </a:lnTo>
                  <a:lnTo>
                    <a:pt x="116" y="258"/>
                  </a:lnTo>
                  <a:lnTo>
                    <a:pt x="119" y="258"/>
                  </a:lnTo>
                  <a:lnTo>
                    <a:pt x="121" y="258"/>
                  </a:lnTo>
                  <a:lnTo>
                    <a:pt x="123" y="257"/>
                  </a:lnTo>
                  <a:lnTo>
                    <a:pt x="125" y="256"/>
                  </a:lnTo>
                  <a:lnTo>
                    <a:pt x="127" y="254"/>
                  </a:lnTo>
                  <a:lnTo>
                    <a:pt x="129" y="252"/>
                  </a:lnTo>
                  <a:lnTo>
                    <a:pt x="132" y="251"/>
                  </a:lnTo>
                  <a:lnTo>
                    <a:pt x="135" y="251"/>
                  </a:lnTo>
                  <a:lnTo>
                    <a:pt x="138" y="252"/>
                  </a:lnTo>
                  <a:lnTo>
                    <a:pt x="139" y="252"/>
                  </a:lnTo>
                  <a:lnTo>
                    <a:pt x="139" y="252"/>
                  </a:lnTo>
                  <a:lnTo>
                    <a:pt x="139" y="251"/>
                  </a:lnTo>
                  <a:lnTo>
                    <a:pt x="140" y="250"/>
                  </a:lnTo>
                  <a:lnTo>
                    <a:pt x="140" y="249"/>
                  </a:lnTo>
                  <a:lnTo>
                    <a:pt x="142" y="248"/>
                  </a:lnTo>
                  <a:lnTo>
                    <a:pt x="143" y="248"/>
                  </a:lnTo>
                  <a:lnTo>
                    <a:pt x="144" y="247"/>
                  </a:lnTo>
                  <a:lnTo>
                    <a:pt x="145" y="247"/>
                  </a:lnTo>
                  <a:lnTo>
                    <a:pt x="145" y="247"/>
                  </a:lnTo>
                  <a:lnTo>
                    <a:pt x="145" y="247"/>
                  </a:lnTo>
                  <a:lnTo>
                    <a:pt x="146" y="247"/>
                  </a:lnTo>
                  <a:lnTo>
                    <a:pt x="148" y="249"/>
                  </a:lnTo>
                  <a:lnTo>
                    <a:pt x="149" y="250"/>
                  </a:lnTo>
                  <a:lnTo>
                    <a:pt x="150" y="250"/>
                  </a:lnTo>
                  <a:lnTo>
                    <a:pt x="150" y="250"/>
                  </a:lnTo>
                  <a:lnTo>
                    <a:pt x="153" y="251"/>
                  </a:lnTo>
                  <a:lnTo>
                    <a:pt x="154" y="251"/>
                  </a:lnTo>
                  <a:lnTo>
                    <a:pt x="153" y="249"/>
                  </a:lnTo>
                  <a:lnTo>
                    <a:pt x="153" y="248"/>
                  </a:lnTo>
                  <a:lnTo>
                    <a:pt x="152" y="247"/>
                  </a:lnTo>
                  <a:lnTo>
                    <a:pt x="150" y="245"/>
                  </a:lnTo>
                  <a:lnTo>
                    <a:pt x="148" y="245"/>
                  </a:lnTo>
                  <a:lnTo>
                    <a:pt x="148" y="245"/>
                  </a:lnTo>
                  <a:lnTo>
                    <a:pt x="148" y="245"/>
                  </a:lnTo>
                  <a:lnTo>
                    <a:pt x="148" y="244"/>
                  </a:lnTo>
                  <a:lnTo>
                    <a:pt x="147" y="244"/>
                  </a:lnTo>
                  <a:lnTo>
                    <a:pt x="147" y="244"/>
                  </a:lnTo>
                  <a:lnTo>
                    <a:pt x="147" y="243"/>
                  </a:lnTo>
                  <a:lnTo>
                    <a:pt x="146" y="242"/>
                  </a:lnTo>
                  <a:lnTo>
                    <a:pt x="146" y="241"/>
                  </a:lnTo>
                  <a:lnTo>
                    <a:pt x="147" y="238"/>
                  </a:lnTo>
                  <a:lnTo>
                    <a:pt x="147" y="237"/>
                  </a:lnTo>
                  <a:lnTo>
                    <a:pt x="147" y="235"/>
                  </a:lnTo>
                  <a:lnTo>
                    <a:pt x="147" y="234"/>
                  </a:lnTo>
                  <a:lnTo>
                    <a:pt x="147" y="233"/>
                  </a:lnTo>
                  <a:lnTo>
                    <a:pt x="146" y="232"/>
                  </a:lnTo>
                  <a:lnTo>
                    <a:pt x="145" y="230"/>
                  </a:lnTo>
                  <a:lnTo>
                    <a:pt x="145" y="229"/>
                  </a:lnTo>
                  <a:lnTo>
                    <a:pt x="146" y="226"/>
                  </a:lnTo>
                  <a:lnTo>
                    <a:pt x="147" y="224"/>
                  </a:lnTo>
                  <a:lnTo>
                    <a:pt x="146" y="222"/>
                  </a:lnTo>
                  <a:lnTo>
                    <a:pt x="145" y="221"/>
                  </a:lnTo>
                  <a:lnTo>
                    <a:pt x="144" y="219"/>
                  </a:lnTo>
                  <a:lnTo>
                    <a:pt x="144" y="217"/>
                  </a:lnTo>
                  <a:lnTo>
                    <a:pt x="145" y="215"/>
                  </a:lnTo>
                  <a:lnTo>
                    <a:pt x="146" y="213"/>
                  </a:lnTo>
                  <a:lnTo>
                    <a:pt x="146" y="213"/>
                  </a:lnTo>
                  <a:lnTo>
                    <a:pt x="147" y="212"/>
                  </a:lnTo>
                  <a:lnTo>
                    <a:pt x="147" y="211"/>
                  </a:lnTo>
                  <a:lnTo>
                    <a:pt x="147" y="210"/>
                  </a:lnTo>
                  <a:lnTo>
                    <a:pt x="147" y="208"/>
                  </a:lnTo>
                  <a:lnTo>
                    <a:pt x="148" y="206"/>
                  </a:lnTo>
                  <a:lnTo>
                    <a:pt x="148" y="206"/>
                  </a:lnTo>
                  <a:lnTo>
                    <a:pt x="148" y="205"/>
                  </a:lnTo>
                  <a:lnTo>
                    <a:pt x="149" y="204"/>
                  </a:lnTo>
                  <a:lnTo>
                    <a:pt x="150" y="203"/>
                  </a:lnTo>
                  <a:lnTo>
                    <a:pt x="150" y="201"/>
                  </a:lnTo>
                  <a:lnTo>
                    <a:pt x="149" y="199"/>
                  </a:lnTo>
                  <a:lnTo>
                    <a:pt x="148" y="197"/>
                  </a:lnTo>
                  <a:lnTo>
                    <a:pt x="148" y="196"/>
                  </a:lnTo>
                  <a:lnTo>
                    <a:pt x="147" y="195"/>
                  </a:lnTo>
                  <a:lnTo>
                    <a:pt x="146" y="195"/>
                  </a:lnTo>
                  <a:lnTo>
                    <a:pt x="146" y="194"/>
                  </a:lnTo>
                  <a:lnTo>
                    <a:pt x="146" y="193"/>
                  </a:lnTo>
                  <a:lnTo>
                    <a:pt x="146" y="193"/>
                  </a:lnTo>
                  <a:lnTo>
                    <a:pt x="146" y="192"/>
                  </a:lnTo>
                  <a:lnTo>
                    <a:pt x="146" y="192"/>
                  </a:lnTo>
                  <a:lnTo>
                    <a:pt x="146" y="192"/>
                  </a:lnTo>
                  <a:lnTo>
                    <a:pt x="146" y="191"/>
                  </a:lnTo>
                  <a:lnTo>
                    <a:pt x="147" y="190"/>
                  </a:lnTo>
                  <a:lnTo>
                    <a:pt x="148" y="190"/>
                  </a:lnTo>
                  <a:lnTo>
                    <a:pt x="148" y="188"/>
                  </a:lnTo>
                  <a:lnTo>
                    <a:pt x="148" y="187"/>
                  </a:lnTo>
                  <a:lnTo>
                    <a:pt x="148" y="186"/>
                  </a:lnTo>
                  <a:lnTo>
                    <a:pt x="147" y="185"/>
                  </a:lnTo>
                  <a:lnTo>
                    <a:pt x="146" y="185"/>
                  </a:lnTo>
                  <a:lnTo>
                    <a:pt x="147" y="184"/>
                  </a:lnTo>
                  <a:lnTo>
                    <a:pt x="147" y="184"/>
                  </a:lnTo>
                  <a:lnTo>
                    <a:pt x="146" y="182"/>
                  </a:lnTo>
                  <a:lnTo>
                    <a:pt x="146" y="181"/>
                  </a:lnTo>
                  <a:lnTo>
                    <a:pt x="146" y="179"/>
                  </a:lnTo>
                  <a:lnTo>
                    <a:pt x="145" y="177"/>
                  </a:lnTo>
                  <a:lnTo>
                    <a:pt x="145" y="175"/>
                  </a:lnTo>
                  <a:lnTo>
                    <a:pt x="145" y="175"/>
                  </a:lnTo>
                  <a:lnTo>
                    <a:pt x="144" y="174"/>
                  </a:lnTo>
                  <a:lnTo>
                    <a:pt x="143" y="174"/>
                  </a:lnTo>
                  <a:lnTo>
                    <a:pt x="140" y="174"/>
                  </a:lnTo>
                  <a:lnTo>
                    <a:pt x="140" y="172"/>
                  </a:lnTo>
                  <a:lnTo>
                    <a:pt x="139" y="172"/>
                  </a:lnTo>
                  <a:lnTo>
                    <a:pt x="138" y="172"/>
                  </a:lnTo>
                  <a:lnTo>
                    <a:pt x="136" y="171"/>
                  </a:lnTo>
                  <a:lnTo>
                    <a:pt x="134" y="170"/>
                  </a:lnTo>
                  <a:lnTo>
                    <a:pt x="134" y="167"/>
                  </a:lnTo>
                  <a:lnTo>
                    <a:pt x="134" y="166"/>
                  </a:lnTo>
                  <a:lnTo>
                    <a:pt x="133" y="166"/>
                  </a:lnTo>
                  <a:lnTo>
                    <a:pt x="133" y="165"/>
                  </a:lnTo>
                  <a:lnTo>
                    <a:pt x="132" y="163"/>
                  </a:lnTo>
                  <a:lnTo>
                    <a:pt x="133" y="162"/>
                  </a:lnTo>
                  <a:lnTo>
                    <a:pt x="132" y="162"/>
                  </a:lnTo>
                  <a:lnTo>
                    <a:pt x="132" y="161"/>
                  </a:lnTo>
                  <a:lnTo>
                    <a:pt x="130" y="160"/>
                  </a:lnTo>
                  <a:lnTo>
                    <a:pt x="129" y="159"/>
                  </a:lnTo>
                  <a:lnTo>
                    <a:pt x="127" y="156"/>
                  </a:lnTo>
                  <a:lnTo>
                    <a:pt x="126" y="155"/>
                  </a:lnTo>
                  <a:lnTo>
                    <a:pt x="125" y="155"/>
                  </a:lnTo>
                  <a:lnTo>
                    <a:pt x="125" y="153"/>
                  </a:lnTo>
                  <a:lnTo>
                    <a:pt x="124" y="151"/>
                  </a:lnTo>
                  <a:lnTo>
                    <a:pt x="125" y="149"/>
                  </a:lnTo>
                  <a:lnTo>
                    <a:pt x="125" y="149"/>
                  </a:lnTo>
                  <a:lnTo>
                    <a:pt x="125" y="148"/>
                  </a:lnTo>
                  <a:lnTo>
                    <a:pt x="124" y="146"/>
                  </a:lnTo>
                  <a:lnTo>
                    <a:pt x="123" y="145"/>
                  </a:lnTo>
                  <a:lnTo>
                    <a:pt x="124" y="145"/>
                  </a:lnTo>
                  <a:lnTo>
                    <a:pt x="123" y="143"/>
                  </a:lnTo>
                  <a:lnTo>
                    <a:pt x="123" y="143"/>
                  </a:lnTo>
                  <a:lnTo>
                    <a:pt x="123" y="143"/>
                  </a:lnTo>
                  <a:lnTo>
                    <a:pt x="123" y="142"/>
                  </a:lnTo>
                  <a:lnTo>
                    <a:pt x="123" y="142"/>
                  </a:lnTo>
                  <a:lnTo>
                    <a:pt x="123" y="141"/>
                  </a:lnTo>
                  <a:lnTo>
                    <a:pt x="123" y="138"/>
                  </a:lnTo>
                  <a:lnTo>
                    <a:pt x="124" y="137"/>
                  </a:lnTo>
                  <a:lnTo>
                    <a:pt x="124" y="136"/>
                  </a:lnTo>
                  <a:lnTo>
                    <a:pt x="124" y="135"/>
                  </a:lnTo>
                  <a:lnTo>
                    <a:pt x="124" y="135"/>
                  </a:lnTo>
                  <a:lnTo>
                    <a:pt x="124" y="133"/>
                  </a:lnTo>
                  <a:lnTo>
                    <a:pt x="124" y="132"/>
                  </a:lnTo>
                  <a:lnTo>
                    <a:pt x="124" y="129"/>
                  </a:lnTo>
                  <a:lnTo>
                    <a:pt x="124" y="126"/>
                  </a:lnTo>
                  <a:lnTo>
                    <a:pt x="123" y="126"/>
                  </a:lnTo>
                  <a:lnTo>
                    <a:pt x="123" y="125"/>
                  </a:lnTo>
                  <a:lnTo>
                    <a:pt x="123" y="125"/>
                  </a:lnTo>
                  <a:lnTo>
                    <a:pt x="123" y="125"/>
                  </a:lnTo>
                  <a:lnTo>
                    <a:pt x="123" y="123"/>
                  </a:lnTo>
                  <a:lnTo>
                    <a:pt x="123" y="121"/>
                  </a:lnTo>
                  <a:lnTo>
                    <a:pt x="123" y="121"/>
                  </a:lnTo>
                  <a:lnTo>
                    <a:pt x="123" y="118"/>
                  </a:lnTo>
                  <a:lnTo>
                    <a:pt x="123" y="118"/>
                  </a:lnTo>
                  <a:lnTo>
                    <a:pt x="123" y="118"/>
                  </a:lnTo>
                  <a:lnTo>
                    <a:pt x="123" y="116"/>
                  </a:lnTo>
                  <a:lnTo>
                    <a:pt x="123" y="116"/>
                  </a:lnTo>
                  <a:lnTo>
                    <a:pt x="121" y="111"/>
                  </a:lnTo>
                  <a:lnTo>
                    <a:pt x="81" y="18"/>
                  </a:lnTo>
                  <a:lnTo>
                    <a:pt x="74" y="3"/>
                  </a:lnTo>
                  <a:lnTo>
                    <a:pt x="73" y="1"/>
                  </a:lnTo>
                  <a:lnTo>
                    <a:pt x="71" y="0"/>
                  </a:lnTo>
                  <a:lnTo>
                    <a:pt x="71" y="0"/>
                  </a:lnTo>
                  <a:lnTo>
                    <a:pt x="72" y="1"/>
                  </a:lnTo>
                  <a:lnTo>
                    <a:pt x="29" y="113"/>
                  </a:lnTo>
                  <a:lnTo>
                    <a:pt x="27" y="117"/>
                  </a:lnTo>
                  <a:lnTo>
                    <a:pt x="27" y="117"/>
                  </a:lnTo>
                  <a:lnTo>
                    <a:pt x="26" y="118"/>
                  </a:lnTo>
                  <a:lnTo>
                    <a:pt x="25" y="118"/>
                  </a:lnTo>
                  <a:lnTo>
                    <a:pt x="24" y="120"/>
                  </a:lnTo>
                  <a:lnTo>
                    <a:pt x="24" y="121"/>
                  </a:lnTo>
                  <a:lnTo>
                    <a:pt x="24" y="122"/>
                  </a:lnTo>
                  <a:lnTo>
                    <a:pt x="23" y="123"/>
                  </a:lnTo>
                  <a:lnTo>
                    <a:pt x="23" y="123"/>
                  </a:lnTo>
                  <a:lnTo>
                    <a:pt x="22" y="124"/>
                  </a:lnTo>
                  <a:lnTo>
                    <a:pt x="21" y="124"/>
                  </a:lnTo>
                  <a:lnTo>
                    <a:pt x="20" y="124"/>
                  </a:lnTo>
                  <a:lnTo>
                    <a:pt x="19" y="124"/>
                  </a:lnTo>
                  <a:lnTo>
                    <a:pt x="18" y="123"/>
                  </a:lnTo>
                  <a:lnTo>
                    <a:pt x="17" y="123"/>
                  </a:lnTo>
                  <a:lnTo>
                    <a:pt x="16" y="123"/>
                  </a:lnTo>
                  <a:lnTo>
                    <a:pt x="15" y="124"/>
                  </a:lnTo>
                  <a:lnTo>
                    <a:pt x="15" y="125"/>
                  </a:lnTo>
                  <a:lnTo>
                    <a:pt x="15" y="125"/>
                  </a:lnTo>
                  <a:lnTo>
                    <a:pt x="14" y="126"/>
                  </a:lnTo>
                  <a:lnTo>
                    <a:pt x="14" y="129"/>
                  </a:lnTo>
                  <a:lnTo>
                    <a:pt x="14" y="130"/>
                  </a:lnTo>
                  <a:lnTo>
                    <a:pt x="14" y="132"/>
                  </a:lnTo>
                  <a:lnTo>
                    <a:pt x="15" y="133"/>
                  </a:lnTo>
                  <a:lnTo>
                    <a:pt x="15" y="134"/>
                  </a:lnTo>
                  <a:lnTo>
                    <a:pt x="14" y="136"/>
                  </a:lnTo>
                  <a:lnTo>
                    <a:pt x="13" y="137"/>
                  </a:lnTo>
                  <a:lnTo>
                    <a:pt x="12" y="138"/>
                  </a:lnTo>
                  <a:lnTo>
                    <a:pt x="11" y="139"/>
                  </a:lnTo>
                  <a:lnTo>
                    <a:pt x="12" y="139"/>
                  </a:lnTo>
                  <a:lnTo>
                    <a:pt x="13" y="140"/>
                  </a:lnTo>
                  <a:lnTo>
                    <a:pt x="13" y="141"/>
                  </a:lnTo>
                  <a:lnTo>
                    <a:pt x="13" y="142"/>
                  </a:lnTo>
                  <a:lnTo>
                    <a:pt x="13" y="142"/>
                  </a:lnTo>
                  <a:lnTo>
                    <a:pt x="12" y="143"/>
                  </a:lnTo>
                  <a:lnTo>
                    <a:pt x="11" y="144"/>
                  </a:lnTo>
                  <a:lnTo>
                    <a:pt x="10" y="144"/>
                  </a:lnTo>
                  <a:lnTo>
                    <a:pt x="9" y="145"/>
                  </a:lnTo>
                  <a:lnTo>
                    <a:pt x="8" y="146"/>
                  </a:lnTo>
                  <a:lnTo>
                    <a:pt x="8" y="146"/>
                  </a:lnTo>
                  <a:lnTo>
                    <a:pt x="8" y="147"/>
                  </a:lnTo>
                  <a:lnTo>
                    <a:pt x="8" y="147"/>
                  </a:lnTo>
                  <a:lnTo>
                    <a:pt x="8" y="147"/>
                  </a:lnTo>
                  <a:lnTo>
                    <a:pt x="9" y="148"/>
                  </a:lnTo>
                  <a:lnTo>
                    <a:pt x="9" y="149"/>
                  </a:lnTo>
                  <a:lnTo>
                    <a:pt x="10" y="150"/>
                  </a:lnTo>
                  <a:lnTo>
                    <a:pt x="10" y="151"/>
                  </a:lnTo>
                  <a:lnTo>
                    <a:pt x="11" y="152"/>
                  </a:lnTo>
                  <a:lnTo>
                    <a:pt x="11" y="153"/>
                  </a:lnTo>
                  <a:lnTo>
                    <a:pt x="11" y="153"/>
                  </a:lnTo>
                  <a:lnTo>
                    <a:pt x="11" y="154"/>
                  </a:lnTo>
                  <a:lnTo>
                    <a:pt x="11" y="154"/>
                  </a:lnTo>
                  <a:lnTo>
                    <a:pt x="11" y="155"/>
                  </a:lnTo>
                  <a:lnTo>
                    <a:pt x="10" y="156"/>
                  </a:lnTo>
                  <a:lnTo>
                    <a:pt x="10" y="156"/>
                  </a:lnTo>
                  <a:lnTo>
                    <a:pt x="9" y="156"/>
                  </a:lnTo>
                  <a:lnTo>
                    <a:pt x="9" y="156"/>
                  </a:lnTo>
                  <a:lnTo>
                    <a:pt x="8" y="156"/>
                  </a:lnTo>
                  <a:lnTo>
                    <a:pt x="8" y="157"/>
                  </a:lnTo>
                  <a:lnTo>
                    <a:pt x="8" y="157"/>
                  </a:lnTo>
                  <a:lnTo>
                    <a:pt x="8" y="157"/>
                  </a:lnTo>
                  <a:lnTo>
                    <a:pt x="7" y="157"/>
                  </a:lnTo>
                  <a:lnTo>
                    <a:pt x="6" y="157"/>
                  </a:lnTo>
                  <a:lnTo>
                    <a:pt x="5" y="158"/>
                  </a:lnTo>
                  <a:lnTo>
                    <a:pt x="5" y="158"/>
                  </a:lnTo>
                  <a:lnTo>
                    <a:pt x="4" y="158"/>
                  </a:lnTo>
                  <a:lnTo>
                    <a:pt x="4" y="158"/>
                  </a:lnTo>
                  <a:lnTo>
                    <a:pt x="3" y="158"/>
                  </a:lnTo>
                  <a:lnTo>
                    <a:pt x="3" y="159"/>
                  </a:lnTo>
                  <a:lnTo>
                    <a:pt x="2" y="160"/>
                  </a:lnTo>
                  <a:lnTo>
                    <a:pt x="2" y="162"/>
                  </a:lnTo>
                  <a:lnTo>
                    <a:pt x="1" y="163"/>
                  </a:lnTo>
                  <a:lnTo>
                    <a:pt x="1" y="165"/>
                  </a:lnTo>
                  <a:lnTo>
                    <a:pt x="2" y="165"/>
                  </a:lnTo>
                  <a:lnTo>
                    <a:pt x="3" y="166"/>
                  </a:lnTo>
                  <a:lnTo>
                    <a:pt x="3" y="166"/>
                  </a:lnTo>
                  <a:lnTo>
                    <a:pt x="3" y="168"/>
                  </a:lnTo>
                  <a:lnTo>
                    <a:pt x="3" y="169"/>
                  </a:lnTo>
                  <a:lnTo>
                    <a:pt x="3" y="170"/>
                  </a:lnTo>
                  <a:lnTo>
                    <a:pt x="2" y="171"/>
                  </a:lnTo>
                  <a:lnTo>
                    <a:pt x="2" y="171"/>
                  </a:lnTo>
                  <a:lnTo>
                    <a:pt x="2" y="173"/>
                  </a:lnTo>
                  <a:lnTo>
                    <a:pt x="2" y="174"/>
                  </a:lnTo>
                  <a:lnTo>
                    <a:pt x="2" y="175"/>
                  </a:lnTo>
                  <a:lnTo>
                    <a:pt x="2" y="176"/>
                  </a:lnTo>
                  <a:lnTo>
                    <a:pt x="2" y="176"/>
                  </a:lnTo>
                  <a:lnTo>
                    <a:pt x="2" y="177"/>
                  </a:lnTo>
                  <a:lnTo>
                    <a:pt x="1" y="178"/>
                  </a:lnTo>
                  <a:lnTo>
                    <a:pt x="1" y="178"/>
                  </a:lnTo>
                  <a:lnTo>
                    <a:pt x="1" y="178"/>
                  </a:lnTo>
                  <a:lnTo>
                    <a:pt x="0" y="178"/>
                  </a:lnTo>
                  <a:lnTo>
                    <a:pt x="0" y="179"/>
                  </a:lnTo>
                  <a:lnTo>
                    <a:pt x="0" y="180"/>
                  </a:lnTo>
                  <a:lnTo>
                    <a:pt x="0" y="181"/>
                  </a:lnTo>
                  <a:lnTo>
                    <a:pt x="0" y="181"/>
                  </a:lnTo>
                  <a:lnTo>
                    <a:pt x="1" y="181"/>
                  </a:lnTo>
                  <a:lnTo>
                    <a:pt x="2" y="182"/>
                  </a:lnTo>
                  <a:lnTo>
                    <a:pt x="2" y="183"/>
                  </a:lnTo>
                  <a:lnTo>
                    <a:pt x="2" y="184"/>
                  </a:lnTo>
                  <a:lnTo>
                    <a:pt x="3" y="183"/>
                  </a:lnTo>
                  <a:lnTo>
                    <a:pt x="4" y="184"/>
                  </a:lnTo>
                  <a:lnTo>
                    <a:pt x="4" y="185"/>
                  </a:lnTo>
                  <a:lnTo>
                    <a:pt x="5" y="185"/>
                  </a:lnTo>
                  <a:lnTo>
                    <a:pt x="6" y="186"/>
                  </a:lnTo>
                  <a:lnTo>
                    <a:pt x="8" y="188"/>
                  </a:lnTo>
                  <a:lnTo>
                    <a:pt x="10" y="188"/>
                  </a:lnTo>
                  <a:lnTo>
                    <a:pt x="10" y="188"/>
                  </a:lnTo>
                  <a:lnTo>
                    <a:pt x="11" y="189"/>
                  </a:lnTo>
                  <a:lnTo>
                    <a:pt x="11" y="190"/>
                  </a:lnTo>
                  <a:lnTo>
                    <a:pt x="11" y="190"/>
                  </a:lnTo>
                  <a:lnTo>
                    <a:pt x="12" y="193"/>
                  </a:lnTo>
                  <a:lnTo>
                    <a:pt x="13" y="193"/>
                  </a:lnTo>
                  <a:lnTo>
                    <a:pt x="15" y="194"/>
                  </a:lnTo>
                  <a:lnTo>
                    <a:pt x="16" y="195"/>
                  </a:lnTo>
                  <a:lnTo>
                    <a:pt x="16" y="196"/>
                  </a:lnTo>
                  <a:lnTo>
                    <a:pt x="16" y="196"/>
                  </a:lnTo>
                  <a:lnTo>
                    <a:pt x="16" y="197"/>
                  </a:lnTo>
                  <a:lnTo>
                    <a:pt x="16" y="198"/>
                  </a:lnTo>
                  <a:lnTo>
                    <a:pt x="16" y="198"/>
                  </a:lnTo>
                  <a:lnTo>
                    <a:pt x="16" y="199"/>
                  </a:lnTo>
                  <a:lnTo>
                    <a:pt x="16" y="200"/>
                  </a:lnTo>
                  <a:lnTo>
                    <a:pt x="15" y="200"/>
                  </a:lnTo>
                  <a:lnTo>
                    <a:pt x="14" y="200"/>
                  </a:lnTo>
                  <a:lnTo>
                    <a:pt x="14" y="201"/>
                  </a:lnTo>
                  <a:lnTo>
                    <a:pt x="14" y="201"/>
                  </a:lnTo>
                  <a:lnTo>
                    <a:pt x="14" y="202"/>
                  </a:lnTo>
                  <a:lnTo>
                    <a:pt x="14" y="202"/>
                  </a:lnTo>
                  <a:lnTo>
                    <a:pt x="14" y="202"/>
                  </a:lnTo>
                  <a:lnTo>
                    <a:pt x="13" y="202"/>
                  </a:lnTo>
                  <a:lnTo>
                    <a:pt x="13" y="203"/>
                  </a:lnTo>
                  <a:lnTo>
                    <a:pt x="13" y="204"/>
                  </a:lnTo>
                  <a:lnTo>
                    <a:pt x="13" y="205"/>
                  </a:lnTo>
                  <a:lnTo>
                    <a:pt x="13" y="206"/>
                  </a:lnTo>
                  <a:lnTo>
                    <a:pt x="13" y="206"/>
                  </a:lnTo>
                  <a:lnTo>
                    <a:pt x="13" y="206"/>
                  </a:lnTo>
                  <a:lnTo>
                    <a:pt x="12" y="206"/>
                  </a:lnTo>
                  <a:lnTo>
                    <a:pt x="12" y="207"/>
                  </a:lnTo>
                  <a:lnTo>
                    <a:pt x="12" y="208"/>
                  </a:lnTo>
                  <a:lnTo>
                    <a:pt x="11" y="209"/>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89" name="Google Shape;1189;p51" descr="{&quot;Key&quot;:&quot;kisii&quot;,&quot;Name&quot;:&quot;Kisii&quot;,&quot;Value&quot;:57.0,&quot;Formula&quot;:&quot;57&quot;,&quot;Text&quot;:&quot;57&quot;,&quot;OfficeApplication&quot;:1,&quot;HasValue&quot;:true}"/>
            <p:cNvSpPr/>
            <p:nvPr/>
          </p:nvSpPr>
          <p:spPr>
            <a:xfrm>
              <a:off x="1407601" y="3854209"/>
              <a:ext cx="216674" cy="257476"/>
            </a:xfrm>
            <a:custGeom>
              <a:avLst/>
              <a:gdLst/>
              <a:ahLst/>
              <a:cxnLst/>
              <a:rect l="l" t="t" r="r" b="b"/>
              <a:pathLst>
                <a:path w="364" h="430" extrusionOk="0">
                  <a:moveTo>
                    <a:pt x="20" y="423"/>
                  </a:moveTo>
                  <a:lnTo>
                    <a:pt x="26" y="423"/>
                  </a:lnTo>
                  <a:lnTo>
                    <a:pt x="31" y="422"/>
                  </a:lnTo>
                  <a:lnTo>
                    <a:pt x="37" y="425"/>
                  </a:lnTo>
                  <a:lnTo>
                    <a:pt x="44" y="428"/>
                  </a:lnTo>
                  <a:lnTo>
                    <a:pt x="48" y="427"/>
                  </a:lnTo>
                  <a:lnTo>
                    <a:pt x="51" y="430"/>
                  </a:lnTo>
                  <a:lnTo>
                    <a:pt x="68" y="426"/>
                  </a:lnTo>
                  <a:lnTo>
                    <a:pt x="90" y="420"/>
                  </a:lnTo>
                  <a:lnTo>
                    <a:pt x="101" y="418"/>
                  </a:lnTo>
                  <a:lnTo>
                    <a:pt x="119" y="414"/>
                  </a:lnTo>
                  <a:lnTo>
                    <a:pt x="144" y="408"/>
                  </a:lnTo>
                  <a:lnTo>
                    <a:pt x="164" y="402"/>
                  </a:lnTo>
                  <a:lnTo>
                    <a:pt x="169" y="401"/>
                  </a:lnTo>
                  <a:lnTo>
                    <a:pt x="174" y="400"/>
                  </a:lnTo>
                  <a:lnTo>
                    <a:pt x="185" y="397"/>
                  </a:lnTo>
                  <a:lnTo>
                    <a:pt x="202" y="393"/>
                  </a:lnTo>
                  <a:lnTo>
                    <a:pt x="211" y="390"/>
                  </a:lnTo>
                  <a:lnTo>
                    <a:pt x="233" y="385"/>
                  </a:lnTo>
                  <a:lnTo>
                    <a:pt x="244" y="382"/>
                  </a:lnTo>
                  <a:lnTo>
                    <a:pt x="275" y="375"/>
                  </a:lnTo>
                  <a:lnTo>
                    <a:pt x="279" y="374"/>
                  </a:lnTo>
                  <a:lnTo>
                    <a:pt x="287" y="372"/>
                  </a:lnTo>
                  <a:lnTo>
                    <a:pt x="309" y="367"/>
                  </a:lnTo>
                  <a:lnTo>
                    <a:pt x="321" y="364"/>
                  </a:lnTo>
                  <a:lnTo>
                    <a:pt x="333" y="360"/>
                  </a:lnTo>
                  <a:lnTo>
                    <a:pt x="337" y="360"/>
                  </a:lnTo>
                  <a:lnTo>
                    <a:pt x="345" y="357"/>
                  </a:lnTo>
                  <a:lnTo>
                    <a:pt x="352" y="355"/>
                  </a:lnTo>
                  <a:lnTo>
                    <a:pt x="361" y="353"/>
                  </a:lnTo>
                  <a:lnTo>
                    <a:pt x="364" y="354"/>
                  </a:lnTo>
                  <a:lnTo>
                    <a:pt x="364" y="354"/>
                  </a:lnTo>
                  <a:lnTo>
                    <a:pt x="362" y="351"/>
                  </a:lnTo>
                  <a:lnTo>
                    <a:pt x="360" y="349"/>
                  </a:lnTo>
                  <a:lnTo>
                    <a:pt x="359" y="347"/>
                  </a:lnTo>
                  <a:lnTo>
                    <a:pt x="359" y="344"/>
                  </a:lnTo>
                  <a:lnTo>
                    <a:pt x="358" y="342"/>
                  </a:lnTo>
                  <a:lnTo>
                    <a:pt x="349" y="330"/>
                  </a:lnTo>
                  <a:lnTo>
                    <a:pt x="345" y="323"/>
                  </a:lnTo>
                  <a:lnTo>
                    <a:pt x="339" y="314"/>
                  </a:lnTo>
                  <a:lnTo>
                    <a:pt x="333" y="305"/>
                  </a:lnTo>
                  <a:lnTo>
                    <a:pt x="328" y="296"/>
                  </a:lnTo>
                  <a:lnTo>
                    <a:pt x="324" y="289"/>
                  </a:lnTo>
                  <a:lnTo>
                    <a:pt x="320" y="283"/>
                  </a:lnTo>
                  <a:lnTo>
                    <a:pt x="318" y="279"/>
                  </a:lnTo>
                  <a:lnTo>
                    <a:pt x="316" y="277"/>
                  </a:lnTo>
                  <a:lnTo>
                    <a:pt x="312" y="271"/>
                  </a:lnTo>
                  <a:lnTo>
                    <a:pt x="309" y="267"/>
                  </a:lnTo>
                  <a:lnTo>
                    <a:pt x="307" y="261"/>
                  </a:lnTo>
                  <a:lnTo>
                    <a:pt x="305" y="258"/>
                  </a:lnTo>
                  <a:lnTo>
                    <a:pt x="303" y="254"/>
                  </a:lnTo>
                  <a:lnTo>
                    <a:pt x="301" y="251"/>
                  </a:lnTo>
                  <a:lnTo>
                    <a:pt x="300" y="249"/>
                  </a:lnTo>
                  <a:lnTo>
                    <a:pt x="298" y="245"/>
                  </a:lnTo>
                  <a:lnTo>
                    <a:pt x="292" y="240"/>
                  </a:lnTo>
                  <a:lnTo>
                    <a:pt x="287" y="237"/>
                  </a:lnTo>
                  <a:lnTo>
                    <a:pt x="282" y="234"/>
                  </a:lnTo>
                  <a:lnTo>
                    <a:pt x="278" y="232"/>
                  </a:lnTo>
                  <a:lnTo>
                    <a:pt x="275" y="233"/>
                  </a:lnTo>
                  <a:lnTo>
                    <a:pt x="271" y="233"/>
                  </a:lnTo>
                  <a:lnTo>
                    <a:pt x="268" y="233"/>
                  </a:lnTo>
                  <a:lnTo>
                    <a:pt x="267" y="233"/>
                  </a:lnTo>
                  <a:lnTo>
                    <a:pt x="263" y="230"/>
                  </a:lnTo>
                  <a:lnTo>
                    <a:pt x="260" y="226"/>
                  </a:lnTo>
                  <a:lnTo>
                    <a:pt x="257" y="221"/>
                  </a:lnTo>
                  <a:lnTo>
                    <a:pt x="254" y="219"/>
                  </a:lnTo>
                  <a:lnTo>
                    <a:pt x="251" y="219"/>
                  </a:lnTo>
                  <a:lnTo>
                    <a:pt x="249" y="219"/>
                  </a:lnTo>
                  <a:lnTo>
                    <a:pt x="248" y="218"/>
                  </a:lnTo>
                  <a:lnTo>
                    <a:pt x="247" y="216"/>
                  </a:lnTo>
                  <a:lnTo>
                    <a:pt x="243" y="214"/>
                  </a:lnTo>
                  <a:lnTo>
                    <a:pt x="237" y="212"/>
                  </a:lnTo>
                  <a:lnTo>
                    <a:pt x="229" y="209"/>
                  </a:lnTo>
                  <a:lnTo>
                    <a:pt x="222" y="206"/>
                  </a:lnTo>
                  <a:lnTo>
                    <a:pt x="214" y="200"/>
                  </a:lnTo>
                  <a:lnTo>
                    <a:pt x="208" y="195"/>
                  </a:lnTo>
                  <a:lnTo>
                    <a:pt x="203" y="191"/>
                  </a:lnTo>
                  <a:lnTo>
                    <a:pt x="197" y="187"/>
                  </a:lnTo>
                  <a:lnTo>
                    <a:pt x="195" y="185"/>
                  </a:lnTo>
                  <a:lnTo>
                    <a:pt x="188" y="181"/>
                  </a:lnTo>
                  <a:lnTo>
                    <a:pt x="185" y="180"/>
                  </a:lnTo>
                  <a:lnTo>
                    <a:pt x="184" y="178"/>
                  </a:lnTo>
                  <a:lnTo>
                    <a:pt x="184" y="175"/>
                  </a:lnTo>
                  <a:lnTo>
                    <a:pt x="180" y="171"/>
                  </a:lnTo>
                  <a:lnTo>
                    <a:pt x="175" y="168"/>
                  </a:lnTo>
                  <a:lnTo>
                    <a:pt x="171" y="167"/>
                  </a:lnTo>
                  <a:lnTo>
                    <a:pt x="168" y="167"/>
                  </a:lnTo>
                  <a:lnTo>
                    <a:pt x="165" y="168"/>
                  </a:lnTo>
                  <a:lnTo>
                    <a:pt x="160" y="168"/>
                  </a:lnTo>
                  <a:lnTo>
                    <a:pt x="163" y="165"/>
                  </a:lnTo>
                  <a:lnTo>
                    <a:pt x="165" y="161"/>
                  </a:lnTo>
                  <a:lnTo>
                    <a:pt x="165" y="158"/>
                  </a:lnTo>
                  <a:lnTo>
                    <a:pt x="163" y="154"/>
                  </a:lnTo>
                  <a:lnTo>
                    <a:pt x="161" y="151"/>
                  </a:lnTo>
                  <a:lnTo>
                    <a:pt x="159" y="148"/>
                  </a:lnTo>
                  <a:lnTo>
                    <a:pt x="163" y="148"/>
                  </a:lnTo>
                  <a:lnTo>
                    <a:pt x="166" y="148"/>
                  </a:lnTo>
                  <a:lnTo>
                    <a:pt x="170" y="148"/>
                  </a:lnTo>
                  <a:lnTo>
                    <a:pt x="177" y="147"/>
                  </a:lnTo>
                  <a:lnTo>
                    <a:pt x="177" y="145"/>
                  </a:lnTo>
                  <a:lnTo>
                    <a:pt x="178" y="144"/>
                  </a:lnTo>
                  <a:lnTo>
                    <a:pt x="181" y="145"/>
                  </a:lnTo>
                  <a:lnTo>
                    <a:pt x="185" y="143"/>
                  </a:lnTo>
                  <a:lnTo>
                    <a:pt x="188" y="143"/>
                  </a:lnTo>
                  <a:lnTo>
                    <a:pt x="193" y="143"/>
                  </a:lnTo>
                  <a:lnTo>
                    <a:pt x="195" y="138"/>
                  </a:lnTo>
                  <a:lnTo>
                    <a:pt x="193" y="133"/>
                  </a:lnTo>
                  <a:lnTo>
                    <a:pt x="191" y="127"/>
                  </a:lnTo>
                  <a:lnTo>
                    <a:pt x="190" y="123"/>
                  </a:lnTo>
                  <a:lnTo>
                    <a:pt x="192" y="125"/>
                  </a:lnTo>
                  <a:lnTo>
                    <a:pt x="195" y="128"/>
                  </a:lnTo>
                  <a:lnTo>
                    <a:pt x="198" y="132"/>
                  </a:lnTo>
                  <a:lnTo>
                    <a:pt x="203" y="136"/>
                  </a:lnTo>
                  <a:lnTo>
                    <a:pt x="206" y="138"/>
                  </a:lnTo>
                  <a:lnTo>
                    <a:pt x="208" y="137"/>
                  </a:lnTo>
                  <a:lnTo>
                    <a:pt x="209" y="136"/>
                  </a:lnTo>
                  <a:lnTo>
                    <a:pt x="212" y="126"/>
                  </a:lnTo>
                  <a:lnTo>
                    <a:pt x="214" y="121"/>
                  </a:lnTo>
                  <a:lnTo>
                    <a:pt x="215" y="118"/>
                  </a:lnTo>
                  <a:lnTo>
                    <a:pt x="211" y="115"/>
                  </a:lnTo>
                  <a:lnTo>
                    <a:pt x="206" y="113"/>
                  </a:lnTo>
                  <a:lnTo>
                    <a:pt x="203" y="111"/>
                  </a:lnTo>
                  <a:lnTo>
                    <a:pt x="199" y="108"/>
                  </a:lnTo>
                  <a:lnTo>
                    <a:pt x="193" y="104"/>
                  </a:lnTo>
                  <a:lnTo>
                    <a:pt x="191" y="101"/>
                  </a:lnTo>
                  <a:lnTo>
                    <a:pt x="195" y="96"/>
                  </a:lnTo>
                  <a:lnTo>
                    <a:pt x="197" y="91"/>
                  </a:lnTo>
                  <a:lnTo>
                    <a:pt x="198" y="88"/>
                  </a:lnTo>
                  <a:lnTo>
                    <a:pt x="201" y="87"/>
                  </a:lnTo>
                  <a:lnTo>
                    <a:pt x="203" y="88"/>
                  </a:lnTo>
                  <a:lnTo>
                    <a:pt x="207" y="88"/>
                  </a:lnTo>
                  <a:lnTo>
                    <a:pt x="210" y="88"/>
                  </a:lnTo>
                  <a:lnTo>
                    <a:pt x="213" y="85"/>
                  </a:lnTo>
                  <a:lnTo>
                    <a:pt x="216" y="86"/>
                  </a:lnTo>
                  <a:lnTo>
                    <a:pt x="218" y="89"/>
                  </a:lnTo>
                  <a:lnTo>
                    <a:pt x="222" y="93"/>
                  </a:lnTo>
                  <a:lnTo>
                    <a:pt x="226" y="95"/>
                  </a:lnTo>
                  <a:lnTo>
                    <a:pt x="230" y="94"/>
                  </a:lnTo>
                  <a:lnTo>
                    <a:pt x="233" y="94"/>
                  </a:lnTo>
                  <a:lnTo>
                    <a:pt x="236" y="96"/>
                  </a:lnTo>
                  <a:lnTo>
                    <a:pt x="239" y="98"/>
                  </a:lnTo>
                  <a:lnTo>
                    <a:pt x="241" y="98"/>
                  </a:lnTo>
                  <a:lnTo>
                    <a:pt x="244" y="99"/>
                  </a:lnTo>
                  <a:lnTo>
                    <a:pt x="244" y="95"/>
                  </a:lnTo>
                  <a:lnTo>
                    <a:pt x="245" y="91"/>
                  </a:lnTo>
                  <a:lnTo>
                    <a:pt x="243" y="88"/>
                  </a:lnTo>
                  <a:lnTo>
                    <a:pt x="238" y="85"/>
                  </a:lnTo>
                  <a:lnTo>
                    <a:pt x="237" y="80"/>
                  </a:lnTo>
                  <a:lnTo>
                    <a:pt x="237" y="78"/>
                  </a:lnTo>
                  <a:lnTo>
                    <a:pt x="234" y="71"/>
                  </a:lnTo>
                  <a:lnTo>
                    <a:pt x="231" y="68"/>
                  </a:lnTo>
                  <a:lnTo>
                    <a:pt x="229" y="65"/>
                  </a:lnTo>
                  <a:lnTo>
                    <a:pt x="233" y="58"/>
                  </a:lnTo>
                  <a:lnTo>
                    <a:pt x="234" y="53"/>
                  </a:lnTo>
                  <a:lnTo>
                    <a:pt x="234" y="51"/>
                  </a:lnTo>
                  <a:lnTo>
                    <a:pt x="232" y="48"/>
                  </a:lnTo>
                  <a:lnTo>
                    <a:pt x="232" y="40"/>
                  </a:lnTo>
                  <a:lnTo>
                    <a:pt x="230" y="35"/>
                  </a:lnTo>
                  <a:lnTo>
                    <a:pt x="228" y="30"/>
                  </a:lnTo>
                  <a:lnTo>
                    <a:pt x="228" y="26"/>
                  </a:lnTo>
                  <a:lnTo>
                    <a:pt x="227" y="19"/>
                  </a:lnTo>
                  <a:lnTo>
                    <a:pt x="227" y="16"/>
                  </a:lnTo>
                  <a:lnTo>
                    <a:pt x="227" y="13"/>
                  </a:lnTo>
                  <a:lnTo>
                    <a:pt x="227" y="7"/>
                  </a:lnTo>
                  <a:lnTo>
                    <a:pt x="227" y="4"/>
                  </a:lnTo>
                  <a:lnTo>
                    <a:pt x="220" y="1"/>
                  </a:lnTo>
                  <a:lnTo>
                    <a:pt x="220" y="1"/>
                  </a:lnTo>
                  <a:lnTo>
                    <a:pt x="218" y="0"/>
                  </a:lnTo>
                  <a:lnTo>
                    <a:pt x="214" y="3"/>
                  </a:lnTo>
                  <a:lnTo>
                    <a:pt x="207" y="7"/>
                  </a:lnTo>
                  <a:lnTo>
                    <a:pt x="201" y="9"/>
                  </a:lnTo>
                  <a:lnTo>
                    <a:pt x="200" y="11"/>
                  </a:lnTo>
                  <a:lnTo>
                    <a:pt x="199" y="10"/>
                  </a:lnTo>
                  <a:lnTo>
                    <a:pt x="199" y="10"/>
                  </a:lnTo>
                  <a:lnTo>
                    <a:pt x="196" y="11"/>
                  </a:lnTo>
                  <a:lnTo>
                    <a:pt x="188" y="12"/>
                  </a:lnTo>
                  <a:lnTo>
                    <a:pt x="182" y="12"/>
                  </a:lnTo>
                  <a:lnTo>
                    <a:pt x="182" y="16"/>
                  </a:lnTo>
                  <a:lnTo>
                    <a:pt x="178" y="18"/>
                  </a:lnTo>
                  <a:lnTo>
                    <a:pt x="175" y="19"/>
                  </a:lnTo>
                  <a:lnTo>
                    <a:pt x="172" y="18"/>
                  </a:lnTo>
                  <a:lnTo>
                    <a:pt x="171" y="18"/>
                  </a:lnTo>
                  <a:lnTo>
                    <a:pt x="166" y="21"/>
                  </a:lnTo>
                  <a:lnTo>
                    <a:pt x="158" y="25"/>
                  </a:lnTo>
                  <a:lnTo>
                    <a:pt x="158" y="28"/>
                  </a:lnTo>
                  <a:lnTo>
                    <a:pt x="154" y="30"/>
                  </a:lnTo>
                  <a:lnTo>
                    <a:pt x="151" y="33"/>
                  </a:lnTo>
                  <a:lnTo>
                    <a:pt x="149" y="30"/>
                  </a:lnTo>
                  <a:lnTo>
                    <a:pt x="146" y="32"/>
                  </a:lnTo>
                  <a:lnTo>
                    <a:pt x="141" y="34"/>
                  </a:lnTo>
                  <a:lnTo>
                    <a:pt x="138" y="36"/>
                  </a:lnTo>
                  <a:lnTo>
                    <a:pt x="133" y="38"/>
                  </a:lnTo>
                  <a:lnTo>
                    <a:pt x="129" y="40"/>
                  </a:lnTo>
                  <a:lnTo>
                    <a:pt x="129" y="43"/>
                  </a:lnTo>
                  <a:lnTo>
                    <a:pt x="128" y="44"/>
                  </a:lnTo>
                  <a:lnTo>
                    <a:pt x="127" y="42"/>
                  </a:lnTo>
                  <a:lnTo>
                    <a:pt x="126" y="44"/>
                  </a:lnTo>
                  <a:lnTo>
                    <a:pt x="123" y="46"/>
                  </a:lnTo>
                  <a:lnTo>
                    <a:pt x="118" y="48"/>
                  </a:lnTo>
                  <a:lnTo>
                    <a:pt x="115" y="48"/>
                  </a:lnTo>
                  <a:lnTo>
                    <a:pt x="112" y="48"/>
                  </a:lnTo>
                  <a:lnTo>
                    <a:pt x="107" y="48"/>
                  </a:lnTo>
                  <a:lnTo>
                    <a:pt x="100" y="46"/>
                  </a:lnTo>
                  <a:lnTo>
                    <a:pt x="97" y="47"/>
                  </a:lnTo>
                  <a:lnTo>
                    <a:pt x="97" y="48"/>
                  </a:lnTo>
                  <a:lnTo>
                    <a:pt x="97" y="50"/>
                  </a:lnTo>
                  <a:lnTo>
                    <a:pt x="95" y="50"/>
                  </a:lnTo>
                  <a:lnTo>
                    <a:pt x="93" y="51"/>
                  </a:lnTo>
                  <a:lnTo>
                    <a:pt x="90" y="52"/>
                  </a:lnTo>
                  <a:lnTo>
                    <a:pt x="87" y="51"/>
                  </a:lnTo>
                  <a:lnTo>
                    <a:pt x="85" y="51"/>
                  </a:lnTo>
                  <a:lnTo>
                    <a:pt x="82" y="51"/>
                  </a:lnTo>
                  <a:lnTo>
                    <a:pt x="81" y="52"/>
                  </a:lnTo>
                  <a:lnTo>
                    <a:pt x="81" y="53"/>
                  </a:lnTo>
                  <a:lnTo>
                    <a:pt x="81" y="54"/>
                  </a:lnTo>
                  <a:lnTo>
                    <a:pt x="79" y="56"/>
                  </a:lnTo>
                  <a:lnTo>
                    <a:pt x="76" y="58"/>
                  </a:lnTo>
                  <a:lnTo>
                    <a:pt x="76" y="61"/>
                  </a:lnTo>
                  <a:lnTo>
                    <a:pt x="76" y="62"/>
                  </a:lnTo>
                  <a:lnTo>
                    <a:pt x="75" y="65"/>
                  </a:lnTo>
                  <a:lnTo>
                    <a:pt x="68" y="72"/>
                  </a:lnTo>
                  <a:lnTo>
                    <a:pt x="70" y="75"/>
                  </a:lnTo>
                  <a:lnTo>
                    <a:pt x="68" y="78"/>
                  </a:lnTo>
                  <a:lnTo>
                    <a:pt x="64" y="82"/>
                  </a:lnTo>
                  <a:lnTo>
                    <a:pt x="61" y="86"/>
                  </a:lnTo>
                  <a:lnTo>
                    <a:pt x="60" y="87"/>
                  </a:lnTo>
                  <a:lnTo>
                    <a:pt x="57" y="91"/>
                  </a:lnTo>
                  <a:lnTo>
                    <a:pt x="53" y="93"/>
                  </a:lnTo>
                  <a:lnTo>
                    <a:pt x="45" y="94"/>
                  </a:lnTo>
                  <a:lnTo>
                    <a:pt x="39" y="93"/>
                  </a:lnTo>
                  <a:lnTo>
                    <a:pt x="36" y="93"/>
                  </a:lnTo>
                  <a:lnTo>
                    <a:pt x="35" y="92"/>
                  </a:lnTo>
                  <a:lnTo>
                    <a:pt x="34" y="91"/>
                  </a:lnTo>
                  <a:lnTo>
                    <a:pt x="34" y="91"/>
                  </a:lnTo>
                  <a:lnTo>
                    <a:pt x="33" y="94"/>
                  </a:lnTo>
                  <a:lnTo>
                    <a:pt x="30" y="98"/>
                  </a:lnTo>
                  <a:lnTo>
                    <a:pt x="26" y="105"/>
                  </a:lnTo>
                  <a:lnTo>
                    <a:pt x="21" y="112"/>
                  </a:lnTo>
                  <a:lnTo>
                    <a:pt x="19" y="117"/>
                  </a:lnTo>
                  <a:lnTo>
                    <a:pt x="18" y="119"/>
                  </a:lnTo>
                  <a:lnTo>
                    <a:pt x="19" y="121"/>
                  </a:lnTo>
                  <a:lnTo>
                    <a:pt x="19" y="121"/>
                  </a:lnTo>
                  <a:lnTo>
                    <a:pt x="18" y="128"/>
                  </a:lnTo>
                  <a:lnTo>
                    <a:pt x="17" y="135"/>
                  </a:lnTo>
                  <a:lnTo>
                    <a:pt x="16" y="139"/>
                  </a:lnTo>
                  <a:lnTo>
                    <a:pt x="15" y="144"/>
                  </a:lnTo>
                  <a:lnTo>
                    <a:pt x="14" y="148"/>
                  </a:lnTo>
                  <a:lnTo>
                    <a:pt x="14" y="152"/>
                  </a:lnTo>
                  <a:lnTo>
                    <a:pt x="14" y="153"/>
                  </a:lnTo>
                  <a:lnTo>
                    <a:pt x="15" y="156"/>
                  </a:lnTo>
                  <a:lnTo>
                    <a:pt x="16" y="158"/>
                  </a:lnTo>
                  <a:lnTo>
                    <a:pt x="16" y="162"/>
                  </a:lnTo>
                  <a:lnTo>
                    <a:pt x="17" y="168"/>
                  </a:lnTo>
                  <a:lnTo>
                    <a:pt x="18" y="174"/>
                  </a:lnTo>
                  <a:lnTo>
                    <a:pt x="18" y="178"/>
                  </a:lnTo>
                  <a:lnTo>
                    <a:pt x="18" y="178"/>
                  </a:lnTo>
                  <a:lnTo>
                    <a:pt x="18" y="183"/>
                  </a:lnTo>
                  <a:lnTo>
                    <a:pt x="19" y="185"/>
                  </a:lnTo>
                  <a:lnTo>
                    <a:pt x="19" y="186"/>
                  </a:lnTo>
                  <a:lnTo>
                    <a:pt x="16" y="192"/>
                  </a:lnTo>
                  <a:lnTo>
                    <a:pt x="13" y="198"/>
                  </a:lnTo>
                  <a:lnTo>
                    <a:pt x="11" y="200"/>
                  </a:lnTo>
                  <a:lnTo>
                    <a:pt x="11" y="201"/>
                  </a:lnTo>
                  <a:lnTo>
                    <a:pt x="9" y="204"/>
                  </a:lnTo>
                  <a:lnTo>
                    <a:pt x="8" y="208"/>
                  </a:lnTo>
                  <a:lnTo>
                    <a:pt x="6" y="212"/>
                  </a:lnTo>
                  <a:lnTo>
                    <a:pt x="6" y="214"/>
                  </a:lnTo>
                  <a:lnTo>
                    <a:pt x="6" y="217"/>
                  </a:lnTo>
                  <a:lnTo>
                    <a:pt x="6" y="219"/>
                  </a:lnTo>
                  <a:lnTo>
                    <a:pt x="6" y="219"/>
                  </a:lnTo>
                  <a:lnTo>
                    <a:pt x="6" y="220"/>
                  </a:lnTo>
                  <a:lnTo>
                    <a:pt x="6" y="222"/>
                  </a:lnTo>
                  <a:lnTo>
                    <a:pt x="6" y="223"/>
                  </a:lnTo>
                  <a:lnTo>
                    <a:pt x="6" y="234"/>
                  </a:lnTo>
                  <a:lnTo>
                    <a:pt x="6" y="234"/>
                  </a:lnTo>
                  <a:lnTo>
                    <a:pt x="6" y="243"/>
                  </a:lnTo>
                  <a:lnTo>
                    <a:pt x="6" y="246"/>
                  </a:lnTo>
                  <a:lnTo>
                    <a:pt x="6" y="249"/>
                  </a:lnTo>
                  <a:lnTo>
                    <a:pt x="5" y="260"/>
                  </a:lnTo>
                  <a:lnTo>
                    <a:pt x="5" y="263"/>
                  </a:lnTo>
                  <a:lnTo>
                    <a:pt x="3" y="307"/>
                  </a:lnTo>
                  <a:lnTo>
                    <a:pt x="3" y="307"/>
                  </a:lnTo>
                  <a:lnTo>
                    <a:pt x="3" y="309"/>
                  </a:lnTo>
                  <a:lnTo>
                    <a:pt x="0" y="357"/>
                  </a:lnTo>
                  <a:lnTo>
                    <a:pt x="0" y="359"/>
                  </a:lnTo>
                  <a:lnTo>
                    <a:pt x="10" y="400"/>
                  </a:lnTo>
                  <a:lnTo>
                    <a:pt x="13" y="410"/>
                  </a:lnTo>
                  <a:lnTo>
                    <a:pt x="12" y="410"/>
                  </a:lnTo>
                  <a:lnTo>
                    <a:pt x="13" y="413"/>
                  </a:lnTo>
                  <a:lnTo>
                    <a:pt x="14" y="414"/>
                  </a:lnTo>
                  <a:lnTo>
                    <a:pt x="16" y="418"/>
                  </a:lnTo>
                  <a:lnTo>
                    <a:pt x="16" y="419"/>
                  </a:lnTo>
                  <a:lnTo>
                    <a:pt x="22" y="422"/>
                  </a:lnTo>
                  <a:lnTo>
                    <a:pt x="20" y="423"/>
                  </a:lnTo>
                  <a:close/>
                </a:path>
              </a:pathLst>
            </a:custGeom>
            <a:solidFill>
              <a:srgbClr val="323F4F"/>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90" name="Google Shape;1190;p51" descr="{&quot;Key&quot;:&quot;kisumu&quot;,&quot;Name&quot;:&quot;Kisumu&quot;,&quot;Value&quot;:73.0,&quot;Formula&quot;:&quot;73&quot;,&quot;Text&quot;:&quot;73&quot;,&quot;OfficeApplication&quot;:1,&quot;HasValue&quot;:true}"/>
            <p:cNvSpPr/>
            <p:nvPr/>
          </p:nvSpPr>
          <p:spPr>
            <a:xfrm>
              <a:off x="1293037" y="3564236"/>
              <a:ext cx="506817" cy="243728"/>
            </a:xfrm>
            <a:custGeom>
              <a:avLst/>
              <a:gdLst/>
              <a:ahLst/>
              <a:cxnLst/>
              <a:rect l="l" t="t" r="r" b="b"/>
              <a:pathLst>
                <a:path w="848" h="407" extrusionOk="0">
                  <a:moveTo>
                    <a:pt x="113" y="36"/>
                  </a:moveTo>
                  <a:lnTo>
                    <a:pt x="112" y="39"/>
                  </a:lnTo>
                  <a:lnTo>
                    <a:pt x="110" y="41"/>
                  </a:lnTo>
                  <a:lnTo>
                    <a:pt x="108" y="43"/>
                  </a:lnTo>
                  <a:lnTo>
                    <a:pt x="108" y="43"/>
                  </a:lnTo>
                  <a:lnTo>
                    <a:pt x="108" y="44"/>
                  </a:lnTo>
                  <a:lnTo>
                    <a:pt x="105" y="45"/>
                  </a:lnTo>
                  <a:lnTo>
                    <a:pt x="100" y="45"/>
                  </a:lnTo>
                  <a:lnTo>
                    <a:pt x="98" y="45"/>
                  </a:lnTo>
                  <a:lnTo>
                    <a:pt x="96" y="47"/>
                  </a:lnTo>
                  <a:lnTo>
                    <a:pt x="90" y="49"/>
                  </a:lnTo>
                  <a:lnTo>
                    <a:pt x="87" y="50"/>
                  </a:lnTo>
                  <a:lnTo>
                    <a:pt x="83" y="50"/>
                  </a:lnTo>
                  <a:lnTo>
                    <a:pt x="77" y="51"/>
                  </a:lnTo>
                  <a:lnTo>
                    <a:pt x="73" y="51"/>
                  </a:lnTo>
                  <a:lnTo>
                    <a:pt x="72" y="53"/>
                  </a:lnTo>
                  <a:lnTo>
                    <a:pt x="72" y="53"/>
                  </a:lnTo>
                  <a:lnTo>
                    <a:pt x="68" y="53"/>
                  </a:lnTo>
                  <a:lnTo>
                    <a:pt x="61" y="57"/>
                  </a:lnTo>
                  <a:lnTo>
                    <a:pt x="56" y="62"/>
                  </a:lnTo>
                  <a:lnTo>
                    <a:pt x="54" y="63"/>
                  </a:lnTo>
                  <a:lnTo>
                    <a:pt x="48" y="64"/>
                  </a:lnTo>
                  <a:lnTo>
                    <a:pt x="46" y="65"/>
                  </a:lnTo>
                  <a:lnTo>
                    <a:pt x="42" y="69"/>
                  </a:lnTo>
                  <a:lnTo>
                    <a:pt x="38" y="72"/>
                  </a:lnTo>
                  <a:lnTo>
                    <a:pt x="33" y="74"/>
                  </a:lnTo>
                  <a:lnTo>
                    <a:pt x="21" y="83"/>
                  </a:lnTo>
                  <a:lnTo>
                    <a:pt x="20" y="82"/>
                  </a:lnTo>
                  <a:lnTo>
                    <a:pt x="18" y="83"/>
                  </a:lnTo>
                  <a:lnTo>
                    <a:pt x="13" y="87"/>
                  </a:lnTo>
                  <a:lnTo>
                    <a:pt x="10" y="89"/>
                  </a:lnTo>
                  <a:lnTo>
                    <a:pt x="10" y="89"/>
                  </a:lnTo>
                  <a:lnTo>
                    <a:pt x="10" y="90"/>
                  </a:lnTo>
                  <a:lnTo>
                    <a:pt x="7" y="92"/>
                  </a:lnTo>
                  <a:lnTo>
                    <a:pt x="7" y="92"/>
                  </a:lnTo>
                  <a:lnTo>
                    <a:pt x="4" y="93"/>
                  </a:lnTo>
                  <a:lnTo>
                    <a:pt x="1" y="96"/>
                  </a:lnTo>
                  <a:lnTo>
                    <a:pt x="0" y="99"/>
                  </a:lnTo>
                  <a:lnTo>
                    <a:pt x="1" y="104"/>
                  </a:lnTo>
                  <a:lnTo>
                    <a:pt x="4" y="110"/>
                  </a:lnTo>
                  <a:lnTo>
                    <a:pt x="4" y="111"/>
                  </a:lnTo>
                  <a:lnTo>
                    <a:pt x="13" y="136"/>
                  </a:lnTo>
                  <a:lnTo>
                    <a:pt x="13" y="137"/>
                  </a:lnTo>
                  <a:lnTo>
                    <a:pt x="14" y="139"/>
                  </a:lnTo>
                  <a:lnTo>
                    <a:pt x="15" y="142"/>
                  </a:lnTo>
                  <a:lnTo>
                    <a:pt x="16" y="142"/>
                  </a:lnTo>
                  <a:lnTo>
                    <a:pt x="17" y="146"/>
                  </a:lnTo>
                  <a:lnTo>
                    <a:pt x="17" y="149"/>
                  </a:lnTo>
                  <a:lnTo>
                    <a:pt x="17" y="150"/>
                  </a:lnTo>
                  <a:lnTo>
                    <a:pt x="17" y="153"/>
                  </a:lnTo>
                  <a:lnTo>
                    <a:pt x="18" y="156"/>
                  </a:lnTo>
                  <a:lnTo>
                    <a:pt x="21" y="164"/>
                  </a:lnTo>
                  <a:lnTo>
                    <a:pt x="23" y="168"/>
                  </a:lnTo>
                  <a:lnTo>
                    <a:pt x="27" y="182"/>
                  </a:lnTo>
                  <a:lnTo>
                    <a:pt x="27" y="183"/>
                  </a:lnTo>
                  <a:lnTo>
                    <a:pt x="28" y="183"/>
                  </a:lnTo>
                  <a:lnTo>
                    <a:pt x="37" y="211"/>
                  </a:lnTo>
                  <a:lnTo>
                    <a:pt x="66" y="296"/>
                  </a:lnTo>
                  <a:lnTo>
                    <a:pt x="66" y="296"/>
                  </a:lnTo>
                  <a:lnTo>
                    <a:pt x="90" y="283"/>
                  </a:lnTo>
                  <a:lnTo>
                    <a:pt x="109" y="272"/>
                  </a:lnTo>
                  <a:lnTo>
                    <a:pt x="130" y="270"/>
                  </a:lnTo>
                  <a:lnTo>
                    <a:pt x="140" y="270"/>
                  </a:lnTo>
                  <a:lnTo>
                    <a:pt x="157" y="269"/>
                  </a:lnTo>
                  <a:lnTo>
                    <a:pt x="168" y="268"/>
                  </a:lnTo>
                  <a:lnTo>
                    <a:pt x="174" y="268"/>
                  </a:lnTo>
                  <a:lnTo>
                    <a:pt x="189" y="267"/>
                  </a:lnTo>
                  <a:lnTo>
                    <a:pt x="192" y="267"/>
                  </a:lnTo>
                  <a:lnTo>
                    <a:pt x="196" y="267"/>
                  </a:lnTo>
                  <a:lnTo>
                    <a:pt x="214" y="265"/>
                  </a:lnTo>
                  <a:lnTo>
                    <a:pt x="234" y="263"/>
                  </a:lnTo>
                  <a:lnTo>
                    <a:pt x="246" y="263"/>
                  </a:lnTo>
                  <a:lnTo>
                    <a:pt x="258" y="262"/>
                  </a:lnTo>
                  <a:lnTo>
                    <a:pt x="266" y="262"/>
                  </a:lnTo>
                  <a:lnTo>
                    <a:pt x="269" y="262"/>
                  </a:lnTo>
                  <a:lnTo>
                    <a:pt x="278" y="266"/>
                  </a:lnTo>
                  <a:lnTo>
                    <a:pt x="278" y="267"/>
                  </a:lnTo>
                  <a:lnTo>
                    <a:pt x="280" y="268"/>
                  </a:lnTo>
                  <a:lnTo>
                    <a:pt x="288" y="273"/>
                  </a:lnTo>
                  <a:lnTo>
                    <a:pt x="298" y="279"/>
                  </a:lnTo>
                  <a:lnTo>
                    <a:pt x="304" y="283"/>
                  </a:lnTo>
                  <a:lnTo>
                    <a:pt x="307" y="284"/>
                  </a:lnTo>
                  <a:lnTo>
                    <a:pt x="313" y="288"/>
                  </a:lnTo>
                  <a:lnTo>
                    <a:pt x="314" y="289"/>
                  </a:lnTo>
                  <a:lnTo>
                    <a:pt x="314" y="289"/>
                  </a:lnTo>
                  <a:lnTo>
                    <a:pt x="314" y="292"/>
                  </a:lnTo>
                  <a:lnTo>
                    <a:pt x="314" y="295"/>
                  </a:lnTo>
                  <a:lnTo>
                    <a:pt x="310" y="298"/>
                  </a:lnTo>
                  <a:lnTo>
                    <a:pt x="308" y="299"/>
                  </a:lnTo>
                  <a:lnTo>
                    <a:pt x="306" y="301"/>
                  </a:lnTo>
                  <a:lnTo>
                    <a:pt x="307" y="303"/>
                  </a:lnTo>
                  <a:lnTo>
                    <a:pt x="308" y="304"/>
                  </a:lnTo>
                  <a:lnTo>
                    <a:pt x="308" y="308"/>
                  </a:lnTo>
                  <a:lnTo>
                    <a:pt x="308" y="313"/>
                  </a:lnTo>
                  <a:lnTo>
                    <a:pt x="310" y="315"/>
                  </a:lnTo>
                  <a:lnTo>
                    <a:pt x="315" y="316"/>
                  </a:lnTo>
                  <a:lnTo>
                    <a:pt x="318" y="317"/>
                  </a:lnTo>
                  <a:lnTo>
                    <a:pt x="319" y="320"/>
                  </a:lnTo>
                  <a:lnTo>
                    <a:pt x="321" y="322"/>
                  </a:lnTo>
                  <a:lnTo>
                    <a:pt x="321" y="325"/>
                  </a:lnTo>
                  <a:lnTo>
                    <a:pt x="321" y="330"/>
                  </a:lnTo>
                  <a:lnTo>
                    <a:pt x="320" y="333"/>
                  </a:lnTo>
                  <a:lnTo>
                    <a:pt x="319" y="338"/>
                  </a:lnTo>
                  <a:lnTo>
                    <a:pt x="316" y="344"/>
                  </a:lnTo>
                  <a:lnTo>
                    <a:pt x="313" y="344"/>
                  </a:lnTo>
                  <a:lnTo>
                    <a:pt x="308" y="344"/>
                  </a:lnTo>
                  <a:lnTo>
                    <a:pt x="302" y="344"/>
                  </a:lnTo>
                  <a:lnTo>
                    <a:pt x="301" y="345"/>
                  </a:lnTo>
                  <a:lnTo>
                    <a:pt x="298" y="345"/>
                  </a:lnTo>
                  <a:lnTo>
                    <a:pt x="297" y="346"/>
                  </a:lnTo>
                  <a:lnTo>
                    <a:pt x="296" y="346"/>
                  </a:lnTo>
                  <a:lnTo>
                    <a:pt x="293" y="347"/>
                  </a:lnTo>
                  <a:lnTo>
                    <a:pt x="288" y="347"/>
                  </a:lnTo>
                  <a:lnTo>
                    <a:pt x="286" y="347"/>
                  </a:lnTo>
                  <a:lnTo>
                    <a:pt x="281" y="345"/>
                  </a:lnTo>
                  <a:lnTo>
                    <a:pt x="277" y="345"/>
                  </a:lnTo>
                  <a:lnTo>
                    <a:pt x="274" y="345"/>
                  </a:lnTo>
                  <a:lnTo>
                    <a:pt x="270" y="342"/>
                  </a:lnTo>
                  <a:lnTo>
                    <a:pt x="265" y="345"/>
                  </a:lnTo>
                  <a:lnTo>
                    <a:pt x="261" y="345"/>
                  </a:lnTo>
                  <a:lnTo>
                    <a:pt x="258" y="344"/>
                  </a:lnTo>
                  <a:lnTo>
                    <a:pt x="253" y="344"/>
                  </a:lnTo>
                  <a:lnTo>
                    <a:pt x="250" y="344"/>
                  </a:lnTo>
                  <a:lnTo>
                    <a:pt x="247" y="347"/>
                  </a:lnTo>
                  <a:lnTo>
                    <a:pt x="243" y="348"/>
                  </a:lnTo>
                  <a:lnTo>
                    <a:pt x="239" y="349"/>
                  </a:lnTo>
                  <a:lnTo>
                    <a:pt x="240" y="354"/>
                  </a:lnTo>
                  <a:lnTo>
                    <a:pt x="243" y="358"/>
                  </a:lnTo>
                  <a:lnTo>
                    <a:pt x="248" y="362"/>
                  </a:lnTo>
                  <a:lnTo>
                    <a:pt x="250" y="369"/>
                  </a:lnTo>
                  <a:lnTo>
                    <a:pt x="255" y="372"/>
                  </a:lnTo>
                  <a:lnTo>
                    <a:pt x="258" y="374"/>
                  </a:lnTo>
                  <a:lnTo>
                    <a:pt x="261" y="378"/>
                  </a:lnTo>
                  <a:lnTo>
                    <a:pt x="264" y="385"/>
                  </a:lnTo>
                  <a:lnTo>
                    <a:pt x="264" y="391"/>
                  </a:lnTo>
                  <a:lnTo>
                    <a:pt x="261" y="395"/>
                  </a:lnTo>
                  <a:lnTo>
                    <a:pt x="258" y="398"/>
                  </a:lnTo>
                  <a:lnTo>
                    <a:pt x="261" y="400"/>
                  </a:lnTo>
                  <a:lnTo>
                    <a:pt x="263" y="400"/>
                  </a:lnTo>
                  <a:lnTo>
                    <a:pt x="266" y="400"/>
                  </a:lnTo>
                  <a:lnTo>
                    <a:pt x="268" y="400"/>
                  </a:lnTo>
                  <a:lnTo>
                    <a:pt x="271" y="401"/>
                  </a:lnTo>
                  <a:lnTo>
                    <a:pt x="274" y="402"/>
                  </a:lnTo>
                  <a:lnTo>
                    <a:pt x="276" y="402"/>
                  </a:lnTo>
                  <a:lnTo>
                    <a:pt x="288" y="404"/>
                  </a:lnTo>
                  <a:lnTo>
                    <a:pt x="294" y="406"/>
                  </a:lnTo>
                  <a:lnTo>
                    <a:pt x="297" y="406"/>
                  </a:lnTo>
                  <a:lnTo>
                    <a:pt x="299" y="407"/>
                  </a:lnTo>
                  <a:lnTo>
                    <a:pt x="301" y="407"/>
                  </a:lnTo>
                  <a:lnTo>
                    <a:pt x="303" y="407"/>
                  </a:lnTo>
                  <a:lnTo>
                    <a:pt x="305" y="404"/>
                  </a:lnTo>
                  <a:lnTo>
                    <a:pt x="304" y="402"/>
                  </a:lnTo>
                  <a:lnTo>
                    <a:pt x="305" y="400"/>
                  </a:lnTo>
                  <a:lnTo>
                    <a:pt x="307" y="397"/>
                  </a:lnTo>
                  <a:lnTo>
                    <a:pt x="308" y="394"/>
                  </a:lnTo>
                  <a:lnTo>
                    <a:pt x="310" y="394"/>
                  </a:lnTo>
                  <a:lnTo>
                    <a:pt x="313" y="393"/>
                  </a:lnTo>
                  <a:lnTo>
                    <a:pt x="316" y="391"/>
                  </a:lnTo>
                  <a:lnTo>
                    <a:pt x="318" y="391"/>
                  </a:lnTo>
                  <a:lnTo>
                    <a:pt x="321" y="391"/>
                  </a:lnTo>
                  <a:lnTo>
                    <a:pt x="324" y="390"/>
                  </a:lnTo>
                  <a:lnTo>
                    <a:pt x="328" y="387"/>
                  </a:lnTo>
                  <a:lnTo>
                    <a:pt x="329" y="385"/>
                  </a:lnTo>
                  <a:lnTo>
                    <a:pt x="334" y="386"/>
                  </a:lnTo>
                  <a:lnTo>
                    <a:pt x="337" y="385"/>
                  </a:lnTo>
                  <a:lnTo>
                    <a:pt x="339" y="383"/>
                  </a:lnTo>
                  <a:lnTo>
                    <a:pt x="341" y="381"/>
                  </a:lnTo>
                  <a:lnTo>
                    <a:pt x="344" y="380"/>
                  </a:lnTo>
                  <a:lnTo>
                    <a:pt x="348" y="380"/>
                  </a:lnTo>
                  <a:lnTo>
                    <a:pt x="352" y="379"/>
                  </a:lnTo>
                  <a:lnTo>
                    <a:pt x="352" y="376"/>
                  </a:lnTo>
                  <a:lnTo>
                    <a:pt x="358" y="371"/>
                  </a:lnTo>
                  <a:lnTo>
                    <a:pt x="362" y="366"/>
                  </a:lnTo>
                  <a:lnTo>
                    <a:pt x="368" y="363"/>
                  </a:lnTo>
                  <a:lnTo>
                    <a:pt x="371" y="361"/>
                  </a:lnTo>
                  <a:lnTo>
                    <a:pt x="373" y="363"/>
                  </a:lnTo>
                  <a:lnTo>
                    <a:pt x="375" y="365"/>
                  </a:lnTo>
                  <a:lnTo>
                    <a:pt x="375" y="365"/>
                  </a:lnTo>
                  <a:lnTo>
                    <a:pt x="375" y="368"/>
                  </a:lnTo>
                  <a:lnTo>
                    <a:pt x="374" y="371"/>
                  </a:lnTo>
                  <a:lnTo>
                    <a:pt x="374" y="371"/>
                  </a:lnTo>
                  <a:lnTo>
                    <a:pt x="374" y="371"/>
                  </a:lnTo>
                  <a:lnTo>
                    <a:pt x="375" y="374"/>
                  </a:lnTo>
                  <a:lnTo>
                    <a:pt x="375" y="374"/>
                  </a:lnTo>
                  <a:lnTo>
                    <a:pt x="376" y="376"/>
                  </a:lnTo>
                  <a:lnTo>
                    <a:pt x="375" y="378"/>
                  </a:lnTo>
                  <a:lnTo>
                    <a:pt x="378" y="378"/>
                  </a:lnTo>
                  <a:lnTo>
                    <a:pt x="380" y="379"/>
                  </a:lnTo>
                  <a:lnTo>
                    <a:pt x="383" y="379"/>
                  </a:lnTo>
                  <a:lnTo>
                    <a:pt x="386" y="380"/>
                  </a:lnTo>
                  <a:lnTo>
                    <a:pt x="388" y="381"/>
                  </a:lnTo>
                  <a:lnTo>
                    <a:pt x="390" y="383"/>
                  </a:lnTo>
                  <a:lnTo>
                    <a:pt x="392" y="383"/>
                  </a:lnTo>
                  <a:lnTo>
                    <a:pt x="397" y="382"/>
                  </a:lnTo>
                  <a:lnTo>
                    <a:pt x="401" y="381"/>
                  </a:lnTo>
                  <a:lnTo>
                    <a:pt x="404" y="381"/>
                  </a:lnTo>
                  <a:lnTo>
                    <a:pt x="407" y="382"/>
                  </a:lnTo>
                  <a:lnTo>
                    <a:pt x="408" y="384"/>
                  </a:lnTo>
                  <a:lnTo>
                    <a:pt x="409" y="384"/>
                  </a:lnTo>
                  <a:lnTo>
                    <a:pt x="412" y="384"/>
                  </a:lnTo>
                  <a:lnTo>
                    <a:pt x="415" y="383"/>
                  </a:lnTo>
                  <a:lnTo>
                    <a:pt x="418" y="383"/>
                  </a:lnTo>
                  <a:lnTo>
                    <a:pt x="421" y="384"/>
                  </a:lnTo>
                  <a:lnTo>
                    <a:pt x="425" y="385"/>
                  </a:lnTo>
                  <a:lnTo>
                    <a:pt x="428" y="385"/>
                  </a:lnTo>
                  <a:lnTo>
                    <a:pt x="430" y="384"/>
                  </a:lnTo>
                  <a:lnTo>
                    <a:pt x="433" y="387"/>
                  </a:lnTo>
                  <a:lnTo>
                    <a:pt x="433" y="388"/>
                  </a:lnTo>
                  <a:lnTo>
                    <a:pt x="434" y="388"/>
                  </a:lnTo>
                  <a:lnTo>
                    <a:pt x="435" y="389"/>
                  </a:lnTo>
                  <a:lnTo>
                    <a:pt x="436" y="390"/>
                  </a:lnTo>
                  <a:lnTo>
                    <a:pt x="437" y="391"/>
                  </a:lnTo>
                  <a:lnTo>
                    <a:pt x="439" y="390"/>
                  </a:lnTo>
                  <a:lnTo>
                    <a:pt x="440" y="387"/>
                  </a:lnTo>
                  <a:lnTo>
                    <a:pt x="443" y="386"/>
                  </a:lnTo>
                  <a:lnTo>
                    <a:pt x="446" y="384"/>
                  </a:lnTo>
                  <a:lnTo>
                    <a:pt x="449" y="383"/>
                  </a:lnTo>
                  <a:lnTo>
                    <a:pt x="452" y="382"/>
                  </a:lnTo>
                  <a:lnTo>
                    <a:pt x="454" y="381"/>
                  </a:lnTo>
                  <a:lnTo>
                    <a:pt x="457" y="380"/>
                  </a:lnTo>
                  <a:lnTo>
                    <a:pt x="459" y="379"/>
                  </a:lnTo>
                  <a:lnTo>
                    <a:pt x="459" y="380"/>
                  </a:lnTo>
                  <a:lnTo>
                    <a:pt x="458" y="383"/>
                  </a:lnTo>
                  <a:lnTo>
                    <a:pt x="457" y="385"/>
                  </a:lnTo>
                  <a:lnTo>
                    <a:pt x="457" y="388"/>
                  </a:lnTo>
                  <a:lnTo>
                    <a:pt x="458" y="391"/>
                  </a:lnTo>
                  <a:lnTo>
                    <a:pt x="458" y="391"/>
                  </a:lnTo>
                  <a:lnTo>
                    <a:pt x="458" y="394"/>
                  </a:lnTo>
                  <a:lnTo>
                    <a:pt x="460" y="395"/>
                  </a:lnTo>
                  <a:lnTo>
                    <a:pt x="463" y="395"/>
                  </a:lnTo>
                  <a:lnTo>
                    <a:pt x="467" y="394"/>
                  </a:lnTo>
                  <a:lnTo>
                    <a:pt x="470" y="394"/>
                  </a:lnTo>
                  <a:lnTo>
                    <a:pt x="470" y="396"/>
                  </a:lnTo>
                  <a:lnTo>
                    <a:pt x="470" y="396"/>
                  </a:lnTo>
                  <a:lnTo>
                    <a:pt x="470" y="396"/>
                  </a:lnTo>
                  <a:lnTo>
                    <a:pt x="470" y="399"/>
                  </a:lnTo>
                  <a:lnTo>
                    <a:pt x="471" y="402"/>
                  </a:lnTo>
                  <a:lnTo>
                    <a:pt x="475" y="403"/>
                  </a:lnTo>
                  <a:lnTo>
                    <a:pt x="478" y="402"/>
                  </a:lnTo>
                  <a:lnTo>
                    <a:pt x="480" y="404"/>
                  </a:lnTo>
                  <a:lnTo>
                    <a:pt x="483" y="404"/>
                  </a:lnTo>
                  <a:lnTo>
                    <a:pt x="488" y="404"/>
                  </a:lnTo>
                  <a:lnTo>
                    <a:pt x="491" y="404"/>
                  </a:lnTo>
                  <a:lnTo>
                    <a:pt x="495" y="404"/>
                  </a:lnTo>
                  <a:lnTo>
                    <a:pt x="498" y="404"/>
                  </a:lnTo>
                  <a:lnTo>
                    <a:pt x="500" y="404"/>
                  </a:lnTo>
                  <a:lnTo>
                    <a:pt x="501" y="402"/>
                  </a:lnTo>
                  <a:lnTo>
                    <a:pt x="503" y="401"/>
                  </a:lnTo>
                  <a:lnTo>
                    <a:pt x="503" y="400"/>
                  </a:lnTo>
                  <a:lnTo>
                    <a:pt x="505" y="400"/>
                  </a:lnTo>
                  <a:lnTo>
                    <a:pt x="507" y="401"/>
                  </a:lnTo>
                  <a:lnTo>
                    <a:pt x="509" y="399"/>
                  </a:lnTo>
                  <a:lnTo>
                    <a:pt x="512" y="399"/>
                  </a:lnTo>
                  <a:lnTo>
                    <a:pt x="518" y="401"/>
                  </a:lnTo>
                  <a:lnTo>
                    <a:pt x="520" y="401"/>
                  </a:lnTo>
                  <a:lnTo>
                    <a:pt x="524" y="401"/>
                  </a:lnTo>
                  <a:lnTo>
                    <a:pt x="525" y="398"/>
                  </a:lnTo>
                  <a:lnTo>
                    <a:pt x="526" y="397"/>
                  </a:lnTo>
                  <a:lnTo>
                    <a:pt x="529" y="396"/>
                  </a:lnTo>
                  <a:lnTo>
                    <a:pt x="531" y="394"/>
                  </a:lnTo>
                  <a:lnTo>
                    <a:pt x="534" y="394"/>
                  </a:lnTo>
                  <a:lnTo>
                    <a:pt x="538" y="394"/>
                  </a:lnTo>
                  <a:lnTo>
                    <a:pt x="539" y="390"/>
                  </a:lnTo>
                  <a:lnTo>
                    <a:pt x="540" y="388"/>
                  </a:lnTo>
                  <a:lnTo>
                    <a:pt x="543" y="387"/>
                  </a:lnTo>
                  <a:lnTo>
                    <a:pt x="544" y="385"/>
                  </a:lnTo>
                  <a:lnTo>
                    <a:pt x="545" y="384"/>
                  </a:lnTo>
                  <a:lnTo>
                    <a:pt x="547" y="381"/>
                  </a:lnTo>
                  <a:lnTo>
                    <a:pt x="547" y="381"/>
                  </a:lnTo>
                  <a:lnTo>
                    <a:pt x="545" y="373"/>
                  </a:lnTo>
                  <a:lnTo>
                    <a:pt x="543" y="364"/>
                  </a:lnTo>
                  <a:lnTo>
                    <a:pt x="544" y="362"/>
                  </a:lnTo>
                  <a:lnTo>
                    <a:pt x="544" y="362"/>
                  </a:lnTo>
                  <a:lnTo>
                    <a:pt x="543" y="359"/>
                  </a:lnTo>
                  <a:lnTo>
                    <a:pt x="543" y="357"/>
                  </a:lnTo>
                  <a:lnTo>
                    <a:pt x="543" y="355"/>
                  </a:lnTo>
                  <a:lnTo>
                    <a:pt x="543" y="354"/>
                  </a:lnTo>
                  <a:lnTo>
                    <a:pt x="544" y="352"/>
                  </a:lnTo>
                  <a:lnTo>
                    <a:pt x="544" y="351"/>
                  </a:lnTo>
                  <a:lnTo>
                    <a:pt x="544" y="349"/>
                  </a:lnTo>
                  <a:lnTo>
                    <a:pt x="542" y="348"/>
                  </a:lnTo>
                  <a:lnTo>
                    <a:pt x="542" y="345"/>
                  </a:lnTo>
                  <a:lnTo>
                    <a:pt x="542" y="343"/>
                  </a:lnTo>
                  <a:lnTo>
                    <a:pt x="542" y="339"/>
                  </a:lnTo>
                  <a:lnTo>
                    <a:pt x="543" y="336"/>
                  </a:lnTo>
                  <a:lnTo>
                    <a:pt x="544" y="334"/>
                  </a:lnTo>
                  <a:lnTo>
                    <a:pt x="544" y="332"/>
                  </a:lnTo>
                  <a:lnTo>
                    <a:pt x="544" y="331"/>
                  </a:lnTo>
                  <a:lnTo>
                    <a:pt x="544" y="329"/>
                  </a:lnTo>
                  <a:lnTo>
                    <a:pt x="546" y="327"/>
                  </a:lnTo>
                  <a:lnTo>
                    <a:pt x="549" y="325"/>
                  </a:lnTo>
                  <a:lnTo>
                    <a:pt x="552" y="323"/>
                  </a:lnTo>
                  <a:lnTo>
                    <a:pt x="555" y="322"/>
                  </a:lnTo>
                  <a:lnTo>
                    <a:pt x="559" y="320"/>
                  </a:lnTo>
                  <a:lnTo>
                    <a:pt x="562" y="317"/>
                  </a:lnTo>
                  <a:lnTo>
                    <a:pt x="563" y="316"/>
                  </a:lnTo>
                  <a:lnTo>
                    <a:pt x="566" y="313"/>
                  </a:lnTo>
                  <a:lnTo>
                    <a:pt x="568" y="313"/>
                  </a:lnTo>
                  <a:lnTo>
                    <a:pt x="569" y="311"/>
                  </a:lnTo>
                  <a:lnTo>
                    <a:pt x="574" y="305"/>
                  </a:lnTo>
                  <a:lnTo>
                    <a:pt x="577" y="303"/>
                  </a:lnTo>
                  <a:lnTo>
                    <a:pt x="581" y="296"/>
                  </a:lnTo>
                  <a:lnTo>
                    <a:pt x="583" y="288"/>
                  </a:lnTo>
                  <a:lnTo>
                    <a:pt x="583" y="282"/>
                  </a:lnTo>
                  <a:lnTo>
                    <a:pt x="583" y="282"/>
                  </a:lnTo>
                  <a:lnTo>
                    <a:pt x="586" y="281"/>
                  </a:lnTo>
                  <a:lnTo>
                    <a:pt x="586" y="279"/>
                  </a:lnTo>
                  <a:lnTo>
                    <a:pt x="587" y="276"/>
                  </a:lnTo>
                  <a:lnTo>
                    <a:pt x="587" y="273"/>
                  </a:lnTo>
                  <a:lnTo>
                    <a:pt x="588" y="271"/>
                  </a:lnTo>
                  <a:lnTo>
                    <a:pt x="588" y="268"/>
                  </a:lnTo>
                  <a:lnTo>
                    <a:pt x="588" y="264"/>
                  </a:lnTo>
                  <a:lnTo>
                    <a:pt x="589" y="260"/>
                  </a:lnTo>
                  <a:lnTo>
                    <a:pt x="589" y="255"/>
                  </a:lnTo>
                  <a:lnTo>
                    <a:pt x="589" y="252"/>
                  </a:lnTo>
                  <a:lnTo>
                    <a:pt x="589" y="247"/>
                  </a:lnTo>
                  <a:lnTo>
                    <a:pt x="589" y="240"/>
                  </a:lnTo>
                  <a:lnTo>
                    <a:pt x="589" y="237"/>
                  </a:lnTo>
                  <a:lnTo>
                    <a:pt x="589" y="234"/>
                  </a:lnTo>
                  <a:lnTo>
                    <a:pt x="589" y="231"/>
                  </a:lnTo>
                  <a:lnTo>
                    <a:pt x="591" y="226"/>
                  </a:lnTo>
                  <a:lnTo>
                    <a:pt x="592" y="223"/>
                  </a:lnTo>
                  <a:lnTo>
                    <a:pt x="593" y="222"/>
                  </a:lnTo>
                  <a:lnTo>
                    <a:pt x="595" y="220"/>
                  </a:lnTo>
                  <a:lnTo>
                    <a:pt x="598" y="217"/>
                  </a:lnTo>
                  <a:lnTo>
                    <a:pt x="599" y="215"/>
                  </a:lnTo>
                  <a:lnTo>
                    <a:pt x="599" y="215"/>
                  </a:lnTo>
                  <a:lnTo>
                    <a:pt x="602" y="213"/>
                  </a:lnTo>
                  <a:lnTo>
                    <a:pt x="605" y="213"/>
                  </a:lnTo>
                  <a:lnTo>
                    <a:pt x="605" y="213"/>
                  </a:lnTo>
                  <a:lnTo>
                    <a:pt x="612" y="211"/>
                  </a:lnTo>
                  <a:lnTo>
                    <a:pt x="619" y="210"/>
                  </a:lnTo>
                  <a:lnTo>
                    <a:pt x="629" y="207"/>
                  </a:lnTo>
                  <a:lnTo>
                    <a:pt x="629" y="207"/>
                  </a:lnTo>
                  <a:lnTo>
                    <a:pt x="646" y="174"/>
                  </a:lnTo>
                  <a:lnTo>
                    <a:pt x="650" y="167"/>
                  </a:lnTo>
                  <a:lnTo>
                    <a:pt x="650" y="167"/>
                  </a:lnTo>
                  <a:lnTo>
                    <a:pt x="652" y="167"/>
                  </a:lnTo>
                  <a:lnTo>
                    <a:pt x="655" y="167"/>
                  </a:lnTo>
                  <a:lnTo>
                    <a:pt x="658" y="169"/>
                  </a:lnTo>
                  <a:lnTo>
                    <a:pt x="660" y="172"/>
                  </a:lnTo>
                  <a:lnTo>
                    <a:pt x="661" y="173"/>
                  </a:lnTo>
                  <a:lnTo>
                    <a:pt x="662" y="173"/>
                  </a:lnTo>
                  <a:lnTo>
                    <a:pt x="663" y="173"/>
                  </a:lnTo>
                  <a:lnTo>
                    <a:pt x="667" y="173"/>
                  </a:lnTo>
                  <a:lnTo>
                    <a:pt x="670" y="173"/>
                  </a:lnTo>
                  <a:lnTo>
                    <a:pt x="673" y="174"/>
                  </a:lnTo>
                  <a:lnTo>
                    <a:pt x="679" y="176"/>
                  </a:lnTo>
                  <a:lnTo>
                    <a:pt x="684" y="174"/>
                  </a:lnTo>
                  <a:lnTo>
                    <a:pt x="685" y="173"/>
                  </a:lnTo>
                  <a:lnTo>
                    <a:pt x="685" y="174"/>
                  </a:lnTo>
                  <a:lnTo>
                    <a:pt x="686" y="175"/>
                  </a:lnTo>
                  <a:lnTo>
                    <a:pt x="687" y="174"/>
                  </a:lnTo>
                  <a:lnTo>
                    <a:pt x="687" y="174"/>
                  </a:lnTo>
                  <a:lnTo>
                    <a:pt x="690" y="174"/>
                  </a:lnTo>
                  <a:lnTo>
                    <a:pt x="695" y="173"/>
                  </a:lnTo>
                  <a:lnTo>
                    <a:pt x="695" y="173"/>
                  </a:lnTo>
                  <a:lnTo>
                    <a:pt x="700" y="174"/>
                  </a:lnTo>
                  <a:lnTo>
                    <a:pt x="702" y="173"/>
                  </a:lnTo>
                  <a:lnTo>
                    <a:pt x="702" y="173"/>
                  </a:lnTo>
                  <a:lnTo>
                    <a:pt x="703" y="173"/>
                  </a:lnTo>
                  <a:lnTo>
                    <a:pt x="703" y="171"/>
                  </a:lnTo>
                  <a:lnTo>
                    <a:pt x="706" y="172"/>
                  </a:lnTo>
                  <a:lnTo>
                    <a:pt x="708" y="173"/>
                  </a:lnTo>
                  <a:lnTo>
                    <a:pt x="710" y="173"/>
                  </a:lnTo>
                  <a:lnTo>
                    <a:pt x="710" y="173"/>
                  </a:lnTo>
                  <a:lnTo>
                    <a:pt x="711" y="173"/>
                  </a:lnTo>
                  <a:lnTo>
                    <a:pt x="712" y="173"/>
                  </a:lnTo>
                  <a:lnTo>
                    <a:pt x="714" y="173"/>
                  </a:lnTo>
                  <a:lnTo>
                    <a:pt x="715" y="174"/>
                  </a:lnTo>
                  <a:lnTo>
                    <a:pt x="716" y="174"/>
                  </a:lnTo>
                  <a:lnTo>
                    <a:pt x="719" y="176"/>
                  </a:lnTo>
                  <a:lnTo>
                    <a:pt x="723" y="181"/>
                  </a:lnTo>
                  <a:lnTo>
                    <a:pt x="730" y="183"/>
                  </a:lnTo>
                  <a:lnTo>
                    <a:pt x="731" y="187"/>
                  </a:lnTo>
                  <a:lnTo>
                    <a:pt x="734" y="192"/>
                  </a:lnTo>
                  <a:lnTo>
                    <a:pt x="732" y="193"/>
                  </a:lnTo>
                  <a:lnTo>
                    <a:pt x="733" y="196"/>
                  </a:lnTo>
                  <a:lnTo>
                    <a:pt x="733" y="197"/>
                  </a:lnTo>
                  <a:lnTo>
                    <a:pt x="734" y="200"/>
                  </a:lnTo>
                  <a:lnTo>
                    <a:pt x="734" y="202"/>
                  </a:lnTo>
                  <a:lnTo>
                    <a:pt x="737" y="202"/>
                  </a:lnTo>
                  <a:lnTo>
                    <a:pt x="738" y="202"/>
                  </a:lnTo>
                  <a:lnTo>
                    <a:pt x="741" y="203"/>
                  </a:lnTo>
                  <a:lnTo>
                    <a:pt x="742" y="203"/>
                  </a:lnTo>
                  <a:lnTo>
                    <a:pt x="746" y="202"/>
                  </a:lnTo>
                  <a:lnTo>
                    <a:pt x="749" y="201"/>
                  </a:lnTo>
                  <a:lnTo>
                    <a:pt x="750" y="202"/>
                  </a:lnTo>
                  <a:lnTo>
                    <a:pt x="751" y="204"/>
                  </a:lnTo>
                  <a:lnTo>
                    <a:pt x="751" y="205"/>
                  </a:lnTo>
                  <a:lnTo>
                    <a:pt x="753" y="205"/>
                  </a:lnTo>
                  <a:lnTo>
                    <a:pt x="753" y="205"/>
                  </a:lnTo>
                  <a:lnTo>
                    <a:pt x="756" y="208"/>
                  </a:lnTo>
                  <a:lnTo>
                    <a:pt x="760" y="209"/>
                  </a:lnTo>
                  <a:lnTo>
                    <a:pt x="761" y="211"/>
                  </a:lnTo>
                  <a:lnTo>
                    <a:pt x="761" y="213"/>
                  </a:lnTo>
                  <a:lnTo>
                    <a:pt x="761" y="213"/>
                  </a:lnTo>
                  <a:lnTo>
                    <a:pt x="762" y="216"/>
                  </a:lnTo>
                  <a:lnTo>
                    <a:pt x="763" y="218"/>
                  </a:lnTo>
                  <a:lnTo>
                    <a:pt x="766" y="221"/>
                  </a:lnTo>
                  <a:lnTo>
                    <a:pt x="767" y="222"/>
                  </a:lnTo>
                  <a:lnTo>
                    <a:pt x="767" y="223"/>
                  </a:lnTo>
                  <a:lnTo>
                    <a:pt x="769" y="223"/>
                  </a:lnTo>
                  <a:lnTo>
                    <a:pt x="772" y="225"/>
                  </a:lnTo>
                  <a:lnTo>
                    <a:pt x="774" y="225"/>
                  </a:lnTo>
                  <a:lnTo>
                    <a:pt x="774" y="225"/>
                  </a:lnTo>
                  <a:lnTo>
                    <a:pt x="775" y="225"/>
                  </a:lnTo>
                  <a:lnTo>
                    <a:pt x="774" y="231"/>
                  </a:lnTo>
                  <a:lnTo>
                    <a:pt x="775" y="235"/>
                  </a:lnTo>
                  <a:lnTo>
                    <a:pt x="775" y="236"/>
                  </a:lnTo>
                  <a:lnTo>
                    <a:pt x="779" y="239"/>
                  </a:lnTo>
                  <a:lnTo>
                    <a:pt x="780" y="240"/>
                  </a:lnTo>
                  <a:lnTo>
                    <a:pt x="786" y="242"/>
                  </a:lnTo>
                  <a:lnTo>
                    <a:pt x="790" y="242"/>
                  </a:lnTo>
                  <a:lnTo>
                    <a:pt x="793" y="242"/>
                  </a:lnTo>
                  <a:lnTo>
                    <a:pt x="793" y="242"/>
                  </a:lnTo>
                  <a:lnTo>
                    <a:pt x="793" y="242"/>
                  </a:lnTo>
                  <a:lnTo>
                    <a:pt x="802" y="242"/>
                  </a:lnTo>
                  <a:lnTo>
                    <a:pt x="804" y="242"/>
                  </a:lnTo>
                  <a:lnTo>
                    <a:pt x="805" y="243"/>
                  </a:lnTo>
                  <a:lnTo>
                    <a:pt x="810" y="241"/>
                  </a:lnTo>
                  <a:lnTo>
                    <a:pt x="812" y="242"/>
                  </a:lnTo>
                  <a:lnTo>
                    <a:pt x="815" y="242"/>
                  </a:lnTo>
                  <a:lnTo>
                    <a:pt x="818" y="244"/>
                  </a:lnTo>
                  <a:lnTo>
                    <a:pt x="821" y="247"/>
                  </a:lnTo>
                  <a:lnTo>
                    <a:pt x="821" y="247"/>
                  </a:lnTo>
                  <a:lnTo>
                    <a:pt x="822" y="248"/>
                  </a:lnTo>
                  <a:lnTo>
                    <a:pt x="825" y="249"/>
                  </a:lnTo>
                  <a:lnTo>
                    <a:pt x="826" y="250"/>
                  </a:lnTo>
                  <a:lnTo>
                    <a:pt x="828" y="248"/>
                  </a:lnTo>
                  <a:lnTo>
                    <a:pt x="830" y="247"/>
                  </a:lnTo>
                  <a:lnTo>
                    <a:pt x="838" y="244"/>
                  </a:lnTo>
                  <a:lnTo>
                    <a:pt x="843" y="242"/>
                  </a:lnTo>
                  <a:lnTo>
                    <a:pt x="848" y="240"/>
                  </a:lnTo>
                  <a:lnTo>
                    <a:pt x="848" y="239"/>
                  </a:lnTo>
                  <a:lnTo>
                    <a:pt x="845" y="230"/>
                  </a:lnTo>
                  <a:lnTo>
                    <a:pt x="842" y="215"/>
                  </a:lnTo>
                  <a:lnTo>
                    <a:pt x="841" y="212"/>
                  </a:lnTo>
                  <a:lnTo>
                    <a:pt x="841" y="212"/>
                  </a:lnTo>
                  <a:lnTo>
                    <a:pt x="840" y="211"/>
                  </a:lnTo>
                  <a:lnTo>
                    <a:pt x="840" y="209"/>
                  </a:lnTo>
                  <a:lnTo>
                    <a:pt x="839" y="206"/>
                  </a:lnTo>
                  <a:lnTo>
                    <a:pt x="837" y="201"/>
                  </a:lnTo>
                  <a:lnTo>
                    <a:pt x="836" y="196"/>
                  </a:lnTo>
                  <a:lnTo>
                    <a:pt x="836" y="191"/>
                  </a:lnTo>
                  <a:lnTo>
                    <a:pt x="836" y="190"/>
                  </a:lnTo>
                  <a:lnTo>
                    <a:pt x="836" y="186"/>
                  </a:lnTo>
                  <a:lnTo>
                    <a:pt x="838" y="184"/>
                  </a:lnTo>
                  <a:lnTo>
                    <a:pt x="833" y="184"/>
                  </a:lnTo>
                  <a:lnTo>
                    <a:pt x="833" y="182"/>
                  </a:lnTo>
                  <a:lnTo>
                    <a:pt x="807" y="182"/>
                  </a:lnTo>
                  <a:lnTo>
                    <a:pt x="804" y="178"/>
                  </a:lnTo>
                  <a:lnTo>
                    <a:pt x="803" y="179"/>
                  </a:lnTo>
                  <a:lnTo>
                    <a:pt x="791" y="157"/>
                  </a:lnTo>
                  <a:lnTo>
                    <a:pt x="784" y="164"/>
                  </a:lnTo>
                  <a:lnTo>
                    <a:pt x="783" y="163"/>
                  </a:lnTo>
                  <a:lnTo>
                    <a:pt x="769" y="135"/>
                  </a:lnTo>
                  <a:lnTo>
                    <a:pt x="753" y="134"/>
                  </a:lnTo>
                  <a:lnTo>
                    <a:pt x="753" y="132"/>
                  </a:lnTo>
                  <a:lnTo>
                    <a:pt x="751" y="132"/>
                  </a:lnTo>
                  <a:lnTo>
                    <a:pt x="749" y="132"/>
                  </a:lnTo>
                  <a:lnTo>
                    <a:pt x="742" y="123"/>
                  </a:lnTo>
                  <a:lnTo>
                    <a:pt x="741" y="120"/>
                  </a:lnTo>
                  <a:lnTo>
                    <a:pt x="742" y="119"/>
                  </a:lnTo>
                  <a:lnTo>
                    <a:pt x="743" y="119"/>
                  </a:lnTo>
                  <a:lnTo>
                    <a:pt x="743" y="119"/>
                  </a:lnTo>
                  <a:lnTo>
                    <a:pt x="743" y="114"/>
                  </a:lnTo>
                  <a:lnTo>
                    <a:pt x="743" y="114"/>
                  </a:lnTo>
                  <a:lnTo>
                    <a:pt x="742" y="110"/>
                  </a:lnTo>
                  <a:lnTo>
                    <a:pt x="741" y="102"/>
                  </a:lnTo>
                  <a:lnTo>
                    <a:pt x="741" y="101"/>
                  </a:lnTo>
                  <a:lnTo>
                    <a:pt x="743" y="99"/>
                  </a:lnTo>
                  <a:lnTo>
                    <a:pt x="743" y="84"/>
                  </a:lnTo>
                  <a:lnTo>
                    <a:pt x="741" y="84"/>
                  </a:lnTo>
                  <a:lnTo>
                    <a:pt x="741" y="78"/>
                  </a:lnTo>
                  <a:lnTo>
                    <a:pt x="740" y="73"/>
                  </a:lnTo>
                  <a:lnTo>
                    <a:pt x="739" y="69"/>
                  </a:lnTo>
                  <a:lnTo>
                    <a:pt x="739" y="62"/>
                  </a:lnTo>
                  <a:lnTo>
                    <a:pt x="737" y="57"/>
                  </a:lnTo>
                  <a:lnTo>
                    <a:pt x="734" y="54"/>
                  </a:lnTo>
                  <a:lnTo>
                    <a:pt x="734" y="54"/>
                  </a:lnTo>
                  <a:lnTo>
                    <a:pt x="733" y="53"/>
                  </a:lnTo>
                  <a:lnTo>
                    <a:pt x="733" y="53"/>
                  </a:lnTo>
                  <a:lnTo>
                    <a:pt x="730" y="51"/>
                  </a:lnTo>
                  <a:lnTo>
                    <a:pt x="725" y="49"/>
                  </a:lnTo>
                  <a:lnTo>
                    <a:pt x="719" y="47"/>
                  </a:lnTo>
                  <a:lnTo>
                    <a:pt x="715" y="47"/>
                  </a:lnTo>
                  <a:lnTo>
                    <a:pt x="711" y="45"/>
                  </a:lnTo>
                  <a:lnTo>
                    <a:pt x="710" y="45"/>
                  </a:lnTo>
                  <a:lnTo>
                    <a:pt x="708" y="46"/>
                  </a:lnTo>
                  <a:lnTo>
                    <a:pt x="707" y="47"/>
                  </a:lnTo>
                  <a:lnTo>
                    <a:pt x="706" y="47"/>
                  </a:lnTo>
                  <a:lnTo>
                    <a:pt x="700" y="47"/>
                  </a:lnTo>
                  <a:lnTo>
                    <a:pt x="700" y="47"/>
                  </a:lnTo>
                  <a:lnTo>
                    <a:pt x="700" y="47"/>
                  </a:lnTo>
                  <a:lnTo>
                    <a:pt x="694" y="50"/>
                  </a:lnTo>
                  <a:lnTo>
                    <a:pt x="689" y="51"/>
                  </a:lnTo>
                  <a:lnTo>
                    <a:pt x="683" y="50"/>
                  </a:lnTo>
                  <a:lnTo>
                    <a:pt x="682" y="51"/>
                  </a:lnTo>
                  <a:lnTo>
                    <a:pt x="681" y="52"/>
                  </a:lnTo>
                  <a:lnTo>
                    <a:pt x="680" y="53"/>
                  </a:lnTo>
                  <a:lnTo>
                    <a:pt x="679" y="54"/>
                  </a:lnTo>
                  <a:lnTo>
                    <a:pt x="677" y="55"/>
                  </a:lnTo>
                  <a:lnTo>
                    <a:pt x="674" y="56"/>
                  </a:lnTo>
                  <a:lnTo>
                    <a:pt x="674" y="56"/>
                  </a:lnTo>
                  <a:lnTo>
                    <a:pt x="674" y="56"/>
                  </a:lnTo>
                  <a:lnTo>
                    <a:pt x="672" y="55"/>
                  </a:lnTo>
                  <a:lnTo>
                    <a:pt x="672" y="55"/>
                  </a:lnTo>
                  <a:lnTo>
                    <a:pt x="669" y="52"/>
                  </a:lnTo>
                  <a:lnTo>
                    <a:pt x="668" y="51"/>
                  </a:lnTo>
                  <a:lnTo>
                    <a:pt x="665" y="49"/>
                  </a:lnTo>
                  <a:lnTo>
                    <a:pt x="661" y="47"/>
                  </a:lnTo>
                  <a:lnTo>
                    <a:pt x="657" y="45"/>
                  </a:lnTo>
                  <a:lnTo>
                    <a:pt x="647" y="37"/>
                  </a:lnTo>
                  <a:lnTo>
                    <a:pt x="638" y="31"/>
                  </a:lnTo>
                  <a:lnTo>
                    <a:pt x="634" y="26"/>
                  </a:lnTo>
                  <a:lnTo>
                    <a:pt x="630" y="24"/>
                  </a:lnTo>
                  <a:lnTo>
                    <a:pt x="629" y="27"/>
                  </a:lnTo>
                  <a:lnTo>
                    <a:pt x="629" y="31"/>
                  </a:lnTo>
                  <a:lnTo>
                    <a:pt x="629" y="36"/>
                  </a:lnTo>
                  <a:lnTo>
                    <a:pt x="629" y="40"/>
                  </a:lnTo>
                  <a:lnTo>
                    <a:pt x="628" y="42"/>
                  </a:lnTo>
                  <a:lnTo>
                    <a:pt x="627" y="46"/>
                  </a:lnTo>
                  <a:lnTo>
                    <a:pt x="625" y="51"/>
                  </a:lnTo>
                  <a:lnTo>
                    <a:pt x="622" y="53"/>
                  </a:lnTo>
                  <a:lnTo>
                    <a:pt x="621" y="56"/>
                  </a:lnTo>
                  <a:lnTo>
                    <a:pt x="620" y="58"/>
                  </a:lnTo>
                  <a:lnTo>
                    <a:pt x="618" y="61"/>
                  </a:lnTo>
                  <a:lnTo>
                    <a:pt x="617" y="62"/>
                  </a:lnTo>
                  <a:lnTo>
                    <a:pt x="615" y="64"/>
                  </a:lnTo>
                  <a:lnTo>
                    <a:pt x="611" y="66"/>
                  </a:lnTo>
                  <a:lnTo>
                    <a:pt x="608" y="68"/>
                  </a:lnTo>
                  <a:lnTo>
                    <a:pt x="608" y="69"/>
                  </a:lnTo>
                  <a:lnTo>
                    <a:pt x="605" y="71"/>
                  </a:lnTo>
                  <a:lnTo>
                    <a:pt x="603" y="74"/>
                  </a:lnTo>
                  <a:lnTo>
                    <a:pt x="601" y="76"/>
                  </a:lnTo>
                  <a:lnTo>
                    <a:pt x="599" y="75"/>
                  </a:lnTo>
                  <a:lnTo>
                    <a:pt x="598" y="78"/>
                  </a:lnTo>
                  <a:lnTo>
                    <a:pt x="596" y="81"/>
                  </a:lnTo>
                  <a:lnTo>
                    <a:pt x="596" y="82"/>
                  </a:lnTo>
                  <a:lnTo>
                    <a:pt x="594" y="78"/>
                  </a:lnTo>
                  <a:lnTo>
                    <a:pt x="593" y="74"/>
                  </a:lnTo>
                  <a:lnTo>
                    <a:pt x="593" y="74"/>
                  </a:lnTo>
                  <a:lnTo>
                    <a:pt x="590" y="71"/>
                  </a:lnTo>
                  <a:lnTo>
                    <a:pt x="589" y="71"/>
                  </a:lnTo>
                  <a:lnTo>
                    <a:pt x="588" y="71"/>
                  </a:lnTo>
                  <a:lnTo>
                    <a:pt x="544" y="71"/>
                  </a:lnTo>
                  <a:lnTo>
                    <a:pt x="543" y="71"/>
                  </a:lnTo>
                  <a:lnTo>
                    <a:pt x="544" y="47"/>
                  </a:lnTo>
                  <a:lnTo>
                    <a:pt x="535" y="43"/>
                  </a:lnTo>
                  <a:lnTo>
                    <a:pt x="535" y="43"/>
                  </a:lnTo>
                  <a:lnTo>
                    <a:pt x="531" y="42"/>
                  </a:lnTo>
                  <a:lnTo>
                    <a:pt x="529" y="42"/>
                  </a:lnTo>
                  <a:lnTo>
                    <a:pt x="526" y="42"/>
                  </a:lnTo>
                  <a:lnTo>
                    <a:pt x="526" y="42"/>
                  </a:lnTo>
                  <a:lnTo>
                    <a:pt x="525" y="43"/>
                  </a:lnTo>
                  <a:lnTo>
                    <a:pt x="525" y="43"/>
                  </a:lnTo>
                  <a:lnTo>
                    <a:pt x="522" y="43"/>
                  </a:lnTo>
                  <a:lnTo>
                    <a:pt x="519" y="43"/>
                  </a:lnTo>
                  <a:lnTo>
                    <a:pt x="518" y="43"/>
                  </a:lnTo>
                  <a:lnTo>
                    <a:pt x="516" y="44"/>
                  </a:lnTo>
                  <a:lnTo>
                    <a:pt x="513" y="46"/>
                  </a:lnTo>
                  <a:lnTo>
                    <a:pt x="510" y="46"/>
                  </a:lnTo>
                  <a:lnTo>
                    <a:pt x="508" y="48"/>
                  </a:lnTo>
                  <a:lnTo>
                    <a:pt x="506" y="50"/>
                  </a:lnTo>
                  <a:lnTo>
                    <a:pt x="503" y="51"/>
                  </a:lnTo>
                  <a:lnTo>
                    <a:pt x="501" y="48"/>
                  </a:lnTo>
                  <a:lnTo>
                    <a:pt x="500" y="46"/>
                  </a:lnTo>
                  <a:lnTo>
                    <a:pt x="498" y="43"/>
                  </a:lnTo>
                  <a:lnTo>
                    <a:pt x="497" y="43"/>
                  </a:lnTo>
                  <a:lnTo>
                    <a:pt x="494" y="43"/>
                  </a:lnTo>
                  <a:lnTo>
                    <a:pt x="493" y="45"/>
                  </a:lnTo>
                  <a:lnTo>
                    <a:pt x="493" y="45"/>
                  </a:lnTo>
                  <a:lnTo>
                    <a:pt x="493" y="46"/>
                  </a:lnTo>
                  <a:lnTo>
                    <a:pt x="492" y="46"/>
                  </a:lnTo>
                  <a:lnTo>
                    <a:pt x="490" y="47"/>
                  </a:lnTo>
                  <a:lnTo>
                    <a:pt x="489" y="51"/>
                  </a:lnTo>
                  <a:lnTo>
                    <a:pt x="485" y="52"/>
                  </a:lnTo>
                  <a:lnTo>
                    <a:pt x="483" y="52"/>
                  </a:lnTo>
                  <a:lnTo>
                    <a:pt x="480" y="53"/>
                  </a:lnTo>
                  <a:lnTo>
                    <a:pt x="478" y="54"/>
                  </a:lnTo>
                  <a:lnTo>
                    <a:pt x="477" y="54"/>
                  </a:lnTo>
                  <a:lnTo>
                    <a:pt x="474" y="54"/>
                  </a:lnTo>
                  <a:lnTo>
                    <a:pt x="470" y="54"/>
                  </a:lnTo>
                  <a:lnTo>
                    <a:pt x="466" y="54"/>
                  </a:lnTo>
                  <a:lnTo>
                    <a:pt x="463" y="53"/>
                  </a:lnTo>
                  <a:lnTo>
                    <a:pt x="463" y="51"/>
                  </a:lnTo>
                  <a:lnTo>
                    <a:pt x="464" y="49"/>
                  </a:lnTo>
                  <a:lnTo>
                    <a:pt x="467" y="45"/>
                  </a:lnTo>
                  <a:lnTo>
                    <a:pt x="463" y="45"/>
                  </a:lnTo>
                  <a:lnTo>
                    <a:pt x="460" y="46"/>
                  </a:lnTo>
                  <a:lnTo>
                    <a:pt x="457" y="47"/>
                  </a:lnTo>
                  <a:lnTo>
                    <a:pt x="455" y="47"/>
                  </a:lnTo>
                  <a:lnTo>
                    <a:pt x="453" y="47"/>
                  </a:lnTo>
                  <a:lnTo>
                    <a:pt x="448" y="46"/>
                  </a:lnTo>
                  <a:lnTo>
                    <a:pt x="444" y="45"/>
                  </a:lnTo>
                  <a:lnTo>
                    <a:pt x="439" y="45"/>
                  </a:lnTo>
                  <a:lnTo>
                    <a:pt x="438" y="45"/>
                  </a:lnTo>
                  <a:lnTo>
                    <a:pt x="436" y="45"/>
                  </a:lnTo>
                  <a:lnTo>
                    <a:pt x="434" y="45"/>
                  </a:lnTo>
                  <a:lnTo>
                    <a:pt x="433" y="45"/>
                  </a:lnTo>
                  <a:lnTo>
                    <a:pt x="430" y="45"/>
                  </a:lnTo>
                  <a:lnTo>
                    <a:pt x="427" y="46"/>
                  </a:lnTo>
                  <a:lnTo>
                    <a:pt x="423" y="46"/>
                  </a:lnTo>
                  <a:lnTo>
                    <a:pt x="418" y="47"/>
                  </a:lnTo>
                  <a:lnTo>
                    <a:pt x="416" y="47"/>
                  </a:lnTo>
                  <a:lnTo>
                    <a:pt x="412" y="47"/>
                  </a:lnTo>
                  <a:lnTo>
                    <a:pt x="412" y="47"/>
                  </a:lnTo>
                  <a:lnTo>
                    <a:pt x="403" y="47"/>
                  </a:lnTo>
                  <a:lnTo>
                    <a:pt x="402" y="47"/>
                  </a:lnTo>
                  <a:lnTo>
                    <a:pt x="398" y="47"/>
                  </a:lnTo>
                  <a:lnTo>
                    <a:pt x="393" y="47"/>
                  </a:lnTo>
                  <a:lnTo>
                    <a:pt x="388" y="46"/>
                  </a:lnTo>
                  <a:lnTo>
                    <a:pt x="384" y="46"/>
                  </a:lnTo>
                  <a:lnTo>
                    <a:pt x="380" y="46"/>
                  </a:lnTo>
                  <a:lnTo>
                    <a:pt x="378" y="46"/>
                  </a:lnTo>
                  <a:lnTo>
                    <a:pt x="375" y="46"/>
                  </a:lnTo>
                  <a:lnTo>
                    <a:pt x="372" y="45"/>
                  </a:lnTo>
                  <a:lnTo>
                    <a:pt x="371" y="45"/>
                  </a:lnTo>
                  <a:lnTo>
                    <a:pt x="365" y="42"/>
                  </a:lnTo>
                  <a:lnTo>
                    <a:pt x="363" y="41"/>
                  </a:lnTo>
                  <a:lnTo>
                    <a:pt x="363" y="41"/>
                  </a:lnTo>
                  <a:lnTo>
                    <a:pt x="362" y="39"/>
                  </a:lnTo>
                  <a:lnTo>
                    <a:pt x="362" y="40"/>
                  </a:lnTo>
                  <a:lnTo>
                    <a:pt x="362" y="38"/>
                  </a:lnTo>
                  <a:lnTo>
                    <a:pt x="363" y="36"/>
                  </a:lnTo>
                  <a:lnTo>
                    <a:pt x="364" y="34"/>
                  </a:lnTo>
                  <a:lnTo>
                    <a:pt x="362" y="32"/>
                  </a:lnTo>
                  <a:lnTo>
                    <a:pt x="362" y="30"/>
                  </a:lnTo>
                  <a:lnTo>
                    <a:pt x="362" y="28"/>
                  </a:lnTo>
                  <a:lnTo>
                    <a:pt x="364" y="26"/>
                  </a:lnTo>
                  <a:lnTo>
                    <a:pt x="367" y="25"/>
                  </a:lnTo>
                  <a:lnTo>
                    <a:pt x="368" y="24"/>
                  </a:lnTo>
                  <a:lnTo>
                    <a:pt x="368" y="23"/>
                  </a:lnTo>
                  <a:lnTo>
                    <a:pt x="369" y="21"/>
                  </a:lnTo>
                  <a:lnTo>
                    <a:pt x="369" y="21"/>
                  </a:lnTo>
                  <a:lnTo>
                    <a:pt x="368" y="21"/>
                  </a:lnTo>
                  <a:lnTo>
                    <a:pt x="368" y="21"/>
                  </a:lnTo>
                  <a:lnTo>
                    <a:pt x="371" y="17"/>
                  </a:lnTo>
                  <a:lnTo>
                    <a:pt x="374" y="13"/>
                  </a:lnTo>
                  <a:lnTo>
                    <a:pt x="376" y="11"/>
                  </a:lnTo>
                  <a:lnTo>
                    <a:pt x="378" y="7"/>
                  </a:lnTo>
                  <a:lnTo>
                    <a:pt x="379" y="4"/>
                  </a:lnTo>
                  <a:lnTo>
                    <a:pt x="381" y="1"/>
                  </a:lnTo>
                  <a:lnTo>
                    <a:pt x="381" y="0"/>
                  </a:lnTo>
                  <a:lnTo>
                    <a:pt x="378" y="0"/>
                  </a:lnTo>
                  <a:lnTo>
                    <a:pt x="377" y="0"/>
                  </a:lnTo>
                  <a:lnTo>
                    <a:pt x="376" y="0"/>
                  </a:lnTo>
                  <a:lnTo>
                    <a:pt x="374" y="1"/>
                  </a:lnTo>
                  <a:lnTo>
                    <a:pt x="372" y="2"/>
                  </a:lnTo>
                  <a:lnTo>
                    <a:pt x="370" y="3"/>
                  </a:lnTo>
                  <a:lnTo>
                    <a:pt x="370" y="3"/>
                  </a:lnTo>
                  <a:lnTo>
                    <a:pt x="368" y="6"/>
                  </a:lnTo>
                  <a:lnTo>
                    <a:pt x="367" y="8"/>
                  </a:lnTo>
                  <a:lnTo>
                    <a:pt x="365" y="10"/>
                  </a:lnTo>
                  <a:lnTo>
                    <a:pt x="363" y="11"/>
                  </a:lnTo>
                  <a:lnTo>
                    <a:pt x="363" y="11"/>
                  </a:lnTo>
                  <a:lnTo>
                    <a:pt x="359" y="12"/>
                  </a:lnTo>
                  <a:lnTo>
                    <a:pt x="358" y="13"/>
                  </a:lnTo>
                  <a:lnTo>
                    <a:pt x="356" y="15"/>
                  </a:lnTo>
                  <a:lnTo>
                    <a:pt x="356" y="16"/>
                  </a:lnTo>
                  <a:lnTo>
                    <a:pt x="353" y="18"/>
                  </a:lnTo>
                  <a:lnTo>
                    <a:pt x="351" y="20"/>
                  </a:lnTo>
                  <a:lnTo>
                    <a:pt x="350" y="21"/>
                  </a:lnTo>
                  <a:lnTo>
                    <a:pt x="349" y="22"/>
                  </a:lnTo>
                  <a:lnTo>
                    <a:pt x="347" y="25"/>
                  </a:lnTo>
                  <a:lnTo>
                    <a:pt x="346" y="25"/>
                  </a:lnTo>
                  <a:lnTo>
                    <a:pt x="346" y="25"/>
                  </a:lnTo>
                  <a:lnTo>
                    <a:pt x="347" y="27"/>
                  </a:lnTo>
                  <a:lnTo>
                    <a:pt x="347" y="27"/>
                  </a:lnTo>
                  <a:lnTo>
                    <a:pt x="346" y="29"/>
                  </a:lnTo>
                  <a:lnTo>
                    <a:pt x="342" y="32"/>
                  </a:lnTo>
                  <a:lnTo>
                    <a:pt x="340" y="35"/>
                  </a:lnTo>
                  <a:lnTo>
                    <a:pt x="338" y="37"/>
                  </a:lnTo>
                  <a:lnTo>
                    <a:pt x="338" y="37"/>
                  </a:lnTo>
                  <a:lnTo>
                    <a:pt x="337" y="37"/>
                  </a:lnTo>
                  <a:lnTo>
                    <a:pt x="336" y="37"/>
                  </a:lnTo>
                  <a:lnTo>
                    <a:pt x="334" y="36"/>
                  </a:lnTo>
                  <a:lnTo>
                    <a:pt x="330" y="36"/>
                  </a:lnTo>
                  <a:lnTo>
                    <a:pt x="330" y="36"/>
                  </a:lnTo>
                  <a:lnTo>
                    <a:pt x="330" y="36"/>
                  </a:lnTo>
                  <a:lnTo>
                    <a:pt x="328" y="36"/>
                  </a:lnTo>
                  <a:lnTo>
                    <a:pt x="326" y="36"/>
                  </a:lnTo>
                  <a:lnTo>
                    <a:pt x="324" y="36"/>
                  </a:lnTo>
                  <a:lnTo>
                    <a:pt x="323" y="37"/>
                  </a:lnTo>
                  <a:lnTo>
                    <a:pt x="322" y="38"/>
                  </a:lnTo>
                  <a:lnTo>
                    <a:pt x="321" y="41"/>
                  </a:lnTo>
                  <a:lnTo>
                    <a:pt x="321" y="41"/>
                  </a:lnTo>
                  <a:lnTo>
                    <a:pt x="321" y="41"/>
                  </a:lnTo>
                  <a:lnTo>
                    <a:pt x="318" y="45"/>
                  </a:lnTo>
                  <a:lnTo>
                    <a:pt x="316" y="48"/>
                  </a:lnTo>
                  <a:lnTo>
                    <a:pt x="314" y="50"/>
                  </a:lnTo>
                  <a:lnTo>
                    <a:pt x="312" y="50"/>
                  </a:lnTo>
                  <a:lnTo>
                    <a:pt x="309" y="51"/>
                  </a:lnTo>
                  <a:lnTo>
                    <a:pt x="308" y="49"/>
                  </a:lnTo>
                  <a:lnTo>
                    <a:pt x="308" y="48"/>
                  </a:lnTo>
                  <a:lnTo>
                    <a:pt x="308" y="48"/>
                  </a:lnTo>
                  <a:lnTo>
                    <a:pt x="308" y="46"/>
                  </a:lnTo>
                  <a:lnTo>
                    <a:pt x="308" y="44"/>
                  </a:lnTo>
                  <a:lnTo>
                    <a:pt x="308" y="43"/>
                  </a:lnTo>
                  <a:lnTo>
                    <a:pt x="308" y="42"/>
                  </a:lnTo>
                  <a:lnTo>
                    <a:pt x="308" y="41"/>
                  </a:lnTo>
                  <a:lnTo>
                    <a:pt x="308" y="40"/>
                  </a:lnTo>
                  <a:lnTo>
                    <a:pt x="305" y="41"/>
                  </a:lnTo>
                  <a:lnTo>
                    <a:pt x="300" y="41"/>
                  </a:lnTo>
                  <a:lnTo>
                    <a:pt x="297" y="40"/>
                  </a:lnTo>
                  <a:lnTo>
                    <a:pt x="294" y="37"/>
                  </a:lnTo>
                  <a:lnTo>
                    <a:pt x="292" y="32"/>
                  </a:lnTo>
                  <a:lnTo>
                    <a:pt x="291" y="31"/>
                  </a:lnTo>
                  <a:lnTo>
                    <a:pt x="290" y="30"/>
                  </a:lnTo>
                  <a:lnTo>
                    <a:pt x="288" y="27"/>
                  </a:lnTo>
                  <a:lnTo>
                    <a:pt x="287" y="26"/>
                  </a:lnTo>
                  <a:lnTo>
                    <a:pt x="284" y="27"/>
                  </a:lnTo>
                  <a:lnTo>
                    <a:pt x="278" y="30"/>
                  </a:lnTo>
                  <a:lnTo>
                    <a:pt x="275" y="34"/>
                  </a:lnTo>
                  <a:lnTo>
                    <a:pt x="272" y="40"/>
                  </a:lnTo>
                  <a:lnTo>
                    <a:pt x="267" y="41"/>
                  </a:lnTo>
                  <a:lnTo>
                    <a:pt x="259" y="40"/>
                  </a:lnTo>
                  <a:lnTo>
                    <a:pt x="256" y="42"/>
                  </a:lnTo>
                  <a:lnTo>
                    <a:pt x="253" y="44"/>
                  </a:lnTo>
                  <a:lnTo>
                    <a:pt x="253" y="44"/>
                  </a:lnTo>
                  <a:lnTo>
                    <a:pt x="255" y="41"/>
                  </a:lnTo>
                  <a:lnTo>
                    <a:pt x="257" y="37"/>
                  </a:lnTo>
                  <a:lnTo>
                    <a:pt x="258" y="35"/>
                  </a:lnTo>
                  <a:lnTo>
                    <a:pt x="256" y="34"/>
                  </a:lnTo>
                  <a:lnTo>
                    <a:pt x="254" y="34"/>
                  </a:lnTo>
                  <a:lnTo>
                    <a:pt x="252" y="34"/>
                  </a:lnTo>
                  <a:lnTo>
                    <a:pt x="248" y="35"/>
                  </a:lnTo>
                  <a:lnTo>
                    <a:pt x="244" y="36"/>
                  </a:lnTo>
                  <a:lnTo>
                    <a:pt x="239" y="37"/>
                  </a:lnTo>
                  <a:lnTo>
                    <a:pt x="236" y="36"/>
                  </a:lnTo>
                  <a:lnTo>
                    <a:pt x="231" y="33"/>
                  </a:lnTo>
                  <a:lnTo>
                    <a:pt x="226" y="32"/>
                  </a:lnTo>
                  <a:lnTo>
                    <a:pt x="221" y="31"/>
                  </a:lnTo>
                  <a:lnTo>
                    <a:pt x="217" y="29"/>
                  </a:lnTo>
                  <a:lnTo>
                    <a:pt x="211" y="27"/>
                  </a:lnTo>
                  <a:lnTo>
                    <a:pt x="208" y="25"/>
                  </a:lnTo>
                  <a:lnTo>
                    <a:pt x="205" y="23"/>
                  </a:lnTo>
                  <a:lnTo>
                    <a:pt x="200" y="23"/>
                  </a:lnTo>
                  <a:lnTo>
                    <a:pt x="196" y="23"/>
                  </a:lnTo>
                  <a:lnTo>
                    <a:pt x="191" y="23"/>
                  </a:lnTo>
                  <a:lnTo>
                    <a:pt x="184" y="23"/>
                  </a:lnTo>
                  <a:lnTo>
                    <a:pt x="185" y="21"/>
                  </a:lnTo>
                  <a:lnTo>
                    <a:pt x="185" y="21"/>
                  </a:lnTo>
                  <a:lnTo>
                    <a:pt x="185" y="21"/>
                  </a:lnTo>
                  <a:lnTo>
                    <a:pt x="184" y="20"/>
                  </a:lnTo>
                  <a:lnTo>
                    <a:pt x="181" y="20"/>
                  </a:lnTo>
                  <a:lnTo>
                    <a:pt x="179" y="19"/>
                  </a:lnTo>
                  <a:lnTo>
                    <a:pt x="177" y="14"/>
                  </a:lnTo>
                  <a:lnTo>
                    <a:pt x="176" y="12"/>
                  </a:lnTo>
                  <a:lnTo>
                    <a:pt x="174" y="10"/>
                  </a:lnTo>
                  <a:lnTo>
                    <a:pt x="171" y="14"/>
                  </a:lnTo>
                  <a:lnTo>
                    <a:pt x="168" y="15"/>
                  </a:lnTo>
                  <a:lnTo>
                    <a:pt x="168" y="15"/>
                  </a:lnTo>
                  <a:lnTo>
                    <a:pt x="166" y="17"/>
                  </a:lnTo>
                  <a:lnTo>
                    <a:pt x="165" y="19"/>
                  </a:lnTo>
                  <a:lnTo>
                    <a:pt x="164" y="20"/>
                  </a:lnTo>
                  <a:lnTo>
                    <a:pt x="164" y="21"/>
                  </a:lnTo>
                  <a:lnTo>
                    <a:pt x="164" y="24"/>
                  </a:lnTo>
                  <a:lnTo>
                    <a:pt x="165" y="26"/>
                  </a:lnTo>
                  <a:lnTo>
                    <a:pt x="166" y="29"/>
                  </a:lnTo>
                  <a:lnTo>
                    <a:pt x="165" y="29"/>
                  </a:lnTo>
                  <a:lnTo>
                    <a:pt x="166" y="29"/>
                  </a:lnTo>
                  <a:lnTo>
                    <a:pt x="165" y="31"/>
                  </a:lnTo>
                  <a:lnTo>
                    <a:pt x="164" y="32"/>
                  </a:lnTo>
                  <a:lnTo>
                    <a:pt x="164" y="32"/>
                  </a:lnTo>
                  <a:lnTo>
                    <a:pt x="163" y="34"/>
                  </a:lnTo>
                  <a:lnTo>
                    <a:pt x="162" y="37"/>
                  </a:lnTo>
                  <a:lnTo>
                    <a:pt x="160" y="42"/>
                  </a:lnTo>
                  <a:lnTo>
                    <a:pt x="158" y="47"/>
                  </a:lnTo>
                  <a:lnTo>
                    <a:pt x="158" y="49"/>
                  </a:lnTo>
                  <a:lnTo>
                    <a:pt x="158" y="51"/>
                  </a:lnTo>
                  <a:lnTo>
                    <a:pt x="156" y="55"/>
                  </a:lnTo>
                  <a:lnTo>
                    <a:pt x="153" y="58"/>
                  </a:lnTo>
                  <a:lnTo>
                    <a:pt x="148" y="59"/>
                  </a:lnTo>
                  <a:lnTo>
                    <a:pt x="144" y="60"/>
                  </a:lnTo>
                  <a:lnTo>
                    <a:pt x="141" y="61"/>
                  </a:lnTo>
                  <a:lnTo>
                    <a:pt x="139" y="60"/>
                  </a:lnTo>
                  <a:lnTo>
                    <a:pt x="139" y="57"/>
                  </a:lnTo>
                  <a:lnTo>
                    <a:pt x="139" y="57"/>
                  </a:lnTo>
                  <a:lnTo>
                    <a:pt x="138" y="52"/>
                  </a:lnTo>
                  <a:lnTo>
                    <a:pt x="138" y="47"/>
                  </a:lnTo>
                  <a:lnTo>
                    <a:pt x="138" y="42"/>
                  </a:lnTo>
                  <a:lnTo>
                    <a:pt x="138" y="42"/>
                  </a:lnTo>
                  <a:lnTo>
                    <a:pt x="138" y="41"/>
                  </a:lnTo>
                  <a:lnTo>
                    <a:pt x="136" y="41"/>
                  </a:lnTo>
                  <a:lnTo>
                    <a:pt x="133" y="40"/>
                  </a:lnTo>
                  <a:lnTo>
                    <a:pt x="131" y="42"/>
                  </a:lnTo>
                  <a:lnTo>
                    <a:pt x="128" y="44"/>
                  </a:lnTo>
                  <a:lnTo>
                    <a:pt x="123" y="42"/>
                  </a:lnTo>
                  <a:lnTo>
                    <a:pt x="118" y="40"/>
                  </a:lnTo>
                  <a:lnTo>
                    <a:pt x="115" y="38"/>
                  </a:lnTo>
                  <a:lnTo>
                    <a:pt x="113" y="36"/>
                  </a:lnTo>
                  <a:close/>
                </a:path>
              </a:pathLst>
            </a:custGeom>
            <a:solidFill>
              <a:srgbClr val="323F4F"/>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91" name="Google Shape;1191;p51" descr="{&quot;Key&quot;:&quot;kitui&quot;,&quot;Name&quot;:&quot;Kitui&quot;,&quot;Value&quot;:79.0,&quot;Formula&quot;:&quot;79&quot;,&quot;Text&quot;:&quot;79&quot;,&quot;OfficeApplication&quot;:1,&quot;HasValue&quot;:true}"/>
            <p:cNvSpPr/>
            <p:nvPr/>
          </p:nvSpPr>
          <p:spPr>
            <a:xfrm>
              <a:off x="3025180" y="3605482"/>
              <a:ext cx="810659" cy="1642346"/>
            </a:xfrm>
            <a:custGeom>
              <a:avLst/>
              <a:gdLst/>
              <a:ahLst/>
              <a:cxnLst/>
              <a:rect l="l" t="t" r="r" b="b"/>
              <a:pathLst>
                <a:path w="1356" h="2738" extrusionOk="0">
                  <a:moveTo>
                    <a:pt x="145" y="1385"/>
                  </a:moveTo>
                  <a:lnTo>
                    <a:pt x="152" y="1393"/>
                  </a:lnTo>
                  <a:lnTo>
                    <a:pt x="156" y="1398"/>
                  </a:lnTo>
                  <a:lnTo>
                    <a:pt x="164" y="1409"/>
                  </a:lnTo>
                  <a:lnTo>
                    <a:pt x="170" y="1418"/>
                  </a:lnTo>
                  <a:lnTo>
                    <a:pt x="175" y="1427"/>
                  </a:lnTo>
                  <a:lnTo>
                    <a:pt x="187" y="1442"/>
                  </a:lnTo>
                  <a:lnTo>
                    <a:pt x="185" y="1445"/>
                  </a:lnTo>
                  <a:lnTo>
                    <a:pt x="187" y="1449"/>
                  </a:lnTo>
                  <a:lnTo>
                    <a:pt x="190" y="1455"/>
                  </a:lnTo>
                  <a:lnTo>
                    <a:pt x="190" y="1458"/>
                  </a:lnTo>
                  <a:lnTo>
                    <a:pt x="196" y="1467"/>
                  </a:lnTo>
                  <a:lnTo>
                    <a:pt x="201" y="1470"/>
                  </a:lnTo>
                  <a:lnTo>
                    <a:pt x="205" y="1477"/>
                  </a:lnTo>
                  <a:lnTo>
                    <a:pt x="206" y="1477"/>
                  </a:lnTo>
                  <a:lnTo>
                    <a:pt x="213" y="1481"/>
                  </a:lnTo>
                  <a:lnTo>
                    <a:pt x="216" y="1489"/>
                  </a:lnTo>
                  <a:lnTo>
                    <a:pt x="216" y="1489"/>
                  </a:lnTo>
                  <a:lnTo>
                    <a:pt x="216" y="1496"/>
                  </a:lnTo>
                  <a:lnTo>
                    <a:pt x="222" y="1500"/>
                  </a:lnTo>
                  <a:lnTo>
                    <a:pt x="220" y="1508"/>
                  </a:lnTo>
                  <a:lnTo>
                    <a:pt x="219" y="1514"/>
                  </a:lnTo>
                  <a:lnTo>
                    <a:pt x="223" y="1515"/>
                  </a:lnTo>
                  <a:lnTo>
                    <a:pt x="227" y="1516"/>
                  </a:lnTo>
                  <a:lnTo>
                    <a:pt x="229" y="1523"/>
                  </a:lnTo>
                  <a:lnTo>
                    <a:pt x="230" y="1530"/>
                  </a:lnTo>
                  <a:lnTo>
                    <a:pt x="234" y="1540"/>
                  </a:lnTo>
                  <a:lnTo>
                    <a:pt x="237" y="1550"/>
                  </a:lnTo>
                  <a:lnTo>
                    <a:pt x="237" y="1555"/>
                  </a:lnTo>
                  <a:lnTo>
                    <a:pt x="234" y="1558"/>
                  </a:lnTo>
                  <a:lnTo>
                    <a:pt x="236" y="1563"/>
                  </a:lnTo>
                  <a:lnTo>
                    <a:pt x="233" y="1564"/>
                  </a:lnTo>
                  <a:lnTo>
                    <a:pt x="232" y="1567"/>
                  </a:lnTo>
                  <a:lnTo>
                    <a:pt x="231" y="1567"/>
                  </a:lnTo>
                  <a:lnTo>
                    <a:pt x="231" y="1567"/>
                  </a:lnTo>
                  <a:lnTo>
                    <a:pt x="225" y="1567"/>
                  </a:lnTo>
                  <a:lnTo>
                    <a:pt x="222" y="1571"/>
                  </a:lnTo>
                  <a:lnTo>
                    <a:pt x="223" y="1576"/>
                  </a:lnTo>
                  <a:lnTo>
                    <a:pt x="225" y="1583"/>
                  </a:lnTo>
                  <a:lnTo>
                    <a:pt x="228" y="1588"/>
                  </a:lnTo>
                  <a:lnTo>
                    <a:pt x="234" y="1597"/>
                  </a:lnTo>
                  <a:lnTo>
                    <a:pt x="244" y="1607"/>
                  </a:lnTo>
                  <a:lnTo>
                    <a:pt x="254" y="1617"/>
                  </a:lnTo>
                  <a:lnTo>
                    <a:pt x="261" y="1620"/>
                  </a:lnTo>
                  <a:lnTo>
                    <a:pt x="265" y="1624"/>
                  </a:lnTo>
                  <a:lnTo>
                    <a:pt x="272" y="1629"/>
                  </a:lnTo>
                  <a:lnTo>
                    <a:pt x="273" y="1634"/>
                  </a:lnTo>
                  <a:lnTo>
                    <a:pt x="268" y="1637"/>
                  </a:lnTo>
                  <a:lnTo>
                    <a:pt x="264" y="1640"/>
                  </a:lnTo>
                  <a:lnTo>
                    <a:pt x="264" y="1646"/>
                  </a:lnTo>
                  <a:lnTo>
                    <a:pt x="269" y="1650"/>
                  </a:lnTo>
                  <a:lnTo>
                    <a:pt x="270" y="1652"/>
                  </a:lnTo>
                  <a:lnTo>
                    <a:pt x="277" y="1657"/>
                  </a:lnTo>
                  <a:lnTo>
                    <a:pt x="278" y="1658"/>
                  </a:lnTo>
                  <a:lnTo>
                    <a:pt x="279" y="1663"/>
                  </a:lnTo>
                  <a:lnTo>
                    <a:pt x="281" y="1667"/>
                  </a:lnTo>
                  <a:lnTo>
                    <a:pt x="281" y="1667"/>
                  </a:lnTo>
                  <a:lnTo>
                    <a:pt x="283" y="1676"/>
                  </a:lnTo>
                  <a:lnTo>
                    <a:pt x="284" y="1683"/>
                  </a:lnTo>
                  <a:lnTo>
                    <a:pt x="284" y="1685"/>
                  </a:lnTo>
                  <a:lnTo>
                    <a:pt x="286" y="1686"/>
                  </a:lnTo>
                  <a:lnTo>
                    <a:pt x="290" y="1687"/>
                  </a:lnTo>
                  <a:lnTo>
                    <a:pt x="294" y="1691"/>
                  </a:lnTo>
                  <a:lnTo>
                    <a:pt x="294" y="1691"/>
                  </a:lnTo>
                  <a:lnTo>
                    <a:pt x="294" y="1697"/>
                  </a:lnTo>
                  <a:lnTo>
                    <a:pt x="292" y="1701"/>
                  </a:lnTo>
                  <a:lnTo>
                    <a:pt x="288" y="1714"/>
                  </a:lnTo>
                  <a:lnTo>
                    <a:pt x="288" y="1718"/>
                  </a:lnTo>
                  <a:lnTo>
                    <a:pt x="289" y="1727"/>
                  </a:lnTo>
                  <a:lnTo>
                    <a:pt x="292" y="1734"/>
                  </a:lnTo>
                  <a:lnTo>
                    <a:pt x="295" y="1741"/>
                  </a:lnTo>
                  <a:lnTo>
                    <a:pt x="302" y="1762"/>
                  </a:lnTo>
                  <a:lnTo>
                    <a:pt x="309" y="1776"/>
                  </a:lnTo>
                  <a:lnTo>
                    <a:pt x="313" y="1782"/>
                  </a:lnTo>
                  <a:lnTo>
                    <a:pt x="313" y="1783"/>
                  </a:lnTo>
                  <a:lnTo>
                    <a:pt x="315" y="1787"/>
                  </a:lnTo>
                  <a:lnTo>
                    <a:pt x="314" y="1793"/>
                  </a:lnTo>
                  <a:lnTo>
                    <a:pt x="317" y="1797"/>
                  </a:lnTo>
                  <a:lnTo>
                    <a:pt x="317" y="1797"/>
                  </a:lnTo>
                  <a:lnTo>
                    <a:pt x="317" y="1801"/>
                  </a:lnTo>
                  <a:lnTo>
                    <a:pt x="315" y="1806"/>
                  </a:lnTo>
                  <a:lnTo>
                    <a:pt x="315" y="1807"/>
                  </a:lnTo>
                  <a:lnTo>
                    <a:pt x="314" y="1810"/>
                  </a:lnTo>
                  <a:lnTo>
                    <a:pt x="319" y="1807"/>
                  </a:lnTo>
                  <a:lnTo>
                    <a:pt x="322" y="1807"/>
                  </a:lnTo>
                  <a:lnTo>
                    <a:pt x="326" y="1811"/>
                  </a:lnTo>
                  <a:lnTo>
                    <a:pt x="328" y="1818"/>
                  </a:lnTo>
                  <a:lnTo>
                    <a:pt x="329" y="1823"/>
                  </a:lnTo>
                  <a:lnTo>
                    <a:pt x="328" y="1829"/>
                  </a:lnTo>
                  <a:lnTo>
                    <a:pt x="332" y="1842"/>
                  </a:lnTo>
                  <a:lnTo>
                    <a:pt x="329" y="1859"/>
                  </a:lnTo>
                  <a:lnTo>
                    <a:pt x="332" y="1872"/>
                  </a:lnTo>
                  <a:lnTo>
                    <a:pt x="331" y="1874"/>
                  </a:lnTo>
                  <a:lnTo>
                    <a:pt x="326" y="1884"/>
                  </a:lnTo>
                  <a:lnTo>
                    <a:pt x="326" y="1898"/>
                  </a:lnTo>
                  <a:lnTo>
                    <a:pt x="332" y="1907"/>
                  </a:lnTo>
                  <a:lnTo>
                    <a:pt x="336" y="1910"/>
                  </a:lnTo>
                  <a:lnTo>
                    <a:pt x="336" y="1917"/>
                  </a:lnTo>
                  <a:lnTo>
                    <a:pt x="336" y="1923"/>
                  </a:lnTo>
                  <a:lnTo>
                    <a:pt x="337" y="1928"/>
                  </a:lnTo>
                  <a:lnTo>
                    <a:pt x="337" y="1929"/>
                  </a:lnTo>
                  <a:lnTo>
                    <a:pt x="337" y="1929"/>
                  </a:lnTo>
                  <a:lnTo>
                    <a:pt x="338" y="1931"/>
                  </a:lnTo>
                  <a:lnTo>
                    <a:pt x="342" y="1929"/>
                  </a:lnTo>
                  <a:lnTo>
                    <a:pt x="343" y="1929"/>
                  </a:lnTo>
                  <a:lnTo>
                    <a:pt x="350" y="1924"/>
                  </a:lnTo>
                  <a:lnTo>
                    <a:pt x="353" y="1922"/>
                  </a:lnTo>
                  <a:lnTo>
                    <a:pt x="362" y="1919"/>
                  </a:lnTo>
                  <a:lnTo>
                    <a:pt x="365" y="1918"/>
                  </a:lnTo>
                  <a:lnTo>
                    <a:pt x="375" y="1917"/>
                  </a:lnTo>
                  <a:lnTo>
                    <a:pt x="383" y="1912"/>
                  </a:lnTo>
                  <a:lnTo>
                    <a:pt x="388" y="1913"/>
                  </a:lnTo>
                  <a:lnTo>
                    <a:pt x="389" y="1916"/>
                  </a:lnTo>
                  <a:lnTo>
                    <a:pt x="391" y="1919"/>
                  </a:lnTo>
                  <a:lnTo>
                    <a:pt x="395" y="1926"/>
                  </a:lnTo>
                  <a:lnTo>
                    <a:pt x="396" y="1929"/>
                  </a:lnTo>
                  <a:lnTo>
                    <a:pt x="404" y="1929"/>
                  </a:lnTo>
                  <a:lnTo>
                    <a:pt x="412" y="1932"/>
                  </a:lnTo>
                  <a:lnTo>
                    <a:pt x="412" y="1932"/>
                  </a:lnTo>
                  <a:lnTo>
                    <a:pt x="415" y="1945"/>
                  </a:lnTo>
                  <a:lnTo>
                    <a:pt x="420" y="1957"/>
                  </a:lnTo>
                  <a:lnTo>
                    <a:pt x="430" y="1970"/>
                  </a:lnTo>
                  <a:lnTo>
                    <a:pt x="430" y="1971"/>
                  </a:lnTo>
                  <a:lnTo>
                    <a:pt x="431" y="1973"/>
                  </a:lnTo>
                  <a:lnTo>
                    <a:pt x="430" y="1974"/>
                  </a:lnTo>
                  <a:lnTo>
                    <a:pt x="429" y="1975"/>
                  </a:lnTo>
                  <a:lnTo>
                    <a:pt x="434" y="1983"/>
                  </a:lnTo>
                  <a:lnTo>
                    <a:pt x="435" y="1994"/>
                  </a:lnTo>
                  <a:lnTo>
                    <a:pt x="441" y="2011"/>
                  </a:lnTo>
                  <a:lnTo>
                    <a:pt x="444" y="2014"/>
                  </a:lnTo>
                  <a:lnTo>
                    <a:pt x="445" y="2016"/>
                  </a:lnTo>
                  <a:lnTo>
                    <a:pt x="447" y="2019"/>
                  </a:lnTo>
                  <a:lnTo>
                    <a:pt x="453" y="2025"/>
                  </a:lnTo>
                  <a:lnTo>
                    <a:pt x="458" y="2026"/>
                  </a:lnTo>
                  <a:lnTo>
                    <a:pt x="463" y="2031"/>
                  </a:lnTo>
                  <a:lnTo>
                    <a:pt x="467" y="2035"/>
                  </a:lnTo>
                  <a:lnTo>
                    <a:pt x="471" y="2043"/>
                  </a:lnTo>
                  <a:lnTo>
                    <a:pt x="471" y="2043"/>
                  </a:lnTo>
                  <a:lnTo>
                    <a:pt x="471" y="2053"/>
                  </a:lnTo>
                  <a:lnTo>
                    <a:pt x="471" y="2053"/>
                  </a:lnTo>
                  <a:lnTo>
                    <a:pt x="476" y="2061"/>
                  </a:lnTo>
                  <a:lnTo>
                    <a:pt x="476" y="2061"/>
                  </a:lnTo>
                  <a:lnTo>
                    <a:pt x="476" y="2061"/>
                  </a:lnTo>
                  <a:lnTo>
                    <a:pt x="481" y="2069"/>
                  </a:lnTo>
                  <a:lnTo>
                    <a:pt x="486" y="2073"/>
                  </a:lnTo>
                  <a:lnTo>
                    <a:pt x="487" y="2072"/>
                  </a:lnTo>
                  <a:lnTo>
                    <a:pt x="493" y="2069"/>
                  </a:lnTo>
                  <a:lnTo>
                    <a:pt x="497" y="2069"/>
                  </a:lnTo>
                  <a:lnTo>
                    <a:pt x="503" y="2069"/>
                  </a:lnTo>
                  <a:lnTo>
                    <a:pt x="510" y="2076"/>
                  </a:lnTo>
                  <a:lnTo>
                    <a:pt x="520" y="2081"/>
                  </a:lnTo>
                  <a:lnTo>
                    <a:pt x="531" y="2084"/>
                  </a:lnTo>
                  <a:lnTo>
                    <a:pt x="534" y="2085"/>
                  </a:lnTo>
                  <a:lnTo>
                    <a:pt x="534" y="2085"/>
                  </a:lnTo>
                  <a:lnTo>
                    <a:pt x="540" y="2088"/>
                  </a:lnTo>
                  <a:lnTo>
                    <a:pt x="546" y="2095"/>
                  </a:lnTo>
                  <a:lnTo>
                    <a:pt x="549" y="2097"/>
                  </a:lnTo>
                  <a:lnTo>
                    <a:pt x="552" y="2099"/>
                  </a:lnTo>
                  <a:lnTo>
                    <a:pt x="554" y="2100"/>
                  </a:lnTo>
                  <a:lnTo>
                    <a:pt x="558" y="2099"/>
                  </a:lnTo>
                  <a:lnTo>
                    <a:pt x="563" y="2105"/>
                  </a:lnTo>
                  <a:lnTo>
                    <a:pt x="564" y="2112"/>
                  </a:lnTo>
                  <a:lnTo>
                    <a:pt x="568" y="2123"/>
                  </a:lnTo>
                  <a:lnTo>
                    <a:pt x="571" y="2131"/>
                  </a:lnTo>
                  <a:lnTo>
                    <a:pt x="571" y="2137"/>
                  </a:lnTo>
                  <a:lnTo>
                    <a:pt x="581" y="2142"/>
                  </a:lnTo>
                  <a:lnTo>
                    <a:pt x="588" y="2150"/>
                  </a:lnTo>
                  <a:lnTo>
                    <a:pt x="592" y="2152"/>
                  </a:lnTo>
                  <a:lnTo>
                    <a:pt x="595" y="2154"/>
                  </a:lnTo>
                  <a:lnTo>
                    <a:pt x="598" y="2157"/>
                  </a:lnTo>
                  <a:lnTo>
                    <a:pt x="601" y="2158"/>
                  </a:lnTo>
                  <a:lnTo>
                    <a:pt x="610" y="2159"/>
                  </a:lnTo>
                  <a:lnTo>
                    <a:pt x="611" y="2160"/>
                  </a:lnTo>
                  <a:lnTo>
                    <a:pt x="616" y="2162"/>
                  </a:lnTo>
                  <a:lnTo>
                    <a:pt x="619" y="2165"/>
                  </a:lnTo>
                  <a:lnTo>
                    <a:pt x="622" y="2174"/>
                  </a:lnTo>
                  <a:lnTo>
                    <a:pt x="624" y="2187"/>
                  </a:lnTo>
                  <a:lnTo>
                    <a:pt x="627" y="2200"/>
                  </a:lnTo>
                  <a:lnTo>
                    <a:pt x="628" y="2203"/>
                  </a:lnTo>
                  <a:lnTo>
                    <a:pt x="631" y="2215"/>
                  </a:lnTo>
                  <a:lnTo>
                    <a:pt x="638" y="2220"/>
                  </a:lnTo>
                  <a:lnTo>
                    <a:pt x="643" y="2228"/>
                  </a:lnTo>
                  <a:lnTo>
                    <a:pt x="644" y="2230"/>
                  </a:lnTo>
                  <a:lnTo>
                    <a:pt x="649" y="2236"/>
                  </a:lnTo>
                  <a:lnTo>
                    <a:pt x="654" y="2238"/>
                  </a:lnTo>
                  <a:lnTo>
                    <a:pt x="655" y="2243"/>
                  </a:lnTo>
                  <a:lnTo>
                    <a:pt x="658" y="2251"/>
                  </a:lnTo>
                  <a:lnTo>
                    <a:pt x="661" y="2257"/>
                  </a:lnTo>
                  <a:lnTo>
                    <a:pt x="661" y="2257"/>
                  </a:lnTo>
                  <a:lnTo>
                    <a:pt x="661" y="2260"/>
                  </a:lnTo>
                  <a:lnTo>
                    <a:pt x="661" y="2268"/>
                  </a:lnTo>
                  <a:lnTo>
                    <a:pt x="663" y="2273"/>
                  </a:lnTo>
                  <a:lnTo>
                    <a:pt x="669" y="2275"/>
                  </a:lnTo>
                  <a:lnTo>
                    <a:pt x="671" y="2278"/>
                  </a:lnTo>
                  <a:lnTo>
                    <a:pt x="673" y="2288"/>
                  </a:lnTo>
                  <a:lnTo>
                    <a:pt x="673" y="2288"/>
                  </a:lnTo>
                  <a:lnTo>
                    <a:pt x="676" y="2300"/>
                  </a:lnTo>
                  <a:lnTo>
                    <a:pt x="682" y="2310"/>
                  </a:lnTo>
                  <a:lnTo>
                    <a:pt x="684" y="2311"/>
                  </a:lnTo>
                  <a:lnTo>
                    <a:pt x="685" y="2312"/>
                  </a:lnTo>
                  <a:lnTo>
                    <a:pt x="690" y="2324"/>
                  </a:lnTo>
                  <a:lnTo>
                    <a:pt x="696" y="2341"/>
                  </a:lnTo>
                  <a:lnTo>
                    <a:pt x="699" y="2352"/>
                  </a:lnTo>
                  <a:lnTo>
                    <a:pt x="701" y="2356"/>
                  </a:lnTo>
                  <a:lnTo>
                    <a:pt x="703" y="2361"/>
                  </a:lnTo>
                  <a:lnTo>
                    <a:pt x="703" y="2361"/>
                  </a:lnTo>
                  <a:lnTo>
                    <a:pt x="710" y="2370"/>
                  </a:lnTo>
                  <a:lnTo>
                    <a:pt x="717" y="2375"/>
                  </a:lnTo>
                  <a:lnTo>
                    <a:pt x="718" y="2384"/>
                  </a:lnTo>
                  <a:lnTo>
                    <a:pt x="718" y="2385"/>
                  </a:lnTo>
                  <a:lnTo>
                    <a:pt x="725" y="2402"/>
                  </a:lnTo>
                  <a:lnTo>
                    <a:pt x="733" y="2424"/>
                  </a:lnTo>
                  <a:lnTo>
                    <a:pt x="734" y="2428"/>
                  </a:lnTo>
                  <a:lnTo>
                    <a:pt x="739" y="2439"/>
                  </a:lnTo>
                  <a:lnTo>
                    <a:pt x="744" y="2448"/>
                  </a:lnTo>
                  <a:lnTo>
                    <a:pt x="750" y="2464"/>
                  </a:lnTo>
                  <a:lnTo>
                    <a:pt x="751" y="2468"/>
                  </a:lnTo>
                  <a:lnTo>
                    <a:pt x="757" y="2479"/>
                  </a:lnTo>
                  <a:lnTo>
                    <a:pt x="757" y="2483"/>
                  </a:lnTo>
                  <a:lnTo>
                    <a:pt x="756" y="2494"/>
                  </a:lnTo>
                  <a:lnTo>
                    <a:pt x="754" y="2501"/>
                  </a:lnTo>
                  <a:lnTo>
                    <a:pt x="754" y="2501"/>
                  </a:lnTo>
                  <a:lnTo>
                    <a:pt x="749" y="2511"/>
                  </a:lnTo>
                  <a:lnTo>
                    <a:pt x="752" y="2517"/>
                  </a:lnTo>
                  <a:lnTo>
                    <a:pt x="755" y="2524"/>
                  </a:lnTo>
                  <a:lnTo>
                    <a:pt x="755" y="2524"/>
                  </a:lnTo>
                  <a:lnTo>
                    <a:pt x="756" y="2532"/>
                  </a:lnTo>
                  <a:lnTo>
                    <a:pt x="756" y="2533"/>
                  </a:lnTo>
                  <a:lnTo>
                    <a:pt x="758" y="2541"/>
                  </a:lnTo>
                  <a:lnTo>
                    <a:pt x="764" y="2551"/>
                  </a:lnTo>
                  <a:lnTo>
                    <a:pt x="764" y="2553"/>
                  </a:lnTo>
                  <a:lnTo>
                    <a:pt x="766" y="2562"/>
                  </a:lnTo>
                  <a:lnTo>
                    <a:pt x="771" y="2569"/>
                  </a:lnTo>
                  <a:lnTo>
                    <a:pt x="773" y="2571"/>
                  </a:lnTo>
                  <a:lnTo>
                    <a:pt x="776" y="2574"/>
                  </a:lnTo>
                  <a:lnTo>
                    <a:pt x="779" y="2580"/>
                  </a:lnTo>
                  <a:lnTo>
                    <a:pt x="781" y="2582"/>
                  </a:lnTo>
                  <a:lnTo>
                    <a:pt x="789" y="2594"/>
                  </a:lnTo>
                  <a:lnTo>
                    <a:pt x="793" y="2606"/>
                  </a:lnTo>
                  <a:lnTo>
                    <a:pt x="800" y="2619"/>
                  </a:lnTo>
                  <a:lnTo>
                    <a:pt x="810" y="2624"/>
                  </a:lnTo>
                  <a:lnTo>
                    <a:pt x="815" y="2633"/>
                  </a:lnTo>
                  <a:lnTo>
                    <a:pt x="821" y="2642"/>
                  </a:lnTo>
                  <a:lnTo>
                    <a:pt x="826" y="2649"/>
                  </a:lnTo>
                  <a:lnTo>
                    <a:pt x="828" y="2652"/>
                  </a:lnTo>
                  <a:lnTo>
                    <a:pt x="833" y="2655"/>
                  </a:lnTo>
                  <a:lnTo>
                    <a:pt x="836" y="2657"/>
                  </a:lnTo>
                  <a:lnTo>
                    <a:pt x="837" y="2661"/>
                  </a:lnTo>
                  <a:lnTo>
                    <a:pt x="848" y="2660"/>
                  </a:lnTo>
                  <a:lnTo>
                    <a:pt x="860" y="2659"/>
                  </a:lnTo>
                  <a:lnTo>
                    <a:pt x="869" y="2662"/>
                  </a:lnTo>
                  <a:lnTo>
                    <a:pt x="877" y="2664"/>
                  </a:lnTo>
                  <a:lnTo>
                    <a:pt x="880" y="2665"/>
                  </a:lnTo>
                  <a:lnTo>
                    <a:pt x="895" y="2669"/>
                  </a:lnTo>
                  <a:lnTo>
                    <a:pt x="907" y="2674"/>
                  </a:lnTo>
                  <a:lnTo>
                    <a:pt x="910" y="2676"/>
                  </a:lnTo>
                  <a:lnTo>
                    <a:pt x="916" y="2678"/>
                  </a:lnTo>
                  <a:lnTo>
                    <a:pt x="923" y="2680"/>
                  </a:lnTo>
                  <a:lnTo>
                    <a:pt x="929" y="2682"/>
                  </a:lnTo>
                  <a:lnTo>
                    <a:pt x="938" y="2689"/>
                  </a:lnTo>
                  <a:lnTo>
                    <a:pt x="938" y="2690"/>
                  </a:lnTo>
                  <a:lnTo>
                    <a:pt x="955" y="2696"/>
                  </a:lnTo>
                  <a:lnTo>
                    <a:pt x="959" y="2699"/>
                  </a:lnTo>
                  <a:lnTo>
                    <a:pt x="976" y="2709"/>
                  </a:lnTo>
                  <a:lnTo>
                    <a:pt x="977" y="2710"/>
                  </a:lnTo>
                  <a:lnTo>
                    <a:pt x="989" y="2717"/>
                  </a:lnTo>
                  <a:lnTo>
                    <a:pt x="1007" y="2718"/>
                  </a:lnTo>
                  <a:lnTo>
                    <a:pt x="1018" y="2718"/>
                  </a:lnTo>
                  <a:lnTo>
                    <a:pt x="1039" y="2723"/>
                  </a:lnTo>
                  <a:lnTo>
                    <a:pt x="1058" y="2727"/>
                  </a:lnTo>
                  <a:lnTo>
                    <a:pt x="1083" y="2730"/>
                  </a:lnTo>
                  <a:lnTo>
                    <a:pt x="1098" y="2733"/>
                  </a:lnTo>
                  <a:lnTo>
                    <a:pt x="1110" y="2736"/>
                  </a:lnTo>
                  <a:lnTo>
                    <a:pt x="1110" y="2738"/>
                  </a:lnTo>
                  <a:lnTo>
                    <a:pt x="1118" y="2733"/>
                  </a:lnTo>
                  <a:lnTo>
                    <a:pt x="1125" y="2727"/>
                  </a:lnTo>
                  <a:lnTo>
                    <a:pt x="1132" y="2731"/>
                  </a:lnTo>
                  <a:lnTo>
                    <a:pt x="1143" y="2733"/>
                  </a:lnTo>
                  <a:lnTo>
                    <a:pt x="1158" y="2725"/>
                  </a:lnTo>
                  <a:lnTo>
                    <a:pt x="1167" y="2719"/>
                  </a:lnTo>
                  <a:lnTo>
                    <a:pt x="1181" y="2716"/>
                  </a:lnTo>
                  <a:lnTo>
                    <a:pt x="1190" y="2716"/>
                  </a:lnTo>
                  <a:lnTo>
                    <a:pt x="1203" y="2717"/>
                  </a:lnTo>
                  <a:lnTo>
                    <a:pt x="1211" y="2712"/>
                  </a:lnTo>
                  <a:lnTo>
                    <a:pt x="1232" y="2713"/>
                  </a:lnTo>
                  <a:lnTo>
                    <a:pt x="1249" y="2714"/>
                  </a:lnTo>
                  <a:lnTo>
                    <a:pt x="1261" y="2707"/>
                  </a:lnTo>
                  <a:lnTo>
                    <a:pt x="1269" y="2703"/>
                  </a:lnTo>
                  <a:lnTo>
                    <a:pt x="1282" y="2700"/>
                  </a:lnTo>
                  <a:lnTo>
                    <a:pt x="1298" y="2697"/>
                  </a:lnTo>
                  <a:lnTo>
                    <a:pt x="1311" y="2697"/>
                  </a:lnTo>
                  <a:lnTo>
                    <a:pt x="1318" y="2703"/>
                  </a:lnTo>
                  <a:lnTo>
                    <a:pt x="1326" y="2712"/>
                  </a:lnTo>
                  <a:lnTo>
                    <a:pt x="1332" y="2714"/>
                  </a:lnTo>
                  <a:lnTo>
                    <a:pt x="1333" y="2714"/>
                  </a:lnTo>
                  <a:lnTo>
                    <a:pt x="1333" y="2714"/>
                  </a:lnTo>
                  <a:lnTo>
                    <a:pt x="1340" y="2713"/>
                  </a:lnTo>
                  <a:lnTo>
                    <a:pt x="1346" y="2715"/>
                  </a:lnTo>
                  <a:lnTo>
                    <a:pt x="1349" y="2721"/>
                  </a:lnTo>
                  <a:lnTo>
                    <a:pt x="1356" y="2719"/>
                  </a:lnTo>
                  <a:lnTo>
                    <a:pt x="1354" y="2708"/>
                  </a:lnTo>
                  <a:lnTo>
                    <a:pt x="1340" y="2695"/>
                  </a:lnTo>
                  <a:lnTo>
                    <a:pt x="1322" y="2672"/>
                  </a:lnTo>
                  <a:lnTo>
                    <a:pt x="1133" y="2416"/>
                  </a:lnTo>
                  <a:lnTo>
                    <a:pt x="941" y="2155"/>
                  </a:lnTo>
                  <a:lnTo>
                    <a:pt x="942" y="2155"/>
                  </a:lnTo>
                  <a:lnTo>
                    <a:pt x="962" y="2157"/>
                  </a:lnTo>
                  <a:lnTo>
                    <a:pt x="968" y="2155"/>
                  </a:lnTo>
                  <a:lnTo>
                    <a:pt x="977" y="2153"/>
                  </a:lnTo>
                  <a:lnTo>
                    <a:pt x="990" y="2148"/>
                  </a:lnTo>
                  <a:lnTo>
                    <a:pt x="1011" y="2134"/>
                  </a:lnTo>
                  <a:lnTo>
                    <a:pt x="1028" y="2121"/>
                  </a:lnTo>
                  <a:lnTo>
                    <a:pt x="1036" y="2108"/>
                  </a:lnTo>
                  <a:lnTo>
                    <a:pt x="1037" y="2108"/>
                  </a:lnTo>
                  <a:lnTo>
                    <a:pt x="1039" y="2107"/>
                  </a:lnTo>
                  <a:lnTo>
                    <a:pt x="1045" y="2105"/>
                  </a:lnTo>
                  <a:lnTo>
                    <a:pt x="1052" y="2104"/>
                  </a:lnTo>
                  <a:lnTo>
                    <a:pt x="1055" y="2103"/>
                  </a:lnTo>
                  <a:lnTo>
                    <a:pt x="1060" y="2100"/>
                  </a:lnTo>
                  <a:lnTo>
                    <a:pt x="1064" y="2098"/>
                  </a:lnTo>
                  <a:lnTo>
                    <a:pt x="1073" y="2098"/>
                  </a:lnTo>
                  <a:lnTo>
                    <a:pt x="1074" y="2098"/>
                  </a:lnTo>
                  <a:lnTo>
                    <a:pt x="1079" y="2092"/>
                  </a:lnTo>
                  <a:lnTo>
                    <a:pt x="1084" y="2083"/>
                  </a:lnTo>
                  <a:lnTo>
                    <a:pt x="1089" y="2079"/>
                  </a:lnTo>
                  <a:lnTo>
                    <a:pt x="1093" y="2072"/>
                  </a:lnTo>
                  <a:lnTo>
                    <a:pt x="1123" y="2015"/>
                  </a:lnTo>
                  <a:lnTo>
                    <a:pt x="1211" y="1844"/>
                  </a:lnTo>
                  <a:lnTo>
                    <a:pt x="1208" y="1837"/>
                  </a:lnTo>
                  <a:lnTo>
                    <a:pt x="1273" y="1699"/>
                  </a:lnTo>
                  <a:lnTo>
                    <a:pt x="1276" y="1694"/>
                  </a:lnTo>
                  <a:lnTo>
                    <a:pt x="1266" y="1655"/>
                  </a:lnTo>
                  <a:lnTo>
                    <a:pt x="1227" y="1506"/>
                  </a:lnTo>
                  <a:lnTo>
                    <a:pt x="1240" y="1498"/>
                  </a:lnTo>
                  <a:lnTo>
                    <a:pt x="1253" y="1489"/>
                  </a:lnTo>
                  <a:lnTo>
                    <a:pt x="1261" y="1477"/>
                  </a:lnTo>
                  <a:lnTo>
                    <a:pt x="1259" y="1442"/>
                  </a:lnTo>
                  <a:lnTo>
                    <a:pt x="1268" y="1442"/>
                  </a:lnTo>
                  <a:lnTo>
                    <a:pt x="1262" y="1377"/>
                  </a:lnTo>
                  <a:lnTo>
                    <a:pt x="1261" y="1358"/>
                  </a:lnTo>
                  <a:lnTo>
                    <a:pt x="1254" y="1357"/>
                  </a:lnTo>
                  <a:lnTo>
                    <a:pt x="1246" y="1227"/>
                  </a:lnTo>
                  <a:lnTo>
                    <a:pt x="1243" y="1104"/>
                  </a:lnTo>
                  <a:lnTo>
                    <a:pt x="1243" y="1097"/>
                  </a:lnTo>
                  <a:lnTo>
                    <a:pt x="1242" y="1088"/>
                  </a:lnTo>
                  <a:lnTo>
                    <a:pt x="1237" y="1006"/>
                  </a:lnTo>
                  <a:lnTo>
                    <a:pt x="1236" y="996"/>
                  </a:lnTo>
                  <a:lnTo>
                    <a:pt x="1233" y="956"/>
                  </a:lnTo>
                  <a:lnTo>
                    <a:pt x="1231" y="936"/>
                  </a:lnTo>
                  <a:lnTo>
                    <a:pt x="1231" y="927"/>
                  </a:lnTo>
                  <a:lnTo>
                    <a:pt x="1231" y="927"/>
                  </a:lnTo>
                  <a:lnTo>
                    <a:pt x="1231" y="914"/>
                  </a:lnTo>
                  <a:lnTo>
                    <a:pt x="1227" y="906"/>
                  </a:lnTo>
                  <a:lnTo>
                    <a:pt x="1209" y="866"/>
                  </a:lnTo>
                  <a:lnTo>
                    <a:pt x="1199" y="845"/>
                  </a:lnTo>
                  <a:lnTo>
                    <a:pt x="1179" y="804"/>
                  </a:lnTo>
                  <a:lnTo>
                    <a:pt x="1180" y="804"/>
                  </a:lnTo>
                  <a:lnTo>
                    <a:pt x="1135" y="705"/>
                  </a:lnTo>
                  <a:lnTo>
                    <a:pt x="1132" y="706"/>
                  </a:lnTo>
                  <a:lnTo>
                    <a:pt x="1106" y="646"/>
                  </a:lnTo>
                  <a:lnTo>
                    <a:pt x="963" y="406"/>
                  </a:lnTo>
                  <a:lnTo>
                    <a:pt x="958" y="399"/>
                  </a:lnTo>
                  <a:lnTo>
                    <a:pt x="960" y="397"/>
                  </a:lnTo>
                  <a:lnTo>
                    <a:pt x="914" y="316"/>
                  </a:lnTo>
                  <a:lnTo>
                    <a:pt x="910" y="316"/>
                  </a:lnTo>
                  <a:lnTo>
                    <a:pt x="869" y="245"/>
                  </a:lnTo>
                  <a:lnTo>
                    <a:pt x="870" y="243"/>
                  </a:lnTo>
                  <a:lnTo>
                    <a:pt x="768" y="68"/>
                  </a:lnTo>
                  <a:lnTo>
                    <a:pt x="760" y="54"/>
                  </a:lnTo>
                  <a:lnTo>
                    <a:pt x="749" y="36"/>
                  </a:lnTo>
                  <a:lnTo>
                    <a:pt x="745" y="27"/>
                  </a:lnTo>
                  <a:lnTo>
                    <a:pt x="744" y="27"/>
                  </a:lnTo>
                  <a:lnTo>
                    <a:pt x="734" y="27"/>
                  </a:lnTo>
                  <a:lnTo>
                    <a:pt x="727" y="26"/>
                  </a:lnTo>
                  <a:lnTo>
                    <a:pt x="722" y="28"/>
                  </a:lnTo>
                  <a:lnTo>
                    <a:pt x="716" y="36"/>
                  </a:lnTo>
                  <a:lnTo>
                    <a:pt x="711" y="39"/>
                  </a:lnTo>
                  <a:lnTo>
                    <a:pt x="697" y="31"/>
                  </a:lnTo>
                  <a:lnTo>
                    <a:pt x="685" y="22"/>
                  </a:lnTo>
                  <a:lnTo>
                    <a:pt x="677" y="18"/>
                  </a:lnTo>
                  <a:lnTo>
                    <a:pt x="666" y="23"/>
                  </a:lnTo>
                  <a:lnTo>
                    <a:pt x="663" y="24"/>
                  </a:lnTo>
                  <a:lnTo>
                    <a:pt x="652" y="14"/>
                  </a:lnTo>
                  <a:lnTo>
                    <a:pt x="644" y="0"/>
                  </a:lnTo>
                  <a:lnTo>
                    <a:pt x="639" y="5"/>
                  </a:lnTo>
                  <a:lnTo>
                    <a:pt x="635" y="13"/>
                  </a:lnTo>
                  <a:lnTo>
                    <a:pt x="630" y="18"/>
                  </a:lnTo>
                  <a:lnTo>
                    <a:pt x="625" y="22"/>
                  </a:lnTo>
                  <a:lnTo>
                    <a:pt x="625" y="27"/>
                  </a:lnTo>
                  <a:lnTo>
                    <a:pt x="618" y="27"/>
                  </a:lnTo>
                  <a:lnTo>
                    <a:pt x="615" y="29"/>
                  </a:lnTo>
                  <a:lnTo>
                    <a:pt x="613" y="34"/>
                  </a:lnTo>
                  <a:lnTo>
                    <a:pt x="607" y="36"/>
                  </a:lnTo>
                  <a:lnTo>
                    <a:pt x="600" y="34"/>
                  </a:lnTo>
                  <a:lnTo>
                    <a:pt x="596" y="31"/>
                  </a:lnTo>
                  <a:lnTo>
                    <a:pt x="591" y="28"/>
                  </a:lnTo>
                  <a:lnTo>
                    <a:pt x="581" y="34"/>
                  </a:lnTo>
                  <a:lnTo>
                    <a:pt x="571" y="40"/>
                  </a:lnTo>
                  <a:lnTo>
                    <a:pt x="564" y="45"/>
                  </a:lnTo>
                  <a:lnTo>
                    <a:pt x="557" y="53"/>
                  </a:lnTo>
                  <a:lnTo>
                    <a:pt x="554" y="62"/>
                  </a:lnTo>
                  <a:lnTo>
                    <a:pt x="552" y="67"/>
                  </a:lnTo>
                  <a:lnTo>
                    <a:pt x="549" y="76"/>
                  </a:lnTo>
                  <a:lnTo>
                    <a:pt x="548" y="82"/>
                  </a:lnTo>
                  <a:lnTo>
                    <a:pt x="541" y="84"/>
                  </a:lnTo>
                  <a:lnTo>
                    <a:pt x="538" y="88"/>
                  </a:lnTo>
                  <a:lnTo>
                    <a:pt x="534" y="90"/>
                  </a:lnTo>
                  <a:lnTo>
                    <a:pt x="532" y="93"/>
                  </a:lnTo>
                  <a:lnTo>
                    <a:pt x="535" y="105"/>
                  </a:lnTo>
                  <a:lnTo>
                    <a:pt x="534" y="112"/>
                  </a:lnTo>
                  <a:lnTo>
                    <a:pt x="533" y="112"/>
                  </a:lnTo>
                  <a:lnTo>
                    <a:pt x="530" y="129"/>
                  </a:lnTo>
                  <a:lnTo>
                    <a:pt x="524" y="145"/>
                  </a:lnTo>
                  <a:lnTo>
                    <a:pt x="517" y="155"/>
                  </a:lnTo>
                  <a:lnTo>
                    <a:pt x="513" y="165"/>
                  </a:lnTo>
                  <a:lnTo>
                    <a:pt x="512" y="175"/>
                  </a:lnTo>
                  <a:lnTo>
                    <a:pt x="504" y="180"/>
                  </a:lnTo>
                  <a:lnTo>
                    <a:pt x="493" y="187"/>
                  </a:lnTo>
                  <a:lnTo>
                    <a:pt x="487" y="195"/>
                  </a:lnTo>
                  <a:lnTo>
                    <a:pt x="481" y="200"/>
                  </a:lnTo>
                  <a:lnTo>
                    <a:pt x="472" y="208"/>
                  </a:lnTo>
                  <a:lnTo>
                    <a:pt x="458" y="213"/>
                  </a:lnTo>
                  <a:lnTo>
                    <a:pt x="441" y="214"/>
                  </a:lnTo>
                  <a:lnTo>
                    <a:pt x="431" y="214"/>
                  </a:lnTo>
                  <a:lnTo>
                    <a:pt x="426" y="214"/>
                  </a:lnTo>
                  <a:lnTo>
                    <a:pt x="413" y="214"/>
                  </a:lnTo>
                  <a:lnTo>
                    <a:pt x="398" y="211"/>
                  </a:lnTo>
                  <a:lnTo>
                    <a:pt x="384" y="207"/>
                  </a:lnTo>
                  <a:lnTo>
                    <a:pt x="372" y="207"/>
                  </a:lnTo>
                  <a:lnTo>
                    <a:pt x="370" y="209"/>
                  </a:lnTo>
                  <a:lnTo>
                    <a:pt x="364" y="214"/>
                  </a:lnTo>
                  <a:lnTo>
                    <a:pt x="363" y="220"/>
                  </a:lnTo>
                  <a:lnTo>
                    <a:pt x="362" y="225"/>
                  </a:lnTo>
                  <a:lnTo>
                    <a:pt x="357" y="232"/>
                  </a:lnTo>
                  <a:lnTo>
                    <a:pt x="351" y="241"/>
                  </a:lnTo>
                  <a:lnTo>
                    <a:pt x="350" y="245"/>
                  </a:lnTo>
                  <a:lnTo>
                    <a:pt x="351" y="247"/>
                  </a:lnTo>
                  <a:lnTo>
                    <a:pt x="351" y="248"/>
                  </a:lnTo>
                  <a:lnTo>
                    <a:pt x="351" y="252"/>
                  </a:lnTo>
                  <a:lnTo>
                    <a:pt x="345" y="260"/>
                  </a:lnTo>
                  <a:lnTo>
                    <a:pt x="341" y="266"/>
                  </a:lnTo>
                  <a:lnTo>
                    <a:pt x="340" y="272"/>
                  </a:lnTo>
                  <a:lnTo>
                    <a:pt x="342" y="275"/>
                  </a:lnTo>
                  <a:lnTo>
                    <a:pt x="343" y="276"/>
                  </a:lnTo>
                  <a:lnTo>
                    <a:pt x="342" y="279"/>
                  </a:lnTo>
                  <a:lnTo>
                    <a:pt x="343" y="282"/>
                  </a:lnTo>
                  <a:lnTo>
                    <a:pt x="343" y="286"/>
                  </a:lnTo>
                  <a:lnTo>
                    <a:pt x="343" y="294"/>
                  </a:lnTo>
                  <a:lnTo>
                    <a:pt x="341" y="299"/>
                  </a:lnTo>
                  <a:lnTo>
                    <a:pt x="343" y="305"/>
                  </a:lnTo>
                  <a:lnTo>
                    <a:pt x="343" y="311"/>
                  </a:lnTo>
                  <a:lnTo>
                    <a:pt x="337" y="317"/>
                  </a:lnTo>
                  <a:lnTo>
                    <a:pt x="336" y="318"/>
                  </a:lnTo>
                  <a:lnTo>
                    <a:pt x="334" y="322"/>
                  </a:lnTo>
                  <a:lnTo>
                    <a:pt x="333" y="326"/>
                  </a:lnTo>
                  <a:lnTo>
                    <a:pt x="329" y="334"/>
                  </a:lnTo>
                  <a:lnTo>
                    <a:pt x="324" y="341"/>
                  </a:lnTo>
                  <a:lnTo>
                    <a:pt x="318" y="345"/>
                  </a:lnTo>
                  <a:lnTo>
                    <a:pt x="310" y="347"/>
                  </a:lnTo>
                  <a:lnTo>
                    <a:pt x="309" y="347"/>
                  </a:lnTo>
                  <a:lnTo>
                    <a:pt x="308" y="349"/>
                  </a:lnTo>
                  <a:lnTo>
                    <a:pt x="306" y="356"/>
                  </a:lnTo>
                  <a:lnTo>
                    <a:pt x="303" y="361"/>
                  </a:lnTo>
                  <a:lnTo>
                    <a:pt x="299" y="366"/>
                  </a:lnTo>
                  <a:lnTo>
                    <a:pt x="295" y="373"/>
                  </a:lnTo>
                  <a:lnTo>
                    <a:pt x="291" y="378"/>
                  </a:lnTo>
                  <a:lnTo>
                    <a:pt x="287" y="384"/>
                  </a:lnTo>
                  <a:lnTo>
                    <a:pt x="284" y="388"/>
                  </a:lnTo>
                  <a:lnTo>
                    <a:pt x="283" y="391"/>
                  </a:lnTo>
                  <a:lnTo>
                    <a:pt x="280" y="396"/>
                  </a:lnTo>
                  <a:lnTo>
                    <a:pt x="278" y="400"/>
                  </a:lnTo>
                  <a:lnTo>
                    <a:pt x="275" y="405"/>
                  </a:lnTo>
                  <a:lnTo>
                    <a:pt x="273" y="409"/>
                  </a:lnTo>
                  <a:lnTo>
                    <a:pt x="273" y="414"/>
                  </a:lnTo>
                  <a:lnTo>
                    <a:pt x="272" y="416"/>
                  </a:lnTo>
                  <a:lnTo>
                    <a:pt x="270" y="418"/>
                  </a:lnTo>
                  <a:lnTo>
                    <a:pt x="268" y="421"/>
                  </a:lnTo>
                  <a:lnTo>
                    <a:pt x="267" y="424"/>
                  </a:lnTo>
                  <a:lnTo>
                    <a:pt x="266" y="428"/>
                  </a:lnTo>
                  <a:lnTo>
                    <a:pt x="265" y="433"/>
                  </a:lnTo>
                  <a:lnTo>
                    <a:pt x="263" y="436"/>
                  </a:lnTo>
                  <a:lnTo>
                    <a:pt x="262" y="439"/>
                  </a:lnTo>
                  <a:lnTo>
                    <a:pt x="261" y="444"/>
                  </a:lnTo>
                  <a:lnTo>
                    <a:pt x="262" y="448"/>
                  </a:lnTo>
                  <a:lnTo>
                    <a:pt x="263" y="453"/>
                  </a:lnTo>
                  <a:lnTo>
                    <a:pt x="264" y="455"/>
                  </a:lnTo>
                  <a:lnTo>
                    <a:pt x="263" y="460"/>
                  </a:lnTo>
                  <a:lnTo>
                    <a:pt x="265" y="469"/>
                  </a:lnTo>
                  <a:lnTo>
                    <a:pt x="265" y="470"/>
                  </a:lnTo>
                  <a:lnTo>
                    <a:pt x="264" y="474"/>
                  </a:lnTo>
                  <a:lnTo>
                    <a:pt x="263" y="477"/>
                  </a:lnTo>
                  <a:lnTo>
                    <a:pt x="263" y="483"/>
                  </a:lnTo>
                  <a:lnTo>
                    <a:pt x="263" y="486"/>
                  </a:lnTo>
                  <a:lnTo>
                    <a:pt x="265" y="488"/>
                  </a:lnTo>
                  <a:lnTo>
                    <a:pt x="266" y="488"/>
                  </a:lnTo>
                  <a:lnTo>
                    <a:pt x="266" y="490"/>
                  </a:lnTo>
                  <a:lnTo>
                    <a:pt x="268" y="498"/>
                  </a:lnTo>
                  <a:lnTo>
                    <a:pt x="273" y="505"/>
                  </a:lnTo>
                  <a:lnTo>
                    <a:pt x="280" y="507"/>
                  </a:lnTo>
                  <a:lnTo>
                    <a:pt x="282" y="515"/>
                  </a:lnTo>
                  <a:lnTo>
                    <a:pt x="285" y="518"/>
                  </a:lnTo>
                  <a:lnTo>
                    <a:pt x="293" y="526"/>
                  </a:lnTo>
                  <a:lnTo>
                    <a:pt x="293" y="527"/>
                  </a:lnTo>
                  <a:lnTo>
                    <a:pt x="295" y="530"/>
                  </a:lnTo>
                  <a:lnTo>
                    <a:pt x="290" y="537"/>
                  </a:lnTo>
                  <a:lnTo>
                    <a:pt x="282" y="542"/>
                  </a:lnTo>
                  <a:lnTo>
                    <a:pt x="270" y="553"/>
                  </a:lnTo>
                  <a:lnTo>
                    <a:pt x="271" y="557"/>
                  </a:lnTo>
                  <a:lnTo>
                    <a:pt x="272" y="560"/>
                  </a:lnTo>
                  <a:lnTo>
                    <a:pt x="273" y="564"/>
                  </a:lnTo>
                  <a:lnTo>
                    <a:pt x="273" y="567"/>
                  </a:lnTo>
                  <a:lnTo>
                    <a:pt x="273" y="570"/>
                  </a:lnTo>
                  <a:lnTo>
                    <a:pt x="273" y="577"/>
                  </a:lnTo>
                  <a:lnTo>
                    <a:pt x="273" y="577"/>
                  </a:lnTo>
                  <a:lnTo>
                    <a:pt x="274" y="583"/>
                  </a:lnTo>
                  <a:lnTo>
                    <a:pt x="277" y="587"/>
                  </a:lnTo>
                  <a:lnTo>
                    <a:pt x="277" y="587"/>
                  </a:lnTo>
                  <a:lnTo>
                    <a:pt x="276" y="588"/>
                  </a:lnTo>
                  <a:lnTo>
                    <a:pt x="275" y="593"/>
                  </a:lnTo>
                  <a:lnTo>
                    <a:pt x="275" y="595"/>
                  </a:lnTo>
                  <a:lnTo>
                    <a:pt x="276" y="597"/>
                  </a:lnTo>
                  <a:lnTo>
                    <a:pt x="277" y="599"/>
                  </a:lnTo>
                  <a:lnTo>
                    <a:pt x="277" y="599"/>
                  </a:lnTo>
                  <a:lnTo>
                    <a:pt x="278" y="605"/>
                  </a:lnTo>
                  <a:lnTo>
                    <a:pt x="283" y="609"/>
                  </a:lnTo>
                  <a:lnTo>
                    <a:pt x="288" y="614"/>
                  </a:lnTo>
                  <a:lnTo>
                    <a:pt x="289" y="616"/>
                  </a:lnTo>
                  <a:lnTo>
                    <a:pt x="288" y="618"/>
                  </a:lnTo>
                  <a:lnTo>
                    <a:pt x="287" y="620"/>
                  </a:lnTo>
                  <a:lnTo>
                    <a:pt x="286" y="624"/>
                  </a:lnTo>
                  <a:lnTo>
                    <a:pt x="286" y="626"/>
                  </a:lnTo>
                  <a:lnTo>
                    <a:pt x="285" y="627"/>
                  </a:lnTo>
                  <a:lnTo>
                    <a:pt x="285" y="627"/>
                  </a:lnTo>
                  <a:lnTo>
                    <a:pt x="283" y="638"/>
                  </a:lnTo>
                  <a:lnTo>
                    <a:pt x="283" y="645"/>
                  </a:lnTo>
                  <a:lnTo>
                    <a:pt x="273" y="650"/>
                  </a:lnTo>
                  <a:lnTo>
                    <a:pt x="268" y="655"/>
                  </a:lnTo>
                  <a:lnTo>
                    <a:pt x="267" y="657"/>
                  </a:lnTo>
                  <a:lnTo>
                    <a:pt x="266" y="661"/>
                  </a:lnTo>
                  <a:lnTo>
                    <a:pt x="265" y="664"/>
                  </a:lnTo>
                  <a:lnTo>
                    <a:pt x="267" y="667"/>
                  </a:lnTo>
                  <a:lnTo>
                    <a:pt x="263" y="673"/>
                  </a:lnTo>
                  <a:lnTo>
                    <a:pt x="259" y="680"/>
                  </a:lnTo>
                  <a:lnTo>
                    <a:pt x="259" y="681"/>
                  </a:lnTo>
                  <a:lnTo>
                    <a:pt x="261" y="687"/>
                  </a:lnTo>
                  <a:lnTo>
                    <a:pt x="260" y="688"/>
                  </a:lnTo>
                  <a:lnTo>
                    <a:pt x="258" y="691"/>
                  </a:lnTo>
                  <a:lnTo>
                    <a:pt x="256" y="693"/>
                  </a:lnTo>
                  <a:lnTo>
                    <a:pt x="244" y="694"/>
                  </a:lnTo>
                  <a:lnTo>
                    <a:pt x="243" y="694"/>
                  </a:lnTo>
                  <a:lnTo>
                    <a:pt x="240" y="695"/>
                  </a:lnTo>
                  <a:lnTo>
                    <a:pt x="238" y="695"/>
                  </a:lnTo>
                  <a:lnTo>
                    <a:pt x="235" y="693"/>
                  </a:lnTo>
                  <a:lnTo>
                    <a:pt x="232" y="693"/>
                  </a:lnTo>
                  <a:lnTo>
                    <a:pt x="229" y="694"/>
                  </a:lnTo>
                  <a:lnTo>
                    <a:pt x="226" y="694"/>
                  </a:lnTo>
                  <a:lnTo>
                    <a:pt x="223" y="694"/>
                  </a:lnTo>
                  <a:lnTo>
                    <a:pt x="228" y="699"/>
                  </a:lnTo>
                  <a:lnTo>
                    <a:pt x="228" y="707"/>
                  </a:lnTo>
                  <a:lnTo>
                    <a:pt x="224" y="717"/>
                  </a:lnTo>
                  <a:lnTo>
                    <a:pt x="225" y="721"/>
                  </a:lnTo>
                  <a:lnTo>
                    <a:pt x="220" y="726"/>
                  </a:lnTo>
                  <a:lnTo>
                    <a:pt x="218" y="732"/>
                  </a:lnTo>
                  <a:lnTo>
                    <a:pt x="213" y="737"/>
                  </a:lnTo>
                  <a:lnTo>
                    <a:pt x="213" y="742"/>
                  </a:lnTo>
                  <a:lnTo>
                    <a:pt x="211" y="748"/>
                  </a:lnTo>
                  <a:lnTo>
                    <a:pt x="210" y="752"/>
                  </a:lnTo>
                  <a:lnTo>
                    <a:pt x="209" y="756"/>
                  </a:lnTo>
                  <a:lnTo>
                    <a:pt x="209" y="764"/>
                  </a:lnTo>
                  <a:lnTo>
                    <a:pt x="208" y="766"/>
                  </a:lnTo>
                  <a:lnTo>
                    <a:pt x="208" y="768"/>
                  </a:lnTo>
                  <a:lnTo>
                    <a:pt x="206" y="772"/>
                  </a:lnTo>
                  <a:lnTo>
                    <a:pt x="206" y="772"/>
                  </a:lnTo>
                  <a:lnTo>
                    <a:pt x="209" y="775"/>
                  </a:lnTo>
                  <a:lnTo>
                    <a:pt x="209" y="778"/>
                  </a:lnTo>
                  <a:lnTo>
                    <a:pt x="209" y="779"/>
                  </a:lnTo>
                  <a:lnTo>
                    <a:pt x="212" y="785"/>
                  </a:lnTo>
                  <a:lnTo>
                    <a:pt x="215" y="791"/>
                  </a:lnTo>
                  <a:lnTo>
                    <a:pt x="219" y="795"/>
                  </a:lnTo>
                  <a:lnTo>
                    <a:pt x="221" y="799"/>
                  </a:lnTo>
                  <a:lnTo>
                    <a:pt x="226" y="804"/>
                  </a:lnTo>
                  <a:lnTo>
                    <a:pt x="228" y="809"/>
                  </a:lnTo>
                  <a:lnTo>
                    <a:pt x="229" y="818"/>
                  </a:lnTo>
                  <a:lnTo>
                    <a:pt x="231" y="826"/>
                  </a:lnTo>
                  <a:lnTo>
                    <a:pt x="232" y="830"/>
                  </a:lnTo>
                  <a:lnTo>
                    <a:pt x="232" y="831"/>
                  </a:lnTo>
                  <a:lnTo>
                    <a:pt x="230" y="837"/>
                  </a:lnTo>
                  <a:lnTo>
                    <a:pt x="230" y="838"/>
                  </a:lnTo>
                  <a:lnTo>
                    <a:pt x="235" y="841"/>
                  </a:lnTo>
                  <a:lnTo>
                    <a:pt x="240" y="843"/>
                  </a:lnTo>
                  <a:lnTo>
                    <a:pt x="243" y="844"/>
                  </a:lnTo>
                  <a:lnTo>
                    <a:pt x="246" y="847"/>
                  </a:lnTo>
                  <a:lnTo>
                    <a:pt x="243" y="850"/>
                  </a:lnTo>
                  <a:lnTo>
                    <a:pt x="243" y="851"/>
                  </a:lnTo>
                  <a:lnTo>
                    <a:pt x="241" y="852"/>
                  </a:lnTo>
                  <a:lnTo>
                    <a:pt x="238" y="855"/>
                  </a:lnTo>
                  <a:lnTo>
                    <a:pt x="233" y="860"/>
                  </a:lnTo>
                  <a:lnTo>
                    <a:pt x="230" y="872"/>
                  </a:lnTo>
                  <a:lnTo>
                    <a:pt x="229" y="884"/>
                  </a:lnTo>
                  <a:lnTo>
                    <a:pt x="229" y="888"/>
                  </a:lnTo>
                  <a:lnTo>
                    <a:pt x="229" y="889"/>
                  </a:lnTo>
                  <a:lnTo>
                    <a:pt x="227" y="895"/>
                  </a:lnTo>
                  <a:lnTo>
                    <a:pt x="225" y="904"/>
                  </a:lnTo>
                  <a:lnTo>
                    <a:pt x="225" y="912"/>
                  </a:lnTo>
                  <a:lnTo>
                    <a:pt x="225" y="917"/>
                  </a:lnTo>
                  <a:lnTo>
                    <a:pt x="221" y="924"/>
                  </a:lnTo>
                  <a:lnTo>
                    <a:pt x="214" y="933"/>
                  </a:lnTo>
                  <a:lnTo>
                    <a:pt x="209" y="937"/>
                  </a:lnTo>
                  <a:lnTo>
                    <a:pt x="202" y="942"/>
                  </a:lnTo>
                  <a:lnTo>
                    <a:pt x="199" y="951"/>
                  </a:lnTo>
                  <a:lnTo>
                    <a:pt x="197" y="961"/>
                  </a:lnTo>
                  <a:lnTo>
                    <a:pt x="192" y="969"/>
                  </a:lnTo>
                  <a:lnTo>
                    <a:pt x="189" y="978"/>
                  </a:lnTo>
                  <a:lnTo>
                    <a:pt x="185" y="983"/>
                  </a:lnTo>
                  <a:lnTo>
                    <a:pt x="184" y="982"/>
                  </a:lnTo>
                  <a:lnTo>
                    <a:pt x="182" y="980"/>
                  </a:lnTo>
                  <a:lnTo>
                    <a:pt x="163" y="964"/>
                  </a:lnTo>
                  <a:lnTo>
                    <a:pt x="140" y="944"/>
                  </a:lnTo>
                  <a:lnTo>
                    <a:pt x="132" y="938"/>
                  </a:lnTo>
                  <a:lnTo>
                    <a:pt x="92" y="940"/>
                  </a:lnTo>
                  <a:lnTo>
                    <a:pt x="22" y="946"/>
                  </a:lnTo>
                  <a:lnTo>
                    <a:pt x="4" y="948"/>
                  </a:lnTo>
                  <a:lnTo>
                    <a:pt x="0" y="948"/>
                  </a:lnTo>
                  <a:lnTo>
                    <a:pt x="2" y="1003"/>
                  </a:lnTo>
                  <a:lnTo>
                    <a:pt x="5" y="1002"/>
                  </a:lnTo>
                  <a:lnTo>
                    <a:pt x="5" y="1003"/>
                  </a:lnTo>
                  <a:lnTo>
                    <a:pt x="17" y="1002"/>
                  </a:lnTo>
                  <a:lnTo>
                    <a:pt x="25" y="1003"/>
                  </a:lnTo>
                  <a:lnTo>
                    <a:pt x="26" y="1004"/>
                  </a:lnTo>
                  <a:lnTo>
                    <a:pt x="28" y="1008"/>
                  </a:lnTo>
                  <a:lnTo>
                    <a:pt x="40" y="1024"/>
                  </a:lnTo>
                  <a:lnTo>
                    <a:pt x="49" y="1043"/>
                  </a:lnTo>
                  <a:lnTo>
                    <a:pt x="58" y="1055"/>
                  </a:lnTo>
                  <a:lnTo>
                    <a:pt x="59" y="1057"/>
                  </a:lnTo>
                  <a:lnTo>
                    <a:pt x="62" y="1061"/>
                  </a:lnTo>
                  <a:lnTo>
                    <a:pt x="73" y="1076"/>
                  </a:lnTo>
                  <a:lnTo>
                    <a:pt x="78" y="1081"/>
                  </a:lnTo>
                  <a:lnTo>
                    <a:pt x="81" y="1085"/>
                  </a:lnTo>
                  <a:lnTo>
                    <a:pt x="82" y="1087"/>
                  </a:lnTo>
                  <a:lnTo>
                    <a:pt x="85" y="1089"/>
                  </a:lnTo>
                  <a:lnTo>
                    <a:pt x="88" y="1095"/>
                  </a:lnTo>
                  <a:lnTo>
                    <a:pt x="92" y="1110"/>
                  </a:lnTo>
                  <a:lnTo>
                    <a:pt x="99" y="1120"/>
                  </a:lnTo>
                  <a:lnTo>
                    <a:pt x="102" y="1129"/>
                  </a:lnTo>
                  <a:lnTo>
                    <a:pt x="109" y="1137"/>
                  </a:lnTo>
                  <a:lnTo>
                    <a:pt x="107" y="1143"/>
                  </a:lnTo>
                  <a:lnTo>
                    <a:pt x="113" y="1146"/>
                  </a:lnTo>
                  <a:lnTo>
                    <a:pt x="120" y="1159"/>
                  </a:lnTo>
                  <a:lnTo>
                    <a:pt x="118" y="1165"/>
                  </a:lnTo>
                  <a:lnTo>
                    <a:pt x="124" y="1176"/>
                  </a:lnTo>
                  <a:lnTo>
                    <a:pt x="132" y="1181"/>
                  </a:lnTo>
                  <a:lnTo>
                    <a:pt x="133" y="1182"/>
                  </a:lnTo>
                  <a:lnTo>
                    <a:pt x="139" y="1190"/>
                  </a:lnTo>
                  <a:lnTo>
                    <a:pt x="140" y="1191"/>
                  </a:lnTo>
                  <a:lnTo>
                    <a:pt x="142" y="1193"/>
                  </a:lnTo>
                  <a:lnTo>
                    <a:pt x="153" y="1193"/>
                  </a:lnTo>
                  <a:lnTo>
                    <a:pt x="170" y="1205"/>
                  </a:lnTo>
                  <a:lnTo>
                    <a:pt x="177" y="1213"/>
                  </a:lnTo>
                  <a:lnTo>
                    <a:pt x="178" y="1214"/>
                  </a:lnTo>
                  <a:lnTo>
                    <a:pt x="184" y="1222"/>
                  </a:lnTo>
                  <a:lnTo>
                    <a:pt x="184" y="1228"/>
                  </a:lnTo>
                  <a:lnTo>
                    <a:pt x="190" y="1231"/>
                  </a:lnTo>
                  <a:lnTo>
                    <a:pt x="192" y="1249"/>
                  </a:lnTo>
                  <a:lnTo>
                    <a:pt x="197" y="1261"/>
                  </a:lnTo>
                  <a:lnTo>
                    <a:pt x="201" y="1269"/>
                  </a:lnTo>
                  <a:lnTo>
                    <a:pt x="202" y="1270"/>
                  </a:lnTo>
                  <a:lnTo>
                    <a:pt x="201" y="1274"/>
                  </a:lnTo>
                  <a:lnTo>
                    <a:pt x="200" y="1274"/>
                  </a:lnTo>
                  <a:lnTo>
                    <a:pt x="197" y="1277"/>
                  </a:lnTo>
                  <a:lnTo>
                    <a:pt x="194" y="1279"/>
                  </a:lnTo>
                  <a:lnTo>
                    <a:pt x="189" y="1283"/>
                  </a:lnTo>
                  <a:lnTo>
                    <a:pt x="185" y="1287"/>
                  </a:lnTo>
                  <a:lnTo>
                    <a:pt x="179" y="1295"/>
                  </a:lnTo>
                  <a:lnTo>
                    <a:pt x="168" y="1304"/>
                  </a:lnTo>
                  <a:lnTo>
                    <a:pt x="165" y="1308"/>
                  </a:lnTo>
                  <a:lnTo>
                    <a:pt x="163" y="1310"/>
                  </a:lnTo>
                  <a:lnTo>
                    <a:pt x="155" y="1313"/>
                  </a:lnTo>
                  <a:lnTo>
                    <a:pt x="153" y="1313"/>
                  </a:lnTo>
                  <a:lnTo>
                    <a:pt x="142" y="1316"/>
                  </a:lnTo>
                  <a:lnTo>
                    <a:pt x="131" y="1320"/>
                  </a:lnTo>
                  <a:lnTo>
                    <a:pt x="123" y="1321"/>
                  </a:lnTo>
                  <a:lnTo>
                    <a:pt x="119" y="1322"/>
                  </a:lnTo>
                  <a:lnTo>
                    <a:pt x="108" y="1316"/>
                  </a:lnTo>
                  <a:lnTo>
                    <a:pt x="101" y="1316"/>
                  </a:lnTo>
                  <a:lnTo>
                    <a:pt x="98" y="1316"/>
                  </a:lnTo>
                  <a:lnTo>
                    <a:pt x="94" y="1320"/>
                  </a:lnTo>
                  <a:lnTo>
                    <a:pt x="93" y="1325"/>
                  </a:lnTo>
                  <a:lnTo>
                    <a:pt x="98" y="1329"/>
                  </a:lnTo>
                  <a:lnTo>
                    <a:pt x="101" y="1329"/>
                  </a:lnTo>
                  <a:lnTo>
                    <a:pt x="105" y="1330"/>
                  </a:lnTo>
                  <a:lnTo>
                    <a:pt x="108" y="1332"/>
                  </a:lnTo>
                  <a:lnTo>
                    <a:pt x="120" y="1348"/>
                  </a:lnTo>
                  <a:lnTo>
                    <a:pt x="125" y="1360"/>
                  </a:lnTo>
                  <a:lnTo>
                    <a:pt x="136" y="1371"/>
                  </a:lnTo>
                  <a:lnTo>
                    <a:pt x="137" y="1372"/>
                  </a:lnTo>
                  <a:lnTo>
                    <a:pt x="143" y="1383"/>
                  </a:lnTo>
                  <a:lnTo>
                    <a:pt x="145" y="1385"/>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92" name="Google Shape;1192;p51" descr="{&quot;Key&quot;:&quot;kilifi&quot;,&quot;Name&quot;:&quot;Kilifi&quot;,&quot;Value&quot;:32.0,&quot;Formula&quot;:&quot;32&quot;,&quot;Text&quot;:&quot;32&quot;,&quot;OfficeApplication&quot;:1,&quot;HasValue&quot;:true}"/>
            <p:cNvSpPr/>
            <p:nvPr/>
          </p:nvSpPr>
          <p:spPr>
            <a:xfrm>
              <a:off x="3840819" y="4835369"/>
              <a:ext cx="626362" cy="947412"/>
            </a:xfrm>
            <a:custGeom>
              <a:avLst/>
              <a:gdLst/>
              <a:ahLst/>
              <a:cxnLst/>
              <a:rect l="l" t="t" r="r" b="b"/>
              <a:pathLst>
                <a:path w="1047" h="1578" extrusionOk="0">
                  <a:moveTo>
                    <a:pt x="995" y="422"/>
                  </a:moveTo>
                  <a:lnTo>
                    <a:pt x="993" y="434"/>
                  </a:lnTo>
                  <a:lnTo>
                    <a:pt x="992" y="436"/>
                  </a:lnTo>
                  <a:lnTo>
                    <a:pt x="990" y="431"/>
                  </a:lnTo>
                  <a:lnTo>
                    <a:pt x="993" y="422"/>
                  </a:lnTo>
                  <a:lnTo>
                    <a:pt x="995" y="422"/>
                  </a:lnTo>
                  <a:close/>
                  <a:moveTo>
                    <a:pt x="445" y="1571"/>
                  </a:moveTo>
                  <a:lnTo>
                    <a:pt x="445" y="1569"/>
                  </a:lnTo>
                  <a:lnTo>
                    <a:pt x="443" y="1565"/>
                  </a:lnTo>
                  <a:lnTo>
                    <a:pt x="441" y="1560"/>
                  </a:lnTo>
                  <a:lnTo>
                    <a:pt x="440" y="1557"/>
                  </a:lnTo>
                  <a:lnTo>
                    <a:pt x="437" y="1553"/>
                  </a:lnTo>
                  <a:lnTo>
                    <a:pt x="436" y="1551"/>
                  </a:lnTo>
                  <a:lnTo>
                    <a:pt x="434" y="1548"/>
                  </a:lnTo>
                  <a:lnTo>
                    <a:pt x="436" y="1542"/>
                  </a:lnTo>
                  <a:lnTo>
                    <a:pt x="439" y="1538"/>
                  </a:lnTo>
                  <a:lnTo>
                    <a:pt x="442" y="1533"/>
                  </a:lnTo>
                  <a:lnTo>
                    <a:pt x="440" y="1528"/>
                  </a:lnTo>
                  <a:lnTo>
                    <a:pt x="438" y="1526"/>
                  </a:lnTo>
                  <a:lnTo>
                    <a:pt x="434" y="1523"/>
                  </a:lnTo>
                  <a:lnTo>
                    <a:pt x="428" y="1521"/>
                  </a:lnTo>
                  <a:lnTo>
                    <a:pt x="421" y="1521"/>
                  </a:lnTo>
                  <a:lnTo>
                    <a:pt x="418" y="1524"/>
                  </a:lnTo>
                  <a:lnTo>
                    <a:pt x="415" y="1528"/>
                  </a:lnTo>
                  <a:lnTo>
                    <a:pt x="413" y="1527"/>
                  </a:lnTo>
                  <a:lnTo>
                    <a:pt x="411" y="1525"/>
                  </a:lnTo>
                  <a:lnTo>
                    <a:pt x="413" y="1522"/>
                  </a:lnTo>
                  <a:lnTo>
                    <a:pt x="416" y="1518"/>
                  </a:lnTo>
                  <a:lnTo>
                    <a:pt x="418" y="1514"/>
                  </a:lnTo>
                  <a:lnTo>
                    <a:pt x="417" y="1513"/>
                  </a:lnTo>
                  <a:lnTo>
                    <a:pt x="419" y="1506"/>
                  </a:lnTo>
                  <a:lnTo>
                    <a:pt x="420" y="1505"/>
                  </a:lnTo>
                  <a:lnTo>
                    <a:pt x="419" y="1504"/>
                  </a:lnTo>
                  <a:lnTo>
                    <a:pt x="417" y="1501"/>
                  </a:lnTo>
                  <a:lnTo>
                    <a:pt x="412" y="1495"/>
                  </a:lnTo>
                  <a:lnTo>
                    <a:pt x="409" y="1493"/>
                  </a:lnTo>
                  <a:lnTo>
                    <a:pt x="405" y="1490"/>
                  </a:lnTo>
                  <a:lnTo>
                    <a:pt x="402" y="1488"/>
                  </a:lnTo>
                  <a:lnTo>
                    <a:pt x="401" y="1483"/>
                  </a:lnTo>
                  <a:lnTo>
                    <a:pt x="401" y="1481"/>
                  </a:lnTo>
                  <a:lnTo>
                    <a:pt x="401" y="1477"/>
                  </a:lnTo>
                  <a:lnTo>
                    <a:pt x="400" y="1472"/>
                  </a:lnTo>
                  <a:lnTo>
                    <a:pt x="395" y="1469"/>
                  </a:lnTo>
                  <a:lnTo>
                    <a:pt x="393" y="1466"/>
                  </a:lnTo>
                  <a:lnTo>
                    <a:pt x="393" y="1461"/>
                  </a:lnTo>
                  <a:lnTo>
                    <a:pt x="391" y="1457"/>
                  </a:lnTo>
                  <a:lnTo>
                    <a:pt x="388" y="1454"/>
                  </a:lnTo>
                  <a:lnTo>
                    <a:pt x="382" y="1449"/>
                  </a:lnTo>
                  <a:lnTo>
                    <a:pt x="378" y="1447"/>
                  </a:lnTo>
                  <a:lnTo>
                    <a:pt x="375" y="1445"/>
                  </a:lnTo>
                  <a:lnTo>
                    <a:pt x="373" y="1439"/>
                  </a:lnTo>
                  <a:lnTo>
                    <a:pt x="371" y="1434"/>
                  </a:lnTo>
                  <a:lnTo>
                    <a:pt x="370" y="1431"/>
                  </a:lnTo>
                  <a:lnTo>
                    <a:pt x="367" y="1429"/>
                  </a:lnTo>
                  <a:lnTo>
                    <a:pt x="364" y="1427"/>
                  </a:lnTo>
                  <a:lnTo>
                    <a:pt x="360" y="1425"/>
                  </a:lnTo>
                  <a:lnTo>
                    <a:pt x="357" y="1422"/>
                  </a:lnTo>
                  <a:lnTo>
                    <a:pt x="353" y="1418"/>
                  </a:lnTo>
                  <a:lnTo>
                    <a:pt x="349" y="1414"/>
                  </a:lnTo>
                  <a:lnTo>
                    <a:pt x="345" y="1410"/>
                  </a:lnTo>
                  <a:lnTo>
                    <a:pt x="342" y="1407"/>
                  </a:lnTo>
                  <a:lnTo>
                    <a:pt x="338" y="1405"/>
                  </a:lnTo>
                  <a:lnTo>
                    <a:pt x="333" y="1403"/>
                  </a:lnTo>
                  <a:lnTo>
                    <a:pt x="330" y="1403"/>
                  </a:lnTo>
                  <a:lnTo>
                    <a:pt x="327" y="1400"/>
                  </a:lnTo>
                  <a:lnTo>
                    <a:pt x="323" y="1396"/>
                  </a:lnTo>
                  <a:lnTo>
                    <a:pt x="321" y="1392"/>
                  </a:lnTo>
                  <a:lnTo>
                    <a:pt x="319" y="1389"/>
                  </a:lnTo>
                  <a:lnTo>
                    <a:pt x="315" y="1387"/>
                  </a:lnTo>
                  <a:lnTo>
                    <a:pt x="313" y="1385"/>
                  </a:lnTo>
                  <a:lnTo>
                    <a:pt x="310" y="1382"/>
                  </a:lnTo>
                  <a:lnTo>
                    <a:pt x="308" y="1380"/>
                  </a:lnTo>
                  <a:lnTo>
                    <a:pt x="302" y="1376"/>
                  </a:lnTo>
                  <a:lnTo>
                    <a:pt x="298" y="1372"/>
                  </a:lnTo>
                  <a:lnTo>
                    <a:pt x="295" y="1371"/>
                  </a:lnTo>
                  <a:lnTo>
                    <a:pt x="291" y="1372"/>
                  </a:lnTo>
                  <a:lnTo>
                    <a:pt x="289" y="1373"/>
                  </a:lnTo>
                  <a:lnTo>
                    <a:pt x="285" y="1374"/>
                  </a:lnTo>
                  <a:lnTo>
                    <a:pt x="284" y="1371"/>
                  </a:lnTo>
                  <a:lnTo>
                    <a:pt x="282" y="1372"/>
                  </a:lnTo>
                  <a:lnTo>
                    <a:pt x="281" y="1375"/>
                  </a:lnTo>
                  <a:lnTo>
                    <a:pt x="278" y="1374"/>
                  </a:lnTo>
                  <a:lnTo>
                    <a:pt x="276" y="1368"/>
                  </a:lnTo>
                  <a:lnTo>
                    <a:pt x="271" y="1365"/>
                  </a:lnTo>
                  <a:lnTo>
                    <a:pt x="267" y="1363"/>
                  </a:lnTo>
                  <a:lnTo>
                    <a:pt x="264" y="1361"/>
                  </a:lnTo>
                  <a:lnTo>
                    <a:pt x="263" y="1357"/>
                  </a:lnTo>
                  <a:lnTo>
                    <a:pt x="263" y="1355"/>
                  </a:lnTo>
                  <a:lnTo>
                    <a:pt x="263" y="1347"/>
                  </a:lnTo>
                  <a:lnTo>
                    <a:pt x="264" y="1344"/>
                  </a:lnTo>
                  <a:lnTo>
                    <a:pt x="268" y="1341"/>
                  </a:lnTo>
                  <a:lnTo>
                    <a:pt x="269" y="1340"/>
                  </a:lnTo>
                  <a:lnTo>
                    <a:pt x="269" y="1334"/>
                  </a:lnTo>
                  <a:lnTo>
                    <a:pt x="270" y="1332"/>
                  </a:lnTo>
                  <a:lnTo>
                    <a:pt x="270" y="1331"/>
                  </a:lnTo>
                  <a:lnTo>
                    <a:pt x="269" y="1331"/>
                  </a:lnTo>
                  <a:lnTo>
                    <a:pt x="268" y="1329"/>
                  </a:lnTo>
                  <a:lnTo>
                    <a:pt x="270" y="1327"/>
                  </a:lnTo>
                  <a:lnTo>
                    <a:pt x="274" y="1326"/>
                  </a:lnTo>
                  <a:lnTo>
                    <a:pt x="276" y="1323"/>
                  </a:lnTo>
                  <a:lnTo>
                    <a:pt x="277" y="1317"/>
                  </a:lnTo>
                  <a:lnTo>
                    <a:pt x="277" y="1311"/>
                  </a:lnTo>
                  <a:lnTo>
                    <a:pt x="275" y="1306"/>
                  </a:lnTo>
                  <a:lnTo>
                    <a:pt x="275" y="1300"/>
                  </a:lnTo>
                  <a:lnTo>
                    <a:pt x="274" y="1296"/>
                  </a:lnTo>
                  <a:lnTo>
                    <a:pt x="272" y="1296"/>
                  </a:lnTo>
                  <a:lnTo>
                    <a:pt x="270" y="1296"/>
                  </a:lnTo>
                  <a:lnTo>
                    <a:pt x="267" y="1297"/>
                  </a:lnTo>
                  <a:lnTo>
                    <a:pt x="262" y="1298"/>
                  </a:lnTo>
                  <a:lnTo>
                    <a:pt x="258" y="1298"/>
                  </a:lnTo>
                  <a:lnTo>
                    <a:pt x="254" y="1296"/>
                  </a:lnTo>
                  <a:lnTo>
                    <a:pt x="251" y="1293"/>
                  </a:lnTo>
                  <a:lnTo>
                    <a:pt x="249" y="1291"/>
                  </a:lnTo>
                  <a:lnTo>
                    <a:pt x="246" y="1289"/>
                  </a:lnTo>
                  <a:lnTo>
                    <a:pt x="243" y="1286"/>
                  </a:lnTo>
                  <a:lnTo>
                    <a:pt x="244" y="1281"/>
                  </a:lnTo>
                  <a:lnTo>
                    <a:pt x="243" y="1276"/>
                  </a:lnTo>
                  <a:lnTo>
                    <a:pt x="240" y="1274"/>
                  </a:lnTo>
                  <a:lnTo>
                    <a:pt x="239" y="1271"/>
                  </a:lnTo>
                  <a:lnTo>
                    <a:pt x="240" y="1269"/>
                  </a:lnTo>
                  <a:lnTo>
                    <a:pt x="238" y="1267"/>
                  </a:lnTo>
                  <a:lnTo>
                    <a:pt x="235" y="1265"/>
                  </a:lnTo>
                  <a:lnTo>
                    <a:pt x="233" y="1262"/>
                  </a:lnTo>
                  <a:lnTo>
                    <a:pt x="233" y="1258"/>
                  </a:lnTo>
                  <a:lnTo>
                    <a:pt x="235" y="1257"/>
                  </a:lnTo>
                  <a:lnTo>
                    <a:pt x="238" y="1256"/>
                  </a:lnTo>
                  <a:lnTo>
                    <a:pt x="238" y="1253"/>
                  </a:lnTo>
                  <a:lnTo>
                    <a:pt x="239" y="1248"/>
                  </a:lnTo>
                  <a:lnTo>
                    <a:pt x="239" y="1243"/>
                  </a:lnTo>
                  <a:lnTo>
                    <a:pt x="239" y="1238"/>
                  </a:lnTo>
                  <a:lnTo>
                    <a:pt x="239" y="1236"/>
                  </a:lnTo>
                  <a:lnTo>
                    <a:pt x="239" y="1235"/>
                  </a:lnTo>
                  <a:lnTo>
                    <a:pt x="239" y="1231"/>
                  </a:lnTo>
                  <a:lnTo>
                    <a:pt x="239" y="1228"/>
                  </a:lnTo>
                  <a:lnTo>
                    <a:pt x="239" y="1225"/>
                  </a:lnTo>
                  <a:lnTo>
                    <a:pt x="239" y="1223"/>
                  </a:lnTo>
                  <a:lnTo>
                    <a:pt x="239" y="1219"/>
                  </a:lnTo>
                  <a:lnTo>
                    <a:pt x="239" y="1213"/>
                  </a:lnTo>
                  <a:lnTo>
                    <a:pt x="236" y="1206"/>
                  </a:lnTo>
                  <a:lnTo>
                    <a:pt x="231" y="1205"/>
                  </a:lnTo>
                  <a:lnTo>
                    <a:pt x="230" y="1200"/>
                  </a:lnTo>
                  <a:lnTo>
                    <a:pt x="232" y="1196"/>
                  </a:lnTo>
                  <a:lnTo>
                    <a:pt x="233" y="1189"/>
                  </a:lnTo>
                  <a:lnTo>
                    <a:pt x="234" y="1182"/>
                  </a:lnTo>
                  <a:lnTo>
                    <a:pt x="234" y="1176"/>
                  </a:lnTo>
                  <a:lnTo>
                    <a:pt x="235" y="1172"/>
                  </a:lnTo>
                  <a:lnTo>
                    <a:pt x="232" y="1168"/>
                  </a:lnTo>
                  <a:lnTo>
                    <a:pt x="228" y="1165"/>
                  </a:lnTo>
                  <a:lnTo>
                    <a:pt x="223" y="1162"/>
                  </a:lnTo>
                  <a:lnTo>
                    <a:pt x="219" y="1161"/>
                  </a:lnTo>
                  <a:lnTo>
                    <a:pt x="214" y="1157"/>
                  </a:lnTo>
                  <a:lnTo>
                    <a:pt x="210" y="1153"/>
                  </a:lnTo>
                  <a:lnTo>
                    <a:pt x="208" y="1148"/>
                  </a:lnTo>
                  <a:lnTo>
                    <a:pt x="209" y="1145"/>
                  </a:lnTo>
                  <a:lnTo>
                    <a:pt x="210" y="1141"/>
                  </a:lnTo>
                  <a:lnTo>
                    <a:pt x="208" y="1139"/>
                  </a:lnTo>
                  <a:lnTo>
                    <a:pt x="203" y="1139"/>
                  </a:lnTo>
                  <a:lnTo>
                    <a:pt x="199" y="1141"/>
                  </a:lnTo>
                  <a:lnTo>
                    <a:pt x="194" y="1143"/>
                  </a:lnTo>
                  <a:lnTo>
                    <a:pt x="129" y="1144"/>
                  </a:lnTo>
                  <a:lnTo>
                    <a:pt x="102" y="1145"/>
                  </a:lnTo>
                  <a:lnTo>
                    <a:pt x="4" y="1146"/>
                  </a:lnTo>
                  <a:lnTo>
                    <a:pt x="0" y="1146"/>
                  </a:lnTo>
                  <a:lnTo>
                    <a:pt x="4" y="1143"/>
                  </a:lnTo>
                  <a:lnTo>
                    <a:pt x="8" y="1142"/>
                  </a:lnTo>
                  <a:lnTo>
                    <a:pt x="13" y="1138"/>
                  </a:lnTo>
                  <a:lnTo>
                    <a:pt x="38" y="1058"/>
                  </a:lnTo>
                  <a:lnTo>
                    <a:pt x="70" y="951"/>
                  </a:lnTo>
                  <a:lnTo>
                    <a:pt x="121" y="779"/>
                  </a:lnTo>
                  <a:lnTo>
                    <a:pt x="120" y="701"/>
                  </a:lnTo>
                  <a:lnTo>
                    <a:pt x="120" y="699"/>
                  </a:lnTo>
                  <a:lnTo>
                    <a:pt x="126" y="694"/>
                  </a:lnTo>
                  <a:lnTo>
                    <a:pt x="713" y="0"/>
                  </a:lnTo>
                  <a:lnTo>
                    <a:pt x="718" y="7"/>
                  </a:lnTo>
                  <a:lnTo>
                    <a:pt x="722" y="12"/>
                  </a:lnTo>
                  <a:lnTo>
                    <a:pt x="772" y="83"/>
                  </a:lnTo>
                  <a:lnTo>
                    <a:pt x="798" y="117"/>
                  </a:lnTo>
                  <a:lnTo>
                    <a:pt x="808" y="132"/>
                  </a:lnTo>
                  <a:lnTo>
                    <a:pt x="815" y="141"/>
                  </a:lnTo>
                  <a:lnTo>
                    <a:pt x="815" y="143"/>
                  </a:lnTo>
                  <a:lnTo>
                    <a:pt x="835" y="172"/>
                  </a:lnTo>
                  <a:lnTo>
                    <a:pt x="854" y="203"/>
                  </a:lnTo>
                  <a:lnTo>
                    <a:pt x="858" y="199"/>
                  </a:lnTo>
                  <a:lnTo>
                    <a:pt x="873" y="220"/>
                  </a:lnTo>
                  <a:lnTo>
                    <a:pt x="894" y="246"/>
                  </a:lnTo>
                  <a:lnTo>
                    <a:pt x="893" y="256"/>
                  </a:lnTo>
                  <a:lnTo>
                    <a:pt x="999" y="405"/>
                  </a:lnTo>
                  <a:lnTo>
                    <a:pt x="997" y="409"/>
                  </a:lnTo>
                  <a:lnTo>
                    <a:pt x="985" y="427"/>
                  </a:lnTo>
                  <a:lnTo>
                    <a:pt x="983" y="438"/>
                  </a:lnTo>
                  <a:lnTo>
                    <a:pt x="984" y="445"/>
                  </a:lnTo>
                  <a:lnTo>
                    <a:pt x="993" y="445"/>
                  </a:lnTo>
                  <a:lnTo>
                    <a:pt x="994" y="449"/>
                  </a:lnTo>
                  <a:lnTo>
                    <a:pt x="991" y="457"/>
                  </a:lnTo>
                  <a:lnTo>
                    <a:pt x="996" y="476"/>
                  </a:lnTo>
                  <a:lnTo>
                    <a:pt x="994" y="484"/>
                  </a:lnTo>
                  <a:lnTo>
                    <a:pt x="983" y="501"/>
                  </a:lnTo>
                  <a:lnTo>
                    <a:pt x="980" y="516"/>
                  </a:lnTo>
                  <a:lnTo>
                    <a:pt x="979" y="528"/>
                  </a:lnTo>
                  <a:lnTo>
                    <a:pt x="973" y="535"/>
                  </a:lnTo>
                  <a:lnTo>
                    <a:pt x="961" y="544"/>
                  </a:lnTo>
                  <a:lnTo>
                    <a:pt x="964" y="546"/>
                  </a:lnTo>
                  <a:lnTo>
                    <a:pt x="971" y="545"/>
                  </a:lnTo>
                  <a:lnTo>
                    <a:pt x="973" y="541"/>
                  </a:lnTo>
                  <a:lnTo>
                    <a:pt x="978" y="540"/>
                  </a:lnTo>
                  <a:lnTo>
                    <a:pt x="979" y="545"/>
                  </a:lnTo>
                  <a:lnTo>
                    <a:pt x="976" y="556"/>
                  </a:lnTo>
                  <a:lnTo>
                    <a:pt x="976" y="568"/>
                  </a:lnTo>
                  <a:lnTo>
                    <a:pt x="977" y="587"/>
                  </a:lnTo>
                  <a:lnTo>
                    <a:pt x="979" y="595"/>
                  </a:lnTo>
                  <a:lnTo>
                    <a:pt x="982" y="595"/>
                  </a:lnTo>
                  <a:lnTo>
                    <a:pt x="983" y="595"/>
                  </a:lnTo>
                  <a:lnTo>
                    <a:pt x="987" y="595"/>
                  </a:lnTo>
                  <a:lnTo>
                    <a:pt x="1003" y="611"/>
                  </a:lnTo>
                  <a:lnTo>
                    <a:pt x="1001" y="614"/>
                  </a:lnTo>
                  <a:lnTo>
                    <a:pt x="996" y="613"/>
                  </a:lnTo>
                  <a:lnTo>
                    <a:pt x="985" y="614"/>
                  </a:lnTo>
                  <a:lnTo>
                    <a:pt x="981" y="615"/>
                  </a:lnTo>
                  <a:lnTo>
                    <a:pt x="979" y="620"/>
                  </a:lnTo>
                  <a:lnTo>
                    <a:pt x="978" y="627"/>
                  </a:lnTo>
                  <a:lnTo>
                    <a:pt x="972" y="634"/>
                  </a:lnTo>
                  <a:lnTo>
                    <a:pt x="972" y="637"/>
                  </a:lnTo>
                  <a:lnTo>
                    <a:pt x="974" y="640"/>
                  </a:lnTo>
                  <a:lnTo>
                    <a:pt x="978" y="641"/>
                  </a:lnTo>
                  <a:lnTo>
                    <a:pt x="981" y="635"/>
                  </a:lnTo>
                  <a:lnTo>
                    <a:pt x="985" y="625"/>
                  </a:lnTo>
                  <a:lnTo>
                    <a:pt x="989" y="623"/>
                  </a:lnTo>
                  <a:lnTo>
                    <a:pt x="1001" y="622"/>
                  </a:lnTo>
                  <a:lnTo>
                    <a:pt x="1011" y="617"/>
                  </a:lnTo>
                  <a:lnTo>
                    <a:pt x="1020" y="622"/>
                  </a:lnTo>
                  <a:lnTo>
                    <a:pt x="1024" y="621"/>
                  </a:lnTo>
                  <a:lnTo>
                    <a:pt x="1028" y="618"/>
                  </a:lnTo>
                  <a:lnTo>
                    <a:pt x="1036" y="606"/>
                  </a:lnTo>
                  <a:lnTo>
                    <a:pt x="1043" y="605"/>
                  </a:lnTo>
                  <a:lnTo>
                    <a:pt x="1046" y="607"/>
                  </a:lnTo>
                  <a:lnTo>
                    <a:pt x="1047" y="612"/>
                  </a:lnTo>
                  <a:lnTo>
                    <a:pt x="1045" y="620"/>
                  </a:lnTo>
                  <a:lnTo>
                    <a:pt x="1042" y="624"/>
                  </a:lnTo>
                  <a:lnTo>
                    <a:pt x="1041" y="624"/>
                  </a:lnTo>
                  <a:lnTo>
                    <a:pt x="1033" y="623"/>
                  </a:lnTo>
                  <a:lnTo>
                    <a:pt x="1029" y="624"/>
                  </a:lnTo>
                  <a:lnTo>
                    <a:pt x="1024" y="631"/>
                  </a:lnTo>
                  <a:lnTo>
                    <a:pt x="1016" y="634"/>
                  </a:lnTo>
                  <a:lnTo>
                    <a:pt x="1007" y="640"/>
                  </a:lnTo>
                  <a:lnTo>
                    <a:pt x="1001" y="655"/>
                  </a:lnTo>
                  <a:lnTo>
                    <a:pt x="989" y="660"/>
                  </a:lnTo>
                  <a:lnTo>
                    <a:pt x="984" y="665"/>
                  </a:lnTo>
                  <a:lnTo>
                    <a:pt x="981" y="674"/>
                  </a:lnTo>
                  <a:lnTo>
                    <a:pt x="981" y="674"/>
                  </a:lnTo>
                  <a:lnTo>
                    <a:pt x="980" y="680"/>
                  </a:lnTo>
                  <a:lnTo>
                    <a:pt x="981" y="689"/>
                  </a:lnTo>
                  <a:lnTo>
                    <a:pt x="979" y="692"/>
                  </a:lnTo>
                  <a:lnTo>
                    <a:pt x="971" y="698"/>
                  </a:lnTo>
                  <a:lnTo>
                    <a:pt x="969" y="699"/>
                  </a:lnTo>
                  <a:lnTo>
                    <a:pt x="967" y="703"/>
                  </a:lnTo>
                  <a:lnTo>
                    <a:pt x="967" y="707"/>
                  </a:lnTo>
                  <a:lnTo>
                    <a:pt x="972" y="724"/>
                  </a:lnTo>
                  <a:lnTo>
                    <a:pt x="971" y="741"/>
                  </a:lnTo>
                  <a:lnTo>
                    <a:pt x="967" y="749"/>
                  </a:lnTo>
                  <a:lnTo>
                    <a:pt x="956" y="764"/>
                  </a:lnTo>
                  <a:lnTo>
                    <a:pt x="949" y="774"/>
                  </a:lnTo>
                  <a:lnTo>
                    <a:pt x="946" y="773"/>
                  </a:lnTo>
                  <a:lnTo>
                    <a:pt x="946" y="779"/>
                  </a:lnTo>
                  <a:lnTo>
                    <a:pt x="943" y="787"/>
                  </a:lnTo>
                  <a:lnTo>
                    <a:pt x="936" y="800"/>
                  </a:lnTo>
                  <a:lnTo>
                    <a:pt x="932" y="814"/>
                  </a:lnTo>
                  <a:lnTo>
                    <a:pt x="933" y="819"/>
                  </a:lnTo>
                  <a:lnTo>
                    <a:pt x="940" y="835"/>
                  </a:lnTo>
                  <a:lnTo>
                    <a:pt x="940" y="849"/>
                  </a:lnTo>
                  <a:lnTo>
                    <a:pt x="942" y="860"/>
                  </a:lnTo>
                  <a:lnTo>
                    <a:pt x="943" y="862"/>
                  </a:lnTo>
                  <a:lnTo>
                    <a:pt x="938" y="878"/>
                  </a:lnTo>
                  <a:lnTo>
                    <a:pt x="933" y="893"/>
                  </a:lnTo>
                  <a:lnTo>
                    <a:pt x="930" y="898"/>
                  </a:lnTo>
                  <a:lnTo>
                    <a:pt x="920" y="905"/>
                  </a:lnTo>
                  <a:lnTo>
                    <a:pt x="884" y="925"/>
                  </a:lnTo>
                  <a:lnTo>
                    <a:pt x="876" y="931"/>
                  </a:lnTo>
                  <a:lnTo>
                    <a:pt x="866" y="936"/>
                  </a:lnTo>
                  <a:lnTo>
                    <a:pt x="855" y="942"/>
                  </a:lnTo>
                  <a:lnTo>
                    <a:pt x="831" y="957"/>
                  </a:lnTo>
                  <a:lnTo>
                    <a:pt x="821" y="966"/>
                  </a:lnTo>
                  <a:lnTo>
                    <a:pt x="811" y="976"/>
                  </a:lnTo>
                  <a:lnTo>
                    <a:pt x="802" y="980"/>
                  </a:lnTo>
                  <a:lnTo>
                    <a:pt x="800" y="978"/>
                  </a:lnTo>
                  <a:lnTo>
                    <a:pt x="799" y="975"/>
                  </a:lnTo>
                  <a:lnTo>
                    <a:pt x="801" y="966"/>
                  </a:lnTo>
                  <a:lnTo>
                    <a:pt x="800" y="954"/>
                  </a:lnTo>
                  <a:lnTo>
                    <a:pt x="800" y="950"/>
                  </a:lnTo>
                  <a:lnTo>
                    <a:pt x="800" y="949"/>
                  </a:lnTo>
                  <a:lnTo>
                    <a:pt x="798" y="945"/>
                  </a:lnTo>
                  <a:lnTo>
                    <a:pt x="797" y="942"/>
                  </a:lnTo>
                  <a:lnTo>
                    <a:pt x="799" y="938"/>
                  </a:lnTo>
                  <a:lnTo>
                    <a:pt x="801" y="937"/>
                  </a:lnTo>
                  <a:lnTo>
                    <a:pt x="806" y="944"/>
                  </a:lnTo>
                  <a:lnTo>
                    <a:pt x="814" y="942"/>
                  </a:lnTo>
                  <a:lnTo>
                    <a:pt x="815" y="937"/>
                  </a:lnTo>
                  <a:lnTo>
                    <a:pt x="812" y="931"/>
                  </a:lnTo>
                  <a:lnTo>
                    <a:pt x="812" y="929"/>
                  </a:lnTo>
                  <a:lnTo>
                    <a:pt x="813" y="925"/>
                  </a:lnTo>
                  <a:lnTo>
                    <a:pt x="812" y="921"/>
                  </a:lnTo>
                  <a:lnTo>
                    <a:pt x="810" y="920"/>
                  </a:lnTo>
                  <a:lnTo>
                    <a:pt x="803" y="922"/>
                  </a:lnTo>
                  <a:lnTo>
                    <a:pt x="799" y="922"/>
                  </a:lnTo>
                  <a:lnTo>
                    <a:pt x="795" y="925"/>
                  </a:lnTo>
                  <a:lnTo>
                    <a:pt x="794" y="926"/>
                  </a:lnTo>
                  <a:lnTo>
                    <a:pt x="792" y="928"/>
                  </a:lnTo>
                  <a:lnTo>
                    <a:pt x="794" y="933"/>
                  </a:lnTo>
                  <a:lnTo>
                    <a:pt x="793" y="936"/>
                  </a:lnTo>
                  <a:lnTo>
                    <a:pt x="789" y="937"/>
                  </a:lnTo>
                  <a:lnTo>
                    <a:pt x="788" y="942"/>
                  </a:lnTo>
                  <a:lnTo>
                    <a:pt x="790" y="945"/>
                  </a:lnTo>
                  <a:lnTo>
                    <a:pt x="794" y="946"/>
                  </a:lnTo>
                  <a:lnTo>
                    <a:pt x="795" y="947"/>
                  </a:lnTo>
                  <a:lnTo>
                    <a:pt x="794" y="951"/>
                  </a:lnTo>
                  <a:lnTo>
                    <a:pt x="793" y="955"/>
                  </a:lnTo>
                  <a:lnTo>
                    <a:pt x="792" y="958"/>
                  </a:lnTo>
                  <a:lnTo>
                    <a:pt x="787" y="969"/>
                  </a:lnTo>
                  <a:lnTo>
                    <a:pt x="786" y="973"/>
                  </a:lnTo>
                  <a:lnTo>
                    <a:pt x="790" y="976"/>
                  </a:lnTo>
                  <a:lnTo>
                    <a:pt x="794" y="983"/>
                  </a:lnTo>
                  <a:lnTo>
                    <a:pt x="794" y="986"/>
                  </a:lnTo>
                  <a:lnTo>
                    <a:pt x="793" y="989"/>
                  </a:lnTo>
                  <a:lnTo>
                    <a:pt x="794" y="993"/>
                  </a:lnTo>
                  <a:lnTo>
                    <a:pt x="796" y="997"/>
                  </a:lnTo>
                  <a:lnTo>
                    <a:pt x="794" y="1003"/>
                  </a:lnTo>
                  <a:lnTo>
                    <a:pt x="788" y="1013"/>
                  </a:lnTo>
                  <a:lnTo>
                    <a:pt x="782" y="1031"/>
                  </a:lnTo>
                  <a:lnTo>
                    <a:pt x="775" y="1040"/>
                  </a:lnTo>
                  <a:lnTo>
                    <a:pt x="768" y="1061"/>
                  </a:lnTo>
                  <a:lnTo>
                    <a:pt x="762" y="1068"/>
                  </a:lnTo>
                  <a:lnTo>
                    <a:pt x="760" y="1079"/>
                  </a:lnTo>
                  <a:lnTo>
                    <a:pt x="757" y="1089"/>
                  </a:lnTo>
                  <a:lnTo>
                    <a:pt x="753" y="1097"/>
                  </a:lnTo>
                  <a:lnTo>
                    <a:pt x="746" y="1115"/>
                  </a:lnTo>
                  <a:lnTo>
                    <a:pt x="729" y="1159"/>
                  </a:lnTo>
                  <a:lnTo>
                    <a:pt x="726" y="1169"/>
                  </a:lnTo>
                  <a:lnTo>
                    <a:pt x="717" y="1183"/>
                  </a:lnTo>
                  <a:lnTo>
                    <a:pt x="710" y="1199"/>
                  </a:lnTo>
                  <a:lnTo>
                    <a:pt x="707" y="1202"/>
                  </a:lnTo>
                  <a:lnTo>
                    <a:pt x="704" y="1204"/>
                  </a:lnTo>
                  <a:lnTo>
                    <a:pt x="700" y="1205"/>
                  </a:lnTo>
                  <a:lnTo>
                    <a:pt x="693" y="1205"/>
                  </a:lnTo>
                  <a:lnTo>
                    <a:pt x="689" y="1204"/>
                  </a:lnTo>
                  <a:lnTo>
                    <a:pt x="680" y="1197"/>
                  </a:lnTo>
                  <a:lnTo>
                    <a:pt x="671" y="1193"/>
                  </a:lnTo>
                  <a:lnTo>
                    <a:pt x="662" y="1182"/>
                  </a:lnTo>
                  <a:lnTo>
                    <a:pt x="658" y="1180"/>
                  </a:lnTo>
                  <a:lnTo>
                    <a:pt x="646" y="1178"/>
                  </a:lnTo>
                  <a:lnTo>
                    <a:pt x="634" y="1182"/>
                  </a:lnTo>
                  <a:lnTo>
                    <a:pt x="629" y="1181"/>
                  </a:lnTo>
                  <a:lnTo>
                    <a:pt x="625" y="1175"/>
                  </a:lnTo>
                  <a:lnTo>
                    <a:pt x="625" y="1170"/>
                  </a:lnTo>
                  <a:lnTo>
                    <a:pt x="627" y="1167"/>
                  </a:lnTo>
                  <a:lnTo>
                    <a:pt x="633" y="1161"/>
                  </a:lnTo>
                  <a:lnTo>
                    <a:pt x="633" y="1159"/>
                  </a:lnTo>
                  <a:lnTo>
                    <a:pt x="629" y="1157"/>
                  </a:lnTo>
                  <a:lnTo>
                    <a:pt x="623" y="1160"/>
                  </a:lnTo>
                  <a:lnTo>
                    <a:pt x="621" y="1162"/>
                  </a:lnTo>
                  <a:lnTo>
                    <a:pt x="620" y="1166"/>
                  </a:lnTo>
                  <a:lnTo>
                    <a:pt x="620" y="1171"/>
                  </a:lnTo>
                  <a:lnTo>
                    <a:pt x="621" y="1178"/>
                  </a:lnTo>
                  <a:lnTo>
                    <a:pt x="624" y="1183"/>
                  </a:lnTo>
                  <a:lnTo>
                    <a:pt x="626" y="1185"/>
                  </a:lnTo>
                  <a:lnTo>
                    <a:pt x="628" y="1187"/>
                  </a:lnTo>
                  <a:lnTo>
                    <a:pt x="644" y="1185"/>
                  </a:lnTo>
                  <a:lnTo>
                    <a:pt x="647" y="1187"/>
                  </a:lnTo>
                  <a:lnTo>
                    <a:pt x="650" y="1195"/>
                  </a:lnTo>
                  <a:lnTo>
                    <a:pt x="649" y="1198"/>
                  </a:lnTo>
                  <a:lnTo>
                    <a:pt x="643" y="1204"/>
                  </a:lnTo>
                  <a:lnTo>
                    <a:pt x="642" y="1207"/>
                  </a:lnTo>
                  <a:lnTo>
                    <a:pt x="646" y="1214"/>
                  </a:lnTo>
                  <a:lnTo>
                    <a:pt x="655" y="1217"/>
                  </a:lnTo>
                  <a:lnTo>
                    <a:pt x="660" y="1217"/>
                  </a:lnTo>
                  <a:lnTo>
                    <a:pt x="662" y="1215"/>
                  </a:lnTo>
                  <a:lnTo>
                    <a:pt x="668" y="1206"/>
                  </a:lnTo>
                  <a:lnTo>
                    <a:pt x="673" y="1209"/>
                  </a:lnTo>
                  <a:lnTo>
                    <a:pt x="677" y="1205"/>
                  </a:lnTo>
                  <a:lnTo>
                    <a:pt x="687" y="1210"/>
                  </a:lnTo>
                  <a:lnTo>
                    <a:pt x="702" y="1216"/>
                  </a:lnTo>
                  <a:lnTo>
                    <a:pt x="705" y="1218"/>
                  </a:lnTo>
                  <a:lnTo>
                    <a:pt x="708" y="1227"/>
                  </a:lnTo>
                  <a:lnTo>
                    <a:pt x="709" y="1246"/>
                  </a:lnTo>
                  <a:lnTo>
                    <a:pt x="708" y="1266"/>
                  </a:lnTo>
                  <a:lnTo>
                    <a:pt x="693" y="1308"/>
                  </a:lnTo>
                  <a:lnTo>
                    <a:pt x="685" y="1322"/>
                  </a:lnTo>
                  <a:lnTo>
                    <a:pt x="676" y="1349"/>
                  </a:lnTo>
                  <a:lnTo>
                    <a:pt x="675" y="1352"/>
                  </a:lnTo>
                  <a:lnTo>
                    <a:pt x="669" y="1382"/>
                  </a:lnTo>
                  <a:lnTo>
                    <a:pt x="668" y="1383"/>
                  </a:lnTo>
                  <a:lnTo>
                    <a:pt x="655" y="1407"/>
                  </a:lnTo>
                  <a:lnTo>
                    <a:pt x="646" y="1427"/>
                  </a:lnTo>
                  <a:lnTo>
                    <a:pt x="631" y="1453"/>
                  </a:lnTo>
                  <a:lnTo>
                    <a:pt x="631" y="1457"/>
                  </a:lnTo>
                  <a:lnTo>
                    <a:pt x="629" y="1466"/>
                  </a:lnTo>
                  <a:lnTo>
                    <a:pt x="621" y="1482"/>
                  </a:lnTo>
                  <a:lnTo>
                    <a:pt x="611" y="1493"/>
                  </a:lnTo>
                  <a:lnTo>
                    <a:pt x="604" y="1495"/>
                  </a:lnTo>
                  <a:lnTo>
                    <a:pt x="594" y="1495"/>
                  </a:lnTo>
                  <a:lnTo>
                    <a:pt x="564" y="1477"/>
                  </a:lnTo>
                  <a:lnTo>
                    <a:pt x="561" y="1475"/>
                  </a:lnTo>
                  <a:lnTo>
                    <a:pt x="559" y="1472"/>
                  </a:lnTo>
                  <a:lnTo>
                    <a:pt x="558" y="1468"/>
                  </a:lnTo>
                  <a:lnTo>
                    <a:pt x="558" y="1466"/>
                  </a:lnTo>
                  <a:lnTo>
                    <a:pt x="558" y="1462"/>
                  </a:lnTo>
                  <a:lnTo>
                    <a:pt x="558" y="1459"/>
                  </a:lnTo>
                  <a:lnTo>
                    <a:pt x="556" y="1457"/>
                  </a:lnTo>
                  <a:lnTo>
                    <a:pt x="555" y="1456"/>
                  </a:lnTo>
                  <a:lnTo>
                    <a:pt x="553" y="1455"/>
                  </a:lnTo>
                  <a:lnTo>
                    <a:pt x="549" y="1455"/>
                  </a:lnTo>
                  <a:lnTo>
                    <a:pt x="546" y="1455"/>
                  </a:lnTo>
                  <a:lnTo>
                    <a:pt x="546" y="1455"/>
                  </a:lnTo>
                  <a:lnTo>
                    <a:pt x="539" y="1452"/>
                  </a:lnTo>
                  <a:lnTo>
                    <a:pt x="534" y="1452"/>
                  </a:lnTo>
                  <a:lnTo>
                    <a:pt x="528" y="1453"/>
                  </a:lnTo>
                  <a:lnTo>
                    <a:pt x="522" y="1453"/>
                  </a:lnTo>
                  <a:lnTo>
                    <a:pt x="512" y="1455"/>
                  </a:lnTo>
                  <a:lnTo>
                    <a:pt x="510" y="1458"/>
                  </a:lnTo>
                  <a:lnTo>
                    <a:pt x="512" y="1460"/>
                  </a:lnTo>
                  <a:lnTo>
                    <a:pt x="512" y="1462"/>
                  </a:lnTo>
                  <a:lnTo>
                    <a:pt x="515" y="1465"/>
                  </a:lnTo>
                  <a:lnTo>
                    <a:pt x="516" y="1465"/>
                  </a:lnTo>
                  <a:lnTo>
                    <a:pt x="516" y="1466"/>
                  </a:lnTo>
                  <a:lnTo>
                    <a:pt x="517" y="1467"/>
                  </a:lnTo>
                  <a:lnTo>
                    <a:pt x="519" y="1470"/>
                  </a:lnTo>
                  <a:lnTo>
                    <a:pt x="519" y="1473"/>
                  </a:lnTo>
                  <a:lnTo>
                    <a:pt x="519" y="1474"/>
                  </a:lnTo>
                  <a:lnTo>
                    <a:pt x="519" y="1475"/>
                  </a:lnTo>
                  <a:lnTo>
                    <a:pt x="519" y="1476"/>
                  </a:lnTo>
                  <a:lnTo>
                    <a:pt x="515" y="1477"/>
                  </a:lnTo>
                  <a:lnTo>
                    <a:pt x="513" y="1478"/>
                  </a:lnTo>
                  <a:lnTo>
                    <a:pt x="512" y="1480"/>
                  </a:lnTo>
                  <a:lnTo>
                    <a:pt x="512" y="1481"/>
                  </a:lnTo>
                  <a:lnTo>
                    <a:pt x="512" y="1483"/>
                  </a:lnTo>
                  <a:lnTo>
                    <a:pt x="513" y="1485"/>
                  </a:lnTo>
                  <a:lnTo>
                    <a:pt x="511" y="1486"/>
                  </a:lnTo>
                  <a:lnTo>
                    <a:pt x="510" y="1486"/>
                  </a:lnTo>
                  <a:lnTo>
                    <a:pt x="507" y="1487"/>
                  </a:lnTo>
                  <a:lnTo>
                    <a:pt x="503" y="1488"/>
                  </a:lnTo>
                  <a:lnTo>
                    <a:pt x="498" y="1489"/>
                  </a:lnTo>
                  <a:lnTo>
                    <a:pt x="495" y="1490"/>
                  </a:lnTo>
                  <a:lnTo>
                    <a:pt x="491" y="1489"/>
                  </a:lnTo>
                  <a:lnTo>
                    <a:pt x="489" y="1488"/>
                  </a:lnTo>
                  <a:lnTo>
                    <a:pt x="487" y="1487"/>
                  </a:lnTo>
                  <a:lnTo>
                    <a:pt x="485" y="1487"/>
                  </a:lnTo>
                  <a:lnTo>
                    <a:pt x="483" y="1487"/>
                  </a:lnTo>
                  <a:lnTo>
                    <a:pt x="481" y="1487"/>
                  </a:lnTo>
                  <a:lnTo>
                    <a:pt x="481" y="1487"/>
                  </a:lnTo>
                  <a:lnTo>
                    <a:pt x="479" y="1486"/>
                  </a:lnTo>
                  <a:lnTo>
                    <a:pt x="477" y="1485"/>
                  </a:lnTo>
                  <a:lnTo>
                    <a:pt x="476" y="1485"/>
                  </a:lnTo>
                  <a:lnTo>
                    <a:pt x="474" y="1484"/>
                  </a:lnTo>
                  <a:lnTo>
                    <a:pt x="473" y="1484"/>
                  </a:lnTo>
                  <a:lnTo>
                    <a:pt x="471" y="1484"/>
                  </a:lnTo>
                  <a:lnTo>
                    <a:pt x="468" y="1484"/>
                  </a:lnTo>
                  <a:lnTo>
                    <a:pt x="464" y="1486"/>
                  </a:lnTo>
                  <a:lnTo>
                    <a:pt x="461" y="1489"/>
                  </a:lnTo>
                  <a:lnTo>
                    <a:pt x="460" y="1492"/>
                  </a:lnTo>
                  <a:lnTo>
                    <a:pt x="458" y="1495"/>
                  </a:lnTo>
                  <a:lnTo>
                    <a:pt x="456" y="1498"/>
                  </a:lnTo>
                  <a:lnTo>
                    <a:pt x="454" y="1499"/>
                  </a:lnTo>
                  <a:lnTo>
                    <a:pt x="451" y="1500"/>
                  </a:lnTo>
                  <a:lnTo>
                    <a:pt x="449" y="1501"/>
                  </a:lnTo>
                  <a:lnTo>
                    <a:pt x="446" y="1501"/>
                  </a:lnTo>
                  <a:lnTo>
                    <a:pt x="444" y="1502"/>
                  </a:lnTo>
                  <a:lnTo>
                    <a:pt x="444" y="1504"/>
                  </a:lnTo>
                  <a:lnTo>
                    <a:pt x="445" y="1507"/>
                  </a:lnTo>
                  <a:lnTo>
                    <a:pt x="445" y="1510"/>
                  </a:lnTo>
                  <a:lnTo>
                    <a:pt x="445" y="1513"/>
                  </a:lnTo>
                  <a:lnTo>
                    <a:pt x="445" y="1516"/>
                  </a:lnTo>
                  <a:lnTo>
                    <a:pt x="445" y="1517"/>
                  </a:lnTo>
                  <a:lnTo>
                    <a:pt x="445" y="1518"/>
                  </a:lnTo>
                  <a:lnTo>
                    <a:pt x="444" y="1522"/>
                  </a:lnTo>
                  <a:lnTo>
                    <a:pt x="442" y="1526"/>
                  </a:lnTo>
                  <a:lnTo>
                    <a:pt x="442" y="1529"/>
                  </a:lnTo>
                  <a:lnTo>
                    <a:pt x="441" y="1533"/>
                  </a:lnTo>
                  <a:lnTo>
                    <a:pt x="440" y="1536"/>
                  </a:lnTo>
                  <a:lnTo>
                    <a:pt x="439" y="1539"/>
                  </a:lnTo>
                  <a:lnTo>
                    <a:pt x="439" y="1542"/>
                  </a:lnTo>
                  <a:lnTo>
                    <a:pt x="440" y="1544"/>
                  </a:lnTo>
                  <a:lnTo>
                    <a:pt x="441" y="1546"/>
                  </a:lnTo>
                  <a:lnTo>
                    <a:pt x="441" y="1547"/>
                  </a:lnTo>
                  <a:lnTo>
                    <a:pt x="444" y="1548"/>
                  </a:lnTo>
                  <a:lnTo>
                    <a:pt x="447" y="1548"/>
                  </a:lnTo>
                  <a:lnTo>
                    <a:pt x="451" y="1550"/>
                  </a:lnTo>
                  <a:lnTo>
                    <a:pt x="453" y="1553"/>
                  </a:lnTo>
                  <a:lnTo>
                    <a:pt x="455" y="1557"/>
                  </a:lnTo>
                  <a:lnTo>
                    <a:pt x="454" y="1560"/>
                  </a:lnTo>
                  <a:lnTo>
                    <a:pt x="452" y="1565"/>
                  </a:lnTo>
                  <a:lnTo>
                    <a:pt x="451" y="1568"/>
                  </a:lnTo>
                  <a:lnTo>
                    <a:pt x="451" y="1572"/>
                  </a:lnTo>
                  <a:lnTo>
                    <a:pt x="451" y="1575"/>
                  </a:lnTo>
                  <a:lnTo>
                    <a:pt x="451" y="1578"/>
                  </a:lnTo>
                  <a:lnTo>
                    <a:pt x="451" y="1578"/>
                  </a:lnTo>
                  <a:lnTo>
                    <a:pt x="450" y="1578"/>
                  </a:lnTo>
                  <a:lnTo>
                    <a:pt x="445" y="1571"/>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93" name="Google Shape;1193;p51" descr="{&quot;Key&quot;:&quot;kwale&quot;,&quot;Name&quot;:&quot;Kwale&quot;,&quot;Value&quot;:17.0,&quot;Formula&quot;:&quot;17&quot;,&quot;Text&quot;:&quot;17&quot;,&quot;OfficeApplication&quot;:1,&quot;HasValue&quot;:true}"/>
            <p:cNvSpPr/>
            <p:nvPr/>
          </p:nvSpPr>
          <p:spPr>
            <a:xfrm>
              <a:off x="3489659" y="5519054"/>
              <a:ext cx="657493" cy="609943"/>
            </a:xfrm>
            <a:custGeom>
              <a:avLst/>
              <a:gdLst/>
              <a:ahLst/>
              <a:cxnLst/>
              <a:rect l="l" t="t" r="r" b="b"/>
              <a:pathLst>
                <a:path w="1099" h="1016" extrusionOk="0">
                  <a:moveTo>
                    <a:pt x="0" y="531"/>
                  </a:moveTo>
                  <a:lnTo>
                    <a:pt x="3" y="533"/>
                  </a:lnTo>
                  <a:lnTo>
                    <a:pt x="27" y="549"/>
                  </a:lnTo>
                  <a:lnTo>
                    <a:pt x="73" y="579"/>
                  </a:lnTo>
                  <a:lnTo>
                    <a:pt x="81" y="585"/>
                  </a:lnTo>
                  <a:lnTo>
                    <a:pt x="167" y="646"/>
                  </a:lnTo>
                  <a:lnTo>
                    <a:pt x="168" y="647"/>
                  </a:lnTo>
                  <a:lnTo>
                    <a:pt x="245" y="698"/>
                  </a:lnTo>
                  <a:lnTo>
                    <a:pt x="255" y="702"/>
                  </a:lnTo>
                  <a:lnTo>
                    <a:pt x="263" y="709"/>
                  </a:lnTo>
                  <a:lnTo>
                    <a:pt x="271" y="715"/>
                  </a:lnTo>
                  <a:lnTo>
                    <a:pt x="286" y="724"/>
                  </a:lnTo>
                  <a:lnTo>
                    <a:pt x="291" y="729"/>
                  </a:lnTo>
                  <a:lnTo>
                    <a:pt x="302" y="738"/>
                  </a:lnTo>
                  <a:lnTo>
                    <a:pt x="357" y="775"/>
                  </a:lnTo>
                  <a:lnTo>
                    <a:pt x="404" y="807"/>
                  </a:lnTo>
                  <a:lnTo>
                    <a:pt x="451" y="839"/>
                  </a:lnTo>
                  <a:lnTo>
                    <a:pt x="518" y="886"/>
                  </a:lnTo>
                  <a:lnTo>
                    <a:pt x="538" y="901"/>
                  </a:lnTo>
                  <a:lnTo>
                    <a:pt x="544" y="906"/>
                  </a:lnTo>
                  <a:lnTo>
                    <a:pt x="591" y="938"/>
                  </a:lnTo>
                  <a:lnTo>
                    <a:pt x="598" y="940"/>
                  </a:lnTo>
                  <a:lnTo>
                    <a:pt x="611" y="952"/>
                  </a:lnTo>
                  <a:lnTo>
                    <a:pt x="621" y="957"/>
                  </a:lnTo>
                  <a:lnTo>
                    <a:pt x="632" y="966"/>
                  </a:lnTo>
                  <a:lnTo>
                    <a:pt x="638" y="970"/>
                  </a:lnTo>
                  <a:lnTo>
                    <a:pt x="703" y="1016"/>
                  </a:lnTo>
                  <a:lnTo>
                    <a:pt x="705" y="1016"/>
                  </a:lnTo>
                  <a:lnTo>
                    <a:pt x="710" y="1002"/>
                  </a:lnTo>
                  <a:lnTo>
                    <a:pt x="710" y="999"/>
                  </a:lnTo>
                  <a:lnTo>
                    <a:pt x="708" y="994"/>
                  </a:lnTo>
                  <a:lnTo>
                    <a:pt x="712" y="992"/>
                  </a:lnTo>
                  <a:lnTo>
                    <a:pt x="717" y="993"/>
                  </a:lnTo>
                  <a:lnTo>
                    <a:pt x="728" y="973"/>
                  </a:lnTo>
                  <a:lnTo>
                    <a:pt x="733" y="969"/>
                  </a:lnTo>
                  <a:lnTo>
                    <a:pt x="742" y="965"/>
                  </a:lnTo>
                  <a:lnTo>
                    <a:pt x="745" y="962"/>
                  </a:lnTo>
                  <a:lnTo>
                    <a:pt x="746" y="957"/>
                  </a:lnTo>
                  <a:lnTo>
                    <a:pt x="749" y="952"/>
                  </a:lnTo>
                  <a:lnTo>
                    <a:pt x="751" y="952"/>
                  </a:lnTo>
                  <a:lnTo>
                    <a:pt x="753" y="959"/>
                  </a:lnTo>
                  <a:lnTo>
                    <a:pt x="752" y="968"/>
                  </a:lnTo>
                  <a:lnTo>
                    <a:pt x="753" y="967"/>
                  </a:lnTo>
                  <a:lnTo>
                    <a:pt x="756" y="963"/>
                  </a:lnTo>
                  <a:lnTo>
                    <a:pt x="758" y="954"/>
                  </a:lnTo>
                  <a:lnTo>
                    <a:pt x="754" y="945"/>
                  </a:lnTo>
                  <a:lnTo>
                    <a:pt x="753" y="940"/>
                  </a:lnTo>
                  <a:lnTo>
                    <a:pt x="750" y="938"/>
                  </a:lnTo>
                  <a:lnTo>
                    <a:pt x="748" y="938"/>
                  </a:lnTo>
                  <a:lnTo>
                    <a:pt x="741" y="938"/>
                  </a:lnTo>
                  <a:lnTo>
                    <a:pt x="738" y="934"/>
                  </a:lnTo>
                  <a:lnTo>
                    <a:pt x="739" y="932"/>
                  </a:lnTo>
                  <a:lnTo>
                    <a:pt x="742" y="932"/>
                  </a:lnTo>
                  <a:lnTo>
                    <a:pt x="746" y="931"/>
                  </a:lnTo>
                  <a:lnTo>
                    <a:pt x="754" y="937"/>
                  </a:lnTo>
                  <a:lnTo>
                    <a:pt x="759" y="945"/>
                  </a:lnTo>
                  <a:lnTo>
                    <a:pt x="760" y="956"/>
                  </a:lnTo>
                  <a:lnTo>
                    <a:pt x="762" y="959"/>
                  </a:lnTo>
                  <a:lnTo>
                    <a:pt x="768" y="958"/>
                  </a:lnTo>
                  <a:lnTo>
                    <a:pt x="770" y="931"/>
                  </a:lnTo>
                  <a:lnTo>
                    <a:pt x="770" y="929"/>
                  </a:lnTo>
                  <a:lnTo>
                    <a:pt x="773" y="930"/>
                  </a:lnTo>
                  <a:lnTo>
                    <a:pt x="774" y="940"/>
                  </a:lnTo>
                  <a:lnTo>
                    <a:pt x="776" y="943"/>
                  </a:lnTo>
                  <a:lnTo>
                    <a:pt x="783" y="934"/>
                  </a:lnTo>
                  <a:lnTo>
                    <a:pt x="789" y="922"/>
                  </a:lnTo>
                  <a:lnTo>
                    <a:pt x="789" y="921"/>
                  </a:lnTo>
                  <a:lnTo>
                    <a:pt x="793" y="921"/>
                  </a:lnTo>
                  <a:lnTo>
                    <a:pt x="794" y="924"/>
                  </a:lnTo>
                  <a:lnTo>
                    <a:pt x="786" y="937"/>
                  </a:lnTo>
                  <a:lnTo>
                    <a:pt x="780" y="949"/>
                  </a:lnTo>
                  <a:lnTo>
                    <a:pt x="780" y="950"/>
                  </a:lnTo>
                  <a:lnTo>
                    <a:pt x="784" y="966"/>
                  </a:lnTo>
                  <a:lnTo>
                    <a:pt x="781" y="976"/>
                  </a:lnTo>
                  <a:lnTo>
                    <a:pt x="786" y="981"/>
                  </a:lnTo>
                  <a:lnTo>
                    <a:pt x="791" y="982"/>
                  </a:lnTo>
                  <a:lnTo>
                    <a:pt x="799" y="982"/>
                  </a:lnTo>
                  <a:lnTo>
                    <a:pt x="819" y="978"/>
                  </a:lnTo>
                  <a:lnTo>
                    <a:pt x="825" y="979"/>
                  </a:lnTo>
                  <a:lnTo>
                    <a:pt x="828" y="980"/>
                  </a:lnTo>
                  <a:lnTo>
                    <a:pt x="836" y="984"/>
                  </a:lnTo>
                  <a:lnTo>
                    <a:pt x="850" y="986"/>
                  </a:lnTo>
                  <a:lnTo>
                    <a:pt x="856" y="985"/>
                  </a:lnTo>
                  <a:lnTo>
                    <a:pt x="866" y="986"/>
                  </a:lnTo>
                  <a:lnTo>
                    <a:pt x="869" y="985"/>
                  </a:lnTo>
                  <a:lnTo>
                    <a:pt x="871" y="982"/>
                  </a:lnTo>
                  <a:lnTo>
                    <a:pt x="873" y="969"/>
                  </a:lnTo>
                  <a:lnTo>
                    <a:pt x="872" y="965"/>
                  </a:lnTo>
                  <a:lnTo>
                    <a:pt x="871" y="964"/>
                  </a:lnTo>
                  <a:lnTo>
                    <a:pt x="864" y="956"/>
                  </a:lnTo>
                  <a:lnTo>
                    <a:pt x="865" y="949"/>
                  </a:lnTo>
                  <a:lnTo>
                    <a:pt x="863" y="946"/>
                  </a:lnTo>
                  <a:lnTo>
                    <a:pt x="860" y="942"/>
                  </a:lnTo>
                  <a:lnTo>
                    <a:pt x="861" y="932"/>
                  </a:lnTo>
                  <a:lnTo>
                    <a:pt x="858" y="927"/>
                  </a:lnTo>
                  <a:lnTo>
                    <a:pt x="860" y="920"/>
                  </a:lnTo>
                  <a:lnTo>
                    <a:pt x="858" y="912"/>
                  </a:lnTo>
                  <a:lnTo>
                    <a:pt x="857" y="909"/>
                  </a:lnTo>
                  <a:lnTo>
                    <a:pt x="858" y="908"/>
                  </a:lnTo>
                  <a:lnTo>
                    <a:pt x="859" y="908"/>
                  </a:lnTo>
                  <a:lnTo>
                    <a:pt x="860" y="908"/>
                  </a:lnTo>
                  <a:lnTo>
                    <a:pt x="862" y="910"/>
                  </a:lnTo>
                  <a:lnTo>
                    <a:pt x="864" y="919"/>
                  </a:lnTo>
                  <a:lnTo>
                    <a:pt x="869" y="929"/>
                  </a:lnTo>
                  <a:lnTo>
                    <a:pt x="871" y="932"/>
                  </a:lnTo>
                  <a:lnTo>
                    <a:pt x="876" y="932"/>
                  </a:lnTo>
                  <a:lnTo>
                    <a:pt x="886" y="921"/>
                  </a:lnTo>
                  <a:lnTo>
                    <a:pt x="887" y="920"/>
                  </a:lnTo>
                  <a:lnTo>
                    <a:pt x="889" y="916"/>
                  </a:lnTo>
                  <a:lnTo>
                    <a:pt x="889" y="910"/>
                  </a:lnTo>
                  <a:lnTo>
                    <a:pt x="882" y="905"/>
                  </a:lnTo>
                  <a:lnTo>
                    <a:pt x="882" y="899"/>
                  </a:lnTo>
                  <a:lnTo>
                    <a:pt x="888" y="892"/>
                  </a:lnTo>
                  <a:lnTo>
                    <a:pt x="896" y="884"/>
                  </a:lnTo>
                  <a:lnTo>
                    <a:pt x="897" y="877"/>
                  </a:lnTo>
                  <a:lnTo>
                    <a:pt x="900" y="876"/>
                  </a:lnTo>
                  <a:lnTo>
                    <a:pt x="901" y="878"/>
                  </a:lnTo>
                  <a:lnTo>
                    <a:pt x="902" y="883"/>
                  </a:lnTo>
                  <a:lnTo>
                    <a:pt x="910" y="888"/>
                  </a:lnTo>
                  <a:lnTo>
                    <a:pt x="910" y="890"/>
                  </a:lnTo>
                  <a:lnTo>
                    <a:pt x="907" y="896"/>
                  </a:lnTo>
                  <a:lnTo>
                    <a:pt x="907" y="899"/>
                  </a:lnTo>
                  <a:lnTo>
                    <a:pt x="906" y="900"/>
                  </a:lnTo>
                  <a:lnTo>
                    <a:pt x="906" y="900"/>
                  </a:lnTo>
                  <a:lnTo>
                    <a:pt x="904" y="900"/>
                  </a:lnTo>
                  <a:lnTo>
                    <a:pt x="900" y="901"/>
                  </a:lnTo>
                  <a:lnTo>
                    <a:pt x="900" y="901"/>
                  </a:lnTo>
                  <a:lnTo>
                    <a:pt x="899" y="901"/>
                  </a:lnTo>
                  <a:lnTo>
                    <a:pt x="898" y="906"/>
                  </a:lnTo>
                  <a:lnTo>
                    <a:pt x="899" y="908"/>
                  </a:lnTo>
                  <a:lnTo>
                    <a:pt x="906" y="926"/>
                  </a:lnTo>
                  <a:lnTo>
                    <a:pt x="906" y="932"/>
                  </a:lnTo>
                  <a:lnTo>
                    <a:pt x="908" y="935"/>
                  </a:lnTo>
                  <a:lnTo>
                    <a:pt x="910" y="934"/>
                  </a:lnTo>
                  <a:lnTo>
                    <a:pt x="910" y="932"/>
                  </a:lnTo>
                  <a:lnTo>
                    <a:pt x="914" y="928"/>
                  </a:lnTo>
                  <a:lnTo>
                    <a:pt x="916" y="926"/>
                  </a:lnTo>
                  <a:lnTo>
                    <a:pt x="920" y="922"/>
                  </a:lnTo>
                  <a:lnTo>
                    <a:pt x="920" y="922"/>
                  </a:lnTo>
                  <a:lnTo>
                    <a:pt x="921" y="917"/>
                  </a:lnTo>
                  <a:lnTo>
                    <a:pt x="918" y="909"/>
                  </a:lnTo>
                  <a:lnTo>
                    <a:pt x="921" y="903"/>
                  </a:lnTo>
                  <a:lnTo>
                    <a:pt x="924" y="899"/>
                  </a:lnTo>
                  <a:lnTo>
                    <a:pt x="926" y="879"/>
                  </a:lnTo>
                  <a:lnTo>
                    <a:pt x="926" y="874"/>
                  </a:lnTo>
                  <a:lnTo>
                    <a:pt x="936" y="840"/>
                  </a:lnTo>
                  <a:lnTo>
                    <a:pt x="938" y="837"/>
                  </a:lnTo>
                  <a:lnTo>
                    <a:pt x="955" y="823"/>
                  </a:lnTo>
                  <a:lnTo>
                    <a:pt x="957" y="818"/>
                  </a:lnTo>
                  <a:lnTo>
                    <a:pt x="956" y="812"/>
                  </a:lnTo>
                  <a:lnTo>
                    <a:pt x="958" y="809"/>
                  </a:lnTo>
                  <a:lnTo>
                    <a:pt x="957" y="802"/>
                  </a:lnTo>
                  <a:lnTo>
                    <a:pt x="958" y="801"/>
                  </a:lnTo>
                  <a:lnTo>
                    <a:pt x="963" y="799"/>
                  </a:lnTo>
                  <a:lnTo>
                    <a:pt x="967" y="793"/>
                  </a:lnTo>
                  <a:lnTo>
                    <a:pt x="968" y="792"/>
                  </a:lnTo>
                  <a:lnTo>
                    <a:pt x="968" y="791"/>
                  </a:lnTo>
                  <a:lnTo>
                    <a:pt x="969" y="782"/>
                  </a:lnTo>
                  <a:lnTo>
                    <a:pt x="970" y="780"/>
                  </a:lnTo>
                  <a:lnTo>
                    <a:pt x="980" y="781"/>
                  </a:lnTo>
                  <a:lnTo>
                    <a:pt x="983" y="783"/>
                  </a:lnTo>
                  <a:lnTo>
                    <a:pt x="987" y="792"/>
                  </a:lnTo>
                  <a:lnTo>
                    <a:pt x="992" y="795"/>
                  </a:lnTo>
                  <a:lnTo>
                    <a:pt x="994" y="793"/>
                  </a:lnTo>
                  <a:lnTo>
                    <a:pt x="999" y="777"/>
                  </a:lnTo>
                  <a:lnTo>
                    <a:pt x="1001" y="760"/>
                  </a:lnTo>
                  <a:lnTo>
                    <a:pt x="1010" y="735"/>
                  </a:lnTo>
                  <a:lnTo>
                    <a:pt x="1011" y="727"/>
                  </a:lnTo>
                  <a:lnTo>
                    <a:pt x="1012" y="719"/>
                  </a:lnTo>
                  <a:lnTo>
                    <a:pt x="1017" y="706"/>
                  </a:lnTo>
                  <a:lnTo>
                    <a:pt x="1021" y="700"/>
                  </a:lnTo>
                  <a:lnTo>
                    <a:pt x="1031" y="685"/>
                  </a:lnTo>
                  <a:lnTo>
                    <a:pt x="1043" y="654"/>
                  </a:lnTo>
                  <a:lnTo>
                    <a:pt x="1048" y="638"/>
                  </a:lnTo>
                  <a:lnTo>
                    <a:pt x="1048" y="635"/>
                  </a:lnTo>
                  <a:lnTo>
                    <a:pt x="1046" y="632"/>
                  </a:lnTo>
                  <a:lnTo>
                    <a:pt x="1037" y="631"/>
                  </a:lnTo>
                  <a:lnTo>
                    <a:pt x="1036" y="629"/>
                  </a:lnTo>
                  <a:lnTo>
                    <a:pt x="1036" y="629"/>
                  </a:lnTo>
                  <a:lnTo>
                    <a:pt x="1036" y="628"/>
                  </a:lnTo>
                  <a:lnTo>
                    <a:pt x="1039" y="628"/>
                  </a:lnTo>
                  <a:lnTo>
                    <a:pt x="1047" y="628"/>
                  </a:lnTo>
                  <a:lnTo>
                    <a:pt x="1051" y="620"/>
                  </a:lnTo>
                  <a:lnTo>
                    <a:pt x="1057" y="610"/>
                  </a:lnTo>
                  <a:lnTo>
                    <a:pt x="1059" y="604"/>
                  </a:lnTo>
                  <a:lnTo>
                    <a:pt x="1058" y="593"/>
                  </a:lnTo>
                  <a:lnTo>
                    <a:pt x="1058" y="591"/>
                  </a:lnTo>
                  <a:lnTo>
                    <a:pt x="1059" y="585"/>
                  </a:lnTo>
                  <a:lnTo>
                    <a:pt x="1063" y="575"/>
                  </a:lnTo>
                  <a:lnTo>
                    <a:pt x="1075" y="559"/>
                  </a:lnTo>
                  <a:lnTo>
                    <a:pt x="1080" y="545"/>
                  </a:lnTo>
                  <a:lnTo>
                    <a:pt x="1080" y="545"/>
                  </a:lnTo>
                  <a:lnTo>
                    <a:pt x="1092" y="528"/>
                  </a:lnTo>
                  <a:lnTo>
                    <a:pt x="1094" y="518"/>
                  </a:lnTo>
                  <a:lnTo>
                    <a:pt x="1094" y="517"/>
                  </a:lnTo>
                  <a:lnTo>
                    <a:pt x="1097" y="512"/>
                  </a:lnTo>
                  <a:lnTo>
                    <a:pt x="1099" y="510"/>
                  </a:lnTo>
                  <a:lnTo>
                    <a:pt x="1093" y="508"/>
                  </a:lnTo>
                  <a:lnTo>
                    <a:pt x="1088" y="507"/>
                  </a:lnTo>
                  <a:lnTo>
                    <a:pt x="1084" y="506"/>
                  </a:lnTo>
                  <a:lnTo>
                    <a:pt x="1084" y="505"/>
                  </a:lnTo>
                  <a:lnTo>
                    <a:pt x="1085" y="501"/>
                  </a:lnTo>
                  <a:lnTo>
                    <a:pt x="1085" y="500"/>
                  </a:lnTo>
                  <a:lnTo>
                    <a:pt x="1083" y="500"/>
                  </a:lnTo>
                  <a:lnTo>
                    <a:pt x="1080" y="498"/>
                  </a:lnTo>
                  <a:lnTo>
                    <a:pt x="1077" y="492"/>
                  </a:lnTo>
                  <a:lnTo>
                    <a:pt x="1072" y="485"/>
                  </a:lnTo>
                  <a:lnTo>
                    <a:pt x="1071" y="484"/>
                  </a:lnTo>
                  <a:lnTo>
                    <a:pt x="1067" y="480"/>
                  </a:lnTo>
                  <a:lnTo>
                    <a:pt x="1064" y="477"/>
                  </a:lnTo>
                  <a:lnTo>
                    <a:pt x="1067" y="472"/>
                  </a:lnTo>
                  <a:lnTo>
                    <a:pt x="1061" y="472"/>
                  </a:lnTo>
                  <a:lnTo>
                    <a:pt x="1058" y="472"/>
                  </a:lnTo>
                  <a:lnTo>
                    <a:pt x="1058" y="472"/>
                  </a:lnTo>
                  <a:lnTo>
                    <a:pt x="1057" y="467"/>
                  </a:lnTo>
                  <a:lnTo>
                    <a:pt x="1054" y="463"/>
                  </a:lnTo>
                  <a:lnTo>
                    <a:pt x="1052" y="456"/>
                  </a:lnTo>
                  <a:lnTo>
                    <a:pt x="1052" y="455"/>
                  </a:lnTo>
                  <a:lnTo>
                    <a:pt x="1047" y="455"/>
                  </a:lnTo>
                  <a:lnTo>
                    <a:pt x="1041" y="459"/>
                  </a:lnTo>
                  <a:lnTo>
                    <a:pt x="1041" y="466"/>
                  </a:lnTo>
                  <a:lnTo>
                    <a:pt x="1038" y="471"/>
                  </a:lnTo>
                  <a:lnTo>
                    <a:pt x="1031" y="473"/>
                  </a:lnTo>
                  <a:lnTo>
                    <a:pt x="1027" y="477"/>
                  </a:lnTo>
                  <a:lnTo>
                    <a:pt x="1025" y="475"/>
                  </a:lnTo>
                  <a:lnTo>
                    <a:pt x="1029" y="468"/>
                  </a:lnTo>
                  <a:lnTo>
                    <a:pt x="1030" y="468"/>
                  </a:lnTo>
                  <a:lnTo>
                    <a:pt x="1028" y="464"/>
                  </a:lnTo>
                  <a:lnTo>
                    <a:pt x="1022" y="460"/>
                  </a:lnTo>
                  <a:lnTo>
                    <a:pt x="1020" y="449"/>
                  </a:lnTo>
                  <a:lnTo>
                    <a:pt x="1016" y="448"/>
                  </a:lnTo>
                  <a:lnTo>
                    <a:pt x="1013" y="443"/>
                  </a:lnTo>
                  <a:lnTo>
                    <a:pt x="1016" y="439"/>
                  </a:lnTo>
                  <a:lnTo>
                    <a:pt x="1020" y="437"/>
                  </a:lnTo>
                  <a:lnTo>
                    <a:pt x="1027" y="437"/>
                  </a:lnTo>
                  <a:lnTo>
                    <a:pt x="1029" y="434"/>
                  </a:lnTo>
                  <a:lnTo>
                    <a:pt x="1030" y="431"/>
                  </a:lnTo>
                  <a:lnTo>
                    <a:pt x="1031" y="433"/>
                  </a:lnTo>
                  <a:lnTo>
                    <a:pt x="1031" y="431"/>
                  </a:lnTo>
                  <a:lnTo>
                    <a:pt x="1030" y="427"/>
                  </a:lnTo>
                  <a:lnTo>
                    <a:pt x="1027" y="422"/>
                  </a:lnTo>
                  <a:lnTo>
                    <a:pt x="1026" y="418"/>
                  </a:lnTo>
                  <a:lnTo>
                    <a:pt x="1023" y="415"/>
                  </a:lnTo>
                  <a:lnTo>
                    <a:pt x="1022" y="413"/>
                  </a:lnTo>
                  <a:lnTo>
                    <a:pt x="1020" y="409"/>
                  </a:lnTo>
                  <a:lnTo>
                    <a:pt x="1022" y="404"/>
                  </a:lnTo>
                  <a:lnTo>
                    <a:pt x="1025" y="399"/>
                  </a:lnTo>
                  <a:lnTo>
                    <a:pt x="1028" y="395"/>
                  </a:lnTo>
                  <a:lnTo>
                    <a:pt x="1026" y="390"/>
                  </a:lnTo>
                  <a:lnTo>
                    <a:pt x="1024" y="388"/>
                  </a:lnTo>
                  <a:lnTo>
                    <a:pt x="1020" y="385"/>
                  </a:lnTo>
                  <a:lnTo>
                    <a:pt x="1014" y="383"/>
                  </a:lnTo>
                  <a:lnTo>
                    <a:pt x="1008" y="383"/>
                  </a:lnTo>
                  <a:lnTo>
                    <a:pt x="1004" y="386"/>
                  </a:lnTo>
                  <a:lnTo>
                    <a:pt x="1001" y="389"/>
                  </a:lnTo>
                  <a:lnTo>
                    <a:pt x="1000" y="388"/>
                  </a:lnTo>
                  <a:lnTo>
                    <a:pt x="998" y="387"/>
                  </a:lnTo>
                  <a:lnTo>
                    <a:pt x="1000" y="384"/>
                  </a:lnTo>
                  <a:lnTo>
                    <a:pt x="1002" y="380"/>
                  </a:lnTo>
                  <a:lnTo>
                    <a:pt x="1004" y="376"/>
                  </a:lnTo>
                  <a:lnTo>
                    <a:pt x="1003" y="375"/>
                  </a:lnTo>
                  <a:lnTo>
                    <a:pt x="1005" y="368"/>
                  </a:lnTo>
                  <a:lnTo>
                    <a:pt x="1006" y="367"/>
                  </a:lnTo>
                  <a:lnTo>
                    <a:pt x="1005" y="366"/>
                  </a:lnTo>
                  <a:lnTo>
                    <a:pt x="1003" y="363"/>
                  </a:lnTo>
                  <a:lnTo>
                    <a:pt x="1000" y="356"/>
                  </a:lnTo>
                  <a:lnTo>
                    <a:pt x="996" y="354"/>
                  </a:lnTo>
                  <a:lnTo>
                    <a:pt x="992" y="351"/>
                  </a:lnTo>
                  <a:lnTo>
                    <a:pt x="990" y="348"/>
                  </a:lnTo>
                  <a:lnTo>
                    <a:pt x="988" y="344"/>
                  </a:lnTo>
                  <a:lnTo>
                    <a:pt x="988" y="342"/>
                  </a:lnTo>
                  <a:lnTo>
                    <a:pt x="989" y="338"/>
                  </a:lnTo>
                  <a:lnTo>
                    <a:pt x="987" y="333"/>
                  </a:lnTo>
                  <a:lnTo>
                    <a:pt x="982" y="330"/>
                  </a:lnTo>
                  <a:lnTo>
                    <a:pt x="980" y="327"/>
                  </a:lnTo>
                  <a:lnTo>
                    <a:pt x="980" y="322"/>
                  </a:lnTo>
                  <a:lnTo>
                    <a:pt x="979" y="318"/>
                  </a:lnTo>
                  <a:lnTo>
                    <a:pt x="975" y="315"/>
                  </a:lnTo>
                  <a:lnTo>
                    <a:pt x="970" y="310"/>
                  </a:lnTo>
                  <a:lnTo>
                    <a:pt x="965" y="308"/>
                  </a:lnTo>
                  <a:lnTo>
                    <a:pt x="962" y="306"/>
                  </a:lnTo>
                  <a:lnTo>
                    <a:pt x="960" y="300"/>
                  </a:lnTo>
                  <a:lnTo>
                    <a:pt x="959" y="295"/>
                  </a:lnTo>
                  <a:lnTo>
                    <a:pt x="957" y="292"/>
                  </a:lnTo>
                  <a:lnTo>
                    <a:pt x="954" y="290"/>
                  </a:lnTo>
                  <a:lnTo>
                    <a:pt x="951" y="288"/>
                  </a:lnTo>
                  <a:lnTo>
                    <a:pt x="948" y="286"/>
                  </a:lnTo>
                  <a:lnTo>
                    <a:pt x="944" y="283"/>
                  </a:lnTo>
                  <a:lnTo>
                    <a:pt x="940" y="279"/>
                  </a:lnTo>
                  <a:lnTo>
                    <a:pt x="936" y="275"/>
                  </a:lnTo>
                  <a:lnTo>
                    <a:pt x="932" y="271"/>
                  </a:lnTo>
                  <a:lnTo>
                    <a:pt x="929" y="268"/>
                  </a:lnTo>
                  <a:lnTo>
                    <a:pt x="925" y="266"/>
                  </a:lnTo>
                  <a:lnTo>
                    <a:pt x="920" y="264"/>
                  </a:lnTo>
                  <a:lnTo>
                    <a:pt x="917" y="264"/>
                  </a:lnTo>
                  <a:lnTo>
                    <a:pt x="914" y="261"/>
                  </a:lnTo>
                  <a:lnTo>
                    <a:pt x="910" y="257"/>
                  </a:lnTo>
                  <a:lnTo>
                    <a:pt x="909" y="253"/>
                  </a:lnTo>
                  <a:lnTo>
                    <a:pt x="906" y="250"/>
                  </a:lnTo>
                  <a:lnTo>
                    <a:pt x="902" y="248"/>
                  </a:lnTo>
                  <a:lnTo>
                    <a:pt x="900" y="246"/>
                  </a:lnTo>
                  <a:lnTo>
                    <a:pt x="898" y="243"/>
                  </a:lnTo>
                  <a:lnTo>
                    <a:pt x="895" y="241"/>
                  </a:lnTo>
                  <a:lnTo>
                    <a:pt x="889" y="237"/>
                  </a:lnTo>
                  <a:lnTo>
                    <a:pt x="885" y="233"/>
                  </a:lnTo>
                  <a:lnTo>
                    <a:pt x="882" y="232"/>
                  </a:lnTo>
                  <a:lnTo>
                    <a:pt x="879" y="233"/>
                  </a:lnTo>
                  <a:lnTo>
                    <a:pt x="876" y="234"/>
                  </a:lnTo>
                  <a:lnTo>
                    <a:pt x="872" y="235"/>
                  </a:lnTo>
                  <a:lnTo>
                    <a:pt x="871" y="232"/>
                  </a:lnTo>
                  <a:lnTo>
                    <a:pt x="869" y="233"/>
                  </a:lnTo>
                  <a:lnTo>
                    <a:pt x="869" y="236"/>
                  </a:lnTo>
                  <a:lnTo>
                    <a:pt x="865" y="235"/>
                  </a:lnTo>
                  <a:lnTo>
                    <a:pt x="863" y="229"/>
                  </a:lnTo>
                  <a:lnTo>
                    <a:pt x="859" y="226"/>
                  </a:lnTo>
                  <a:lnTo>
                    <a:pt x="854" y="224"/>
                  </a:lnTo>
                  <a:lnTo>
                    <a:pt x="851" y="222"/>
                  </a:lnTo>
                  <a:lnTo>
                    <a:pt x="850" y="218"/>
                  </a:lnTo>
                  <a:lnTo>
                    <a:pt x="850" y="216"/>
                  </a:lnTo>
                  <a:lnTo>
                    <a:pt x="850" y="208"/>
                  </a:lnTo>
                  <a:lnTo>
                    <a:pt x="851" y="205"/>
                  </a:lnTo>
                  <a:lnTo>
                    <a:pt x="855" y="202"/>
                  </a:lnTo>
                  <a:lnTo>
                    <a:pt x="856" y="201"/>
                  </a:lnTo>
                  <a:lnTo>
                    <a:pt x="856" y="195"/>
                  </a:lnTo>
                  <a:lnTo>
                    <a:pt x="857" y="193"/>
                  </a:lnTo>
                  <a:lnTo>
                    <a:pt x="857" y="192"/>
                  </a:lnTo>
                  <a:lnTo>
                    <a:pt x="856" y="192"/>
                  </a:lnTo>
                  <a:lnTo>
                    <a:pt x="855" y="190"/>
                  </a:lnTo>
                  <a:lnTo>
                    <a:pt x="858" y="188"/>
                  </a:lnTo>
                  <a:lnTo>
                    <a:pt x="861" y="187"/>
                  </a:lnTo>
                  <a:lnTo>
                    <a:pt x="863" y="184"/>
                  </a:lnTo>
                  <a:lnTo>
                    <a:pt x="864" y="178"/>
                  </a:lnTo>
                  <a:lnTo>
                    <a:pt x="864" y="172"/>
                  </a:lnTo>
                  <a:lnTo>
                    <a:pt x="862" y="166"/>
                  </a:lnTo>
                  <a:lnTo>
                    <a:pt x="862" y="161"/>
                  </a:lnTo>
                  <a:lnTo>
                    <a:pt x="861" y="157"/>
                  </a:lnTo>
                  <a:lnTo>
                    <a:pt x="859" y="156"/>
                  </a:lnTo>
                  <a:lnTo>
                    <a:pt x="857" y="157"/>
                  </a:lnTo>
                  <a:lnTo>
                    <a:pt x="854" y="158"/>
                  </a:lnTo>
                  <a:lnTo>
                    <a:pt x="849" y="159"/>
                  </a:lnTo>
                  <a:lnTo>
                    <a:pt x="845" y="159"/>
                  </a:lnTo>
                  <a:lnTo>
                    <a:pt x="841" y="157"/>
                  </a:lnTo>
                  <a:lnTo>
                    <a:pt x="839" y="154"/>
                  </a:lnTo>
                  <a:lnTo>
                    <a:pt x="836" y="152"/>
                  </a:lnTo>
                  <a:lnTo>
                    <a:pt x="833" y="150"/>
                  </a:lnTo>
                  <a:lnTo>
                    <a:pt x="830" y="146"/>
                  </a:lnTo>
                  <a:lnTo>
                    <a:pt x="831" y="142"/>
                  </a:lnTo>
                  <a:lnTo>
                    <a:pt x="830" y="137"/>
                  </a:lnTo>
                  <a:lnTo>
                    <a:pt x="828" y="135"/>
                  </a:lnTo>
                  <a:lnTo>
                    <a:pt x="826" y="132"/>
                  </a:lnTo>
                  <a:lnTo>
                    <a:pt x="827" y="130"/>
                  </a:lnTo>
                  <a:lnTo>
                    <a:pt x="825" y="128"/>
                  </a:lnTo>
                  <a:lnTo>
                    <a:pt x="822" y="126"/>
                  </a:lnTo>
                  <a:lnTo>
                    <a:pt x="820" y="123"/>
                  </a:lnTo>
                  <a:lnTo>
                    <a:pt x="820" y="119"/>
                  </a:lnTo>
                  <a:lnTo>
                    <a:pt x="822" y="118"/>
                  </a:lnTo>
                  <a:lnTo>
                    <a:pt x="825" y="117"/>
                  </a:lnTo>
                  <a:lnTo>
                    <a:pt x="825" y="114"/>
                  </a:lnTo>
                  <a:lnTo>
                    <a:pt x="826" y="109"/>
                  </a:lnTo>
                  <a:lnTo>
                    <a:pt x="826" y="104"/>
                  </a:lnTo>
                  <a:lnTo>
                    <a:pt x="826" y="99"/>
                  </a:lnTo>
                  <a:lnTo>
                    <a:pt x="827" y="97"/>
                  </a:lnTo>
                  <a:lnTo>
                    <a:pt x="826" y="96"/>
                  </a:lnTo>
                  <a:lnTo>
                    <a:pt x="826" y="92"/>
                  </a:lnTo>
                  <a:lnTo>
                    <a:pt x="826" y="89"/>
                  </a:lnTo>
                  <a:lnTo>
                    <a:pt x="827" y="86"/>
                  </a:lnTo>
                  <a:lnTo>
                    <a:pt x="827" y="84"/>
                  </a:lnTo>
                  <a:lnTo>
                    <a:pt x="826" y="80"/>
                  </a:lnTo>
                  <a:lnTo>
                    <a:pt x="827" y="74"/>
                  </a:lnTo>
                  <a:lnTo>
                    <a:pt x="823" y="67"/>
                  </a:lnTo>
                  <a:lnTo>
                    <a:pt x="818" y="66"/>
                  </a:lnTo>
                  <a:lnTo>
                    <a:pt x="818" y="61"/>
                  </a:lnTo>
                  <a:lnTo>
                    <a:pt x="819" y="57"/>
                  </a:lnTo>
                  <a:lnTo>
                    <a:pt x="820" y="50"/>
                  </a:lnTo>
                  <a:lnTo>
                    <a:pt x="821" y="43"/>
                  </a:lnTo>
                  <a:lnTo>
                    <a:pt x="821" y="37"/>
                  </a:lnTo>
                  <a:lnTo>
                    <a:pt x="822" y="33"/>
                  </a:lnTo>
                  <a:lnTo>
                    <a:pt x="819" y="29"/>
                  </a:lnTo>
                  <a:lnTo>
                    <a:pt x="815" y="26"/>
                  </a:lnTo>
                  <a:lnTo>
                    <a:pt x="810" y="23"/>
                  </a:lnTo>
                  <a:lnTo>
                    <a:pt x="806" y="22"/>
                  </a:lnTo>
                  <a:lnTo>
                    <a:pt x="801" y="18"/>
                  </a:lnTo>
                  <a:lnTo>
                    <a:pt x="798" y="14"/>
                  </a:lnTo>
                  <a:lnTo>
                    <a:pt x="795" y="9"/>
                  </a:lnTo>
                  <a:lnTo>
                    <a:pt x="796" y="6"/>
                  </a:lnTo>
                  <a:lnTo>
                    <a:pt x="797" y="2"/>
                  </a:lnTo>
                  <a:lnTo>
                    <a:pt x="795" y="0"/>
                  </a:lnTo>
                  <a:lnTo>
                    <a:pt x="790" y="0"/>
                  </a:lnTo>
                  <a:lnTo>
                    <a:pt x="786" y="2"/>
                  </a:lnTo>
                  <a:lnTo>
                    <a:pt x="781" y="4"/>
                  </a:lnTo>
                  <a:lnTo>
                    <a:pt x="716" y="5"/>
                  </a:lnTo>
                  <a:lnTo>
                    <a:pt x="689" y="6"/>
                  </a:lnTo>
                  <a:lnTo>
                    <a:pt x="591" y="7"/>
                  </a:lnTo>
                  <a:lnTo>
                    <a:pt x="587" y="7"/>
                  </a:lnTo>
                  <a:lnTo>
                    <a:pt x="585" y="16"/>
                  </a:lnTo>
                  <a:lnTo>
                    <a:pt x="555" y="118"/>
                  </a:lnTo>
                  <a:lnTo>
                    <a:pt x="473" y="75"/>
                  </a:lnTo>
                  <a:lnTo>
                    <a:pt x="458" y="103"/>
                  </a:lnTo>
                  <a:lnTo>
                    <a:pt x="445" y="126"/>
                  </a:lnTo>
                  <a:lnTo>
                    <a:pt x="443" y="128"/>
                  </a:lnTo>
                  <a:lnTo>
                    <a:pt x="530" y="181"/>
                  </a:lnTo>
                  <a:lnTo>
                    <a:pt x="513" y="222"/>
                  </a:lnTo>
                  <a:lnTo>
                    <a:pt x="503" y="246"/>
                  </a:lnTo>
                  <a:lnTo>
                    <a:pt x="454" y="361"/>
                  </a:lnTo>
                  <a:lnTo>
                    <a:pt x="448" y="363"/>
                  </a:lnTo>
                  <a:lnTo>
                    <a:pt x="447" y="364"/>
                  </a:lnTo>
                  <a:lnTo>
                    <a:pt x="448" y="365"/>
                  </a:lnTo>
                  <a:lnTo>
                    <a:pt x="439" y="367"/>
                  </a:lnTo>
                  <a:lnTo>
                    <a:pt x="438" y="366"/>
                  </a:lnTo>
                  <a:lnTo>
                    <a:pt x="390" y="385"/>
                  </a:lnTo>
                  <a:lnTo>
                    <a:pt x="342" y="403"/>
                  </a:lnTo>
                  <a:lnTo>
                    <a:pt x="303" y="419"/>
                  </a:lnTo>
                  <a:lnTo>
                    <a:pt x="289" y="425"/>
                  </a:lnTo>
                  <a:lnTo>
                    <a:pt x="0" y="531"/>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94" name="Google Shape;1194;p51" descr="{&quot;Key&quot;:&quot;laikipia&quot;,&quot;Name&quot;:&quot;Laikipia&quot;,&quot;Value&quot;:21.0,&quot;Formula&quot;:&quot;21&quot;,&quot;Text&quot;:&quot;21&quot;,&quot;OfficeApplication&quot;:1,&quot;HasValue&quot;:true}"/>
            <p:cNvSpPr/>
            <p:nvPr/>
          </p:nvSpPr>
          <p:spPr>
            <a:xfrm>
              <a:off x="2266823" y="3101779"/>
              <a:ext cx="650021" cy="634941"/>
            </a:xfrm>
            <a:custGeom>
              <a:avLst/>
              <a:gdLst/>
              <a:ahLst/>
              <a:cxnLst/>
              <a:rect l="l" t="t" r="r" b="b"/>
              <a:pathLst>
                <a:path w="522" h="508" extrusionOk="0">
                  <a:moveTo>
                    <a:pt x="316" y="58"/>
                  </a:moveTo>
                  <a:lnTo>
                    <a:pt x="314" y="58"/>
                  </a:lnTo>
                  <a:lnTo>
                    <a:pt x="313" y="60"/>
                  </a:lnTo>
                  <a:lnTo>
                    <a:pt x="311" y="61"/>
                  </a:lnTo>
                  <a:lnTo>
                    <a:pt x="310" y="62"/>
                  </a:lnTo>
                  <a:lnTo>
                    <a:pt x="307" y="61"/>
                  </a:lnTo>
                  <a:lnTo>
                    <a:pt x="305" y="57"/>
                  </a:lnTo>
                  <a:lnTo>
                    <a:pt x="302" y="58"/>
                  </a:lnTo>
                  <a:lnTo>
                    <a:pt x="302" y="58"/>
                  </a:lnTo>
                  <a:lnTo>
                    <a:pt x="300" y="58"/>
                  </a:lnTo>
                  <a:lnTo>
                    <a:pt x="297" y="59"/>
                  </a:lnTo>
                  <a:lnTo>
                    <a:pt x="295" y="58"/>
                  </a:lnTo>
                  <a:lnTo>
                    <a:pt x="293" y="57"/>
                  </a:lnTo>
                  <a:lnTo>
                    <a:pt x="291" y="54"/>
                  </a:lnTo>
                  <a:lnTo>
                    <a:pt x="288" y="49"/>
                  </a:lnTo>
                  <a:lnTo>
                    <a:pt x="287" y="45"/>
                  </a:lnTo>
                  <a:lnTo>
                    <a:pt x="285" y="42"/>
                  </a:lnTo>
                  <a:lnTo>
                    <a:pt x="283" y="39"/>
                  </a:lnTo>
                  <a:lnTo>
                    <a:pt x="282" y="36"/>
                  </a:lnTo>
                  <a:lnTo>
                    <a:pt x="282" y="34"/>
                  </a:lnTo>
                  <a:lnTo>
                    <a:pt x="282" y="33"/>
                  </a:lnTo>
                  <a:lnTo>
                    <a:pt x="279" y="31"/>
                  </a:lnTo>
                  <a:lnTo>
                    <a:pt x="277" y="30"/>
                  </a:lnTo>
                  <a:lnTo>
                    <a:pt x="276" y="26"/>
                  </a:lnTo>
                  <a:lnTo>
                    <a:pt x="276" y="22"/>
                  </a:lnTo>
                  <a:lnTo>
                    <a:pt x="274" y="16"/>
                  </a:lnTo>
                  <a:lnTo>
                    <a:pt x="271" y="12"/>
                  </a:lnTo>
                  <a:lnTo>
                    <a:pt x="269" y="6"/>
                  </a:lnTo>
                  <a:lnTo>
                    <a:pt x="268" y="4"/>
                  </a:lnTo>
                  <a:lnTo>
                    <a:pt x="266" y="4"/>
                  </a:lnTo>
                  <a:lnTo>
                    <a:pt x="262" y="1"/>
                  </a:lnTo>
                  <a:lnTo>
                    <a:pt x="258" y="0"/>
                  </a:lnTo>
                  <a:lnTo>
                    <a:pt x="258" y="0"/>
                  </a:lnTo>
                  <a:lnTo>
                    <a:pt x="255" y="1"/>
                  </a:lnTo>
                  <a:lnTo>
                    <a:pt x="249" y="4"/>
                  </a:lnTo>
                  <a:lnTo>
                    <a:pt x="244" y="6"/>
                  </a:lnTo>
                  <a:lnTo>
                    <a:pt x="241" y="10"/>
                  </a:lnTo>
                  <a:lnTo>
                    <a:pt x="237" y="14"/>
                  </a:lnTo>
                  <a:lnTo>
                    <a:pt x="235" y="17"/>
                  </a:lnTo>
                  <a:lnTo>
                    <a:pt x="233" y="21"/>
                  </a:lnTo>
                  <a:lnTo>
                    <a:pt x="228" y="23"/>
                  </a:lnTo>
                  <a:lnTo>
                    <a:pt x="224" y="24"/>
                  </a:lnTo>
                  <a:lnTo>
                    <a:pt x="220" y="25"/>
                  </a:lnTo>
                  <a:lnTo>
                    <a:pt x="214" y="24"/>
                  </a:lnTo>
                  <a:lnTo>
                    <a:pt x="214" y="23"/>
                  </a:lnTo>
                  <a:lnTo>
                    <a:pt x="210" y="22"/>
                  </a:lnTo>
                  <a:lnTo>
                    <a:pt x="210" y="22"/>
                  </a:lnTo>
                  <a:lnTo>
                    <a:pt x="208" y="23"/>
                  </a:lnTo>
                  <a:lnTo>
                    <a:pt x="206" y="24"/>
                  </a:lnTo>
                  <a:lnTo>
                    <a:pt x="201" y="24"/>
                  </a:lnTo>
                  <a:lnTo>
                    <a:pt x="197" y="25"/>
                  </a:lnTo>
                  <a:lnTo>
                    <a:pt x="194" y="25"/>
                  </a:lnTo>
                  <a:lnTo>
                    <a:pt x="183" y="25"/>
                  </a:lnTo>
                  <a:lnTo>
                    <a:pt x="182" y="25"/>
                  </a:lnTo>
                  <a:lnTo>
                    <a:pt x="170" y="25"/>
                  </a:lnTo>
                  <a:lnTo>
                    <a:pt x="164" y="24"/>
                  </a:lnTo>
                  <a:lnTo>
                    <a:pt x="158" y="25"/>
                  </a:lnTo>
                  <a:lnTo>
                    <a:pt x="151" y="25"/>
                  </a:lnTo>
                  <a:lnTo>
                    <a:pt x="148" y="25"/>
                  </a:lnTo>
                  <a:lnTo>
                    <a:pt x="144" y="25"/>
                  </a:lnTo>
                  <a:lnTo>
                    <a:pt x="139" y="25"/>
                  </a:lnTo>
                  <a:lnTo>
                    <a:pt x="135" y="24"/>
                  </a:lnTo>
                  <a:lnTo>
                    <a:pt x="131" y="24"/>
                  </a:lnTo>
                  <a:lnTo>
                    <a:pt x="130" y="24"/>
                  </a:lnTo>
                  <a:lnTo>
                    <a:pt x="127" y="24"/>
                  </a:lnTo>
                  <a:lnTo>
                    <a:pt x="125" y="23"/>
                  </a:lnTo>
                  <a:lnTo>
                    <a:pt x="125" y="20"/>
                  </a:lnTo>
                  <a:lnTo>
                    <a:pt x="126" y="16"/>
                  </a:lnTo>
                  <a:lnTo>
                    <a:pt x="126" y="12"/>
                  </a:lnTo>
                  <a:lnTo>
                    <a:pt x="127" y="10"/>
                  </a:lnTo>
                  <a:lnTo>
                    <a:pt x="126" y="8"/>
                  </a:lnTo>
                  <a:lnTo>
                    <a:pt x="124" y="5"/>
                  </a:lnTo>
                  <a:lnTo>
                    <a:pt x="120" y="4"/>
                  </a:lnTo>
                  <a:lnTo>
                    <a:pt x="122" y="7"/>
                  </a:lnTo>
                  <a:lnTo>
                    <a:pt x="119" y="9"/>
                  </a:lnTo>
                  <a:lnTo>
                    <a:pt x="116" y="11"/>
                  </a:lnTo>
                  <a:lnTo>
                    <a:pt x="115" y="16"/>
                  </a:lnTo>
                  <a:lnTo>
                    <a:pt x="111" y="22"/>
                  </a:lnTo>
                  <a:lnTo>
                    <a:pt x="108" y="28"/>
                  </a:lnTo>
                  <a:lnTo>
                    <a:pt x="105" y="33"/>
                  </a:lnTo>
                  <a:lnTo>
                    <a:pt x="103" y="37"/>
                  </a:lnTo>
                  <a:lnTo>
                    <a:pt x="102" y="40"/>
                  </a:lnTo>
                  <a:lnTo>
                    <a:pt x="99" y="44"/>
                  </a:lnTo>
                  <a:lnTo>
                    <a:pt x="96" y="49"/>
                  </a:lnTo>
                  <a:lnTo>
                    <a:pt x="84" y="66"/>
                  </a:lnTo>
                  <a:lnTo>
                    <a:pt x="81" y="69"/>
                  </a:lnTo>
                  <a:lnTo>
                    <a:pt x="77" y="73"/>
                  </a:lnTo>
                  <a:lnTo>
                    <a:pt x="73" y="77"/>
                  </a:lnTo>
                  <a:lnTo>
                    <a:pt x="69" y="81"/>
                  </a:lnTo>
                  <a:lnTo>
                    <a:pt x="67" y="86"/>
                  </a:lnTo>
                  <a:lnTo>
                    <a:pt x="61" y="91"/>
                  </a:lnTo>
                  <a:lnTo>
                    <a:pt x="55" y="92"/>
                  </a:lnTo>
                  <a:lnTo>
                    <a:pt x="51" y="93"/>
                  </a:lnTo>
                  <a:lnTo>
                    <a:pt x="46" y="94"/>
                  </a:lnTo>
                  <a:lnTo>
                    <a:pt x="41" y="94"/>
                  </a:lnTo>
                  <a:lnTo>
                    <a:pt x="37" y="96"/>
                  </a:lnTo>
                  <a:lnTo>
                    <a:pt x="35" y="98"/>
                  </a:lnTo>
                  <a:lnTo>
                    <a:pt x="33" y="101"/>
                  </a:lnTo>
                  <a:lnTo>
                    <a:pt x="32" y="104"/>
                  </a:lnTo>
                  <a:lnTo>
                    <a:pt x="33" y="106"/>
                  </a:lnTo>
                  <a:lnTo>
                    <a:pt x="34" y="113"/>
                  </a:lnTo>
                  <a:lnTo>
                    <a:pt x="35" y="119"/>
                  </a:lnTo>
                  <a:lnTo>
                    <a:pt x="38" y="126"/>
                  </a:lnTo>
                  <a:lnTo>
                    <a:pt x="39" y="131"/>
                  </a:lnTo>
                  <a:lnTo>
                    <a:pt x="38" y="132"/>
                  </a:lnTo>
                  <a:lnTo>
                    <a:pt x="29" y="152"/>
                  </a:lnTo>
                  <a:lnTo>
                    <a:pt x="25" y="161"/>
                  </a:lnTo>
                  <a:lnTo>
                    <a:pt x="22" y="166"/>
                  </a:lnTo>
                  <a:lnTo>
                    <a:pt x="18" y="177"/>
                  </a:lnTo>
                  <a:lnTo>
                    <a:pt x="13" y="187"/>
                  </a:lnTo>
                  <a:lnTo>
                    <a:pt x="14" y="188"/>
                  </a:lnTo>
                  <a:lnTo>
                    <a:pt x="14" y="188"/>
                  </a:lnTo>
                  <a:lnTo>
                    <a:pt x="12" y="194"/>
                  </a:lnTo>
                  <a:lnTo>
                    <a:pt x="14" y="196"/>
                  </a:lnTo>
                  <a:lnTo>
                    <a:pt x="15" y="198"/>
                  </a:lnTo>
                  <a:lnTo>
                    <a:pt x="19" y="198"/>
                  </a:lnTo>
                  <a:lnTo>
                    <a:pt x="19" y="198"/>
                  </a:lnTo>
                  <a:lnTo>
                    <a:pt x="20" y="200"/>
                  </a:lnTo>
                  <a:lnTo>
                    <a:pt x="22" y="204"/>
                  </a:lnTo>
                  <a:lnTo>
                    <a:pt x="24" y="211"/>
                  </a:lnTo>
                  <a:lnTo>
                    <a:pt x="24" y="218"/>
                  </a:lnTo>
                  <a:lnTo>
                    <a:pt x="24" y="218"/>
                  </a:lnTo>
                  <a:lnTo>
                    <a:pt x="24" y="218"/>
                  </a:lnTo>
                  <a:lnTo>
                    <a:pt x="21" y="216"/>
                  </a:lnTo>
                  <a:lnTo>
                    <a:pt x="21" y="225"/>
                  </a:lnTo>
                  <a:lnTo>
                    <a:pt x="22" y="228"/>
                  </a:lnTo>
                  <a:lnTo>
                    <a:pt x="21" y="231"/>
                  </a:lnTo>
                  <a:lnTo>
                    <a:pt x="18" y="238"/>
                  </a:lnTo>
                  <a:lnTo>
                    <a:pt x="15" y="243"/>
                  </a:lnTo>
                  <a:lnTo>
                    <a:pt x="15" y="248"/>
                  </a:lnTo>
                  <a:lnTo>
                    <a:pt x="19" y="250"/>
                  </a:lnTo>
                  <a:lnTo>
                    <a:pt x="21" y="253"/>
                  </a:lnTo>
                  <a:lnTo>
                    <a:pt x="24" y="258"/>
                  </a:lnTo>
                  <a:lnTo>
                    <a:pt x="27" y="261"/>
                  </a:lnTo>
                  <a:lnTo>
                    <a:pt x="31" y="262"/>
                  </a:lnTo>
                  <a:lnTo>
                    <a:pt x="31" y="265"/>
                  </a:lnTo>
                  <a:lnTo>
                    <a:pt x="7" y="266"/>
                  </a:lnTo>
                  <a:lnTo>
                    <a:pt x="4" y="268"/>
                  </a:lnTo>
                  <a:lnTo>
                    <a:pt x="4" y="269"/>
                  </a:lnTo>
                  <a:lnTo>
                    <a:pt x="4" y="270"/>
                  </a:lnTo>
                  <a:lnTo>
                    <a:pt x="4" y="274"/>
                  </a:lnTo>
                  <a:lnTo>
                    <a:pt x="2" y="276"/>
                  </a:lnTo>
                  <a:lnTo>
                    <a:pt x="0" y="278"/>
                  </a:lnTo>
                  <a:lnTo>
                    <a:pt x="0" y="279"/>
                  </a:lnTo>
                  <a:lnTo>
                    <a:pt x="0" y="280"/>
                  </a:lnTo>
                  <a:lnTo>
                    <a:pt x="4" y="283"/>
                  </a:lnTo>
                  <a:lnTo>
                    <a:pt x="8" y="286"/>
                  </a:lnTo>
                  <a:lnTo>
                    <a:pt x="13" y="291"/>
                  </a:lnTo>
                  <a:lnTo>
                    <a:pt x="17" y="296"/>
                  </a:lnTo>
                  <a:lnTo>
                    <a:pt x="21" y="301"/>
                  </a:lnTo>
                  <a:lnTo>
                    <a:pt x="25" y="309"/>
                  </a:lnTo>
                  <a:lnTo>
                    <a:pt x="30" y="316"/>
                  </a:lnTo>
                  <a:lnTo>
                    <a:pt x="33" y="322"/>
                  </a:lnTo>
                  <a:lnTo>
                    <a:pt x="34" y="327"/>
                  </a:lnTo>
                  <a:lnTo>
                    <a:pt x="35" y="331"/>
                  </a:lnTo>
                  <a:lnTo>
                    <a:pt x="35" y="335"/>
                  </a:lnTo>
                  <a:lnTo>
                    <a:pt x="36" y="339"/>
                  </a:lnTo>
                  <a:lnTo>
                    <a:pt x="35" y="341"/>
                  </a:lnTo>
                  <a:lnTo>
                    <a:pt x="34" y="343"/>
                  </a:lnTo>
                  <a:lnTo>
                    <a:pt x="34" y="343"/>
                  </a:lnTo>
                  <a:lnTo>
                    <a:pt x="31" y="347"/>
                  </a:lnTo>
                  <a:lnTo>
                    <a:pt x="27" y="347"/>
                  </a:lnTo>
                  <a:lnTo>
                    <a:pt x="26" y="348"/>
                  </a:lnTo>
                  <a:lnTo>
                    <a:pt x="24" y="351"/>
                  </a:lnTo>
                  <a:lnTo>
                    <a:pt x="23" y="353"/>
                  </a:lnTo>
                  <a:lnTo>
                    <a:pt x="22" y="357"/>
                  </a:lnTo>
                  <a:lnTo>
                    <a:pt x="23" y="359"/>
                  </a:lnTo>
                  <a:lnTo>
                    <a:pt x="23" y="362"/>
                  </a:lnTo>
                  <a:lnTo>
                    <a:pt x="24" y="364"/>
                  </a:lnTo>
                  <a:lnTo>
                    <a:pt x="26" y="367"/>
                  </a:lnTo>
                  <a:lnTo>
                    <a:pt x="27" y="370"/>
                  </a:lnTo>
                  <a:lnTo>
                    <a:pt x="25" y="372"/>
                  </a:lnTo>
                  <a:lnTo>
                    <a:pt x="24" y="376"/>
                  </a:lnTo>
                  <a:lnTo>
                    <a:pt x="23" y="379"/>
                  </a:lnTo>
                  <a:lnTo>
                    <a:pt x="24" y="383"/>
                  </a:lnTo>
                  <a:lnTo>
                    <a:pt x="23" y="387"/>
                  </a:lnTo>
                  <a:lnTo>
                    <a:pt x="23" y="389"/>
                  </a:lnTo>
                  <a:lnTo>
                    <a:pt x="24" y="390"/>
                  </a:lnTo>
                  <a:lnTo>
                    <a:pt x="25" y="390"/>
                  </a:lnTo>
                  <a:lnTo>
                    <a:pt x="25" y="390"/>
                  </a:lnTo>
                  <a:lnTo>
                    <a:pt x="26" y="389"/>
                  </a:lnTo>
                  <a:lnTo>
                    <a:pt x="27" y="388"/>
                  </a:lnTo>
                  <a:lnTo>
                    <a:pt x="28" y="386"/>
                  </a:lnTo>
                  <a:lnTo>
                    <a:pt x="29" y="382"/>
                  </a:lnTo>
                  <a:lnTo>
                    <a:pt x="31" y="379"/>
                  </a:lnTo>
                  <a:lnTo>
                    <a:pt x="32" y="377"/>
                  </a:lnTo>
                  <a:lnTo>
                    <a:pt x="34" y="377"/>
                  </a:lnTo>
                  <a:lnTo>
                    <a:pt x="35" y="376"/>
                  </a:lnTo>
                  <a:lnTo>
                    <a:pt x="38" y="374"/>
                  </a:lnTo>
                  <a:lnTo>
                    <a:pt x="39" y="375"/>
                  </a:lnTo>
                  <a:lnTo>
                    <a:pt x="39" y="375"/>
                  </a:lnTo>
                  <a:lnTo>
                    <a:pt x="41" y="376"/>
                  </a:lnTo>
                  <a:lnTo>
                    <a:pt x="41" y="375"/>
                  </a:lnTo>
                  <a:lnTo>
                    <a:pt x="42" y="374"/>
                  </a:lnTo>
                  <a:lnTo>
                    <a:pt x="46" y="372"/>
                  </a:lnTo>
                  <a:lnTo>
                    <a:pt x="49" y="372"/>
                  </a:lnTo>
                  <a:lnTo>
                    <a:pt x="53" y="372"/>
                  </a:lnTo>
                  <a:lnTo>
                    <a:pt x="55" y="370"/>
                  </a:lnTo>
                  <a:lnTo>
                    <a:pt x="56" y="369"/>
                  </a:lnTo>
                  <a:lnTo>
                    <a:pt x="58" y="368"/>
                  </a:lnTo>
                  <a:lnTo>
                    <a:pt x="58" y="368"/>
                  </a:lnTo>
                  <a:lnTo>
                    <a:pt x="63" y="369"/>
                  </a:lnTo>
                  <a:lnTo>
                    <a:pt x="63" y="371"/>
                  </a:lnTo>
                  <a:lnTo>
                    <a:pt x="64" y="373"/>
                  </a:lnTo>
                  <a:lnTo>
                    <a:pt x="66" y="372"/>
                  </a:lnTo>
                  <a:lnTo>
                    <a:pt x="67" y="372"/>
                  </a:lnTo>
                  <a:lnTo>
                    <a:pt x="72" y="370"/>
                  </a:lnTo>
                  <a:lnTo>
                    <a:pt x="77" y="369"/>
                  </a:lnTo>
                  <a:lnTo>
                    <a:pt x="80" y="368"/>
                  </a:lnTo>
                  <a:lnTo>
                    <a:pt x="81" y="365"/>
                  </a:lnTo>
                  <a:lnTo>
                    <a:pt x="82" y="365"/>
                  </a:lnTo>
                  <a:lnTo>
                    <a:pt x="84" y="365"/>
                  </a:lnTo>
                  <a:lnTo>
                    <a:pt x="85" y="365"/>
                  </a:lnTo>
                  <a:lnTo>
                    <a:pt x="86" y="362"/>
                  </a:lnTo>
                  <a:lnTo>
                    <a:pt x="89" y="363"/>
                  </a:lnTo>
                  <a:lnTo>
                    <a:pt x="90" y="362"/>
                  </a:lnTo>
                  <a:lnTo>
                    <a:pt x="95" y="362"/>
                  </a:lnTo>
                  <a:lnTo>
                    <a:pt x="98" y="360"/>
                  </a:lnTo>
                  <a:lnTo>
                    <a:pt x="92" y="358"/>
                  </a:lnTo>
                  <a:lnTo>
                    <a:pt x="91" y="357"/>
                  </a:lnTo>
                  <a:lnTo>
                    <a:pt x="87" y="355"/>
                  </a:lnTo>
                  <a:lnTo>
                    <a:pt x="93" y="347"/>
                  </a:lnTo>
                  <a:lnTo>
                    <a:pt x="97" y="343"/>
                  </a:lnTo>
                  <a:lnTo>
                    <a:pt x="106" y="340"/>
                  </a:lnTo>
                  <a:lnTo>
                    <a:pt x="105" y="338"/>
                  </a:lnTo>
                  <a:lnTo>
                    <a:pt x="107" y="338"/>
                  </a:lnTo>
                  <a:lnTo>
                    <a:pt x="123" y="330"/>
                  </a:lnTo>
                  <a:lnTo>
                    <a:pt x="127" y="334"/>
                  </a:lnTo>
                  <a:lnTo>
                    <a:pt x="128" y="334"/>
                  </a:lnTo>
                  <a:lnTo>
                    <a:pt x="131" y="337"/>
                  </a:lnTo>
                  <a:lnTo>
                    <a:pt x="130" y="338"/>
                  </a:lnTo>
                  <a:lnTo>
                    <a:pt x="131" y="340"/>
                  </a:lnTo>
                  <a:lnTo>
                    <a:pt x="133" y="342"/>
                  </a:lnTo>
                  <a:lnTo>
                    <a:pt x="135" y="345"/>
                  </a:lnTo>
                  <a:lnTo>
                    <a:pt x="136" y="348"/>
                  </a:lnTo>
                  <a:lnTo>
                    <a:pt x="137" y="346"/>
                  </a:lnTo>
                  <a:lnTo>
                    <a:pt x="140" y="358"/>
                  </a:lnTo>
                  <a:lnTo>
                    <a:pt x="144" y="357"/>
                  </a:lnTo>
                  <a:lnTo>
                    <a:pt x="156" y="352"/>
                  </a:lnTo>
                  <a:lnTo>
                    <a:pt x="162" y="350"/>
                  </a:lnTo>
                  <a:lnTo>
                    <a:pt x="163" y="351"/>
                  </a:lnTo>
                  <a:lnTo>
                    <a:pt x="164" y="352"/>
                  </a:lnTo>
                  <a:lnTo>
                    <a:pt x="164" y="350"/>
                  </a:lnTo>
                  <a:lnTo>
                    <a:pt x="167" y="354"/>
                  </a:lnTo>
                  <a:lnTo>
                    <a:pt x="169" y="357"/>
                  </a:lnTo>
                  <a:lnTo>
                    <a:pt x="171" y="362"/>
                  </a:lnTo>
                  <a:lnTo>
                    <a:pt x="171" y="370"/>
                  </a:lnTo>
                  <a:lnTo>
                    <a:pt x="173" y="373"/>
                  </a:lnTo>
                  <a:lnTo>
                    <a:pt x="174" y="374"/>
                  </a:lnTo>
                  <a:lnTo>
                    <a:pt x="175" y="377"/>
                  </a:lnTo>
                  <a:lnTo>
                    <a:pt x="176" y="379"/>
                  </a:lnTo>
                  <a:lnTo>
                    <a:pt x="178" y="378"/>
                  </a:lnTo>
                  <a:lnTo>
                    <a:pt x="183" y="376"/>
                  </a:lnTo>
                  <a:lnTo>
                    <a:pt x="185" y="375"/>
                  </a:lnTo>
                  <a:lnTo>
                    <a:pt x="187" y="375"/>
                  </a:lnTo>
                  <a:lnTo>
                    <a:pt x="188" y="376"/>
                  </a:lnTo>
                  <a:lnTo>
                    <a:pt x="190" y="378"/>
                  </a:lnTo>
                  <a:lnTo>
                    <a:pt x="191" y="379"/>
                  </a:lnTo>
                  <a:lnTo>
                    <a:pt x="194" y="386"/>
                  </a:lnTo>
                  <a:lnTo>
                    <a:pt x="189" y="387"/>
                  </a:lnTo>
                  <a:lnTo>
                    <a:pt x="186" y="388"/>
                  </a:lnTo>
                  <a:lnTo>
                    <a:pt x="182" y="388"/>
                  </a:lnTo>
                  <a:lnTo>
                    <a:pt x="178" y="388"/>
                  </a:lnTo>
                  <a:lnTo>
                    <a:pt x="175" y="388"/>
                  </a:lnTo>
                  <a:lnTo>
                    <a:pt x="172" y="388"/>
                  </a:lnTo>
                  <a:lnTo>
                    <a:pt x="172" y="388"/>
                  </a:lnTo>
                  <a:lnTo>
                    <a:pt x="171" y="389"/>
                  </a:lnTo>
                  <a:lnTo>
                    <a:pt x="169" y="391"/>
                  </a:lnTo>
                  <a:lnTo>
                    <a:pt x="168" y="391"/>
                  </a:lnTo>
                  <a:lnTo>
                    <a:pt x="166" y="391"/>
                  </a:lnTo>
                  <a:lnTo>
                    <a:pt x="166" y="392"/>
                  </a:lnTo>
                  <a:lnTo>
                    <a:pt x="166" y="392"/>
                  </a:lnTo>
                  <a:lnTo>
                    <a:pt x="164" y="394"/>
                  </a:lnTo>
                  <a:lnTo>
                    <a:pt x="164" y="395"/>
                  </a:lnTo>
                  <a:lnTo>
                    <a:pt x="163" y="396"/>
                  </a:lnTo>
                  <a:lnTo>
                    <a:pt x="160" y="398"/>
                  </a:lnTo>
                  <a:lnTo>
                    <a:pt x="159" y="400"/>
                  </a:lnTo>
                  <a:lnTo>
                    <a:pt x="158" y="400"/>
                  </a:lnTo>
                  <a:lnTo>
                    <a:pt x="157" y="403"/>
                  </a:lnTo>
                  <a:lnTo>
                    <a:pt x="157" y="404"/>
                  </a:lnTo>
                  <a:lnTo>
                    <a:pt x="156" y="405"/>
                  </a:lnTo>
                  <a:lnTo>
                    <a:pt x="155" y="406"/>
                  </a:lnTo>
                  <a:lnTo>
                    <a:pt x="155" y="407"/>
                  </a:lnTo>
                  <a:lnTo>
                    <a:pt x="155" y="407"/>
                  </a:lnTo>
                  <a:lnTo>
                    <a:pt x="154" y="409"/>
                  </a:lnTo>
                  <a:lnTo>
                    <a:pt x="153" y="410"/>
                  </a:lnTo>
                  <a:lnTo>
                    <a:pt x="155" y="412"/>
                  </a:lnTo>
                  <a:lnTo>
                    <a:pt x="156" y="414"/>
                  </a:lnTo>
                  <a:lnTo>
                    <a:pt x="157" y="415"/>
                  </a:lnTo>
                  <a:lnTo>
                    <a:pt x="157" y="416"/>
                  </a:lnTo>
                  <a:lnTo>
                    <a:pt x="156" y="418"/>
                  </a:lnTo>
                  <a:lnTo>
                    <a:pt x="155" y="419"/>
                  </a:lnTo>
                  <a:lnTo>
                    <a:pt x="157" y="420"/>
                  </a:lnTo>
                  <a:lnTo>
                    <a:pt x="157" y="420"/>
                  </a:lnTo>
                  <a:lnTo>
                    <a:pt x="158" y="420"/>
                  </a:lnTo>
                  <a:lnTo>
                    <a:pt x="159" y="422"/>
                  </a:lnTo>
                  <a:lnTo>
                    <a:pt x="160" y="424"/>
                  </a:lnTo>
                  <a:lnTo>
                    <a:pt x="161" y="424"/>
                  </a:lnTo>
                  <a:lnTo>
                    <a:pt x="161" y="425"/>
                  </a:lnTo>
                  <a:lnTo>
                    <a:pt x="163" y="426"/>
                  </a:lnTo>
                  <a:lnTo>
                    <a:pt x="164" y="427"/>
                  </a:lnTo>
                  <a:lnTo>
                    <a:pt x="167" y="426"/>
                  </a:lnTo>
                  <a:lnTo>
                    <a:pt x="169" y="426"/>
                  </a:lnTo>
                  <a:lnTo>
                    <a:pt x="170" y="426"/>
                  </a:lnTo>
                  <a:lnTo>
                    <a:pt x="174" y="426"/>
                  </a:lnTo>
                  <a:lnTo>
                    <a:pt x="176" y="426"/>
                  </a:lnTo>
                  <a:lnTo>
                    <a:pt x="179" y="427"/>
                  </a:lnTo>
                  <a:lnTo>
                    <a:pt x="183" y="427"/>
                  </a:lnTo>
                  <a:lnTo>
                    <a:pt x="186" y="428"/>
                  </a:lnTo>
                  <a:lnTo>
                    <a:pt x="189" y="428"/>
                  </a:lnTo>
                  <a:lnTo>
                    <a:pt x="190" y="428"/>
                  </a:lnTo>
                  <a:lnTo>
                    <a:pt x="199" y="446"/>
                  </a:lnTo>
                  <a:lnTo>
                    <a:pt x="202" y="445"/>
                  </a:lnTo>
                  <a:lnTo>
                    <a:pt x="207" y="443"/>
                  </a:lnTo>
                  <a:lnTo>
                    <a:pt x="211" y="442"/>
                  </a:lnTo>
                  <a:lnTo>
                    <a:pt x="215" y="441"/>
                  </a:lnTo>
                  <a:lnTo>
                    <a:pt x="220" y="439"/>
                  </a:lnTo>
                  <a:lnTo>
                    <a:pt x="223" y="437"/>
                  </a:lnTo>
                  <a:lnTo>
                    <a:pt x="225" y="434"/>
                  </a:lnTo>
                  <a:lnTo>
                    <a:pt x="227" y="433"/>
                  </a:lnTo>
                  <a:lnTo>
                    <a:pt x="231" y="433"/>
                  </a:lnTo>
                  <a:lnTo>
                    <a:pt x="236" y="432"/>
                  </a:lnTo>
                  <a:lnTo>
                    <a:pt x="239" y="431"/>
                  </a:lnTo>
                  <a:lnTo>
                    <a:pt x="242" y="430"/>
                  </a:lnTo>
                  <a:lnTo>
                    <a:pt x="244" y="427"/>
                  </a:lnTo>
                  <a:lnTo>
                    <a:pt x="246" y="426"/>
                  </a:lnTo>
                  <a:lnTo>
                    <a:pt x="248" y="428"/>
                  </a:lnTo>
                  <a:lnTo>
                    <a:pt x="251" y="427"/>
                  </a:lnTo>
                  <a:lnTo>
                    <a:pt x="255" y="426"/>
                  </a:lnTo>
                  <a:lnTo>
                    <a:pt x="258" y="425"/>
                  </a:lnTo>
                  <a:lnTo>
                    <a:pt x="261" y="425"/>
                  </a:lnTo>
                  <a:lnTo>
                    <a:pt x="264" y="425"/>
                  </a:lnTo>
                  <a:lnTo>
                    <a:pt x="266" y="425"/>
                  </a:lnTo>
                  <a:lnTo>
                    <a:pt x="274" y="423"/>
                  </a:lnTo>
                  <a:lnTo>
                    <a:pt x="274" y="427"/>
                  </a:lnTo>
                  <a:lnTo>
                    <a:pt x="274" y="433"/>
                  </a:lnTo>
                  <a:lnTo>
                    <a:pt x="275" y="434"/>
                  </a:lnTo>
                  <a:lnTo>
                    <a:pt x="276" y="436"/>
                  </a:lnTo>
                  <a:lnTo>
                    <a:pt x="276" y="436"/>
                  </a:lnTo>
                  <a:lnTo>
                    <a:pt x="279" y="437"/>
                  </a:lnTo>
                  <a:lnTo>
                    <a:pt x="280" y="437"/>
                  </a:lnTo>
                  <a:lnTo>
                    <a:pt x="282" y="437"/>
                  </a:lnTo>
                  <a:lnTo>
                    <a:pt x="283" y="438"/>
                  </a:lnTo>
                  <a:lnTo>
                    <a:pt x="286" y="440"/>
                  </a:lnTo>
                  <a:lnTo>
                    <a:pt x="287" y="441"/>
                  </a:lnTo>
                  <a:lnTo>
                    <a:pt x="288" y="442"/>
                  </a:lnTo>
                  <a:lnTo>
                    <a:pt x="287" y="444"/>
                  </a:lnTo>
                  <a:lnTo>
                    <a:pt x="287" y="445"/>
                  </a:lnTo>
                  <a:lnTo>
                    <a:pt x="288" y="446"/>
                  </a:lnTo>
                  <a:lnTo>
                    <a:pt x="289" y="449"/>
                  </a:lnTo>
                  <a:lnTo>
                    <a:pt x="292" y="454"/>
                  </a:lnTo>
                  <a:lnTo>
                    <a:pt x="291" y="455"/>
                  </a:lnTo>
                  <a:lnTo>
                    <a:pt x="290" y="457"/>
                  </a:lnTo>
                  <a:lnTo>
                    <a:pt x="288" y="461"/>
                  </a:lnTo>
                  <a:lnTo>
                    <a:pt x="284" y="464"/>
                  </a:lnTo>
                  <a:lnTo>
                    <a:pt x="280" y="464"/>
                  </a:lnTo>
                  <a:lnTo>
                    <a:pt x="281" y="468"/>
                  </a:lnTo>
                  <a:lnTo>
                    <a:pt x="281" y="468"/>
                  </a:lnTo>
                  <a:lnTo>
                    <a:pt x="281" y="470"/>
                  </a:lnTo>
                  <a:lnTo>
                    <a:pt x="281" y="471"/>
                  </a:lnTo>
                  <a:lnTo>
                    <a:pt x="281" y="472"/>
                  </a:lnTo>
                  <a:lnTo>
                    <a:pt x="282" y="474"/>
                  </a:lnTo>
                  <a:lnTo>
                    <a:pt x="281" y="474"/>
                  </a:lnTo>
                  <a:lnTo>
                    <a:pt x="281" y="475"/>
                  </a:lnTo>
                  <a:lnTo>
                    <a:pt x="281" y="478"/>
                  </a:lnTo>
                  <a:lnTo>
                    <a:pt x="282" y="481"/>
                  </a:lnTo>
                  <a:lnTo>
                    <a:pt x="284" y="487"/>
                  </a:lnTo>
                  <a:lnTo>
                    <a:pt x="287" y="492"/>
                  </a:lnTo>
                  <a:lnTo>
                    <a:pt x="290" y="491"/>
                  </a:lnTo>
                  <a:lnTo>
                    <a:pt x="293" y="489"/>
                  </a:lnTo>
                  <a:lnTo>
                    <a:pt x="293" y="490"/>
                  </a:lnTo>
                  <a:lnTo>
                    <a:pt x="294" y="492"/>
                  </a:lnTo>
                  <a:lnTo>
                    <a:pt x="298" y="493"/>
                  </a:lnTo>
                  <a:lnTo>
                    <a:pt x="301" y="494"/>
                  </a:lnTo>
                  <a:lnTo>
                    <a:pt x="308" y="496"/>
                  </a:lnTo>
                  <a:lnTo>
                    <a:pt x="311" y="497"/>
                  </a:lnTo>
                  <a:lnTo>
                    <a:pt x="319" y="499"/>
                  </a:lnTo>
                  <a:lnTo>
                    <a:pt x="324" y="500"/>
                  </a:lnTo>
                  <a:lnTo>
                    <a:pt x="331" y="502"/>
                  </a:lnTo>
                  <a:lnTo>
                    <a:pt x="338" y="506"/>
                  </a:lnTo>
                  <a:lnTo>
                    <a:pt x="344" y="508"/>
                  </a:lnTo>
                  <a:lnTo>
                    <a:pt x="346" y="505"/>
                  </a:lnTo>
                  <a:lnTo>
                    <a:pt x="348" y="502"/>
                  </a:lnTo>
                  <a:lnTo>
                    <a:pt x="348" y="499"/>
                  </a:lnTo>
                  <a:lnTo>
                    <a:pt x="347" y="498"/>
                  </a:lnTo>
                  <a:lnTo>
                    <a:pt x="347" y="497"/>
                  </a:lnTo>
                  <a:lnTo>
                    <a:pt x="347" y="493"/>
                  </a:lnTo>
                  <a:lnTo>
                    <a:pt x="346" y="491"/>
                  </a:lnTo>
                  <a:lnTo>
                    <a:pt x="348" y="490"/>
                  </a:lnTo>
                  <a:lnTo>
                    <a:pt x="350" y="489"/>
                  </a:lnTo>
                  <a:lnTo>
                    <a:pt x="351" y="487"/>
                  </a:lnTo>
                  <a:lnTo>
                    <a:pt x="351" y="486"/>
                  </a:lnTo>
                  <a:lnTo>
                    <a:pt x="353" y="486"/>
                  </a:lnTo>
                  <a:lnTo>
                    <a:pt x="354" y="485"/>
                  </a:lnTo>
                  <a:lnTo>
                    <a:pt x="354" y="484"/>
                  </a:lnTo>
                  <a:lnTo>
                    <a:pt x="354" y="483"/>
                  </a:lnTo>
                  <a:lnTo>
                    <a:pt x="355" y="482"/>
                  </a:lnTo>
                  <a:lnTo>
                    <a:pt x="355" y="481"/>
                  </a:lnTo>
                  <a:lnTo>
                    <a:pt x="355" y="480"/>
                  </a:lnTo>
                  <a:lnTo>
                    <a:pt x="355" y="480"/>
                  </a:lnTo>
                  <a:lnTo>
                    <a:pt x="356" y="479"/>
                  </a:lnTo>
                  <a:lnTo>
                    <a:pt x="356" y="475"/>
                  </a:lnTo>
                  <a:lnTo>
                    <a:pt x="355" y="471"/>
                  </a:lnTo>
                  <a:lnTo>
                    <a:pt x="356" y="466"/>
                  </a:lnTo>
                  <a:lnTo>
                    <a:pt x="358" y="458"/>
                  </a:lnTo>
                  <a:lnTo>
                    <a:pt x="360" y="453"/>
                  </a:lnTo>
                  <a:lnTo>
                    <a:pt x="358" y="452"/>
                  </a:lnTo>
                  <a:lnTo>
                    <a:pt x="358" y="451"/>
                  </a:lnTo>
                  <a:lnTo>
                    <a:pt x="357" y="450"/>
                  </a:lnTo>
                  <a:lnTo>
                    <a:pt x="356" y="448"/>
                  </a:lnTo>
                  <a:lnTo>
                    <a:pt x="355" y="448"/>
                  </a:lnTo>
                  <a:lnTo>
                    <a:pt x="354" y="446"/>
                  </a:lnTo>
                  <a:lnTo>
                    <a:pt x="354" y="444"/>
                  </a:lnTo>
                  <a:lnTo>
                    <a:pt x="352" y="444"/>
                  </a:lnTo>
                  <a:lnTo>
                    <a:pt x="350" y="443"/>
                  </a:lnTo>
                  <a:lnTo>
                    <a:pt x="349" y="442"/>
                  </a:lnTo>
                  <a:lnTo>
                    <a:pt x="348" y="442"/>
                  </a:lnTo>
                  <a:lnTo>
                    <a:pt x="346" y="441"/>
                  </a:lnTo>
                  <a:lnTo>
                    <a:pt x="344" y="440"/>
                  </a:lnTo>
                  <a:lnTo>
                    <a:pt x="343" y="439"/>
                  </a:lnTo>
                  <a:lnTo>
                    <a:pt x="343" y="438"/>
                  </a:lnTo>
                  <a:lnTo>
                    <a:pt x="342" y="435"/>
                  </a:lnTo>
                  <a:lnTo>
                    <a:pt x="342" y="431"/>
                  </a:lnTo>
                  <a:lnTo>
                    <a:pt x="342" y="426"/>
                  </a:lnTo>
                  <a:lnTo>
                    <a:pt x="341" y="419"/>
                  </a:lnTo>
                  <a:lnTo>
                    <a:pt x="340" y="415"/>
                  </a:lnTo>
                  <a:lnTo>
                    <a:pt x="340" y="412"/>
                  </a:lnTo>
                  <a:lnTo>
                    <a:pt x="342" y="412"/>
                  </a:lnTo>
                  <a:lnTo>
                    <a:pt x="343" y="411"/>
                  </a:lnTo>
                  <a:lnTo>
                    <a:pt x="344" y="410"/>
                  </a:lnTo>
                  <a:lnTo>
                    <a:pt x="347" y="410"/>
                  </a:lnTo>
                  <a:lnTo>
                    <a:pt x="348" y="410"/>
                  </a:lnTo>
                  <a:lnTo>
                    <a:pt x="351" y="408"/>
                  </a:lnTo>
                  <a:lnTo>
                    <a:pt x="353" y="407"/>
                  </a:lnTo>
                  <a:lnTo>
                    <a:pt x="355" y="406"/>
                  </a:lnTo>
                  <a:lnTo>
                    <a:pt x="357" y="405"/>
                  </a:lnTo>
                  <a:lnTo>
                    <a:pt x="359" y="404"/>
                  </a:lnTo>
                  <a:lnTo>
                    <a:pt x="360" y="403"/>
                  </a:lnTo>
                  <a:lnTo>
                    <a:pt x="361" y="402"/>
                  </a:lnTo>
                  <a:lnTo>
                    <a:pt x="360" y="398"/>
                  </a:lnTo>
                  <a:lnTo>
                    <a:pt x="365" y="394"/>
                  </a:lnTo>
                  <a:lnTo>
                    <a:pt x="367" y="391"/>
                  </a:lnTo>
                  <a:lnTo>
                    <a:pt x="370" y="387"/>
                  </a:lnTo>
                  <a:lnTo>
                    <a:pt x="371" y="386"/>
                  </a:lnTo>
                  <a:lnTo>
                    <a:pt x="372" y="385"/>
                  </a:lnTo>
                  <a:lnTo>
                    <a:pt x="373" y="383"/>
                  </a:lnTo>
                  <a:lnTo>
                    <a:pt x="373" y="382"/>
                  </a:lnTo>
                  <a:lnTo>
                    <a:pt x="376" y="379"/>
                  </a:lnTo>
                  <a:lnTo>
                    <a:pt x="379" y="377"/>
                  </a:lnTo>
                  <a:lnTo>
                    <a:pt x="382" y="375"/>
                  </a:lnTo>
                  <a:lnTo>
                    <a:pt x="383" y="372"/>
                  </a:lnTo>
                  <a:lnTo>
                    <a:pt x="384" y="375"/>
                  </a:lnTo>
                  <a:lnTo>
                    <a:pt x="384" y="376"/>
                  </a:lnTo>
                  <a:lnTo>
                    <a:pt x="384" y="377"/>
                  </a:lnTo>
                  <a:lnTo>
                    <a:pt x="384" y="378"/>
                  </a:lnTo>
                  <a:lnTo>
                    <a:pt x="386" y="381"/>
                  </a:lnTo>
                  <a:lnTo>
                    <a:pt x="387" y="383"/>
                  </a:lnTo>
                  <a:lnTo>
                    <a:pt x="389" y="384"/>
                  </a:lnTo>
                  <a:lnTo>
                    <a:pt x="390" y="384"/>
                  </a:lnTo>
                  <a:lnTo>
                    <a:pt x="390" y="385"/>
                  </a:lnTo>
                  <a:lnTo>
                    <a:pt x="391" y="385"/>
                  </a:lnTo>
                  <a:lnTo>
                    <a:pt x="392" y="384"/>
                  </a:lnTo>
                  <a:lnTo>
                    <a:pt x="394" y="385"/>
                  </a:lnTo>
                  <a:lnTo>
                    <a:pt x="395" y="386"/>
                  </a:lnTo>
                  <a:lnTo>
                    <a:pt x="396" y="388"/>
                  </a:lnTo>
                  <a:lnTo>
                    <a:pt x="397" y="389"/>
                  </a:lnTo>
                  <a:lnTo>
                    <a:pt x="398" y="389"/>
                  </a:lnTo>
                  <a:lnTo>
                    <a:pt x="398" y="388"/>
                  </a:lnTo>
                  <a:lnTo>
                    <a:pt x="399" y="389"/>
                  </a:lnTo>
                  <a:lnTo>
                    <a:pt x="400" y="390"/>
                  </a:lnTo>
                  <a:lnTo>
                    <a:pt x="401" y="389"/>
                  </a:lnTo>
                  <a:lnTo>
                    <a:pt x="401" y="389"/>
                  </a:lnTo>
                  <a:lnTo>
                    <a:pt x="401" y="385"/>
                  </a:lnTo>
                  <a:lnTo>
                    <a:pt x="398" y="384"/>
                  </a:lnTo>
                  <a:lnTo>
                    <a:pt x="398" y="381"/>
                  </a:lnTo>
                  <a:lnTo>
                    <a:pt x="397" y="378"/>
                  </a:lnTo>
                  <a:lnTo>
                    <a:pt x="395" y="376"/>
                  </a:lnTo>
                  <a:lnTo>
                    <a:pt x="393" y="372"/>
                  </a:lnTo>
                  <a:lnTo>
                    <a:pt x="391" y="371"/>
                  </a:lnTo>
                  <a:lnTo>
                    <a:pt x="390" y="370"/>
                  </a:lnTo>
                  <a:lnTo>
                    <a:pt x="392" y="367"/>
                  </a:lnTo>
                  <a:lnTo>
                    <a:pt x="394" y="366"/>
                  </a:lnTo>
                  <a:lnTo>
                    <a:pt x="396" y="364"/>
                  </a:lnTo>
                  <a:lnTo>
                    <a:pt x="402" y="363"/>
                  </a:lnTo>
                  <a:lnTo>
                    <a:pt x="407" y="362"/>
                  </a:lnTo>
                  <a:lnTo>
                    <a:pt x="413" y="360"/>
                  </a:lnTo>
                  <a:lnTo>
                    <a:pt x="419" y="358"/>
                  </a:lnTo>
                  <a:lnTo>
                    <a:pt x="424" y="357"/>
                  </a:lnTo>
                  <a:lnTo>
                    <a:pt x="427" y="355"/>
                  </a:lnTo>
                  <a:lnTo>
                    <a:pt x="433" y="353"/>
                  </a:lnTo>
                  <a:lnTo>
                    <a:pt x="438" y="351"/>
                  </a:lnTo>
                  <a:lnTo>
                    <a:pt x="442" y="348"/>
                  </a:lnTo>
                  <a:lnTo>
                    <a:pt x="446" y="347"/>
                  </a:lnTo>
                  <a:lnTo>
                    <a:pt x="449" y="346"/>
                  </a:lnTo>
                  <a:lnTo>
                    <a:pt x="450" y="345"/>
                  </a:lnTo>
                  <a:lnTo>
                    <a:pt x="450" y="345"/>
                  </a:lnTo>
                  <a:lnTo>
                    <a:pt x="451" y="342"/>
                  </a:lnTo>
                  <a:lnTo>
                    <a:pt x="452" y="341"/>
                  </a:lnTo>
                  <a:lnTo>
                    <a:pt x="452" y="338"/>
                  </a:lnTo>
                  <a:lnTo>
                    <a:pt x="452" y="335"/>
                  </a:lnTo>
                  <a:lnTo>
                    <a:pt x="452" y="334"/>
                  </a:lnTo>
                  <a:lnTo>
                    <a:pt x="454" y="331"/>
                  </a:lnTo>
                  <a:lnTo>
                    <a:pt x="458" y="331"/>
                  </a:lnTo>
                  <a:lnTo>
                    <a:pt x="461" y="333"/>
                  </a:lnTo>
                  <a:lnTo>
                    <a:pt x="466" y="329"/>
                  </a:lnTo>
                  <a:lnTo>
                    <a:pt x="469" y="326"/>
                  </a:lnTo>
                  <a:lnTo>
                    <a:pt x="473" y="323"/>
                  </a:lnTo>
                  <a:lnTo>
                    <a:pt x="474" y="322"/>
                  </a:lnTo>
                  <a:lnTo>
                    <a:pt x="475" y="319"/>
                  </a:lnTo>
                  <a:lnTo>
                    <a:pt x="476" y="316"/>
                  </a:lnTo>
                  <a:lnTo>
                    <a:pt x="479" y="311"/>
                  </a:lnTo>
                  <a:lnTo>
                    <a:pt x="480" y="309"/>
                  </a:lnTo>
                  <a:lnTo>
                    <a:pt x="482" y="308"/>
                  </a:lnTo>
                  <a:lnTo>
                    <a:pt x="483" y="306"/>
                  </a:lnTo>
                  <a:lnTo>
                    <a:pt x="484" y="305"/>
                  </a:lnTo>
                  <a:lnTo>
                    <a:pt x="484" y="304"/>
                  </a:lnTo>
                  <a:lnTo>
                    <a:pt x="486" y="304"/>
                  </a:lnTo>
                  <a:lnTo>
                    <a:pt x="488" y="303"/>
                  </a:lnTo>
                  <a:lnTo>
                    <a:pt x="491" y="301"/>
                  </a:lnTo>
                  <a:lnTo>
                    <a:pt x="493" y="302"/>
                  </a:lnTo>
                  <a:lnTo>
                    <a:pt x="495" y="303"/>
                  </a:lnTo>
                  <a:lnTo>
                    <a:pt x="497" y="302"/>
                  </a:lnTo>
                  <a:lnTo>
                    <a:pt x="497" y="301"/>
                  </a:lnTo>
                  <a:lnTo>
                    <a:pt x="498" y="301"/>
                  </a:lnTo>
                  <a:lnTo>
                    <a:pt x="498" y="299"/>
                  </a:lnTo>
                  <a:lnTo>
                    <a:pt x="498" y="298"/>
                  </a:lnTo>
                  <a:lnTo>
                    <a:pt x="499" y="297"/>
                  </a:lnTo>
                  <a:lnTo>
                    <a:pt x="499" y="297"/>
                  </a:lnTo>
                  <a:lnTo>
                    <a:pt x="500" y="294"/>
                  </a:lnTo>
                  <a:lnTo>
                    <a:pt x="502" y="294"/>
                  </a:lnTo>
                  <a:lnTo>
                    <a:pt x="502" y="292"/>
                  </a:lnTo>
                  <a:lnTo>
                    <a:pt x="502" y="290"/>
                  </a:lnTo>
                  <a:lnTo>
                    <a:pt x="503" y="289"/>
                  </a:lnTo>
                  <a:lnTo>
                    <a:pt x="504" y="287"/>
                  </a:lnTo>
                  <a:lnTo>
                    <a:pt x="506" y="286"/>
                  </a:lnTo>
                  <a:lnTo>
                    <a:pt x="505" y="284"/>
                  </a:lnTo>
                  <a:lnTo>
                    <a:pt x="506" y="282"/>
                  </a:lnTo>
                  <a:lnTo>
                    <a:pt x="507" y="280"/>
                  </a:lnTo>
                  <a:lnTo>
                    <a:pt x="507" y="278"/>
                  </a:lnTo>
                  <a:lnTo>
                    <a:pt x="507" y="276"/>
                  </a:lnTo>
                  <a:lnTo>
                    <a:pt x="509" y="276"/>
                  </a:lnTo>
                  <a:lnTo>
                    <a:pt x="509" y="276"/>
                  </a:lnTo>
                  <a:lnTo>
                    <a:pt x="511" y="272"/>
                  </a:lnTo>
                  <a:lnTo>
                    <a:pt x="511" y="272"/>
                  </a:lnTo>
                  <a:lnTo>
                    <a:pt x="511" y="268"/>
                  </a:lnTo>
                  <a:lnTo>
                    <a:pt x="511" y="265"/>
                  </a:lnTo>
                  <a:lnTo>
                    <a:pt x="511" y="264"/>
                  </a:lnTo>
                  <a:lnTo>
                    <a:pt x="513" y="259"/>
                  </a:lnTo>
                  <a:lnTo>
                    <a:pt x="517" y="256"/>
                  </a:lnTo>
                  <a:lnTo>
                    <a:pt x="520" y="252"/>
                  </a:lnTo>
                  <a:lnTo>
                    <a:pt x="522" y="245"/>
                  </a:lnTo>
                  <a:lnTo>
                    <a:pt x="521" y="235"/>
                  </a:lnTo>
                  <a:lnTo>
                    <a:pt x="522" y="226"/>
                  </a:lnTo>
                  <a:lnTo>
                    <a:pt x="519" y="222"/>
                  </a:lnTo>
                  <a:lnTo>
                    <a:pt x="515" y="214"/>
                  </a:lnTo>
                  <a:lnTo>
                    <a:pt x="511" y="209"/>
                  </a:lnTo>
                  <a:lnTo>
                    <a:pt x="509" y="203"/>
                  </a:lnTo>
                  <a:lnTo>
                    <a:pt x="503" y="198"/>
                  </a:lnTo>
                  <a:lnTo>
                    <a:pt x="504" y="194"/>
                  </a:lnTo>
                  <a:lnTo>
                    <a:pt x="506" y="192"/>
                  </a:lnTo>
                  <a:lnTo>
                    <a:pt x="505" y="188"/>
                  </a:lnTo>
                  <a:lnTo>
                    <a:pt x="504" y="183"/>
                  </a:lnTo>
                  <a:lnTo>
                    <a:pt x="504" y="179"/>
                  </a:lnTo>
                  <a:lnTo>
                    <a:pt x="506" y="170"/>
                  </a:lnTo>
                  <a:lnTo>
                    <a:pt x="508" y="160"/>
                  </a:lnTo>
                  <a:lnTo>
                    <a:pt x="510" y="155"/>
                  </a:lnTo>
                  <a:lnTo>
                    <a:pt x="436" y="147"/>
                  </a:lnTo>
                  <a:lnTo>
                    <a:pt x="436" y="146"/>
                  </a:lnTo>
                  <a:lnTo>
                    <a:pt x="430" y="146"/>
                  </a:lnTo>
                  <a:lnTo>
                    <a:pt x="405" y="142"/>
                  </a:lnTo>
                  <a:lnTo>
                    <a:pt x="405" y="143"/>
                  </a:lnTo>
                  <a:lnTo>
                    <a:pt x="373" y="141"/>
                  </a:lnTo>
                  <a:lnTo>
                    <a:pt x="373" y="139"/>
                  </a:lnTo>
                  <a:lnTo>
                    <a:pt x="342" y="136"/>
                  </a:lnTo>
                  <a:lnTo>
                    <a:pt x="336" y="135"/>
                  </a:lnTo>
                  <a:lnTo>
                    <a:pt x="291" y="130"/>
                  </a:lnTo>
                  <a:lnTo>
                    <a:pt x="288" y="130"/>
                  </a:lnTo>
                  <a:lnTo>
                    <a:pt x="289" y="125"/>
                  </a:lnTo>
                  <a:lnTo>
                    <a:pt x="289" y="121"/>
                  </a:lnTo>
                  <a:lnTo>
                    <a:pt x="291" y="119"/>
                  </a:lnTo>
                  <a:lnTo>
                    <a:pt x="293" y="117"/>
                  </a:lnTo>
                  <a:lnTo>
                    <a:pt x="295" y="114"/>
                  </a:lnTo>
                  <a:lnTo>
                    <a:pt x="297" y="114"/>
                  </a:lnTo>
                  <a:lnTo>
                    <a:pt x="299" y="112"/>
                  </a:lnTo>
                  <a:lnTo>
                    <a:pt x="299" y="110"/>
                  </a:lnTo>
                  <a:lnTo>
                    <a:pt x="301" y="107"/>
                  </a:lnTo>
                  <a:lnTo>
                    <a:pt x="304" y="105"/>
                  </a:lnTo>
                  <a:lnTo>
                    <a:pt x="307" y="104"/>
                  </a:lnTo>
                  <a:lnTo>
                    <a:pt x="308" y="100"/>
                  </a:lnTo>
                  <a:lnTo>
                    <a:pt x="308" y="96"/>
                  </a:lnTo>
                  <a:lnTo>
                    <a:pt x="309" y="93"/>
                  </a:lnTo>
                  <a:lnTo>
                    <a:pt x="313" y="90"/>
                  </a:lnTo>
                  <a:lnTo>
                    <a:pt x="314" y="84"/>
                  </a:lnTo>
                  <a:lnTo>
                    <a:pt x="314" y="78"/>
                  </a:lnTo>
                  <a:lnTo>
                    <a:pt x="314" y="75"/>
                  </a:lnTo>
                  <a:lnTo>
                    <a:pt x="315" y="68"/>
                  </a:lnTo>
                  <a:lnTo>
                    <a:pt x="317" y="61"/>
                  </a:lnTo>
                  <a:lnTo>
                    <a:pt x="316" y="58"/>
                  </a:lnTo>
                  <a:lnTo>
                    <a:pt x="316" y="58"/>
                  </a:lnTo>
                  <a:lnTo>
                    <a:pt x="316" y="58"/>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95" name="Google Shape;1195;p51" descr="{&quot;Key&quot;:&quot;lamu&quot;,&quot;Name&quot;:&quot;Lamu&quot;,&quot;Value&quot;:10.0,&quot;Formula&quot;:&quot;10&quot;,&quot;Text&quot;:&quot;10&quot;,&quot;OfficeApplication&quot;:1,&quot;HasValue&quot;:true}"/>
            <p:cNvSpPr/>
            <p:nvPr/>
          </p:nvSpPr>
          <p:spPr>
            <a:xfrm>
              <a:off x="4438540" y="4476650"/>
              <a:ext cx="744659" cy="447458"/>
            </a:xfrm>
            <a:custGeom>
              <a:avLst/>
              <a:gdLst/>
              <a:ahLst/>
              <a:cxnLst/>
              <a:rect l="l" t="t" r="r" b="b"/>
              <a:pathLst>
                <a:path w="1247" h="747" extrusionOk="0">
                  <a:moveTo>
                    <a:pt x="1183" y="110"/>
                  </a:moveTo>
                  <a:lnTo>
                    <a:pt x="1181" y="106"/>
                  </a:lnTo>
                  <a:lnTo>
                    <a:pt x="1182" y="103"/>
                  </a:lnTo>
                  <a:lnTo>
                    <a:pt x="1191" y="94"/>
                  </a:lnTo>
                  <a:lnTo>
                    <a:pt x="1194" y="88"/>
                  </a:lnTo>
                  <a:lnTo>
                    <a:pt x="1197" y="86"/>
                  </a:lnTo>
                  <a:lnTo>
                    <a:pt x="1200" y="87"/>
                  </a:lnTo>
                  <a:lnTo>
                    <a:pt x="1201" y="89"/>
                  </a:lnTo>
                  <a:lnTo>
                    <a:pt x="1195" y="99"/>
                  </a:lnTo>
                  <a:lnTo>
                    <a:pt x="1193" y="101"/>
                  </a:lnTo>
                  <a:lnTo>
                    <a:pt x="1185" y="109"/>
                  </a:lnTo>
                  <a:lnTo>
                    <a:pt x="1183" y="110"/>
                  </a:lnTo>
                  <a:close/>
                  <a:moveTo>
                    <a:pt x="2" y="354"/>
                  </a:moveTo>
                  <a:lnTo>
                    <a:pt x="4" y="346"/>
                  </a:lnTo>
                  <a:lnTo>
                    <a:pt x="22" y="337"/>
                  </a:lnTo>
                  <a:lnTo>
                    <a:pt x="45" y="324"/>
                  </a:lnTo>
                  <a:lnTo>
                    <a:pt x="65" y="317"/>
                  </a:lnTo>
                  <a:lnTo>
                    <a:pt x="82" y="311"/>
                  </a:lnTo>
                  <a:lnTo>
                    <a:pt x="94" y="302"/>
                  </a:lnTo>
                  <a:lnTo>
                    <a:pt x="106" y="296"/>
                  </a:lnTo>
                  <a:lnTo>
                    <a:pt x="118" y="293"/>
                  </a:lnTo>
                  <a:lnTo>
                    <a:pt x="136" y="285"/>
                  </a:lnTo>
                  <a:lnTo>
                    <a:pt x="153" y="277"/>
                  </a:lnTo>
                  <a:lnTo>
                    <a:pt x="175" y="265"/>
                  </a:lnTo>
                  <a:lnTo>
                    <a:pt x="196" y="254"/>
                  </a:lnTo>
                  <a:lnTo>
                    <a:pt x="217" y="247"/>
                  </a:lnTo>
                  <a:lnTo>
                    <a:pt x="237" y="236"/>
                  </a:lnTo>
                  <a:lnTo>
                    <a:pt x="252" y="225"/>
                  </a:lnTo>
                  <a:lnTo>
                    <a:pt x="258" y="222"/>
                  </a:lnTo>
                  <a:lnTo>
                    <a:pt x="273" y="217"/>
                  </a:lnTo>
                  <a:lnTo>
                    <a:pt x="275" y="215"/>
                  </a:lnTo>
                  <a:lnTo>
                    <a:pt x="279" y="223"/>
                  </a:lnTo>
                  <a:lnTo>
                    <a:pt x="288" y="232"/>
                  </a:lnTo>
                  <a:lnTo>
                    <a:pt x="329" y="213"/>
                  </a:lnTo>
                  <a:lnTo>
                    <a:pt x="489" y="139"/>
                  </a:lnTo>
                  <a:lnTo>
                    <a:pt x="608" y="84"/>
                  </a:lnTo>
                  <a:lnTo>
                    <a:pt x="625" y="75"/>
                  </a:lnTo>
                  <a:lnTo>
                    <a:pt x="654" y="61"/>
                  </a:lnTo>
                  <a:lnTo>
                    <a:pt x="657" y="59"/>
                  </a:lnTo>
                  <a:lnTo>
                    <a:pt x="683" y="50"/>
                  </a:lnTo>
                  <a:lnTo>
                    <a:pt x="718" y="48"/>
                  </a:lnTo>
                  <a:lnTo>
                    <a:pt x="723" y="38"/>
                  </a:lnTo>
                  <a:lnTo>
                    <a:pt x="724" y="37"/>
                  </a:lnTo>
                  <a:lnTo>
                    <a:pt x="745" y="34"/>
                  </a:lnTo>
                  <a:lnTo>
                    <a:pt x="888" y="21"/>
                  </a:lnTo>
                  <a:lnTo>
                    <a:pt x="888" y="34"/>
                  </a:lnTo>
                  <a:lnTo>
                    <a:pt x="918" y="31"/>
                  </a:lnTo>
                  <a:lnTo>
                    <a:pt x="950" y="28"/>
                  </a:lnTo>
                  <a:lnTo>
                    <a:pt x="1060" y="18"/>
                  </a:lnTo>
                  <a:lnTo>
                    <a:pt x="1247" y="0"/>
                  </a:lnTo>
                  <a:lnTo>
                    <a:pt x="1247" y="14"/>
                  </a:lnTo>
                  <a:lnTo>
                    <a:pt x="1243" y="18"/>
                  </a:lnTo>
                  <a:lnTo>
                    <a:pt x="1234" y="28"/>
                  </a:lnTo>
                  <a:lnTo>
                    <a:pt x="1209" y="44"/>
                  </a:lnTo>
                  <a:lnTo>
                    <a:pt x="1202" y="53"/>
                  </a:lnTo>
                  <a:lnTo>
                    <a:pt x="1195" y="66"/>
                  </a:lnTo>
                  <a:lnTo>
                    <a:pt x="1185" y="78"/>
                  </a:lnTo>
                  <a:lnTo>
                    <a:pt x="1177" y="93"/>
                  </a:lnTo>
                  <a:lnTo>
                    <a:pt x="1168" y="103"/>
                  </a:lnTo>
                  <a:lnTo>
                    <a:pt x="1167" y="104"/>
                  </a:lnTo>
                  <a:lnTo>
                    <a:pt x="1151" y="128"/>
                  </a:lnTo>
                  <a:lnTo>
                    <a:pt x="1130" y="150"/>
                  </a:lnTo>
                  <a:lnTo>
                    <a:pt x="1129" y="160"/>
                  </a:lnTo>
                  <a:lnTo>
                    <a:pt x="1108" y="175"/>
                  </a:lnTo>
                  <a:lnTo>
                    <a:pt x="1107" y="177"/>
                  </a:lnTo>
                  <a:lnTo>
                    <a:pt x="1117" y="178"/>
                  </a:lnTo>
                  <a:lnTo>
                    <a:pt x="1118" y="179"/>
                  </a:lnTo>
                  <a:lnTo>
                    <a:pt x="1116" y="183"/>
                  </a:lnTo>
                  <a:lnTo>
                    <a:pt x="1115" y="184"/>
                  </a:lnTo>
                  <a:lnTo>
                    <a:pt x="1096" y="199"/>
                  </a:lnTo>
                  <a:lnTo>
                    <a:pt x="1074" y="221"/>
                  </a:lnTo>
                  <a:lnTo>
                    <a:pt x="1045" y="241"/>
                  </a:lnTo>
                  <a:lnTo>
                    <a:pt x="1039" y="246"/>
                  </a:lnTo>
                  <a:lnTo>
                    <a:pt x="1031" y="259"/>
                  </a:lnTo>
                  <a:lnTo>
                    <a:pt x="1030" y="261"/>
                  </a:lnTo>
                  <a:lnTo>
                    <a:pt x="1023" y="278"/>
                  </a:lnTo>
                  <a:lnTo>
                    <a:pt x="1018" y="283"/>
                  </a:lnTo>
                  <a:lnTo>
                    <a:pt x="1013" y="284"/>
                  </a:lnTo>
                  <a:lnTo>
                    <a:pt x="1005" y="283"/>
                  </a:lnTo>
                  <a:lnTo>
                    <a:pt x="1002" y="284"/>
                  </a:lnTo>
                  <a:lnTo>
                    <a:pt x="995" y="295"/>
                  </a:lnTo>
                  <a:lnTo>
                    <a:pt x="987" y="299"/>
                  </a:lnTo>
                  <a:lnTo>
                    <a:pt x="983" y="299"/>
                  </a:lnTo>
                  <a:lnTo>
                    <a:pt x="981" y="291"/>
                  </a:lnTo>
                  <a:lnTo>
                    <a:pt x="978" y="287"/>
                  </a:lnTo>
                  <a:lnTo>
                    <a:pt x="975" y="284"/>
                  </a:lnTo>
                  <a:lnTo>
                    <a:pt x="970" y="284"/>
                  </a:lnTo>
                  <a:lnTo>
                    <a:pt x="955" y="289"/>
                  </a:lnTo>
                  <a:lnTo>
                    <a:pt x="950" y="288"/>
                  </a:lnTo>
                  <a:lnTo>
                    <a:pt x="941" y="287"/>
                  </a:lnTo>
                  <a:lnTo>
                    <a:pt x="937" y="284"/>
                  </a:lnTo>
                  <a:lnTo>
                    <a:pt x="938" y="276"/>
                  </a:lnTo>
                  <a:lnTo>
                    <a:pt x="935" y="258"/>
                  </a:lnTo>
                  <a:lnTo>
                    <a:pt x="931" y="247"/>
                  </a:lnTo>
                  <a:lnTo>
                    <a:pt x="928" y="256"/>
                  </a:lnTo>
                  <a:lnTo>
                    <a:pt x="928" y="276"/>
                  </a:lnTo>
                  <a:lnTo>
                    <a:pt x="924" y="276"/>
                  </a:lnTo>
                  <a:lnTo>
                    <a:pt x="917" y="267"/>
                  </a:lnTo>
                  <a:lnTo>
                    <a:pt x="911" y="269"/>
                  </a:lnTo>
                  <a:lnTo>
                    <a:pt x="910" y="274"/>
                  </a:lnTo>
                  <a:lnTo>
                    <a:pt x="912" y="278"/>
                  </a:lnTo>
                  <a:lnTo>
                    <a:pt x="914" y="282"/>
                  </a:lnTo>
                  <a:lnTo>
                    <a:pt x="916" y="293"/>
                  </a:lnTo>
                  <a:lnTo>
                    <a:pt x="914" y="299"/>
                  </a:lnTo>
                  <a:lnTo>
                    <a:pt x="911" y="305"/>
                  </a:lnTo>
                  <a:lnTo>
                    <a:pt x="903" y="314"/>
                  </a:lnTo>
                  <a:lnTo>
                    <a:pt x="903" y="314"/>
                  </a:lnTo>
                  <a:lnTo>
                    <a:pt x="893" y="317"/>
                  </a:lnTo>
                  <a:lnTo>
                    <a:pt x="892" y="317"/>
                  </a:lnTo>
                  <a:lnTo>
                    <a:pt x="881" y="317"/>
                  </a:lnTo>
                  <a:lnTo>
                    <a:pt x="877" y="315"/>
                  </a:lnTo>
                  <a:lnTo>
                    <a:pt x="862" y="311"/>
                  </a:lnTo>
                  <a:lnTo>
                    <a:pt x="859" y="314"/>
                  </a:lnTo>
                  <a:lnTo>
                    <a:pt x="850" y="317"/>
                  </a:lnTo>
                  <a:lnTo>
                    <a:pt x="843" y="316"/>
                  </a:lnTo>
                  <a:lnTo>
                    <a:pt x="837" y="309"/>
                  </a:lnTo>
                  <a:lnTo>
                    <a:pt x="832" y="311"/>
                  </a:lnTo>
                  <a:lnTo>
                    <a:pt x="828" y="311"/>
                  </a:lnTo>
                  <a:lnTo>
                    <a:pt x="824" y="318"/>
                  </a:lnTo>
                  <a:lnTo>
                    <a:pt x="813" y="323"/>
                  </a:lnTo>
                  <a:lnTo>
                    <a:pt x="811" y="325"/>
                  </a:lnTo>
                  <a:lnTo>
                    <a:pt x="802" y="326"/>
                  </a:lnTo>
                  <a:lnTo>
                    <a:pt x="800" y="333"/>
                  </a:lnTo>
                  <a:lnTo>
                    <a:pt x="781" y="345"/>
                  </a:lnTo>
                  <a:lnTo>
                    <a:pt x="778" y="345"/>
                  </a:lnTo>
                  <a:lnTo>
                    <a:pt x="772" y="352"/>
                  </a:lnTo>
                  <a:lnTo>
                    <a:pt x="766" y="362"/>
                  </a:lnTo>
                  <a:lnTo>
                    <a:pt x="763" y="365"/>
                  </a:lnTo>
                  <a:lnTo>
                    <a:pt x="758" y="365"/>
                  </a:lnTo>
                  <a:lnTo>
                    <a:pt x="755" y="366"/>
                  </a:lnTo>
                  <a:lnTo>
                    <a:pt x="751" y="365"/>
                  </a:lnTo>
                  <a:lnTo>
                    <a:pt x="747" y="366"/>
                  </a:lnTo>
                  <a:lnTo>
                    <a:pt x="745" y="366"/>
                  </a:lnTo>
                  <a:lnTo>
                    <a:pt x="741" y="362"/>
                  </a:lnTo>
                  <a:lnTo>
                    <a:pt x="731" y="359"/>
                  </a:lnTo>
                  <a:lnTo>
                    <a:pt x="724" y="355"/>
                  </a:lnTo>
                  <a:lnTo>
                    <a:pt x="722" y="352"/>
                  </a:lnTo>
                  <a:lnTo>
                    <a:pt x="716" y="336"/>
                  </a:lnTo>
                  <a:lnTo>
                    <a:pt x="717" y="330"/>
                  </a:lnTo>
                  <a:lnTo>
                    <a:pt x="723" y="304"/>
                  </a:lnTo>
                  <a:lnTo>
                    <a:pt x="725" y="300"/>
                  </a:lnTo>
                  <a:lnTo>
                    <a:pt x="725" y="294"/>
                  </a:lnTo>
                  <a:lnTo>
                    <a:pt x="728" y="285"/>
                  </a:lnTo>
                  <a:lnTo>
                    <a:pt x="724" y="273"/>
                  </a:lnTo>
                  <a:lnTo>
                    <a:pt x="725" y="271"/>
                  </a:lnTo>
                  <a:lnTo>
                    <a:pt x="730" y="258"/>
                  </a:lnTo>
                  <a:lnTo>
                    <a:pt x="737" y="251"/>
                  </a:lnTo>
                  <a:lnTo>
                    <a:pt x="745" y="235"/>
                  </a:lnTo>
                  <a:lnTo>
                    <a:pt x="745" y="232"/>
                  </a:lnTo>
                  <a:lnTo>
                    <a:pt x="743" y="232"/>
                  </a:lnTo>
                  <a:lnTo>
                    <a:pt x="737" y="234"/>
                  </a:lnTo>
                  <a:lnTo>
                    <a:pt x="731" y="238"/>
                  </a:lnTo>
                  <a:lnTo>
                    <a:pt x="723" y="236"/>
                  </a:lnTo>
                  <a:lnTo>
                    <a:pt x="719" y="237"/>
                  </a:lnTo>
                  <a:lnTo>
                    <a:pt x="718" y="240"/>
                  </a:lnTo>
                  <a:lnTo>
                    <a:pt x="723" y="248"/>
                  </a:lnTo>
                  <a:lnTo>
                    <a:pt x="723" y="252"/>
                  </a:lnTo>
                  <a:lnTo>
                    <a:pt x="715" y="256"/>
                  </a:lnTo>
                  <a:lnTo>
                    <a:pt x="709" y="263"/>
                  </a:lnTo>
                  <a:lnTo>
                    <a:pt x="707" y="265"/>
                  </a:lnTo>
                  <a:lnTo>
                    <a:pt x="708" y="270"/>
                  </a:lnTo>
                  <a:lnTo>
                    <a:pt x="711" y="285"/>
                  </a:lnTo>
                  <a:lnTo>
                    <a:pt x="706" y="292"/>
                  </a:lnTo>
                  <a:lnTo>
                    <a:pt x="704" y="300"/>
                  </a:lnTo>
                  <a:lnTo>
                    <a:pt x="705" y="319"/>
                  </a:lnTo>
                  <a:lnTo>
                    <a:pt x="700" y="344"/>
                  </a:lnTo>
                  <a:lnTo>
                    <a:pt x="701" y="347"/>
                  </a:lnTo>
                  <a:lnTo>
                    <a:pt x="708" y="358"/>
                  </a:lnTo>
                  <a:lnTo>
                    <a:pt x="716" y="365"/>
                  </a:lnTo>
                  <a:lnTo>
                    <a:pt x="717" y="370"/>
                  </a:lnTo>
                  <a:lnTo>
                    <a:pt x="715" y="374"/>
                  </a:lnTo>
                  <a:lnTo>
                    <a:pt x="713" y="375"/>
                  </a:lnTo>
                  <a:lnTo>
                    <a:pt x="711" y="379"/>
                  </a:lnTo>
                  <a:lnTo>
                    <a:pt x="704" y="380"/>
                  </a:lnTo>
                  <a:lnTo>
                    <a:pt x="702" y="384"/>
                  </a:lnTo>
                  <a:lnTo>
                    <a:pt x="697" y="388"/>
                  </a:lnTo>
                  <a:lnTo>
                    <a:pt x="678" y="394"/>
                  </a:lnTo>
                  <a:lnTo>
                    <a:pt x="677" y="390"/>
                  </a:lnTo>
                  <a:lnTo>
                    <a:pt x="673" y="368"/>
                  </a:lnTo>
                  <a:lnTo>
                    <a:pt x="670" y="361"/>
                  </a:lnTo>
                  <a:lnTo>
                    <a:pt x="663" y="354"/>
                  </a:lnTo>
                  <a:lnTo>
                    <a:pt x="662" y="344"/>
                  </a:lnTo>
                  <a:lnTo>
                    <a:pt x="662" y="336"/>
                  </a:lnTo>
                  <a:lnTo>
                    <a:pt x="659" y="333"/>
                  </a:lnTo>
                  <a:lnTo>
                    <a:pt x="659" y="321"/>
                  </a:lnTo>
                  <a:lnTo>
                    <a:pt x="655" y="316"/>
                  </a:lnTo>
                  <a:lnTo>
                    <a:pt x="649" y="314"/>
                  </a:lnTo>
                  <a:lnTo>
                    <a:pt x="648" y="310"/>
                  </a:lnTo>
                  <a:lnTo>
                    <a:pt x="645" y="307"/>
                  </a:lnTo>
                  <a:lnTo>
                    <a:pt x="641" y="307"/>
                  </a:lnTo>
                  <a:lnTo>
                    <a:pt x="635" y="312"/>
                  </a:lnTo>
                  <a:lnTo>
                    <a:pt x="625" y="309"/>
                  </a:lnTo>
                  <a:lnTo>
                    <a:pt x="621" y="305"/>
                  </a:lnTo>
                  <a:lnTo>
                    <a:pt x="621" y="301"/>
                  </a:lnTo>
                  <a:lnTo>
                    <a:pt x="626" y="294"/>
                  </a:lnTo>
                  <a:lnTo>
                    <a:pt x="624" y="289"/>
                  </a:lnTo>
                  <a:lnTo>
                    <a:pt x="618" y="287"/>
                  </a:lnTo>
                  <a:lnTo>
                    <a:pt x="614" y="291"/>
                  </a:lnTo>
                  <a:lnTo>
                    <a:pt x="610" y="295"/>
                  </a:lnTo>
                  <a:lnTo>
                    <a:pt x="604" y="297"/>
                  </a:lnTo>
                  <a:lnTo>
                    <a:pt x="598" y="296"/>
                  </a:lnTo>
                  <a:lnTo>
                    <a:pt x="593" y="298"/>
                  </a:lnTo>
                  <a:lnTo>
                    <a:pt x="599" y="303"/>
                  </a:lnTo>
                  <a:lnTo>
                    <a:pt x="605" y="304"/>
                  </a:lnTo>
                  <a:lnTo>
                    <a:pt x="610" y="306"/>
                  </a:lnTo>
                  <a:lnTo>
                    <a:pt x="613" y="313"/>
                  </a:lnTo>
                  <a:lnTo>
                    <a:pt x="617" y="317"/>
                  </a:lnTo>
                  <a:lnTo>
                    <a:pt x="628" y="323"/>
                  </a:lnTo>
                  <a:lnTo>
                    <a:pt x="633" y="323"/>
                  </a:lnTo>
                  <a:lnTo>
                    <a:pt x="633" y="325"/>
                  </a:lnTo>
                  <a:lnTo>
                    <a:pt x="628" y="330"/>
                  </a:lnTo>
                  <a:lnTo>
                    <a:pt x="614" y="324"/>
                  </a:lnTo>
                  <a:lnTo>
                    <a:pt x="610" y="324"/>
                  </a:lnTo>
                  <a:lnTo>
                    <a:pt x="609" y="324"/>
                  </a:lnTo>
                  <a:lnTo>
                    <a:pt x="603" y="327"/>
                  </a:lnTo>
                  <a:lnTo>
                    <a:pt x="593" y="328"/>
                  </a:lnTo>
                  <a:lnTo>
                    <a:pt x="585" y="332"/>
                  </a:lnTo>
                  <a:lnTo>
                    <a:pt x="581" y="337"/>
                  </a:lnTo>
                  <a:lnTo>
                    <a:pt x="584" y="340"/>
                  </a:lnTo>
                  <a:lnTo>
                    <a:pt x="588" y="340"/>
                  </a:lnTo>
                  <a:lnTo>
                    <a:pt x="598" y="334"/>
                  </a:lnTo>
                  <a:lnTo>
                    <a:pt x="603" y="335"/>
                  </a:lnTo>
                  <a:lnTo>
                    <a:pt x="609" y="337"/>
                  </a:lnTo>
                  <a:lnTo>
                    <a:pt x="617" y="331"/>
                  </a:lnTo>
                  <a:lnTo>
                    <a:pt x="627" y="332"/>
                  </a:lnTo>
                  <a:lnTo>
                    <a:pt x="632" y="331"/>
                  </a:lnTo>
                  <a:lnTo>
                    <a:pt x="636" y="329"/>
                  </a:lnTo>
                  <a:lnTo>
                    <a:pt x="644" y="323"/>
                  </a:lnTo>
                  <a:lnTo>
                    <a:pt x="650" y="324"/>
                  </a:lnTo>
                  <a:lnTo>
                    <a:pt x="652" y="330"/>
                  </a:lnTo>
                  <a:lnTo>
                    <a:pt x="647" y="349"/>
                  </a:lnTo>
                  <a:lnTo>
                    <a:pt x="649" y="359"/>
                  </a:lnTo>
                  <a:lnTo>
                    <a:pt x="655" y="374"/>
                  </a:lnTo>
                  <a:lnTo>
                    <a:pt x="654" y="378"/>
                  </a:lnTo>
                  <a:lnTo>
                    <a:pt x="650" y="376"/>
                  </a:lnTo>
                  <a:lnTo>
                    <a:pt x="646" y="370"/>
                  </a:lnTo>
                  <a:lnTo>
                    <a:pt x="642" y="366"/>
                  </a:lnTo>
                  <a:lnTo>
                    <a:pt x="637" y="366"/>
                  </a:lnTo>
                  <a:lnTo>
                    <a:pt x="636" y="373"/>
                  </a:lnTo>
                  <a:lnTo>
                    <a:pt x="632" y="372"/>
                  </a:lnTo>
                  <a:lnTo>
                    <a:pt x="626" y="373"/>
                  </a:lnTo>
                  <a:lnTo>
                    <a:pt x="622" y="379"/>
                  </a:lnTo>
                  <a:lnTo>
                    <a:pt x="612" y="383"/>
                  </a:lnTo>
                  <a:lnTo>
                    <a:pt x="607" y="383"/>
                  </a:lnTo>
                  <a:lnTo>
                    <a:pt x="603" y="384"/>
                  </a:lnTo>
                  <a:lnTo>
                    <a:pt x="601" y="387"/>
                  </a:lnTo>
                  <a:lnTo>
                    <a:pt x="603" y="389"/>
                  </a:lnTo>
                  <a:lnTo>
                    <a:pt x="606" y="387"/>
                  </a:lnTo>
                  <a:lnTo>
                    <a:pt x="620" y="385"/>
                  </a:lnTo>
                  <a:lnTo>
                    <a:pt x="627" y="380"/>
                  </a:lnTo>
                  <a:lnTo>
                    <a:pt x="631" y="380"/>
                  </a:lnTo>
                  <a:lnTo>
                    <a:pt x="632" y="383"/>
                  </a:lnTo>
                  <a:lnTo>
                    <a:pt x="627" y="387"/>
                  </a:lnTo>
                  <a:lnTo>
                    <a:pt x="628" y="391"/>
                  </a:lnTo>
                  <a:lnTo>
                    <a:pt x="641" y="384"/>
                  </a:lnTo>
                  <a:lnTo>
                    <a:pt x="649" y="384"/>
                  </a:lnTo>
                  <a:lnTo>
                    <a:pt x="655" y="392"/>
                  </a:lnTo>
                  <a:lnTo>
                    <a:pt x="660" y="427"/>
                  </a:lnTo>
                  <a:lnTo>
                    <a:pt x="664" y="459"/>
                  </a:lnTo>
                  <a:lnTo>
                    <a:pt x="662" y="475"/>
                  </a:lnTo>
                  <a:lnTo>
                    <a:pt x="664" y="490"/>
                  </a:lnTo>
                  <a:lnTo>
                    <a:pt x="665" y="493"/>
                  </a:lnTo>
                  <a:lnTo>
                    <a:pt x="665" y="499"/>
                  </a:lnTo>
                  <a:lnTo>
                    <a:pt x="668" y="519"/>
                  </a:lnTo>
                  <a:lnTo>
                    <a:pt x="669" y="523"/>
                  </a:lnTo>
                  <a:lnTo>
                    <a:pt x="671" y="530"/>
                  </a:lnTo>
                  <a:lnTo>
                    <a:pt x="673" y="532"/>
                  </a:lnTo>
                  <a:lnTo>
                    <a:pt x="674" y="530"/>
                  </a:lnTo>
                  <a:lnTo>
                    <a:pt x="675" y="527"/>
                  </a:lnTo>
                  <a:lnTo>
                    <a:pt x="676" y="524"/>
                  </a:lnTo>
                  <a:lnTo>
                    <a:pt x="678" y="519"/>
                  </a:lnTo>
                  <a:lnTo>
                    <a:pt x="681" y="515"/>
                  </a:lnTo>
                  <a:lnTo>
                    <a:pt x="683" y="516"/>
                  </a:lnTo>
                  <a:lnTo>
                    <a:pt x="684" y="517"/>
                  </a:lnTo>
                  <a:lnTo>
                    <a:pt x="694" y="530"/>
                  </a:lnTo>
                  <a:lnTo>
                    <a:pt x="696" y="531"/>
                  </a:lnTo>
                  <a:lnTo>
                    <a:pt x="696" y="531"/>
                  </a:lnTo>
                  <a:lnTo>
                    <a:pt x="700" y="531"/>
                  </a:lnTo>
                  <a:lnTo>
                    <a:pt x="708" y="527"/>
                  </a:lnTo>
                  <a:lnTo>
                    <a:pt x="712" y="530"/>
                  </a:lnTo>
                  <a:lnTo>
                    <a:pt x="715" y="542"/>
                  </a:lnTo>
                  <a:lnTo>
                    <a:pt x="720" y="553"/>
                  </a:lnTo>
                  <a:lnTo>
                    <a:pt x="720" y="556"/>
                  </a:lnTo>
                  <a:lnTo>
                    <a:pt x="718" y="560"/>
                  </a:lnTo>
                  <a:lnTo>
                    <a:pt x="705" y="576"/>
                  </a:lnTo>
                  <a:lnTo>
                    <a:pt x="700" y="586"/>
                  </a:lnTo>
                  <a:lnTo>
                    <a:pt x="698" y="592"/>
                  </a:lnTo>
                  <a:lnTo>
                    <a:pt x="695" y="600"/>
                  </a:lnTo>
                  <a:lnTo>
                    <a:pt x="689" y="606"/>
                  </a:lnTo>
                  <a:lnTo>
                    <a:pt x="681" y="609"/>
                  </a:lnTo>
                  <a:lnTo>
                    <a:pt x="658" y="611"/>
                  </a:lnTo>
                  <a:lnTo>
                    <a:pt x="655" y="608"/>
                  </a:lnTo>
                  <a:lnTo>
                    <a:pt x="655" y="604"/>
                  </a:lnTo>
                  <a:lnTo>
                    <a:pt x="656" y="600"/>
                  </a:lnTo>
                  <a:lnTo>
                    <a:pt x="657" y="599"/>
                  </a:lnTo>
                  <a:lnTo>
                    <a:pt x="666" y="594"/>
                  </a:lnTo>
                  <a:lnTo>
                    <a:pt x="675" y="588"/>
                  </a:lnTo>
                  <a:lnTo>
                    <a:pt x="678" y="588"/>
                  </a:lnTo>
                  <a:lnTo>
                    <a:pt x="679" y="588"/>
                  </a:lnTo>
                  <a:lnTo>
                    <a:pt x="688" y="590"/>
                  </a:lnTo>
                  <a:lnTo>
                    <a:pt x="695" y="588"/>
                  </a:lnTo>
                  <a:lnTo>
                    <a:pt x="699" y="584"/>
                  </a:lnTo>
                  <a:lnTo>
                    <a:pt x="702" y="578"/>
                  </a:lnTo>
                  <a:lnTo>
                    <a:pt x="703" y="576"/>
                  </a:lnTo>
                  <a:lnTo>
                    <a:pt x="702" y="575"/>
                  </a:lnTo>
                  <a:lnTo>
                    <a:pt x="698" y="575"/>
                  </a:lnTo>
                  <a:lnTo>
                    <a:pt x="692" y="582"/>
                  </a:lnTo>
                  <a:lnTo>
                    <a:pt x="685" y="579"/>
                  </a:lnTo>
                  <a:lnTo>
                    <a:pt x="684" y="579"/>
                  </a:lnTo>
                  <a:lnTo>
                    <a:pt x="677" y="579"/>
                  </a:lnTo>
                  <a:lnTo>
                    <a:pt x="673" y="579"/>
                  </a:lnTo>
                  <a:lnTo>
                    <a:pt x="667" y="574"/>
                  </a:lnTo>
                  <a:lnTo>
                    <a:pt x="665" y="570"/>
                  </a:lnTo>
                  <a:lnTo>
                    <a:pt x="662" y="562"/>
                  </a:lnTo>
                  <a:lnTo>
                    <a:pt x="655" y="553"/>
                  </a:lnTo>
                  <a:lnTo>
                    <a:pt x="653" y="550"/>
                  </a:lnTo>
                  <a:lnTo>
                    <a:pt x="652" y="548"/>
                  </a:lnTo>
                  <a:lnTo>
                    <a:pt x="651" y="545"/>
                  </a:lnTo>
                  <a:lnTo>
                    <a:pt x="648" y="543"/>
                  </a:lnTo>
                  <a:lnTo>
                    <a:pt x="646" y="540"/>
                  </a:lnTo>
                  <a:lnTo>
                    <a:pt x="648" y="528"/>
                  </a:lnTo>
                  <a:lnTo>
                    <a:pt x="647" y="525"/>
                  </a:lnTo>
                  <a:lnTo>
                    <a:pt x="646" y="521"/>
                  </a:lnTo>
                  <a:lnTo>
                    <a:pt x="642" y="524"/>
                  </a:lnTo>
                  <a:lnTo>
                    <a:pt x="640" y="521"/>
                  </a:lnTo>
                  <a:lnTo>
                    <a:pt x="638" y="524"/>
                  </a:lnTo>
                  <a:lnTo>
                    <a:pt x="635" y="528"/>
                  </a:lnTo>
                  <a:lnTo>
                    <a:pt x="628" y="528"/>
                  </a:lnTo>
                  <a:lnTo>
                    <a:pt x="628" y="528"/>
                  </a:lnTo>
                  <a:lnTo>
                    <a:pt x="618" y="535"/>
                  </a:lnTo>
                  <a:lnTo>
                    <a:pt x="613" y="537"/>
                  </a:lnTo>
                  <a:lnTo>
                    <a:pt x="605" y="539"/>
                  </a:lnTo>
                  <a:lnTo>
                    <a:pt x="597" y="542"/>
                  </a:lnTo>
                  <a:lnTo>
                    <a:pt x="591" y="547"/>
                  </a:lnTo>
                  <a:lnTo>
                    <a:pt x="589" y="548"/>
                  </a:lnTo>
                  <a:lnTo>
                    <a:pt x="575" y="564"/>
                  </a:lnTo>
                  <a:lnTo>
                    <a:pt x="574" y="564"/>
                  </a:lnTo>
                  <a:lnTo>
                    <a:pt x="568" y="568"/>
                  </a:lnTo>
                  <a:lnTo>
                    <a:pt x="559" y="574"/>
                  </a:lnTo>
                  <a:lnTo>
                    <a:pt x="556" y="573"/>
                  </a:lnTo>
                  <a:lnTo>
                    <a:pt x="555" y="570"/>
                  </a:lnTo>
                  <a:lnTo>
                    <a:pt x="558" y="564"/>
                  </a:lnTo>
                  <a:lnTo>
                    <a:pt x="559" y="563"/>
                  </a:lnTo>
                  <a:lnTo>
                    <a:pt x="561" y="561"/>
                  </a:lnTo>
                  <a:lnTo>
                    <a:pt x="566" y="555"/>
                  </a:lnTo>
                  <a:lnTo>
                    <a:pt x="570" y="545"/>
                  </a:lnTo>
                  <a:lnTo>
                    <a:pt x="574" y="542"/>
                  </a:lnTo>
                  <a:lnTo>
                    <a:pt x="571" y="539"/>
                  </a:lnTo>
                  <a:lnTo>
                    <a:pt x="560" y="541"/>
                  </a:lnTo>
                  <a:lnTo>
                    <a:pt x="559" y="545"/>
                  </a:lnTo>
                  <a:lnTo>
                    <a:pt x="560" y="552"/>
                  </a:lnTo>
                  <a:lnTo>
                    <a:pt x="557" y="557"/>
                  </a:lnTo>
                  <a:lnTo>
                    <a:pt x="553" y="562"/>
                  </a:lnTo>
                  <a:lnTo>
                    <a:pt x="548" y="568"/>
                  </a:lnTo>
                  <a:lnTo>
                    <a:pt x="547" y="574"/>
                  </a:lnTo>
                  <a:lnTo>
                    <a:pt x="548" y="576"/>
                  </a:lnTo>
                  <a:lnTo>
                    <a:pt x="550" y="579"/>
                  </a:lnTo>
                  <a:lnTo>
                    <a:pt x="554" y="584"/>
                  </a:lnTo>
                  <a:lnTo>
                    <a:pt x="557" y="588"/>
                  </a:lnTo>
                  <a:lnTo>
                    <a:pt x="560" y="595"/>
                  </a:lnTo>
                  <a:lnTo>
                    <a:pt x="560" y="598"/>
                  </a:lnTo>
                  <a:lnTo>
                    <a:pt x="548" y="591"/>
                  </a:lnTo>
                  <a:lnTo>
                    <a:pt x="544" y="589"/>
                  </a:lnTo>
                  <a:lnTo>
                    <a:pt x="539" y="587"/>
                  </a:lnTo>
                  <a:lnTo>
                    <a:pt x="534" y="588"/>
                  </a:lnTo>
                  <a:lnTo>
                    <a:pt x="531" y="584"/>
                  </a:lnTo>
                  <a:lnTo>
                    <a:pt x="534" y="568"/>
                  </a:lnTo>
                  <a:lnTo>
                    <a:pt x="534" y="561"/>
                  </a:lnTo>
                  <a:lnTo>
                    <a:pt x="528" y="554"/>
                  </a:lnTo>
                  <a:lnTo>
                    <a:pt x="524" y="552"/>
                  </a:lnTo>
                  <a:lnTo>
                    <a:pt x="521" y="555"/>
                  </a:lnTo>
                  <a:lnTo>
                    <a:pt x="527" y="563"/>
                  </a:lnTo>
                  <a:lnTo>
                    <a:pt x="522" y="578"/>
                  </a:lnTo>
                  <a:lnTo>
                    <a:pt x="523" y="584"/>
                  </a:lnTo>
                  <a:lnTo>
                    <a:pt x="529" y="593"/>
                  </a:lnTo>
                  <a:lnTo>
                    <a:pt x="549" y="612"/>
                  </a:lnTo>
                  <a:lnTo>
                    <a:pt x="549" y="614"/>
                  </a:lnTo>
                  <a:lnTo>
                    <a:pt x="547" y="618"/>
                  </a:lnTo>
                  <a:lnTo>
                    <a:pt x="535" y="615"/>
                  </a:lnTo>
                  <a:lnTo>
                    <a:pt x="531" y="613"/>
                  </a:lnTo>
                  <a:lnTo>
                    <a:pt x="529" y="611"/>
                  </a:lnTo>
                  <a:lnTo>
                    <a:pt x="515" y="603"/>
                  </a:lnTo>
                  <a:lnTo>
                    <a:pt x="509" y="602"/>
                  </a:lnTo>
                  <a:lnTo>
                    <a:pt x="497" y="595"/>
                  </a:lnTo>
                  <a:lnTo>
                    <a:pt x="491" y="595"/>
                  </a:lnTo>
                  <a:lnTo>
                    <a:pt x="490" y="599"/>
                  </a:lnTo>
                  <a:lnTo>
                    <a:pt x="495" y="605"/>
                  </a:lnTo>
                  <a:lnTo>
                    <a:pt x="501" y="609"/>
                  </a:lnTo>
                  <a:lnTo>
                    <a:pt x="512" y="611"/>
                  </a:lnTo>
                  <a:lnTo>
                    <a:pt x="513" y="611"/>
                  </a:lnTo>
                  <a:lnTo>
                    <a:pt x="529" y="617"/>
                  </a:lnTo>
                  <a:lnTo>
                    <a:pt x="530" y="618"/>
                  </a:lnTo>
                  <a:lnTo>
                    <a:pt x="543" y="628"/>
                  </a:lnTo>
                  <a:lnTo>
                    <a:pt x="545" y="630"/>
                  </a:lnTo>
                  <a:lnTo>
                    <a:pt x="547" y="630"/>
                  </a:lnTo>
                  <a:lnTo>
                    <a:pt x="550" y="632"/>
                  </a:lnTo>
                  <a:lnTo>
                    <a:pt x="556" y="641"/>
                  </a:lnTo>
                  <a:lnTo>
                    <a:pt x="561" y="644"/>
                  </a:lnTo>
                  <a:lnTo>
                    <a:pt x="572" y="649"/>
                  </a:lnTo>
                  <a:lnTo>
                    <a:pt x="574" y="653"/>
                  </a:lnTo>
                  <a:lnTo>
                    <a:pt x="575" y="667"/>
                  </a:lnTo>
                  <a:lnTo>
                    <a:pt x="574" y="674"/>
                  </a:lnTo>
                  <a:lnTo>
                    <a:pt x="567" y="684"/>
                  </a:lnTo>
                  <a:lnTo>
                    <a:pt x="565" y="685"/>
                  </a:lnTo>
                  <a:lnTo>
                    <a:pt x="545" y="696"/>
                  </a:lnTo>
                  <a:lnTo>
                    <a:pt x="530" y="711"/>
                  </a:lnTo>
                  <a:lnTo>
                    <a:pt x="527" y="715"/>
                  </a:lnTo>
                  <a:lnTo>
                    <a:pt x="525" y="728"/>
                  </a:lnTo>
                  <a:lnTo>
                    <a:pt x="524" y="731"/>
                  </a:lnTo>
                  <a:lnTo>
                    <a:pt x="518" y="730"/>
                  </a:lnTo>
                  <a:lnTo>
                    <a:pt x="501" y="734"/>
                  </a:lnTo>
                  <a:lnTo>
                    <a:pt x="479" y="745"/>
                  </a:lnTo>
                  <a:lnTo>
                    <a:pt x="476" y="747"/>
                  </a:lnTo>
                  <a:lnTo>
                    <a:pt x="446" y="741"/>
                  </a:lnTo>
                  <a:lnTo>
                    <a:pt x="435" y="745"/>
                  </a:lnTo>
                  <a:lnTo>
                    <a:pt x="424" y="744"/>
                  </a:lnTo>
                  <a:lnTo>
                    <a:pt x="409" y="743"/>
                  </a:lnTo>
                  <a:lnTo>
                    <a:pt x="398" y="742"/>
                  </a:lnTo>
                  <a:lnTo>
                    <a:pt x="384" y="736"/>
                  </a:lnTo>
                  <a:lnTo>
                    <a:pt x="371" y="732"/>
                  </a:lnTo>
                  <a:lnTo>
                    <a:pt x="356" y="727"/>
                  </a:lnTo>
                  <a:lnTo>
                    <a:pt x="343" y="724"/>
                  </a:lnTo>
                  <a:lnTo>
                    <a:pt x="336" y="721"/>
                  </a:lnTo>
                  <a:lnTo>
                    <a:pt x="327" y="718"/>
                  </a:lnTo>
                  <a:lnTo>
                    <a:pt x="314" y="713"/>
                  </a:lnTo>
                  <a:lnTo>
                    <a:pt x="293" y="710"/>
                  </a:lnTo>
                  <a:lnTo>
                    <a:pt x="274" y="703"/>
                  </a:lnTo>
                  <a:lnTo>
                    <a:pt x="252" y="696"/>
                  </a:lnTo>
                  <a:lnTo>
                    <a:pt x="232" y="689"/>
                  </a:lnTo>
                  <a:lnTo>
                    <a:pt x="220" y="685"/>
                  </a:lnTo>
                  <a:lnTo>
                    <a:pt x="219" y="683"/>
                  </a:lnTo>
                  <a:lnTo>
                    <a:pt x="215" y="673"/>
                  </a:lnTo>
                  <a:lnTo>
                    <a:pt x="157" y="673"/>
                  </a:lnTo>
                  <a:lnTo>
                    <a:pt x="150" y="673"/>
                  </a:lnTo>
                  <a:lnTo>
                    <a:pt x="145" y="683"/>
                  </a:lnTo>
                  <a:lnTo>
                    <a:pt x="133" y="685"/>
                  </a:lnTo>
                  <a:lnTo>
                    <a:pt x="123" y="686"/>
                  </a:lnTo>
                  <a:lnTo>
                    <a:pt x="121" y="681"/>
                  </a:lnTo>
                  <a:lnTo>
                    <a:pt x="120" y="674"/>
                  </a:lnTo>
                  <a:lnTo>
                    <a:pt x="99" y="674"/>
                  </a:lnTo>
                  <a:lnTo>
                    <a:pt x="82" y="675"/>
                  </a:lnTo>
                  <a:lnTo>
                    <a:pt x="41" y="675"/>
                  </a:lnTo>
                  <a:lnTo>
                    <a:pt x="39" y="675"/>
                  </a:lnTo>
                  <a:lnTo>
                    <a:pt x="37" y="594"/>
                  </a:lnTo>
                  <a:lnTo>
                    <a:pt x="37" y="593"/>
                  </a:lnTo>
                  <a:lnTo>
                    <a:pt x="37" y="569"/>
                  </a:lnTo>
                  <a:lnTo>
                    <a:pt x="36" y="552"/>
                  </a:lnTo>
                  <a:lnTo>
                    <a:pt x="34" y="540"/>
                  </a:lnTo>
                  <a:lnTo>
                    <a:pt x="34" y="525"/>
                  </a:lnTo>
                  <a:lnTo>
                    <a:pt x="23" y="459"/>
                  </a:lnTo>
                  <a:lnTo>
                    <a:pt x="22" y="452"/>
                  </a:lnTo>
                  <a:lnTo>
                    <a:pt x="13" y="416"/>
                  </a:lnTo>
                  <a:lnTo>
                    <a:pt x="5" y="379"/>
                  </a:lnTo>
                  <a:lnTo>
                    <a:pt x="4" y="359"/>
                  </a:lnTo>
                  <a:lnTo>
                    <a:pt x="0" y="358"/>
                  </a:lnTo>
                  <a:lnTo>
                    <a:pt x="2" y="354"/>
                  </a:lnTo>
                  <a:close/>
                  <a:moveTo>
                    <a:pt x="1164" y="145"/>
                  </a:moveTo>
                  <a:lnTo>
                    <a:pt x="1161" y="144"/>
                  </a:lnTo>
                  <a:lnTo>
                    <a:pt x="1158" y="139"/>
                  </a:lnTo>
                  <a:lnTo>
                    <a:pt x="1149" y="143"/>
                  </a:lnTo>
                  <a:lnTo>
                    <a:pt x="1148" y="141"/>
                  </a:lnTo>
                  <a:lnTo>
                    <a:pt x="1150" y="135"/>
                  </a:lnTo>
                  <a:lnTo>
                    <a:pt x="1157" y="128"/>
                  </a:lnTo>
                  <a:lnTo>
                    <a:pt x="1168" y="121"/>
                  </a:lnTo>
                  <a:lnTo>
                    <a:pt x="1171" y="116"/>
                  </a:lnTo>
                  <a:lnTo>
                    <a:pt x="1174" y="115"/>
                  </a:lnTo>
                  <a:lnTo>
                    <a:pt x="1175" y="118"/>
                  </a:lnTo>
                  <a:lnTo>
                    <a:pt x="1172" y="130"/>
                  </a:lnTo>
                  <a:lnTo>
                    <a:pt x="1165" y="137"/>
                  </a:lnTo>
                  <a:lnTo>
                    <a:pt x="1165" y="144"/>
                  </a:lnTo>
                  <a:lnTo>
                    <a:pt x="1164" y="145"/>
                  </a:lnTo>
                  <a:close/>
                  <a:moveTo>
                    <a:pt x="550" y="596"/>
                  </a:moveTo>
                  <a:lnTo>
                    <a:pt x="553" y="597"/>
                  </a:lnTo>
                  <a:lnTo>
                    <a:pt x="558" y="602"/>
                  </a:lnTo>
                  <a:lnTo>
                    <a:pt x="558" y="604"/>
                  </a:lnTo>
                  <a:lnTo>
                    <a:pt x="551" y="600"/>
                  </a:lnTo>
                  <a:lnTo>
                    <a:pt x="544" y="597"/>
                  </a:lnTo>
                  <a:lnTo>
                    <a:pt x="544" y="594"/>
                  </a:lnTo>
                  <a:lnTo>
                    <a:pt x="550" y="596"/>
                  </a:lnTo>
                  <a:close/>
                  <a:moveTo>
                    <a:pt x="1087" y="219"/>
                  </a:moveTo>
                  <a:lnTo>
                    <a:pt x="1086" y="217"/>
                  </a:lnTo>
                  <a:lnTo>
                    <a:pt x="1086" y="215"/>
                  </a:lnTo>
                  <a:lnTo>
                    <a:pt x="1091" y="211"/>
                  </a:lnTo>
                  <a:lnTo>
                    <a:pt x="1102" y="206"/>
                  </a:lnTo>
                  <a:lnTo>
                    <a:pt x="1105" y="201"/>
                  </a:lnTo>
                  <a:lnTo>
                    <a:pt x="1119" y="187"/>
                  </a:lnTo>
                  <a:lnTo>
                    <a:pt x="1124" y="184"/>
                  </a:lnTo>
                  <a:lnTo>
                    <a:pt x="1128" y="184"/>
                  </a:lnTo>
                  <a:lnTo>
                    <a:pt x="1128" y="188"/>
                  </a:lnTo>
                  <a:lnTo>
                    <a:pt x="1125" y="192"/>
                  </a:lnTo>
                  <a:lnTo>
                    <a:pt x="1114" y="199"/>
                  </a:lnTo>
                  <a:lnTo>
                    <a:pt x="1101" y="213"/>
                  </a:lnTo>
                  <a:lnTo>
                    <a:pt x="1087" y="219"/>
                  </a:lnTo>
                  <a:close/>
                  <a:moveTo>
                    <a:pt x="621" y="543"/>
                  </a:moveTo>
                  <a:lnTo>
                    <a:pt x="632" y="544"/>
                  </a:lnTo>
                  <a:lnTo>
                    <a:pt x="636" y="546"/>
                  </a:lnTo>
                  <a:lnTo>
                    <a:pt x="636" y="549"/>
                  </a:lnTo>
                  <a:lnTo>
                    <a:pt x="643" y="559"/>
                  </a:lnTo>
                  <a:lnTo>
                    <a:pt x="647" y="572"/>
                  </a:lnTo>
                  <a:lnTo>
                    <a:pt x="647" y="573"/>
                  </a:lnTo>
                  <a:lnTo>
                    <a:pt x="651" y="579"/>
                  </a:lnTo>
                  <a:lnTo>
                    <a:pt x="654" y="585"/>
                  </a:lnTo>
                  <a:lnTo>
                    <a:pt x="652" y="591"/>
                  </a:lnTo>
                  <a:lnTo>
                    <a:pt x="644" y="592"/>
                  </a:lnTo>
                  <a:lnTo>
                    <a:pt x="638" y="589"/>
                  </a:lnTo>
                  <a:lnTo>
                    <a:pt x="634" y="587"/>
                  </a:lnTo>
                  <a:lnTo>
                    <a:pt x="617" y="589"/>
                  </a:lnTo>
                  <a:lnTo>
                    <a:pt x="603" y="595"/>
                  </a:lnTo>
                  <a:lnTo>
                    <a:pt x="594" y="600"/>
                  </a:lnTo>
                  <a:lnTo>
                    <a:pt x="578" y="610"/>
                  </a:lnTo>
                  <a:lnTo>
                    <a:pt x="568" y="619"/>
                  </a:lnTo>
                  <a:lnTo>
                    <a:pt x="565" y="619"/>
                  </a:lnTo>
                  <a:lnTo>
                    <a:pt x="564" y="616"/>
                  </a:lnTo>
                  <a:lnTo>
                    <a:pt x="564" y="607"/>
                  </a:lnTo>
                  <a:lnTo>
                    <a:pt x="565" y="593"/>
                  </a:lnTo>
                  <a:lnTo>
                    <a:pt x="568" y="591"/>
                  </a:lnTo>
                  <a:lnTo>
                    <a:pt x="568" y="586"/>
                  </a:lnTo>
                  <a:lnTo>
                    <a:pt x="570" y="583"/>
                  </a:lnTo>
                  <a:lnTo>
                    <a:pt x="573" y="576"/>
                  </a:lnTo>
                  <a:lnTo>
                    <a:pt x="579" y="572"/>
                  </a:lnTo>
                  <a:lnTo>
                    <a:pt x="584" y="566"/>
                  </a:lnTo>
                  <a:lnTo>
                    <a:pt x="585" y="561"/>
                  </a:lnTo>
                  <a:lnTo>
                    <a:pt x="594" y="549"/>
                  </a:lnTo>
                  <a:lnTo>
                    <a:pt x="601" y="548"/>
                  </a:lnTo>
                  <a:lnTo>
                    <a:pt x="607" y="545"/>
                  </a:lnTo>
                  <a:lnTo>
                    <a:pt x="621" y="543"/>
                  </a:lnTo>
                  <a:close/>
                  <a:moveTo>
                    <a:pt x="1054" y="244"/>
                  </a:moveTo>
                  <a:lnTo>
                    <a:pt x="1064" y="232"/>
                  </a:lnTo>
                  <a:lnTo>
                    <a:pt x="1066" y="234"/>
                  </a:lnTo>
                  <a:lnTo>
                    <a:pt x="1056" y="244"/>
                  </a:lnTo>
                  <a:lnTo>
                    <a:pt x="1054" y="244"/>
                  </a:lnTo>
                  <a:close/>
                  <a:moveTo>
                    <a:pt x="839" y="411"/>
                  </a:moveTo>
                  <a:lnTo>
                    <a:pt x="839" y="411"/>
                  </a:lnTo>
                  <a:lnTo>
                    <a:pt x="839" y="413"/>
                  </a:lnTo>
                  <a:lnTo>
                    <a:pt x="844" y="422"/>
                  </a:lnTo>
                  <a:lnTo>
                    <a:pt x="836" y="436"/>
                  </a:lnTo>
                  <a:lnTo>
                    <a:pt x="834" y="439"/>
                  </a:lnTo>
                  <a:lnTo>
                    <a:pt x="830" y="445"/>
                  </a:lnTo>
                  <a:lnTo>
                    <a:pt x="827" y="446"/>
                  </a:lnTo>
                  <a:lnTo>
                    <a:pt x="823" y="447"/>
                  </a:lnTo>
                  <a:lnTo>
                    <a:pt x="815" y="443"/>
                  </a:lnTo>
                  <a:lnTo>
                    <a:pt x="813" y="444"/>
                  </a:lnTo>
                  <a:lnTo>
                    <a:pt x="810" y="441"/>
                  </a:lnTo>
                  <a:lnTo>
                    <a:pt x="814" y="438"/>
                  </a:lnTo>
                  <a:lnTo>
                    <a:pt x="813" y="435"/>
                  </a:lnTo>
                  <a:lnTo>
                    <a:pt x="812" y="434"/>
                  </a:lnTo>
                  <a:lnTo>
                    <a:pt x="814" y="430"/>
                  </a:lnTo>
                  <a:lnTo>
                    <a:pt x="814" y="426"/>
                  </a:lnTo>
                  <a:lnTo>
                    <a:pt x="811" y="427"/>
                  </a:lnTo>
                  <a:lnTo>
                    <a:pt x="809" y="424"/>
                  </a:lnTo>
                  <a:lnTo>
                    <a:pt x="809" y="423"/>
                  </a:lnTo>
                  <a:lnTo>
                    <a:pt x="805" y="421"/>
                  </a:lnTo>
                  <a:lnTo>
                    <a:pt x="805" y="430"/>
                  </a:lnTo>
                  <a:lnTo>
                    <a:pt x="799" y="430"/>
                  </a:lnTo>
                  <a:lnTo>
                    <a:pt x="797" y="433"/>
                  </a:lnTo>
                  <a:lnTo>
                    <a:pt x="797" y="435"/>
                  </a:lnTo>
                  <a:lnTo>
                    <a:pt x="801" y="436"/>
                  </a:lnTo>
                  <a:lnTo>
                    <a:pt x="801" y="436"/>
                  </a:lnTo>
                  <a:lnTo>
                    <a:pt x="793" y="438"/>
                  </a:lnTo>
                  <a:lnTo>
                    <a:pt x="786" y="442"/>
                  </a:lnTo>
                  <a:lnTo>
                    <a:pt x="782" y="441"/>
                  </a:lnTo>
                  <a:lnTo>
                    <a:pt x="774" y="445"/>
                  </a:lnTo>
                  <a:lnTo>
                    <a:pt x="773" y="448"/>
                  </a:lnTo>
                  <a:lnTo>
                    <a:pt x="768" y="447"/>
                  </a:lnTo>
                  <a:lnTo>
                    <a:pt x="774" y="434"/>
                  </a:lnTo>
                  <a:lnTo>
                    <a:pt x="774" y="432"/>
                  </a:lnTo>
                  <a:lnTo>
                    <a:pt x="771" y="430"/>
                  </a:lnTo>
                  <a:lnTo>
                    <a:pt x="770" y="430"/>
                  </a:lnTo>
                  <a:lnTo>
                    <a:pt x="768" y="432"/>
                  </a:lnTo>
                  <a:lnTo>
                    <a:pt x="766" y="434"/>
                  </a:lnTo>
                  <a:lnTo>
                    <a:pt x="764" y="444"/>
                  </a:lnTo>
                  <a:lnTo>
                    <a:pt x="763" y="445"/>
                  </a:lnTo>
                  <a:lnTo>
                    <a:pt x="758" y="452"/>
                  </a:lnTo>
                  <a:lnTo>
                    <a:pt x="755" y="453"/>
                  </a:lnTo>
                  <a:lnTo>
                    <a:pt x="750" y="454"/>
                  </a:lnTo>
                  <a:lnTo>
                    <a:pt x="740" y="454"/>
                  </a:lnTo>
                  <a:lnTo>
                    <a:pt x="737" y="462"/>
                  </a:lnTo>
                  <a:lnTo>
                    <a:pt x="735" y="464"/>
                  </a:lnTo>
                  <a:lnTo>
                    <a:pt x="734" y="465"/>
                  </a:lnTo>
                  <a:lnTo>
                    <a:pt x="729" y="460"/>
                  </a:lnTo>
                  <a:lnTo>
                    <a:pt x="728" y="463"/>
                  </a:lnTo>
                  <a:lnTo>
                    <a:pt x="733" y="476"/>
                  </a:lnTo>
                  <a:lnTo>
                    <a:pt x="737" y="482"/>
                  </a:lnTo>
                  <a:lnTo>
                    <a:pt x="747" y="483"/>
                  </a:lnTo>
                  <a:lnTo>
                    <a:pt x="747" y="493"/>
                  </a:lnTo>
                  <a:lnTo>
                    <a:pt x="742" y="503"/>
                  </a:lnTo>
                  <a:lnTo>
                    <a:pt x="737" y="504"/>
                  </a:lnTo>
                  <a:lnTo>
                    <a:pt x="732" y="502"/>
                  </a:lnTo>
                  <a:lnTo>
                    <a:pt x="725" y="494"/>
                  </a:lnTo>
                  <a:lnTo>
                    <a:pt x="723" y="482"/>
                  </a:lnTo>
                  <a:lnTo>
                    <a:pt x="719" y="474"/>
                  </a:lnTo>
                  <a:lnTo>
                    <a:pt x="717" y="472"/>
                  </a:lnTo>
                  <a:lnTo>
                    <a:pt x="703" y="472"/>
                  </a:lnTo>
                  <a:lnTo>
                    <a:pt x="700" y="462"/>
                  </a:lnTo>
                  <a:lnTo>
                    <a:pt x="703" y="453"/>
                  </a:lnTo>
                  <a:lnTo>
                    <a:pt x="708" y="448"/>
                  </a:lnTo>
                  <a:lnTo>
                    <a:pt x="709" y="439"/>
                  </a:lnTo>
                  <a:lnTo>
                    <a:pt x="709" y="435"/>
                  </a:lnTo>
                  <a:lnTo>
                    <a:pt x="708" y="425"/>
                  </a:lnTo>
                  <a:lnTo>
                    <a:pt x="711" y="420"/>
                  </a:lnTo>
                  <a:lnTo>
                    <a:pt x="715" y="418"/>
                  </a:lnTo>
                  <a:lnTo>
                    <a:pt x="724" y="411"/>
                  </a:lnTo>
                  <a:lnTo>
                    <a:pt x="725" y="407"/>
                  </a:lnTo>
                  <a:lnTo>
                    <a:pt x="728" y="403"/>
                  </a:lnTo>
                  <a:lnTo>
                    <a:pt x="731" y="401"/>
                  </a:lnTo>
                  <a:lnTo>
                    <a:pt x="737" y="399"/>
                  </a:lnTo>
                  <a:lnTo>
                    <a:pt x="740" y="403"/>
                  </a:lnTo>
                  <a:lnTo>
                    <a:pt x="744" y="404"/>
                  </a:lnTo>
                  <a:lnTo>
                    <a:pt x="746" y="402"/>
                  </a:lnTo>
                  <a:lnTo>
                    <a:pt x="763" y="394"/>
                  </a:lnTo>
                  <a:lnTo>
                    <a:pt x="764" y="394"/>
                  </a:lnTo>
                  <a:lnTo>
                    <a:pt x="768" y="390"/>
                  </a:lnTo>
                  <a:lnTo>
                    <a:pt x="784" y="379"/>
                  </a:lnTo>
                  <a:lnTo>
                    <a:pt x="786" y="376"/>
                  </a:lnTo>
                  <a:lnTo>
                    <a:pt x="797" y="364"/>
                  </a:lnTo>
                  <a:lnTo>
                    <a:pt x="802" y="361"/>
                  </a:lnTo>
                  <a:lnTo>
                    <a:pt x="809" y="359"/>
                  </a:lnTo>
                  <a:lnTo>
                    <a:pt x="811" y="358"/>
                  </a:lnTo>
                  <a:lnTo>
                    <a:pt x="819" y="357"/>
                  </a:lnTo>
                  <a:lnTo>
                    <a:pt x="827" y="356"/>
                  </a:lnTo>
                  <a:lnTo>
                    <a:pt x="835" y="365"/>
                  </a:lnTo>
                  <a:lnTo>
                    <a:pt x="839" y="362"/>
                  </a:lnTo>
                  <a:lnTo>
                    <a:pt x="844" y="362"/>
                  </a:lnTo>
                  <a:lnTo>
                    <a:pt x="850" y="365"/>
                  </a:lnTo>
                  <a:lnTo>
                    <a:pt x="855" y="365"/>
                  </a:lnTo>
                  <a:lnTo>
                    <a:pt x="856" y="371"/>
                  </a:lnTo>
                  <a:lnTo>
                    <a:pt x="856" y="373"/>
                  </a:lnTo>
                  <a:lnTo>
                    <a:pt x="857" y="373"/>
                  </a:lnTo>
                  <a:lnTo>
                    <a:pt x="863" y="372"/>
                  </a:lnTo>
                  <a:lnTo>
                    <a:pt x="866" y="382"/>
                  </a:lnTo>
                  <a:lnTo>
                    <a:pt x="880" y="387"/>
                  </a:lnTo>
                  <a:lnTo>
                    <a:pt x="885" y="394"/>
                  </a:lnTo>
                  <a:lnTo>
                    <a:pt x="885" y="395"/>
                  </a:lnTo>
                  <a:lnTo>
                    <a:pt x="885" y="397"/>
                  </a:lnTo>
                  <a:lnTo>
                    <a:pt x="881" y="403"/>
                  </a:lnTo>
                  <a:lnTo>
                    <a:pt x="871" y="407"/>
                  </a:lnTo>
                  <a:lnTo>
                    <a:pt x="869" y="412"/>
                  </a:lnTo>
                  <a:lnTo>
                    <a:pt x="870" y="413"/>
                  </a:lnTo>
                  <a:lnTo>
                    <a:pt x="886" y="406"/>
                  </a:lnTo>
                  <a:lnTo>
                    <a:pt x="888" y="410"/>
                  </a:lnTo>
                  <a:lnTo>
                    <a:pt x="882" y="419"/>
                  </a:lnTo>
                  <a:lnTo>
                    <a:pt x="870" y="428"/>
                  </a:lnTo>
                  <a:lnTo>
                    <a:pt x="866" y="429"/>
                  </a:lnTo>
                  <a:lnTo>
                    <a:pt x="859" y="434"/>
                  </a:lnTo>
                  <a:lnTo>
                    <a:pt x="852" y="434"/>
                  </a:lnTo>
                  <a:lnTo>
                    <a:pt x="851" y="431"/>
                  </a:lnTo>
                  <a:lnTo>
                    <a:pt x="854" y="423"/>
                  </a:lnTo>
                  <a:lnTo>
                    <a:pt x="853" y="423"/>
                  </a:lnTo>
                  <a:lnTo>
                    <a:pt x="849" y="410"/>
                  </a:lnTo>
                  <a:lnTo>
                    <a:pt x="849" y="410"/>
                  </a:lnTo>
                  <a:lnTo>
                    <a:pt x="843" y="405"/>
                  </a:lnTo>
                  <a:lnTo>
                    <a:pt x="842" y="406"/>
                  </a:lnTo>
                  <a:lnTo>
                    <a:pt x="839" y="411"/>
                  </a:lnTo>
                  <a:close/>
                  <a:moveTo>
                    <a:pt x="1040" y="262"/>
                  </a:moveTo>
                  <a:lnTo>
                    <a:pt x="1038" y="259"/>
                  </a:lnTo>
                  <a:lnTo>
                    <a:pt x="1038" y="256"/>
                  </a:lnTo>
                  <a:lnTo>
                    <a:pt x="1045" y="250"/>
                  </a:lnTo>
                  <a:lnTo>
                    <a:pt x="1047" y="251"/>
                  </a:lnTo>
                  <a:lnTo>
                    <a:pt x="1040" y="262"/>
                  </a:lnTo>
                  <a:close/>
                  <a:moveTo>
                    <a:pt x="728" y="531"/>
                  </a:moveTo>
                  <a:lnTo>
                    <a:pt x="723" y="530"/>
                  </a:lnTo>
                  <a:lnTo>
                    <a:pt x="717" y="524"/>
                  </a:lnTo>
                  <a:lnTo>
                    <a:pt x="717" y="523"/>
                  </a:lnTo>
                  <a:lnTo>
                    <a:pt x="719" y="522"/>
                  </a:lnTo>
                  <a:lnTo>
                    <a:pt x="724" y="525"/>
                  </a:lnTo>
                  <a:lnTo>
                    <a:pt x="727" y="524"/>
                  </a:lnTo>
                  <a:lnTo>
                    <a:pt x="730" y="524"/>
                  </a:lnTo>
                  <a:lnTo>
                    <a:pt x="731" y="527"/>
                  </a:lnTo>
                  <a:lnTo>
                    <a:pt x="728" y="531"/>
                  </a:lnTo>
                  <a:close/>
                  <a:moveTo>
                    <a:pt x="991" y="306"/>
                  </a:moveTo>
                  <a:lnTo>
                    <a:pt x="1005" y="294"/>
                  </a:lnTo>
                  <a:lnTo>
                    <a:pt x="1006" y="296"/>
                  </a:lnTo>
                  <a:lnTo>
                    <a:pt x="1001" y="304"/>
                  </a:lnTo>
                  <a:lnTo>
                    <a:pt x="995" y="310"/>
                  </a:lnTo>
                  <a:lnTo>
                    <a:pt x="986" y="316"/>
                  </a:lnTo>
                  <a:lnTo>
                    <a:pt x="985" y="323"/>
                  </a:lnTo>
                  <a:lnTo>
                    <a:pt x="975" y="332"/>
                  </a:lnTo>
                  <a:lnTo>
                    <a:pt x="964" y="346"/>
                  </a:lnTo>
                  <a:lnTo>
                    <a:pt x="963" y="342"/>
                  </a:lnTo>
                  <a:lnTo>
                    <a:pt x="965" y="335"/>
                  </a:lnTo>
                  <a:lnTo>
                    <a:pt x="974" y="326"/>
                  </a:lnTo>
                  <a:lnTo>
                    <a:pt x="975" y="316"/>
                  </a:lnTo>
                  <a:lnTo>
                    <a:pt x="978" y="313"/>
                  </a:lnTo>
                  <a:lnTo>
                    <a:pt x="984" y="310"/>
                  </a:lnTo>
                  <a:lnTo>
                    <a:pt x="991" y="306"/>
                  </a:lnTo>
                  <a:close/>
                  <a:moveTo>
                    <a:pt x="779" y="466"/>
                  </a:moveTo>
                  <a:lnTo>
                    <a:pt x="775" y="464"/>
                  </a:lnTo>
                  <a:lnTo>
                    <a:pt x="774" y="461"/>
                  </a:lnTo>
                  <a:lnTo>
                    <a:pt x="775" y="455"/>
                  </a:lnTo>
                  <a:lnTo>
                    <a:pt x="779" y="454"/>
                  </a:lnTo>
                  <a:lnTo>
                    <a:pt x="784" y="455"/>
                  </a:lnTo>
                  <a:lnTo>
                    <a:pt x="789" y="461"/>
                  </a:lnTo>
                  <a:lnTo>
                    <a:pt x="786" y="466"/>
                  </a:lnTo>
                  <a:lnTo>
                    <a:pt x="779" y="466"/>
                  </a:lnTo>
                  <a:close/>
                  <a:moveTo>
                    <a:pt x="974" y="296"/>
                  </a:moveTo>
                  <a:lnTo>
                    <a:pt x="976" y="302"/>
                  </a:lnTo>
                  <a:lnTo>
                    <a:pt x="975" y="305"/>
                  </a:lnTo>
                  <a:lnTo>
                    <a:pt x="965" y="307"/>
                  </a:lnTo>
                  <a:lnTo>
                    <a:pt x="964" y="316"/>
                  </a:lnTo>
                  <a:lnTo>
                    <a:pt x="961" y="319"/>
                  </a:lnTo>
                  <a:lnTo>
                    <a:pt x="959" y="316"/>
                  </a:lnTo>
                  <a:lnTo>
                    <a:pt x="956" y="312"/>
                  </a:lnTo>
                  <a:lnTo>
                    <a:pt x="955" y="306"/>
                  </a:lnTo>
                  <a:lnTo>
                    <a:pt x="954" y="302"/>
                  </a:lnTo>
                  <a:lnTo>
                    <a:pt x="957" y="294"/>
                  </a:lnTo>
                  <a:lnTo>
                    <a:pt x="962" y="292"/>
                  </a:lnTo>
                  <a:lnTo>
                    <a:pt x="968" y="294"/>
                  </a:lnTo>
                  <a:lnTo>
                    <a:pt x="974" y="296"/>
                  </a:lnTo>
                  <a:close/>
                  <a:moveTo>
                    <a:pt x="863" y="366"/>
                  </a:moveTo>
                  <a:lnTo>
                    <a:pt x="854" y="359"/>
                  </a:lnTo>
                  <a:lnTo>
                    <a:pt x="854" y="355"/>
                  </a:lnTo>
                  <a:lnTo>
                    <a:pt x="856" y="355"/>
                  </a:lnTo>
                  <a:lnTo>
                    <a:pt x="866" y="357"/>
                  </a:lnTo>
                  <a:lnTo>
                    <a:pt x="870" y="360"/>
                  </a:lnTo>
                  <a:lnTo>
                    <a:pt x="870" y="363"/>
                  </a:lnTo>
                  <a:lnTo>
                    <a:pt x="866" y="366"/>
                  </a:lnTo>
                  <a:lnTo>
                    <a:pt x="863" y="366"/>
                  </a:lnTo>
                  <a:close/>
                  <a:moveTo>
                    <a:pt x="919" y="340"/>
                  </a:moveTo>
                  <a:lnTo>
                    <a:pt x="915" y="340"/>
                  </a:lnTo>
                  <a:lnTo>
                    <a:pt x="912" y="333"/>
                  </a:lnTo>
                  <a:lnTo>
                    <a:pt x="914" y="324"/>
                  </a:lnTo>
                  <a:lnTo>
                    <a:pt x="916" y="322"/>
                  </a:lnTo>
                  <a:lnTo>
                    <a:pt x="921" y="322"/>
                  </a:lnTo>
                  <a:lnTo>
                    <a:pt x="926" y="330"/>
                  </a:lnTo>
                  <a:lnTo>
                    <a:pt x="924" y="336"/>
                  </a:lnTo>
                  <a:lnTo>
                    <a:pt x="919" y="340"/>
                  </a:lnTo>
                  <a:close/>
                  <a:moveTo>
                    <a:pt x="899" y="323"/>
                  </a:moveTo>
                  <a:lnTo>
                    <a:pt x="902" y="321"/>
                  </a:lnTo>
                  <a:lnTo>
                    <a:pt x="903" y="320"/>
                  </a:lnTo>
                  <a:lnTo>
                    <a:pt x="903" y="320"/>
                  </a:lnTo>
                  <a:lnTo>
                    <a:pt x="904" y="323"/>
                  </a:lnTo>
                  <a:lnTo>
                    <a:pt x="902" y="332"/>
                  </a:lnTo>
                  <a:lnTo>
                    <a:pt x="904" y="339"/>
                  </a:lnTo>
                  <a:lnTo>
                    <a:pt x="900" y="342"/>
                  </a:lnTo>
                  <a:lnTo>
                    <a:pt x="894" y="340"/>
                  </a:lnTo>
                  <a:lnTo>
                    <a:pt x="886" y="342"/>
                  </a:lnTo>
                  <a:lnTo>
                    <a:pt x="875" y="338"/>
                  </a:lnTo>
                  <a:lnTo>
                    <a:pt x="863" y="335"/>
                  </a:lnTo>
                  <a:lnTo>
                    <a:pt x="864" y="332"/>
                  </a:lnTo>
                  <a:lnTo>
                    <a:pt x="866" y="330"/>
                  </a:lnTo>
                  <a:lnTo>
                    <a:pt x="886" y="328"/>
                  </a:lnTo>
                  <a:lnTo>
                    <a:pt x="891" y="325"/>
                  </a:lnTo>
                  <a:lnTo>
                    <a:pt x="896" y="326"/>
                  </a:lnTo>
                  <a:lnTo>
                    <a:pt x="899" y="323"/>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96" name="Google Shape;1196;p51" descr="{&quot;Key&quot;:&quot;machakos&quot;,&quot;Name&quot;:&quot;Machakos&quot;,&quot;Value&quot;:62.0,&quot;Formula&quot;:&quot;62&quot;,&quot;Text&quot;:&quot;62&quot;,&quot;OfficeApplication&quot;:1,&quot;HasValue&quot;:true}"/>
            <p:cNvSpPr/>
            <p:nvPr/>
          </p:nvSpPr>
          <p:spPr>
            <a:xfrm>
              <a:off x="2635417" y="4002946"/>
              <a:ext cx="536704" cy="553699"/>
            </a:xfrm>
            <a:custGeom>
              <a:avLst/>
              <a:gdLst/>
              <a:ahLst/>
              <a:cxnLst/>
              <a:rect l="l" t="t" r="r" b="b"/>
              <a:pathLst>
                <a:path w="899" h="923" extrusionOk="0">
                  <a:moveTo>
                    <a:pt x="253" y="923"/>
                  </a:moveTo>
                  <a:lnTo>
                    <a:pt x="253" y="920"/>
                  </a:lnTo>
                  <a:lnTo>
                    <a:pt x="258" y="917"/>
                  </a:lnTo>
                  <a:lnTo>
                    <a:pt x="266" y="916"/>
                  </a:lnTo>
                  <a:lnTo>
                    <a:pt x="280" y="914"/>
                  </a:lnTo>
                  <a:lnTo>
                    <a:pt x="292" y="914"/>
                  </a:lnTo>
                  <a:lnTo>
                    <a:pt x="306" y="909"/>
                  </a:lnTo>
                  <a:lnTo>
                    <a:pt x="302" y="896"/>
                  </a:lnTo>
                  <a:lnTo>
                    <a:pt x="295" y="878"/>
                  </a:lnTo>
                  <a:lnTo>
                    <a:pt x="293" y="856"/>
                  </a:lnTo>
                  <a:lnTo>
                    <a:pt x="289" y="836"/>
                  </a:lnTo>
                  <a:lnTo>
                    <a:pt x="289" y="816"/>
                  </a:lnTo>
                  <a:lnTo>
                    <a:pt x="294" y="814"/>
                  </a:lnTo>
                  <a:lnTo>
                    <a:pt x="300" y="811"/>
                  </a:lnTo>
                  <a:lnTo>
                    <a:pt x="313" y="805"/>
                  </a:lnTo>
                  <a:lnTo>
                    <a:pt x="328" y="798"/>
                  </a:lnTo>
                  <a:lnTo>
                    <a:pt x="342" y="786"/>
                  </a:lnTo>
                  <a:lnTo>
                    <a:pt x="347" y="781"/>
                  </a:lnTo>
                  <a:lnTo>
                    <a:pt x="356" y="771"/>
                  </a:lnTo>
                  <a:lnTo>
                    <a:pt x="360" y="765"/>
                  </a:lnTo>
                  <a:lnTo>
                    <a:pt x="366" y="754"/>
                  </a:lnTo>
                  <a:lnTo>
                    <a:pt x="375" y="748"/>
                  </a:lnTo>
                  <a:lnTo>
                    <a:pt x="386" y="743"/>
                  </a:lnTo>
                  <a:lnTo>
                    <a:pt x="397" y="740"/>
                  </a:lnTo>
                  <a:lnTo>
                    <a:pt x="402" y="736"/>
                  </a:lnTo>
                  <a:lnTo>
                    <a:pt x="403" y="731"/>
                  </a:lnTo>
                  <a:lnTo>
                    <a:pt x="409" y="727"/>
                  </a:lnTo>
                  <a:lnTo>
                    <a:pt x="416" y="721"/>
                  </a:lnTo>
                  <a:lnTo>
                    <a:pt x="419" y="718"/>
                  </a:lnTo>
                  <a:lnTo>
                    <a:pt x="422" y="715"/>
                  </a:lnTo>
                  <a:lnTo>
                    <a:pt x="426" y="711"/>
                  </a:lnTo>
                  <a:lnTo>
                    <a:pt x="431" y="711"/>
                  </a:lnTo>
                  <a:lnTo>
                    <a:pt x="435" y="708"/>
                  </a:lnTo>
                  <a:lnTo>
                    <a:pt x="436" y="702"/>
                  </a:lnTo>
                  <a:lnTo>
                    <a:pt x="440" y="703"/>
                  </a:lnTo>
                  <a:lnTo>
                    <a:pt x="445" y="703"/>
                  </a:lnTo>
                  <a:lnTo>
                    <a:pt x="445" y="693"/>
                  </a:lnTo>
                  <a:lnTo>
                    <a:pt x="447" y="688"/>
                  </a:lnTo>
                  <a:lnTo>
                    <a:pt x="462" y="675"/>
                  </a:lnTo>
                  <a:lnTo>
                    <a:pt x="467" y="680"/>
                  </a:lnTo>
                  <a:lnTo>
                    <a:pt x="481" y="680"/>
                  </a:lnTo>
                  <a:lnTo>
                    <a:pt x="489" y="685"/>
                  </a:lnTo>
                  <a:lnTo>
                    <a:pt x="496" y="687"/>
                  </a:lnTo>
                  <a:lnTo>
                    <a:pt x="503" y="688"/>
                  </a:lnTo>
                  <a:lnTo>
                    <a:pt x="512" y="687"/>
                  </a:lnTo>
                  <a:lnTo>
                    <a:pt x="520" y="687"/>
                  </a:lnTo>
                  <a:lnTo>
                    <a:pt x="526" y="680"/>
                  </a:lnTo>
                  <a:lnTo>
                    <a:pt x="531" y="677"/>
                  </a:lnTo>
                  <a:lnTo>
                    <a:pt x="538" y="676"/>
                  </a:lnTo>
                  <a:lnTo>
                    <a:pt x="547" y="676"/>
                  </a:lnTo>
                  <a:lnTo>
                    <a:pt x="554" y="675"/>
                  </a:lnTo>
                  <a:lnTo>
                    <a:pt x="561" y="677"/>
                  </a:lnTo>
                  <a:lnTo>
                    <a:pt x="568" y="682"/>
                  </a:lnTo>
                  <a:lnTo>
                    <a:pt x="575" y="685"/>
                  </a:lnTo>
                  <a:lnTo>
                    <a:pt x="584" y="683"/>
                  </a:lnTo>
                  <a:lnTo>
                    <a:pt x="587" y="691"/>
                  </a:lnTo>
                  <a:lnTo>
                    <a:pt x="595" y="693"/>
                  </a:lnTo>
                  <a:lnTo>
                    <a:pt x="606" y="695"/>
                  </a:lnTo>
                  <a:lnTo>
                    <a:pt x="616" y="694"/>
                  </a:lnTo>
                  <a:lnTo>
                    <a:pt x="617" y="694"/>
                  </a:lnTo>
                  <a:lnTo>
                    <a:pt x="617" y="698"/>
                  </a:lnTo>
                  <a:lnTo>
                    <a:pt x="617" y="699"/>
                  </a:lnTo>
                  <a:lnTo>
                    <a:pt x="617" y="700"/>
                  </a:lnTo>
                  <a:lnTo>
                    <a:pt x="617" y="700"/>
                  </a:lnTo>
                  <a:lnTo>
                    <a:pt x="618" y="701"/>
                  </a:lnTo>
                  <a:lnTo>
                    <a:pt x="618" y="702"/>
                  </a:lnTo>
                  <a:lnTo>
                    <a:pt x="618" y="702"/>
                  </a:lnTo>
                  <a:lnTo>
                    <a:pt x="619" y="702"/>
                  </a:lnTo>
                  <a:lnTo>
                    <a:pt x="625" y="704"/>
                  </a:lnTo>
                  <a:lnTo>
                    <a:pt x="625" y="704"/>
                  </a:lnTo>
                  <a:lnTo>
                    <a:pt x="620" y="710"/>
                  </a:lnTo>
                  <a:lnTo>
                    <a:pt x="620" y="710"/>
                  </a:lnTo>
                  <a:lnTo>
                    <a:pt x="625" y="711"/>
                  </a:lnTo>
                  <a:lnTo>
                    <a:pt x="625" y="711"/>
                  </a:lnTo>
                  <a:lnTo>
                    <a:pt x="634" y="710"/>
                  </a:lnTo>
                  <a:lnTo>
                    <a:pt x="634" y="710"/>
                  </a:lnTo>
                  <a:lnTo>
                    <a:pt x="635" y="715"/>
                  </a:lnTo>
                  <a:lnTo>
                    <a:pt x="635" y="715"/>
                  </a:lnTo>
                  <a:lnTo>
                    <a:pt x="637" y="717"/>
                  </a:lnTo>
                  <a:lnTo>
                    <a:pt x="657" y="706"/>
                  </a:lnTo>
                  <a:lnTo>
                    <a:pt x="659" y="714"/>
                  </a:lnTo>
                  <a:lnTo>
                    <a:pt x="660" y="714"/>
                  </a:lnTo>
                  <a:lnTo>
                    <a:pt x="661" y="714"/>
                  </a:lnTo>
                  <a:lnTo>
                    <a:pt x="665" y="714"/>
                  </a:lnTo>
                  <a:lnTo>
                    <a:pt x="667" y="718"/>
                  </a:lnTo>
                  <a:lnTo>
                    <a:pt x="667" y="718"/>
                  </a:lnTo>
                  <a:lnTo>
                    <a:pt x="671" y="716"/>
                  </a:lnTo>
                  <a:lnTo>
                    <a:pt x="671" y="716"/>
                  </a:lnTo>
                  <a:lnTo>
                    <a:pt x="674" y="719"/>
                  </a:lnTo>
                  <a:lnTo>
                    <a:pt x="674" y="719"/>
                  </a:lnTo>
                  <a:lnTo>
                    <a:pt x="674" y="719"/>
                  </a:lnTo>
                  <a:lnTo>
                    <a:pt x="674" y="719"/>
                  </a:lnTo>
                  <a:lnTo>
                    <a:pt x="674" y="719"/>
                  </a:lnTo>
                  <a:lnTo>
                    <a:pt x="674" y="720"/>
                  </a:lnTo>
                  <a:lnTo>
                    <a:pt x="674" y="722"/>
                  </a:lnTo>
                  <a:lnTo>
                    <a:pt x="679" y="731"/>
                  </a:lnTo>
                  <a:lnTo>
                    <a:pt x="686" y="737"/>
                  </a:lnTo>
                  <a:lnTo>
                    <a:pt x="693" y="736"/>
                  </a:lnTo>
                  <a:lnTo>
                    <a:pt x="692" y="740"/>
                  </a:lnTo>
                  <a:lnTo>
                    <a:pt x="696" y="740"/>
                  </a:lnTo>
                  <a:lnTo>
                    <a:pt x="695" y="747"/>
                  </a:lnTo>
                  <a:lnTo>
                    <a:pt x="696" y="753"/>
                  </a:lnTo>
                  <a:lnTo>
                    <a:pt x="699" y="762"/>
                  </a:lnTo>
                  <a:lnTo>
                    <a:pt x="702" y="768"/>
                  </a:lnTo>
                  <a:lnTo>
                    <a:pt x="708" y="772"/>
                  </a:lnTo>
                  <a:lnTo>
                    <a:pt x="712" y="779"/>
                  </a:lnTo>
                  <a:lnTo>
                    <a:pt x="718" y="776"/>
                  </a:lnTo>
                  <a:lnTo>
                    <a:pt x="720" y="766"/>
                  </a:lnTo>
                  <a:lnTo>
                    <a:pt x="728" y="760"/>
                  </a:lnTo>
                  <a:lnTo>
                    <a:pt x="734" y="741"/>
                  </a:lnTo>
                  <a:lnTo>
                    <a:pt x="736" y="737"/>
                  </a:lnTo>
                  <a:lnTo>
                    <a:pt x="737" y="731"/>
                  </a:lnTo>
                  <a:lnTo>
                    <a:pt x="744" y="733"/>
                  </a:lnTo>
                  <a:lnTo>
                    <a:pt x="749" y="732"/>
                  </a:lnTo>
                  <a:lnTo>
                    <a:pt x="755" y="738"/>
                  </a:lnTo>
                  <a:lnTo>
                    <a:pt x="759" y="746"/>
                  </a:lnTo>
                  <a:lnTo>
                    <a:pt x="763" y="750"/>
                  </a:lnTo>
                  <a:lnTo>
                    <a:pt x="768" y="749"/>
                  </a:lnTo>
                  <a:lnTo>
                    <a:pt x="774" y="745"/>
                  </a:lnTo>
                  <a:lnTo>
                    <a:pt x="779" y="735"/>
                  </a:lnTo>
                  <a:lnTo>
                    <a:pt x="780" y="727"/>
                  </a:lnTo>
                  <a:lnTo>
                    <a:pt x="779" y="720"/>
                  </a:lnTo>
                  <a:lnTo>
                    <a:pt x="790" y="720"/>
                  </a:lnTo>
                  <a:lnTo>
                    <a:pt x="798" y="717"/>
                  </a:lnTo>
                  <a:lnTo>
                    <a:pt x="796" y="718"/>
                  </a:lnTo>
                  <a:lnTo>
                    <a:pt x="790" y="707"/>
                  </a:lnTo>
                  <a:lnTo>
                    <a:pt x="789" y="706"/>
                  </a:lnTo>
                  <a:lnTo>
                    <a:pt x="778" y="695"/>
                  </a:lnTo>
                  <a:lnTo>
                    <a:pt x="773" y="682"/>
                  </a:lnTo>
                  <a:lnTo>
                    <a:pt x="761" y="667"/>
                  </a:lnTo>
                  <a:lnTo>
                    <a:pt x="758" y="665"/>
                  </a:lnTo>
                  <a:lnTo>
                    <a:pt x="754" y="664"/>
                  </a:lnTo>
                  <a:lnTo>
                    <a:pt x="751" y="663"/>
                  </a:lnTo>
                  <a:lnTo>
                    <a:pt x="747" y="660"/>
                  </a:lnTo>
                  <a:lnTo>
                    <a:pt x="748" y="656"/>
                  </a:lnTo>
                  <a:lnTo>
                    <a:pt x="752" y="651"/>
                  </a:lnTo>
                  <a:lnTo>
                    <a:pt x="755" y="651"/>
                  </a:lnTo>
                  <a:lnTo>
                    <a:pt x="762" y="651"/>
                  </a:lnTo>
                  <a:lnTo>
                    <a:pt x="773" y="658"/>
                  </a:lnTo>
                  <a:lnTo>
                    <a:pt x="777" y="657"/>
                  </a:lnTo>
                  <a:lnTo>
                    <a:pt x="785" y="655"/>
                  </a:lnTo>
                  <a:lnTo>
                    <a:pt x="796" y="651"/>
                  </a:lnTo>
                  <a:lnTo>
                    <a:pt x="807" y="649"/>
                  </a:lnTo>
                  <a:lnTo>
                    <a:pt x="809" y="649"/>
                  </a:lnTo>
                  <a:lnTo>
                    <a:pt x="818" y="646"/>
                  </a:lnTo>
                  <a:lnTo>
                    <a:pt x="819" y="643"/>
                  </a:lnTo>
                  <a:lnTo>
                    <a:pt x="822" y="640"/>
                  </a:lnTo>
                  <a:lnTo>
                    <a:pt x="833" y="631"/>
                  </a:lnTo>
                  <a:lnTo>
                    <a:pt x="838" y="622"/>
                  </a:lnTo>
                  <a:lnTo>
                    <a:pt x="841" y="619"/>
                  </a:lnTo>
                  <a:lnTo>
                    <a:pt x="847" y="615"/>
                  </a:lnTo>
                  <a:lnTo>
                    <a:pt x="849" y="612"/>
                  </a:lnTo>
                  <a:lnTo>
                    <a:pt x="852" y="610"/>
                  </a:lnTo>
                  <a:lnTo>
                    <a:pt x="853" y="610"/>
                  </a:lnTo>
                  <a:lnTo>
                    <a:pt x="854" y="606"/>
                  </a:lnTo>
                  <a:lnTo>
                    <a:pt x="853" y="604"/>
                  </a:lnTo>
                  <a:lnTo>
                    <a:pt x="849" y="597"/>
                  </a:lnTo>
                  <a:lnTo>
                    <a:pt x="844" y="584"/>
                  </a:lnTo>
                  <a:lnTo>
                    <a:pt x="842" y="567"/>
                  </a:lnTo>
                  <a:lnTo>
                    <a:pt x="838" y="563"/>
                  </a:lnTo>
                  <a:lnTo>
                    <a:pt x="837" y="557"/>
                  </a:lnTo>
                  <a:lnTo>
                    <a:pt x="829" y="549"/>
                  </a:lnTo>
                  <a:lnTo>
                    <a:pt x="829" y="548"/>
                  </a:lnTo>
                  <a:lnTo>
                    <a:pt x="822" y="540"/>
                  </a:lnTo>
                  <a:lnTo>
                    <a:pt x="805" y="528"/>
                  </a:lnTo>
                  <a:lnTo>
                    <a:pt x="794" y="528"/>
                  </a:lnTo>
                  <a:lnTo>
                    <a:pt x="792" y="526"/>
                  </a:lnTo>
                  <a:lnTo>
                    <a:pt x="791" y="525"/>
                  </a:lnTo>
                  <a:lnTo>
                    <a:pt x="785" y="518"/>
                  </a:lnTo>
                  <a:lnTo>
                    <a:pt x="784" y="517"/>
                  </a:lnTo>
                  <a:lnTo>
                    <a:pt x="777" y="511"/>
                  </a:lnTo>
                  <a:lnTo>
                    <a:pt x="770" y="501"/>
                  </a:lnTo>
                  <a:lnTo>
                    <a:pt x="772" y="495"/>
                  </a:lnTo>
                  <a:lnTo>
                    <a:pt x="766" y="481"/>
                  </a:lnTo>
                  <a:lnTo>
                    <a:pt x="760" y="479"/>
                  </a:lnTo>
                  <a:lnTo>
                    <a:pt x="762" y="472"/>
                  </a:lnTo>
                  <a:lnTo>
                    <a:pt x="757" y="466"/>
                  </a:lnTo>
                  <a:lnTo>
                    <a:pt x="753" y="457"/>
                  </a:lnTo>
                  <a:lnTo>
                    <a:pt x="746" y="447"/>
                  </a:lnTo>
                  <a:lnTo>
                    <a:pt x="742" y="431"/>
                  </a:lnTo>
                  <a:lnTo>
                    <a:pt x="739" y="426"/>
                  </a:lnTo>
                  <a:lnTo>
                    <a:pt x="737" y="423"/>
                  </a:lnTo>
                  <a:lnTo>
                    <a:pt x="735" y="421"/>
                  </a:lnTo>
                  <a:lnTo>
                    <a:pt x="732" y="418"/>
                  </a:lnTo>
                  <a:lnTo>
                    <a:pt x="727" y="412"/>
                  </a:lnTo>
                  <a:lnTo>
                    <a:pt x="716" y="398"/>
                  </a:lnTo>
                  <a:lnTo>
                    <a:pt x="713" y="393"/>
                  </a:lnTo>
                  <a:lnTo>
                    <a:pt x="711" y="390"/>
                  </a:lnTo>
                  <a:lnTo>
                    <a:pt x="702" y="378"/>
                  </a:lnTo>
                  <a:lnTo>
                    <a:pt x="693" y="359"/>
                  </a:lnTo>
                  <a:lnTo>
                    <a:pt x="681" y="342"/>
                  </a:lnTo>
                  <a:lnTo>
                    <a:pt x="679" y="339"/>
                  </a:lnTo>
                  <a:lnTo>
                    <a:pt x="678" y="338"/>
                  </a:lnTo>
                  <a:lnTo>
                    <a:pt x="670" y="337"/>
                  </a:lnTo>
                  <a:lnTo>
                    <a:pt x="658" y="338"/>
                  </a:lnTo>
                  <a:lnTo>
                    <a:pt x="658" y="337"/>
                  </a:lnTo>
                  <a:lnTo>
                    <a:pt x="656" y="338"/>
                  </a:lnTo>
                  <a:lnTo>
                    <a:pt x="653" y="282"/>
                  </a:lnTo>
                  <a:lnTo>
                    <a:pt x="657" y="282"/>
                  </a:lnTo>
                  <a:lnTo>
                    <a:pt x="676" y="281"/>
                  </a:lnTo>
                  <a:lnTo>
                    <a:pt x="744" y="276"/>
                  </a:lnTo>
                  <a:lnTo>
                    <a:pt x="785" y="273"/>
                  </a:lnTo>
                  <a:lnTo>
                    <a:pt x="792" y="280"/>
                  </a:lnTo>
                  <a:lnTo>
                    <a:pt x="816" y="300"/>
                  </a:lnTo>
                  <a:lnTo>
                    <a:pt x="834" y="316"/>
                  </a:lnTo>
                  <a:lnTo>
                    <a:pt x="837" y="318"/>
                  </a:lnTo>
                  <a:lnTo>
                    <a:pt x="838" y="319"/>
                  </a:lnTo>
                  <a:lnTo>
                    <a:pt x="842" y="313"/>
                  </a:lnTo>
                  <a:lnTo>
                    <a:pt x="846" y="305"/>
                  </a:lnTo>
                  <a:lnTo>
                    <a:pt x="850" y="297"/>
                  </a:lnTo>
                  <a:lnTo>
                    <a:pt x="852" y="287"/>
                  </a:lnTo>
                  <a:lnTo>
                    <a:pt x="856" y="278"/>
                  </a:lnTo>
                  <a:lnTo>
                    <a:pt x="862" y="272"/>
                  </a:lnTo>
                  <a:lnTo>
                    <a:pt x="867" y="268"/>
                  </a:lnTo>
                  <a:lnTo>
                    <a:pt x="874" y="259"/>
                  </a:lnTo>
                  <a:lnTo>
                    <a:pt x="878" y="251"/>
                  </a:lnTo>
                  <a:lnTo>
                    <a:pt x="878" y="247"/>
                  </a:lnTo>
                  <a:lnTo>
                    <a:pt x="878" y="239"/>
                  </a:lnTo>
                  <a:lnTo>
                    <a:pt x="880" y="230"/>
                  </a:lnTo>
                  <a:lnTo>
                    <a:pt x="882" y="224"/>
                  </a:lnTo>
                  <a:lnTo>
                    <a:pt x="882" y="223"/>
                  </a:lnTo>
                  <a:lnTo>
                    <a:pt x="882" y="219"/>
                  </a:lnTo>
                  <a:lnTo>
                    <a:pt x="883" y="207"/>
                  </a:lnTo>
                  <a:lnTo>
                    <a:pt x="886" y="195"/>
                  </a:lnTo>
                  <a:lnTo>
                    <a:pt x="891" y="190"/>
                  </a:lnTo>
                  <a:lnTo>
                    <a:pt x="894" y="188"/>
                  </a:lnTo>
                  <a:lnTo>
                    <a:pt x="896" y="187"/>
                  </a:lnTo>
                  <a:lnTo>
                    <a:pt x="896" y="186"/>
                  </a:lnTo>
                  <a:lnTo>
                    <a:pt x="899" y="182"/>
                  </a:lnTo>
                  <a:lnTo>
                    <a:pt x="897" y="180"/>
                  </a:lnTo>
                  <a:lnTo>
                    <a:pt x="893" y="179"/>
                  </a:lnTo>
                  <a:lnTo>
                    <a:pt x="888" y="177"/>
                  </a:lnTo>
                  <a:lnTo>
                    <a:pt x="883" y="173"/>
                  </a:lnTo>
                  <a:lnTo>
                    <a:pt x="883" y="172"/>
                  </a:lnTo>
                  <a:lnTo>
                    <a:pt x="884" y="168"/>
                  </a:lnTo>
                  <a:lnTo>
                    <a:pt x="884" y="167"/>
                  </a:lnTo>
                  <a:lnTo>
                    <a:pt x="883" y="162"/>
                  </a:lnTo>
                  <a:lnTo>
                    <a:pt x="881" y="154"/>
                  </a:lnTo>
                  <a:lnTo>
                    <a:pt x="880" y="145"/>
                  </a:lnTo>
                  <a:lnTo>
                    <a:pt x="878" y="140"/>
                  </a:lnTo>
                  <a:lnTo>
                    <a:pt x="873" y="135"/>
                  </a:lnTo>
                  <a:lnTo>
                    <a:pt x="871" y="131"/>
                  </a:lnTo>
                  <a:lnTo>
                    <a:pt x="867" y="127"/>
                  </a:lnTo>
                  <a:lnTo>
                    <a:pt x="864" y="120"/>
                  </a:lnTo>
                  <a:lnTo>
                    <a:pt x="861" y="115"/>
                  </a:lnTo>
                  <a:lnTo>
                    <a:pt x="861" y="113"/>
                  </a:lnTo>
                  <a:lnTo>
                    <a:pt x="861" y="110"/>
                  </a:lnTo>
                  <a:lnTo>
                    <a:pt x="860" y="109"/>
                  </a:lnTo>
                  <a:lnTo>
                    <a:pt x="860" y="109"/>
                  </a:lnTo>
                  <a:lnTo>
                    <a:pt x="862" y="104"/>
                  </a:lnTo>
                  <a:lnTo>
                    <a:pt x="862" y="102"/>
                  </a:lnTo>
                  <a:lnTo>
                    <a:pt x="863" y="100"/>
                  </a:lnTo>
                  <a:lnTo>
                    <a:pt x="863" y="92"/>
                  </a:lnTo>
                  <a:lnTo>
                    <a:pt x="864" y="89"/>
                  </a:lnTo>
                  <a:lnTo>
                    <a:pt x="865" y="85"/>
                  </a:lnTo>
                  <a:lnTo>
                    <a:pt x="867" y="79"/>
                  </a:lnTo>
                  <a:lnTo>
                    <a:pt x="867" y="73"/>
                  </a:lnTo>
                  <a:lnTo>
                    <a:pt x="872" y="69"/>
                  </a:lnTo>
                  <a:lnTo>
                    <a:pt x="874" y="62"/>
                  </a:lnTo>
                  <a:lnTo>
                    <a:pt x="879" y="58"/>
                  </a:lnTo>
                  <a:lnTo>
                    <a:pt x="878" y="53"/>
                  </a:lnTo>
                  <a:lnTo>
                    <a:pt x="882" y="44"/>
                  </a:lnTo>
                  <a:lnTo>
                    <a:pt x="882" y="36"/>
                  </a:lnTo>
                  <a:lnTo>
                    <a:pt x="877" y="30"/>
                  </a:lnTo>
                  <a:lnTo>
                    <a:pt x="877" y="29"/>
                  </a:lnTo>
                  <a:lnTo>
                    <a:pt x="875" y="29"/>
                  </a:lnTo>
                  <a:lnTo>
                    <a:pt x="874" y="29"/>
                  </a:lnTo>
                  <a:lnTo>
                    <a:pt x="868" y="27"/>
                  </a:lnTo>
                  <a:lnTo>
                    <a:pt x="865" y="22"/>
                  </a:lnTo>
                  <a:lnTo>
                    <a:pt x="862" y="22"/>
                  </a:lnTo>
                  <a:lnTo>
                    <a:pt x="859" y="22"/>
                  </a:lnTo>
                  <a:lnTo>
                    <a:pt x="859" y="22"/>
                  </a:lnTo>
                  <a:lnTo>
                    <a:pt x="857" y="22"/>
                  </a:lnTo>
                  <a:lnTo>
                    <a:pt x="856" y="24"/>
                  </a:lnTo>
                  <a:lnTo>
                    <a:pt x="853" y="27"/>
                  </a:lnTo>
                  <a:lnTo>
                    <a:pt x="851" y="29"/>
                  </a:lnTo>
                  <a:lnTo>
                    <a:pt x="850" y="30"/>
                  </a:lnTo>
                  <a:lnTo>
                    <a:pt x="847" y="29"/>
                  </a:lnTo>
                  <a:lnTo>
                    <a:pt x="847" y="21"/>
                  </a:lnTo>
                  <a:lnTo>
                    <a:pt x="846" y="21"/>
                  </a:lnTo>
                  <a:lnTo>
                    <a:pt x="844" y="21"/>
                  </a:lnTo>
                  <a:lnTo>
                    <a:pt x="838" y="29"/>
                  </a:lnTo>
                  <a:lnTo>
                    <a:pt x="836" y="30"/>
                  </a:lnTo>
                  <a:lnTo>
                    <a:pt x="830" y="36"/>
                  </a:lnTo>
                  <a:lnTo>
                    <a:pt x="830" y="36"/>
                  </a:lnTo>
                  <a:lnTo>
                    <a:pt x="828" y="38"/>
                  </a:lnTo>
                  <a:lnTo>
                    <a:pt x="828" y="38"/>
                  </a:lnTo>
                  <a:lnTo>
                    <a:pt x="816" y="40"/>
                  </a:lnTo>
                  <a:lnTo>
                    <a:pt x="816" y="40"/>
                  </a:lnTo>
                  <a:lnTo>
                    <a:pt x="809" y="40"/>
                  </a:lnTo>
                  <a:lnTo>
                    <a:pt x="801" y="39"/>
                  </a:lnTo>
                  <a:lnTo>
                    <a:pt x="797" y="33"/>
                  </a:lnTo>
                  <a:lnTo>
                    <a:pt x="796" y="32"/>
                  </a:lnTo>
                  <a:lnTo>
                    <a:pt x="795" y="29"/>
                  </a:lnTo>
                  <a:lnTo>
                    <a:pt x="794" y="21"/>
                  </a:lnTo>
                  <a:lnTo>
                    <a:pt x="789" y="10"/>
                  </a:lnTo>
                  <a:lnTo>
                    <a:pt x="787" y="5"/>
                  </a:lnTo>
                  <a:lnTo>
                    <a:pt x="779" y="0"/>
                  </a:lnTo>
                  <a:lnTo>
                    <a:pt x="771" y="2"/>
                  </a:lnTo>
                  <a:lnTo>
                    <a:pt x="768" y="2"/>
                  </a:lnTo>
                  <a:lnTo>
                    <a:pt x="767" y="2"/>
                  </a:lnTo>
                  <a:lnTo>
                    <a:pt x="763" y="2"/>
                  </a:lnTo>
                  <a:lnTo>
                    <a:pt x="760" y="2"/>
                  </a:lnTo>
                  <a:lnTo>
                    <a:pt x="759" y="2"/>
                  </a:lnTo>
                  <a:lnTo>
                    <a:pt x="757" y="2"/>
                  </a:lnTo>
                  <a:lnTo>
                    <a:pt x="753" y="3"/>
                  </a:lnTo>
                  <a:lnTo>
                    <a:pt x="749" y="5"/>
                  </a:lnTo>
                  <a:lnTo>
                    <a:pt x="746" y="6"/>
                  </a:lnTo>
                  <a:lnTo>
                    <a:pt x="744" y="6"/>
                  </a:lnTo>
                  <a:lnTo>
                    <a:pt x="743" y="7"/>
                  </a:lnTo>
                  <a:lnTo>
                    <a:pt x="744" y="9"/>
                  </a:lnTo>
                  <a:lnTo>
                    <a:pt x="742" y="12"/>
                  </a:lnTo>
                  <a:lnTo>
                    <a:pt x="739" y="12"/>
                  </a:lnTo>
                  <a:lnTo>
                    <a:pt x="738" y="13"/>
                  </a:lnTo>
                  <a:lnTo>
                    <a:pt x="738" y="16"/>
                  </a:lnTo>
                  <a:lnTo>
                    <a:pt x="737" y="17"/>
                  </a:lnTo>
                  <a:lnTo>
                    <a:pt x="738" y="16"/>
                  </a:lnTo>
                  <a:lnTo>
                    <a:pt x="736" y="16"/>
                  </a:lnTo>
                  <a:lnTo>
                    <a:pt x="734" y="15"/>
                  </a:lnTo>
                  <a:lnTo>
                    <a:pt x="731" y="15"/>
                  </a:lnTo>
                  <a:lnTo>
                    <a:pt x="729" y="16"/>
                  </a:lnTo>
                  <a:lnTo>
                    <a:pt x="729" y="20"/>
                  </a:lnTo>
                  <a:lnTo>
                    <a:pt x="731" y="24"/>
                  </a:lnTo>
                  <a:lnTo>
                    <a:pt x="730" y="28"/>
                  </a:lnTo>
                  <a:lnTo>
                    <a:pt x="728" y="31"/>
                  </a:lnTo>
                  <a:lnTo>
                    <a:pt x="728" y="34"/>
                  </a:lnTo>
                  <a:lnTo>
                    <a:pt x="729" y="38"/>
                  </a:lnTo>
                  <a:lnTo>
                    <a:pt x="729" y="41"/>
                  </a:lnTo>
                  <a:lnTo>
                    <a:pt x="726" y="41"/>
                  </a:lnTo>
                  <a:lnTo>
                    <a:pt x="724" y="42"/>
                  </a:lnTo>
                  <a:lnTo>
                    <a:pt x="723" y="43"/>
                  </a:lnTo>
                  <a:lnTo>
                    <a:pt x="721" y="46"/>
                  </a:lnTo>
                  <a:lnTo>
                    <a:pt x="720" y="48"/>
                  </a:lnTo>
                  <a:lnTo>
                    <a:pt x="720" y="51"/>
                  </a:lnTo>
                  <a:lnTo>
                    <a:pt x="719" y="53"/>
                  </a:lnTo>
                  <a:lnTo>
                    <a:pt x="718" y="55"/>
                  </a:lnTo>
                  <a:lnTo>
                    <a:pt x="716" y="57"/>
                  </a:lnTo>
                  <a:lnTo>
                    <a:pt x="716" y="58"/>
                  </a:lnTo>
                  <a:lnTo>
                    <a:pt x="715" y="61"/>
                  </a:lnTo>
                  <a:lnTo>
                    <a:pt x="714" y="62"/>
                  </a:lnTo>
                  <a:lnTo>
                    <a:pt x="712" y="62"/>
                  </a:lnTo>
                  <a:lnTo>
                    <a:pt x="709" y="63"/>
                  </a:lnTo>
                  <a:lnTo>
                    <a:pt x="707" y="63"/>
                  </a:lnTo>
                  <a:lnTo>
                    <a:pt x="705" y="61"/>
                  </a:lnTo>
                  <a:lnTo>
                    <a:pt x="704" y="60"/>
                  </a:lnTo>
                  <a:lnTo>
                    <a:pt x="702" y="59"/>
                  </a:lnTo>
                  <a:lnTo>
                    <a:pt x="699" y="60"/>
                  </a:lnTo>
                  <a:lnTo>
                    <a:pt x="697" y="59"/>
                  </a:lnTo>
                  <a:lnTo>
                    <a:pt x="695" y="58"/>
                  </a:lnTo>
                  <a:lnTo>
                    <a:pt x="694" y="59"/>
                  </a:lnTo>
                  <a:lnTo>
                    <a:pt x="688" y="55"/>
                  </a:lnTo>
                  <a:lnTo>
                    <a:pt x="688" y="54"/>
                  </a:lnTo>
                  <a:lnTo>
                    <a:pt x="686" y="54"/>
                  </a:lnTo>
                  <a:lnTo>
                    <a:pt x="684" y="57"/>
                  </a:lnTo>
                  <a:lnTo>
                    <a:pt x="684" y="61"/>
                  </a:lnTo>
                  <a:lnTo>
                    <a:pt x="682" y="63"/>
                  </a:lnTo>
                  <a:lnTo>
                    <a:pt x="682" y="65"/>
                  </a:lnTo>
                  <a:lnTo>
                    <a:pt x="681" y="67"/>
                  </a:lnTo>
                  <a:lnTo>
                    <a:pt x="677" y="67"/>
                  </a:lnTo>
                  <a:lnTo>
                    <a:pt x="674" y="67"/>
                  </a:lnTo>
                  <a:lnTo>
                    <a:pt x="672" y="68"/>
                  </a:lnTo>
                  <a:lnTo>
                    <a:pt x="670" y="70"/>
                  </a:lnTo>
                  <a:lnTo>
                    <a:pt x="666" y="70"/>
                  </a:lnTo>
                  <a:lnTo>
                    <a:pt x="663" y="70"/>
                  </a:lnTo>
                  <a:lnTo>
                    <a:pt x="660" y="71"/>
                  </a:lnTo>
                  <a:lnTo>
                    <a:pt x="659" y="72"/>
                  </a:lnTo>
                  <a:lnTo>
                    <a:pt x="659" y="74"/>
                  </a:lnTo>
                  <a:lnTo>
                    <a:pt x="657" y="76"/>
                  </a:lnTo>
                  <a:lnTo>
                    <a:pt x="654" y="76"/>
                  </a:lnTo>
                  <a:lnTo>
                    <a:pt x="649" y="76"/>
                  </a:lnTo>
                  <a:lnTo>
                    <a:pt x="648" y="76"/>
                  </a:lnTo>
                  <a:lnTo>
                    <a:pt x="646" y="80"/>
                  </a:lnTo>
                  <a:lnTo>
                    <a:pt x="647" y="82"/>
                  </a:lnTo>
                  <a:lnTo>
                    <a:pt x="647" y="82"/>
                  </a:lnTo>
                  <a:lnTo>
                    <a:pt x="647" y="83"/>
                  </a:lnTo>
                  <a:lnTo>
                    <a:pt x="647" y="86"/>
                  </a:lnTo>
                  <a:lnTo>
                    <a:pt x="646" y="89"/>
                  </a:lnTo>
                  <a:lnTo>
                    <a:pt x="646" y="91"/>
                  </a:lnTo>
                  <a:lnTo>
                    <a:pt x="646" y="91"/>
                  </a:lnTo>
                  <a:lnTo>
                    <a:pt x="644" y="91"/>
                  </a:lnTo>
                  <a:lnTo>
                    <a:pt x="641" y="90"/>
                  </a:lnTo>
                  <a:lnTo>
                    <a:pt x="638" y="90"/>
                  </a:lnTo>
                  <a:lnTo>
                    <a:pt x="636" y="90"/>
                  </a:lnTo>
                  <a:lnTo>
                    <a:pt x="634" y="91"/>
                  </a:lnTo>
                  <a:lnTo>
                    <a:pt x="630" y="91"/>
                  </a:lnTo>
                  <a:lnTo>
                    <a:pt x="627" y="92"/>
                  </a:lnTo>
                  <a:lnTo>
                    <a:pt x="627" y="92"/>
                  </a:lnTo>
                  <a:lnTo>
                    <a:pt x="624" y="90"/>
                  </a:lnTo>
                  <a:lnTo>
                    <a:pt x="623" y="91"/>
                  </a:lnTo>
                  <a:lnTo>
                    <a:pt x="623" y="90"/>
                  </a:lnTo>
                  <a:lnTo>
                    <a:pt x="620" y="90"/>
                  </a:lnTo>
                  <a:lnTo>
                    <a:pt x="617" y="91"/>
                  </a:lnTo>
                  <a:lnTo>
                    <a:pt x="616" y="94"/>
                  </a:lnTo>
                  <a:lnTo>
                    <a:pt x="615" y="96"/>
                  </a:lnTo>
                  <a:lnTo>
                    <a:pt x="614" y="97"/>
                  </a:lnTo>
                  <a:lnTo>
                    <a:pt x="614" y="97"/>
                  </a:lnTo>
                  <a:lnTo>
                    <a:pt x="611" y="97"/>
                  </a:lnTo>
                  <a:lnTo>
                    <a:pt x="609" y="98"/>
                  </a:lnTo>
                  <a:lnTo>
                    <a:pt x="606" y="101"/>
                  </a:lnTo>
                  <a:lnTo>
                    <a:pt x="603" y="103"/>
                  </a:lnTo>
                  <a:lnTo>
                    <a:pt x="596" y="109"/>
                  </a:lnTo>
                  <a:lnTo>
                    <a:pt x="596" y="109"/>
                  </a:lnTo>
                  <a:lnTo>
                    <a:pt x="596" y="117"/>
                  </a:lnTo>
                  <a:lnTo>
                    <a:pt x="596" y="121"/>
                  </a:lnTo>
                  <a:lnTo>
                    <a:pt x="596" y="122"/>
                  </a:lnTo>
                  <a:lnTo>
                    <a:pt x="593" y="125"/>
                  </a:lnTo>
                  <a:lnTo>
                    <a:pt x="587" y="128"/>
                  </a:lnTo>
                  <a:lnTo>
                    <a:pt x="585" y="125"/>
                  </a:lnTo>
                  <a:lnTo>
                    <a:pt x="581" y="121"/>
                  </a:lnTo>
                  <a:lnTo>
                    <a:pt x="580" y="115"/>
                  </a:lnTo>
                  <a:lnTo>
                    <a:pt x="578" y="114"/>
                  </a:lnTo>
                  <a:lnTo>
                    <a:pt x="571" y="111"/>
                  </a:lnTo>
                  <a:lnTo>
                    <a:pt x="570" y="111"/>
                  </a:lnTo>
                  <a:lnTo>
                    <a:pt x="570" y="111"/>
                  </a:lnTo>
                  <a:lnTo>
                    <a:pt x="560" y="113"/>
                  </a:lnTo>
                  <a:lnTo>
                    <a:pt x="552" y="112"/>
                  </a:lnTo>
                  <a:lnTo>
                    <a:pt x="548" y="109"/>
                  </a:lnTo>
                  <a:lnTo>
                    <a:pt x="546" y="105"/>
                  </a:lnTo>
                  <a:lnTo>
                    <a:pt x="545" y="103"/>
                  </a:lnTo>
                  <a:lnTo>
                    <a:pt x="542" y="100"/>
                  </a:lnTo>
                  <a:lnTo>
                    <a:pt x="541" y="92"/>
                  </a:lnTo>
                  <a:lnTo>
                    <a:pt x="538" y="91"/>
                  </a:lnTo>
                  <a:lnTo>
                    <a:pt x="539" y="88"/>
                  </a:lnTo>
                  <a:lnTo>
                    <a:pt x="536" y="88"/>
                  </a:lnTo>
                  <a:lnTo>
                    <a:pt x="534" y="85"/>
                  </a:lnTo>
                  <a:lnTo>
                    <a:pt x="531" y="86"/>
                  </a:lnTo>
                  <a:lnTo>
                    <a:pt x="529" y="87"/>
                  </a:lnTo>
                  <a:lnTo>
                    <a:pt x="527" y="86"/>
                  </a:lnTo>
                  <a:lnTo>
                    <a:pt x="525" y="84"/>
                  </a:lnTo>
                  <a:lnTo>
                    <a:pt x="521" y="85"/>
                  </a:lnTo>
                  <a:lnTo>
                    <a:pt x="520" y="83"/>
                  </a:lnTo>
                  <a:lnTo>
                    <a:pt x="517" y="82"/>
                  </a:lnTo>
                  <a:lnTo>
                    <a:pt x="515" y="81"/>
                  </a:lnTo>
                  <a:lnTo>
                    <a:pt x="515" y="80"/>
                  </a:lnTo>
                  <a:lnTo>
                    <a:pt x="514" y="78"/>
                  </a:lnTo>
                  <a:lnTo>
                    <a:pt x="511" y="76"/>
                  </a:lnTo>
                  <a:lnTo>
                    <a:pt x="508" y="76"/>
                  </a:lnTo>
                  <a:lnTo>
                    <a:pt x="506" y="75"/>
                  </a:lnTo>
                  <a:lnTo>
                    <a:pt x="505" y="75"/>
                  </a:lnTo>
                  <a:lnTo>
                    <a:pt x="502" y="78"/>
                  </a:lnTo>
                  <a:lnTo>
                    <a:pt x="500" y="80"/>
                  </a:lnTo>
                  <a:lnTo>
                    <a:pt x="497" y="80"/>
                  </a:lnTo>
                  <a:lnTo>
                    <a:pt x="495" y="78"/>
                  </a:lnTo>
                  <a:lnTo>
                    <a:pt x="492" y="76"/>
                  </a:lnTo>
                  <a:lnTo>
                    <a:pt x="488" y="75"/>
                  </a:lnTo>
                  <a:lnTo>
                    <a:pt x="488" y="70"/>
                  </a:lnTo>
                  <a:lnTo>
                    <a:pt x="486" y="69"/>
                  </a:lnTo>
                  <a:lnTo>
                    <a:pt x="484" y="68"/>
                  </a:lnTo>
                  <a:lnTo>
                    <a:pt x="475" y="73"/>
                  </a:lnTo>
                  <a:lnTo>
                    <a:pt x="463" y="73"/>
                  </a:lnTo>
                  <a:lnTo>
                    <a:pt x="457" y="76"/>
                  </a:lnTo>
                  <a:lnTo>
                    <a:pt x="456" y="72"/>
                  </a:lnTo>
                  <a:lnTo>
                    <a:pt x="455" y="68"/>
                  </a:lnTo>
                  <a:lnTo>
                    <a:pt x="454" y="67"/>
                  </a:lnTo>
                  <a:lnTo>
                    <a:pt x="447" y="64"/>
                  </a:lnTo>
                  <a:lnTo>
                    <a:pt x="446" y="63"/>
                  </a:lnTo>
                  <a:lnTo>
                    <a:pt x="445" y="63"/>
                  </a:lnTo>
                  <a:lnTo>
                    <a:pt x="443" y="62"/>
                  </a:lnTo>
                  <a:lnTo>
                    <a:pt x="438" y="61"/>
                  </a:lnTo>
                  <a:lnTo>
                    <a:pt x="435" y="61"/>
                  </a:lnTo>
                  <a:lnTo>
                    <a:pt x="433" y="61"/>
                  </a:lnTo>
                  <a:lnTo>
                    <a:pt x="430" y="62"/>
                  </a:lnTo>
                  <a:lnTo>
                    <a:pt x="429" y="60"/>
                  </a:lnTo>
                  <a:lnTo>
                    <a:pt x="427" y="60"/>
                  </a:lnTo>
                  <a:lnTo>
                    <a:pt x="425" y="61"/>
                  </a:lnTo>
                  <a:lnTo>
                    <a:pt x="423" y="60"/>
                  </a:lnTo>
                  <a:lnTo>
                    <a:pt x="420" y="61"/>
                  </a:lnTo>
                  <a:lnTo>
                    <a:pt x="417" y="62"/>
                  </a:lnTo>
                  <a:lnTo>
                    <a:pt x="415" y="61"/>
                  </a:lnTo>
                  <a:lnTo>
                    <a:pt x="413" y="61"/>
                  </a:lnTo>
                  <a:lnTo>
                    <a:pt x="412" y="61"/>
                  </a:lnTo>
                  <a:lnTo>
                    <a:pt x="409" y="58"/>
                  </a:lnTo>
                  <a:lnTo>
                    <a:pt x="407" y="55"/>
                  </a:lnTo>
                  <a:lnTo>
                    <a:pt x="407" y="55"/>
                  </a:lnTo>
                  <a:lnTo>
                    <a:pt x="405" y="53"/>
                  </a:lnTo>
                  <a:lnTo>
                    <a:pt x="400" y="48"/>
                  </a:lnTo>
                  <a:lnTo>
                    <a:pt x="399" y="46"/>
                  </a:lnTo>
                  <a:lnTo>
                    <a:pt x="398" y="44"/>
                  </a:lnTo>
                  <a:lnTo>
                    <a:pt x="398" y="44"/>
                  </a:lnTo>
                  <a:lnTo>
                    <a:pt x="396" y="41"/>
                  </a:lnTo>
                  <a:lnTo>
                    <a:pt x="393" y="35"/>
                  </a:lnTo>
                  <a:lnTo>
                    <a:pt x="392" y="33"/>
                  </a:lnTo>
                  <a:lnTo>
                    <a:pt x="390" y="29"/>
                  </a:lnTo>
                  <a:lnTo>
                    <a:pt x="390" y="29"/>
                  </a:lnTo>
                  <a:lnTo>
                    <a:pt x="389" y="26"/>
                  </a:lnTo>
                  <a:lnTo>
                    <a:pt x="388" y="22"/>
                  </a:lnTo>
                  <a:lnTo>
                    <a:pt x="381" y="17"/>
                  </a:lnTo>
                  <a:lnTo>
                    <a:pt x="373" y="10"/>
                  </a:lnTo>
                  <a:lnTo>
                    <a:pt x="364" y="11"/>
                  </a:lnTo>
                  <a:lnTo>
                    <a:pt x="359" y="11"/>
                  </a:lnTo>
                  <a:lnTo>
                    <a:pt x="358" y="11"/>
                  </a:lnTo>
                  <a:lnTo>
                    <a:pt x="355" y="10"/>
                  </a:lnTo>
                  <a:lnTo>
                    <a:pt x="354" y="7"/>
                  </a:lnTo>
                  <a:lnTo>
                    <a:pt x="354" y="8"/>
                  </a:lnTo>
                  <a:lnTo>
                    <a:pt x="352" y="11"/>
                  </a:lnTo>
                  <a:lnTo>
                    <a:pt x="351" y="13"/>
                  </a:lnTo>
                  <a:lnTo>
                    <a:pt x="350" y="15"/>
                  </a:lnTo>
                  <a:lnTo>
                    <a:pt x="350" y="24"/>
                  </a:lnTo>
                  <a:lnTo>
                    <a:pt x="349" y="29"/>
                  </a:lnTo>
                  <a:lnTo>
                    <a:pt x="348" y="39"/>
                  </a:lnTo>
                  <a:lnTo>
                    <a:pt x="348" y="41"/>
                  </a:lnTo>
                  <a:lnTo>
                    <a:pt x="347" y="54"/>
                  </a:lnTo>
                  <a:lnTo>
                    <a:pt x="324" y="54"/>
                  </a:lnTo>
                  <a:lnTo>
                    <a:pt x="318" y="67"/>
                  </a:lnTo>
                  <a:lnTo>
                    <a:pt x="319" y="68"/>
                  </a:lnTo>
                  <a:lnTo>
                    <a:pt x="327" y="71"/>
                  </a:lnTo>
                  <a:lnTo>
                    <a:pt x="325" y="74"/>
                  </a:lnTo>
                  <a:lnTo>
                    <a:pt x="324" y="75"/>
                  </a:lnTo>
                  <a:lnTo>
                    <a:pt x="325" y="77"/>
                  </a:lnTo>
                  <a:lnTo>
                    <a:pt x="338" y="81"/>
                  </a:lnTo>
                  <a:lnTo>
                    <a:pt x="339" y="81"/>
                  </a:lnTo>
                  <a:lnTo>
                    <a:pt x="341" y="79"/>
                  </a:lnTo>
                  <a:lnTo>
                    <a:pt x="342" y="77"/>
                  </a:lnTo>
                  <a:lnTo>
                    <a:pt x="342" y="75"/>
                  </a:lnTo>
                  <a:lnTo>
                    <a:pt x="344" y="80"/>
                  </a:lnTo>
                  <a:lnTo>
                    <a:pt x="352" y="88"/>
                  </a:lnTo>
                  <a:lnTo>
                    <a:pt x="358" y="96"/>
                  </a:lnTo>
                  <a:lnTo>
                    <a:pt x="364" y="103"/>
                  </a:lnTo>
                  <a:lnTo>
                    <a:pt x="370" y="109"/>
                  </a:lnTo>
                  <a:lnTo>
                    <a:pt x="377" y="112"/>
                  </a:lnTo>
                  <a:lnTo>
                    <a:pt x="384" y="116"/>
                  </a:lnTo>
                  <a:lnTo>
                    <a:pt x="392" y="121"/>
                  </a:lnTo>
                  <a:lnTo>
                    <a:pt x="398" y="126"/>
                  </a:lnTo>
                  <a:lnTo>
                    <a:pt x="396" y="129"/>
                  </a:lnTo>
                  <a:lnTo>
                    <a:pt x="398" y="131"/>
                  </a:lnTo>
                  <a:lnTo>
                    <a:pt x="401" y="133"/>
                  </a:lnTo>
                  <a:lnTo>
                    <a:pt x="404" y="145"/>
                  </a:lnTo>
                  <a:lnTo>
                    <a:pt x="408" y="158"/>
                  </a:lnTo>
                  <a:lnTo>
                    <a:pt x="408" y="159"/>
                  </a:lnTo>
                  <a:lnTo>
                    <a:pt x="408" y="160"/>
                  </a:lnTo>
                  <a:lnTo>
                    <a:pt x="415" y="165"/>
                  </a:lnTo>
                  <a:lnTo>
                    <a:pt x="417" y="169"/>
                  </a:lnTo>
                  <a:lnTo>
                    <a:pt x="420" y="168"/>
                  </a:lnTo>
                  <a:lnTo>
                    <a:pt x="421" y="170"/>
                  </a:lnTo>
                  <a:lnTo>
                    <a:pt x="424" y="172"/>
                  </a:lnTo>
                  <a:lnTo>
                    <a:pt x="424" y="179"/>
                  </a:lnTo>
                  <a:lnTo>
                    <a:pt x="425" y="183"/>
                  </a:lnTo>
                  <a:lnTo>
                    <a:pt x="427" y="186"/>
                  </a:lnTo>
                  <a:lnTo>
                    <a:pt x="428" y="188"/>
                  </a:lnTo>
                  <a:lnTo>
                    <a:pt x="439" y="190"/>
                  </a:lnTo>
                  <a:lnTo>
                    <a:pt x="437" y="194"/>
                  </a:lnTo>
                  <a:lnTo>
                    <a:pt x="444" y="196"/>
                  </a:lnTo>
                  <a:lnTo>
                    <a:pt x="455" y="202"/>
                  </a:lnTo>
                  <a:lnTo>
                    <a:pt x="467" y="211"/>
                  </a:lnTo>
                  <a:lnTo>
                    <a:pt x="478" y="216"/>
                  </a:lnTo>
                  <a:lnTo>
                    <a:pt x="483" y="224"/>
                  </a:lnTo>
                  <a:lnTo>
                    <a:pt x="488" y="231"/>
                  </a:lnTo>
                  <a:lnTo>
                    <a:pt x="491" y="234"/>
                  </a:lnTo>
                  <a:lnTo>
                    <a:pt x="491" y="234"/>
                  </a:lnTo>
                  <a:lnTo>
                    <a:pt x="486" y="241"/>
                  </a:lnTo>
                  <a:lnTo>
                    <a:pt x="475" y="249"/>
                  </a:lnTo>
                  <a:lnTo>
                    <a:pt x="463" y="258"/>
                  </a:lnTo>
                  <a:lnTo>
                    <a:pt x="455" y="268"/>
                  </a:lnTo>
                  <a:lnTo>
                    <a:pt x="448" y="282"/>
                  </a:lnTo>
                  <a:lnTo>
                    <a:pt x="439" y="292"/>
                  </a:lnTo>
                  <a:lnTo>
                    <a:pt x="435" y="296"/>
                  </a:lnTo>
                  <a:lnTo>
                    <a:pt x="430" y="302"/>
                  </a:lnTo>
                  <a:lnTo>
                    <a:pt x="423" y="311"/>
                  </a:lnTo>
                  <a:lnTo>
                    <a:pt x="422" y="310"/>
                  </a:lnTo>
                  <a:lnTo>
                    <a:pt x="417" y="305"/>
                  </a:lnTo>
                  <a:lnTo>
                    <a:pt x="415" y="304"/>
                  </a:lnTo>
                  <a:lnTo>
                    <a:pt x="407" y="297"/>
                  </a:lnTo>
                  <a:lnTo>
                    <a:pt x="403" y="292"/>
                  </a:lnTo>
                  <a:lnTo>
                    <a:pt x="398" y="287"/>
                  </a:lnTo>
                  <a:lnTo>
                    <a:pt x="393" y="280"/>
                  </a:lnTo>
                  <a:lnTo>
                    <a:pt x="392" y="280"/>
                  </a:lnTo>
                  <a:lnTo>
                    <a:pt x="384" y="274"/>
                  </a:lnTo>
                  <a:lnTo>
                    <a:pt x="380" y="271"/>
                  </a:lnTo>
                  <a:lnTo>
                    <a:pt x="377" y="270"/>
                  </a:lnTo>
                  <a:lnTo>
                    <a:pt x="366" y="268"/>
                  </a:lnTo>
                  <a:lnTo>
                    <a:pt x="356" y="268"/>
                  </a:lnTo>
                  <a:lnTo>
                    <a:pt x="346" y="271"/>
                  </a:lnTo>
                  <a:lnTo>
                    <a:pt x="338" y="276"/>
                  </a:lnTo>
                  <a:lnTo>
                    <a:pt x="332" y="276"/>
                  </a:lnTo>
                  <a:lnTo>
                    <a:pt x="329" y="276"/>
                  </a:lnTo>
                  <a:lnTo>
                    <a:pt x="326" y="276"/>
                  </a:lnTo>
                  <a:lnTo>
                    <a:pt x="322" y="273"/>
                  </a:lnTo>
                  <a:lnTo>
                    <a:pt x="317" y="273"/>
                  </a:lnTo>
                  <a:lnTo>
                    <a:pt x="310" y="275"/>
                  </a:lnTo>
                  <a:lnTo>
                    <a:pt x="304" y="276"/>
                  </a:lnTo>
                  <a:lnTo>
                    <a:pt x="300" y="279"/>
                  </a:lnTo>
                  <a:lnTo>
                    <a:pt x="295" y="283"/>
                  </a:lnTo>
                  <a:lnTo>
                    <a:pt x="289" y="287"/>
                  </a:lnTo>
                  <a:lnTo>
                    <a:pt x="283" y="291"/>
                  </a:lnTo>
                  <a:lnTo>
                    <a:pt x="282" y="296"/>
                  </a:lnTo>
                  <a:lnTo>
                    <a:pt x="281" y="300"/>
                  </a:lnTo>
                  <a:lnTo>
                    <a:pt x="276" y="303"/>
                  </a:lnTo>
                  <a:lnTo>
                    <a:pt x="273" y="303"/>
                  </a:lnTo>
                  <a:lnTo>
                    <a:pt x="270" y="308"/>
                  </a:lnTo>
                  <a:lnTo>
                    <a:pt x="270" y="311"/>
                  </a:lnTo>
                  <a:lnTo>
                    <a:pt x="270" y="312"/>
                  </a:lnTo>
                  <a:lnTo>
                    <a:pt x="272" y="318"/>
                  </a:lnTo>
                  <a:lnTo>
                    <a:pt x="272" y="318"/>
                  </a:lnTo>
                  <a:lnTo>
                    <a:pt x="273" y="321"/>
                  </a:lnTo>
                  <a:lnTo>
                    <a:pt x="278" y="329"/>
                  </a:lnTo>
                  <a:lnTo>
                    <a:pt x="279" y="333"/>
                  </a:lnTo>
                  <a:lnTo>
                    <a:pt x="280" y="338"/>
                  </a:lnTo>
                  <a:lnTo>
                    <a:pt x="278" y="346"/>
                  </a:lnTo>
                  <a:lnTo>
                    <a:pt x="278" y="356"/>
                  </a:lnTo>
                  <a:lnTo>
                    <a:pt x="271" y="363"/>
                  </a:lnTo>
                  <a:lnTo>
                    <a:pt x="267" y="369"/>
                  </a:lnTo>
                  <a:lnTo>
                    <a:pt x="261" y="377"/>
                  </a:lnTo>
                  <a:lnTo>
                    <a:pt x="254" y="383"/>
                  </a:lnTo>
                  <a:lnTo>
                    <a:pt x="254" y="386"/>
                  </a:lnTo>
                  <a:lnTo>
                    <a:pt x="254" y="387"/>
                  </a:lnTo>
                  <a:lnTo>
                    <a:pt x="254" y="387"/>
                  </a:lnTo>
                  <a:lnTo>
                    <a:pt x="255" y="392"/>
                  </a:lnTo>
                  <a:lnTo>
                    <a:pt x="250" y="394"/>
                  </a:lnTo>
                  <a:lnTo>
                    <a:pt x="250" y="394"/>
                  </a:lnTo>
                  <a:lnTo>
                    <a:pt x="251" y="399"/>
                  </a:lnTo>
                  <a:lnTo>
                    <a:pt x="251" y="402"/>
                  </a:lnTo>
                  <a:lnTo>
                    <a:pt x="249" y="405"/>
                  </a:lnTo>
                  <a:lnTo>
                    <a:pt x="249" y="405"/>
                  </a:lnTo>
                  <a:lnTo>
                    <a:pt x="245" y="408"/>
                  </a:lnTo>
                  <a:lnTo>
                    <a:pt x="240" y="408"/>
                  </a:lnTo>
                  <a:lnTo>
                    <a:pt x="238" y="408"/>
                  </a:lnTo>
                  <a:lnTo>
                    <a:pt x="234" y="413"/>
                  </a:lnTo>
                  <a:lnTo>
                    <a:pt x="228" y="414"/>
                  </a:lnTo>
                  <a:lnTo>
                    <a:pt x="225" y="413"/>
                  </a:lnTo>
                  <a:lnTo>
                    <a:pt x="220" y="418"/>
                  </a:lnTo>
                  <a:lnTo>
                    <a:pt x="218" y="422"/>
                  </a:lnTo>
                  <a:lnTo>
                    <a:pt x="217" y="427"/>
                  </a:lnTo>
                  <a:lnTo>
                    <a:pt x="215" y="428"/>
                  </a:lnTo>
                  <a:lnTo>
                    <a:pt x="208" y="428"/>
                  </a:lnTo>
                  <a:lnTo>
                    <a:pt x="206" y="432"/>
                  </a:lnTo>
                  <a:lnTo>
                    <a:pt x="208" y="437"/>
                  </a:lnTo>
                  <a:lnTo>
                    <a:pt x="204" y="440"/>
                  </a:lnTo>
                  <a:lnTo>
                    <a:pt x="202" y="440"/>
                  </a:lnTo>
                  <a:lnTo>
                    <a:pt x="203" y="441"/>
                  </a:lnTo>
                  <a:lnTo>
                    <a:pt x="205" y="443"/>
                  </a:lnTo>
                  <a:lnTo>
                    <a:pt x="205" y="443"/>
                  </a:lnTo>
                  <a:lnTo>
                    <a:pt x="205" y="445"/>
                  </a:lnTo>
                  <a:lnTo>
                    <a:pt x="206" y="446"/>
                  </a:lnTo>
                  <a:lnTo>
                    <a:pt x="206" y="447"/>
                  </a:lnTo>
                  <a:lnTo>
                    <a:pt x="205" y="449"/>
                  </a:lnTo>
                  <a:lnTo>
                    <a:pt x="205" y="456"/>
                  </a:lnTo>
                  <a:lnTo>
                    <a:pt x="203" y="456"/>
                  </a:lnTo>
                  <a:lnTo>
                    <a:pt x="195" y="458"/>
                  </a:lnTo>
                  <a:lnTo>
                    <a:pt x="191" y="461"/>
                  </a:lnTo>
                  <a:lnTo>
                    <a:pt x="188" y="463"/>
                  </a:lnTo>
                  <a:lnTo>
                    <a:pt x="186" y="465"/>
                  </a:lnTo>
                  <a:lnTo>
                    <a:pt x="185" y="466"/>
                  </a:lnTo>
                  <a:lnTo>
                    <a:pt x="183" y="467"/>
                  </a:lnTo>
                  <a:lnTo>
                    <a:pt x="181" y="470"/>
                  </a:lnTo>
                  <a:lnTo>
                    <a:pt x="179" y="473"/>
                  </a:lnTo>
                  <a:lnTo>
                    <a:pt x="179" y="474"/>
                  </a:lnTo>
                  <a:lnTo>
                    <a:pt x="178" y="476"/>
                  </a:lnTo>
                  <a:lnTo>
                    <a:pt x="177" y="481"/>
                  </a:lnTo>
                  <a:lnTo>
                    <a:pt x="166" y="479"/>
                  </a:lnTo>
                  <a:lnTo>
                    <a:pt x="143" y="474"/>
                  </a:lnTo>
                  <a:lnTo>
                    <a:pt x="141" y="473"/>
                  </a:lnTo>
                  <a:lnTo>
                    <a:pt x="134" y="471"/>
                  </a:lnTo>
                  <a:lnTo>
                    <a:pt x="114" y="478"/>
                  </a:lnTo>
                  <a:lnTo>
                    <a:pt x="112" y="473"/>
                  </a:lnTo>
                  <a:lnTo>
                    <a:pt x="108" y="463"/>
                  </a:lnTo>
                  <a:lnTo>
                    <a:pt x="105" y="463"/>
                  </a:lnTo>
                  <a:lnTo>
                    <a:pt x="104" y="463"/>
                  </a:lnTo>
                  <a:lnTo>
                    <a:pt x="102" y="463"/>
                  </a:lnTo>
                  <a:lnTo>
                    <a:pt x="92" y="467"/>
                  </a:lnTo>
                  <a:lnTo>
                    <a:pt x="86" y="469"/>
                  </a:lnTo>
                  <a:lnTo>
                    <a:pt x="86" y="470"/>
                  </a:lnTo>
                  <a:lnTo>
                    <a:pt x="88" y="474"/>
                  </a:lnTo>
                  <a:lnTo>
                    <a:pt x="92" y="483"/>
                  </a:lnTo>
                  <a:lnTo>
                    <a:pt x="95" y="493"/>
                  </a:lnTo>
                  <a:lnTo>
                    <a:pt x="90" y="495"/>
                  </a:lnTo>
                  <a:lnTo>
                    <a:pt x="82" y="498"/>
                  </a:lnTo>
                  <a:lnTo>
                    <a:pt x="74" y="500"/>
                  </a:lnTo>
                  <a:lnTo>
                    <a:pt x="69" y="502"/>
                  </a:lnTo>
                  <a:lnTo>
                    <a:pt x="62" y="504"/>
                  </a:lnTo>
                  <a:lnTo>
                    <a:pt x="58" y="505"/>
                  </a:lnTo>
                  <a:lnTo>
                    <a:pt x="56" y="504"/>
                  </a:lnTo>
                  <a:lnTo>
                    <a:pt x="54" y="503"/>
                  </a:lnTo>
                  <a:lnTo>
                    <a:pt x="53" y="503"/>
                  </a:lnTo>
                  <a:lnTo>
                    <a:pt x="54" y="504"/>
                  </a:lnTo>
                  <a:lnTo>
                    <a:pt x="55" y="505"/>
                  </a:lnTo>
                  <a:lnTo>
                    <a:pt x="51" y="510"/>
                  </a:lnTo>
                  <a:lnTo>
                    <a:pt x="40" y="520"/>
                  </a:lnTo>
                  <a:lnTo>
                    <a:pt x="26" y="532"/>
                  </a:lnTo>
                  <a:lnTo>
                    <a:pt x="20" y="539"/>
                  </a:lnTo>
                  <a:lnTo>
                    <a:pt x="22" y="541"/>
                  </a:lnTo>
                  <a:lnTo>
                    <a:pt x="24" y="544"/>
                  </a:lnTo>
                  <a:lnTo>
                    <a:pt x="27" y="548"/>
                  </a:lnTo>
                  <a:lnTo>
                    <a:pt x="29" y="552"/>
                  </a:lnTo>
                  <a:lnTo>
                    <a:pt x="32" y="555"/>
                  </a:lnTo>
                  <a:lnTo>
                    <a:pt x="34" y="559"/>
                  </a:lnTo>
                  <a:lnTo>
                    <a:pt x="35" y="564"/>
                  </a:lnTo>
                  <a:lnTo>
                    <a:pt x="36" y="567"/>
                  </a:lnTo>
                  <a:lnTo>
                    <a:pt x="37" y="567"/>
                  </a:lnTo>
                  <a:lnTo>
                    <a:pt x="40" y="567"/>
                  </a:lnTo>
                  <a:lnTo>
                    <a:pt x="42" y="568"/>
                  </a:lnTo>
                  <a:lnTo>
                    <a:pt x="43" y="569"/>
                  </a:lnTo>
                  <a:lnTo>
                    <a:pt x="44" y="571"/>
                  </a:lnTo>
                  <a:lnTo>
                    <a:pt x="47" y="572"/>
                  </a:lnTo>
                  <a:lnTo>
                    <a:pt x="49" y="573"/>
                  </a:lnTo>
                  <a:lnTo>
                    <a:pt x="50" y="573"/>
                  </a:lnTo>
                  <a:lnTo>
                    <a:pt x="52" y="575"/>
                  </a:lnTo>
                  <a:lnTo>
                    <a:pt x="54" y="578"/>
                  </a:lnTo>
                  <a:lnTo>
                    <a:pt x="54" y="578"/>
                  </a:lnTo>
                  <a:lnTo>
                    <a:pt x="55" y="580"/>
                  </a:lnTo>
                  <a:lnTo>
                    <a:pt x="56" y="582"/>
                  </a:lnTo>
                  <a:lnTo>
                    <a:pt x="57" y="584"/>
                  </a:lnTo>
                  <a:lnTo>
                    <a:pt x="57" y="585"/>
                  </a:lnTo>
                  <a:lnTo>
                    <a:pt x="57" y="588"/>
                  </a:lnTo>
                  <a:lnTo>
                    <a:pt x="58" y="591"/>
                  </a:lnTo>
                  <a:lnTo>
                    <a:pt x="59" y="594"/>
                  </a:lnTo>
                  <a:lnTo>
                    <a:pt x="61" y="596"/>
                  </a:lnTo>
                  <a:lnTo>
                    <a:pt x="64" y="598"/>
                  </a:lnTo>
                  <a:lnTo>
                    <a:pt x="65" y="600"/>
                  </a:lnTo>
                  <a:lnTo>
                    <a:pt x="67" y="602"/>
                  </a:lnTo>
                  <a:lnTo>
                    <a:pt x="69" y="605"/>
                  </a:lnTo>
                  <a:lnTo>
                    <a:pt x="73" y="609"/>
                  </a:lnTo>
                  <a:lnTo>
                    <a:pt x="73" y="611"/>
                  </a:lnTo>
                  <a:lnTo>
                    <a:pt x="69" y="609"/>
                  </a:lnTo>
                  <a:lnTo>
                    <a:pt x="63" y="605"/>
                  </a:lnTo>
                  <a:lnTo>
                    <a:pt x="59" y="605"/>
                  </a:lnTo>
                  <a:lnTo>
                    <a:pt x="59" y="605"/>
                  </a:lnTo>
                  <a:lnTo>
                    <a:pt x="54" y="605"/>
                  </a:lnTo>
                  <a:lnTo>
                    <a:pt x="48" y="604"/>
                  </a:lnTo>
                  <a:lnTo>
                    <a:pt x="44" y="604"/>
                  </a:lnTo>
                  <a:lnTo>
                    <a:pt x="34" y="600"/>
                  </a:lnTo>
                  <a:lnTo>
                    <a:pt x="32" y="599"/>
                  </a:lnTo>
                  <a:lnTo>
                    <a:pt x="24" y="596"/>
                  </a:lnTo>
                  <a:lnTo>
                    <a:pt x="24" y="596"/>
                  </a:lnTo>
                  <a:lnTo>
                    <a:pt x="9" y="590"/>
                  </a:lnTo>
                  <a:lnTo>
                    <a:pt x="6" y="603"/>
                  </a:lnTo>
                  <a:lnTo>
                    <a:pt x="5" y="617"/>
                  </a:lnTo>
                  <a:lnTo>
                    <a:pt x="4" y="630"/>
                  </a:lnTo>
                  <a:lnTo>
                    <a:pt x="0" y="644"/>
                  </a:lnTo>
                  <a:lnTo>
                    <a:pt x="2" y="654"/>
                  </a:lnTo>
                  <a:lnTo>
                    <a:pt x="9" y="654"/>
                  </a:lnTo>
                  <a:lnTo>
                    <a:pt x="20" y="643"/>
                  </a:lnTo>
                  <a:lnTo>
                    <a:pt x="31" y="635"/>
                  </a:lnTo>
                  <a:lnTo>
                    <a:pt x="37" y="628"/>
                  </a:lnTo>
                  <a:lnTo>
                    <a:pt x="47" y="624"/>
                  </a:lnTo>
                  <a:lnTo>
                    <a:pt x="58" y="623"/>
                  </a:lnTo>
                  <a:lnTo>
                    <a:pt x="60" y="626"/>
                  </a:lnTo>
                  <a:lnTo>
                    <a:pt x="61" y="628"/>
                  </a:lnTo>
                  <a:lnTo>
                    <a:pt x="63" y="630"/>
                  </a:lnTo>
                  <a:lnTo>
                    <a:pt x="65" y="632"/>
                  </a:lnTo>
                  <a:lnTo>
                    <a:pt x="76" y="636"/>
                  </a:lnTo>
                  <a:lnTo>
                    <a:pt x="77" y="636"/>
                  </a:lnTo>
                  <a:lnTo>
                    <a:pt x="85" y="643"/>
                  </a:lnTo>
                  <a:lnTo>
                    <a:pt x="85" y="654"/>
                  </a:lnTo>
                  <a:lnTo>
                    <a:pt x="85" y="664"/>
                  </a:lnTo>
                  <a:lnTo>
                    <a:pt x="81" y="676"/>
                  </a:lnTo>
                  <a:lnTo>
                    <a:pt x="78" y="685"/>
                  </a:lnTo>
                  <a:lnTo>
                    <a:pt x="76" y="691"/>
                  </a:lnTo>
                  <a:lnTo>
                    <a:pt x="75" y="694"/>
                  </a:lnTo>
                  <a:lnTo>
                    <a:pt x="74" y="694"/>
                  </a:lnTo>
                  <a:lnTo>
                    <a:pt x="74" y="702"/>
                  </a:lnTo>
                  <a:lnTo>
                    <a:pt x="74" y="705"/>
                  </a:lnTo>
                  <a:lnTo>
                    <a:pt x="77" y="708"/>
                  </a:lnTo>
                  <a:lnTo>
                    <a:pt x="78" y="710"/>
                  </a:lnTo>
                  <a:lnTo>
                    <a:pt x="79" y="710"/>
                  </a:lnTo>
                  <a:lnTo>
                    <a:pt x="91" y="717"/>
                  </a:lnTo>
                  <a:lnTo>
                    <a:pt x="105" y="735"/>
                  </a:lnTo>
                  <a:lnTo>
                    <a:pt x="115" y="748"/>
                  </a:lnTo>
                  <a:lnTo>
                    <a:pt x="124" y="759"/>
                  </a:lnTo>
                  <a:lnTo>
                    <a:pt x="135" y="775"/>
                  </a:lnTo>
                  <a:lnTo>
                    <a:pt x="135" y="775"/>
                  </a:lnTo>
                  <a:lnTo>
                    <a:pt x="153" y="797"/>
                  </a:lnTo>
                  <a:lnTo>
                    <a:pt x="155" y="799"/>
                  </a:lnTo>
                  <a:lnTo>
                    <a:pt x="168" y="817"/>
                  </a:lnTo>
                  <a:lnTo>
                    <a:pt x="166" y="818"/>
                  </a:lnTo>
                  <a:lnTo>
                    <a:pt x="168" y="822"/>
                  </a:lnTo>
                  <a:lnTo>
                    <a:pt x="179" y="833"/>
                  </a:lnTo>
                  <a:lnTo>
                    <a:pt x="186" y="840"/>
                  </a:lnTo>
                  <a:lnTo>
                    <a:pt x="195" y="854"/>
                  </a:lnTo>
                  <a:lnTo>
                    <a:pt x="207" y="869"/>
                  </a:lnTo>
                  <a:lnTo>
                    <a:pt x="215" y="878"/>
                  </a:lnTo>
                  <a:lnTo>
                    <a:pt x="218" y="881"/>
                  </a:lnTo>
                  <a:lnTo>
                    <a:pt x="230" y="883"/>
                  </a:lnTo>
                  <a:lnTo>
                    <a:pt x="238" y="881"/>
                  </a:lnTo>
                  <a:lnTo>
                    <a:pt x="241" y="882"/>
                  </a:lnTo>
                  <a:lnTo>
                    <a:pt x="243" y="889"/>
                  </a:lnTo>
                  <a:lnTo>
                    <a:pt x="245" y="892"/>
                  </a:lnTo>
                  <a:lnTo>
                    <a:pt x="245" y="896"/>
                  </a:lnTo>
                  <a:lnTo>
                    <a:pt x="248" y="899"/>
                  </a:lnTo>
                  <a:lnTo>
                    <a:pt x="250" y="903"/>
                  </a:lnTo>
                  <a:lnTo>
                    <a:pt x="250" y="908"/>
                  </a:lnTo>
                  <a:lnTo>
                    <a:pt x="249" y="913"/>
                  </a:lnTo>
                  <a:lnTo>
                    <a:pt x="253" y="915"/>
                  </a:lnTo>
                  <a:lnTo>
                    <a:pt x="253" y="917"/>
                  </a:lnTo>
                  <a:lnTo>
                    <a:pt x="253" y="923"/>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97" name="Google Shape;1197;p51" descr="{&quot;Key&quot;:&quot;makueni&quot;,&quot;Name&quot;:&quot;Makueni&quot;,&quot;Value&quot;:51.0,&quot;Formula&quot;:&quot;51&quot;,&quot;Text&quot;:&quot;51&quot;,&quot;OfficeApplication&quot;:1,&quot;HasValue&quot;:true}"/>
            <p:cNvSpPr/>
            <p:nvPr/>
          </p:nvSpPr>
          <p:spPr>
            <a:xfrm>
              <a:off x="2781110" y="4407908"/>
              <a:ext cx="745905" cy="799926"/>
            </a:xfrm>
            <a:custGeom>
              <a:avLst/>
              <a:gdLst/>
              <a:ahLst/>
              <a:cxnLst/>
              <a:rect l="l" t="t" r="r" b="b"/>
              <a:pathLst>
                <a:path w="1248" h="1332" extrusionOk="0">
                  <a:moveTo>
                    <a:pt x="10" y="248"/>
                  </a:moveTo>
                  <a:lnTo>
                    <a:pt x="10" y="250"/>
                  </a:lnTo>
                  <a:lnTo>
                    <a:pt x="10" y="251"/>
                  </a:lnTo>
                  <a:lnTo>
                    <a:pt x="10" y="251"/>
                  </a:lnTo>
                  <a:lnTo>
                    <a:pt x="7" y="263"/>
                  </a:lnTo>
                  <a:lnTo>
                    <a:pt x="2" y="279"/>
                  </a:lnTo>
                  <a:lnTo>
                    <a:pt x="3" y="286"/>
                  </a:lnTo>
                  <a:lnTo>
                    <a:pt x="0" y="295"/>
                  </a:lnTo>
                  <a:lnTo>
                    <a:pt x="2" y="297"/>
                  </a:lnTo>
                  <a:lnTo>
                    <a:pt x="6" y="304"/>
                  </a:lnTo>
                  <a:lnTo>
                    <a:pt x="16" y="319"/>
                  </a:lnTo>
                  <a:lnTo>
                    <a:pt x="16" y="319"/>
                  </a:lnTo>
                  <a:lnTo>
                    <a:pt x="16" y="328"/>
                  </a:lnTo>
                  <a:lnTo>
                    <a:pt x="11" y="337"/>
                  </a:lnTo>
                  <a:lnTo>
                    <a:pt x="11" y="343"/>
                  </a:lnTo>
                  <a:lnTo>
                    <a:pt x="19" y="356"/>
                  </a:lnTo>
                  <a:lnTo>
                    <a:pt x="25" y="366"/>
                  </a:lnTo>
                  <a:lnTo>
                    <a:pt x="28" y="368"/>
                  </a:lnTo>
                  <a:lnTo>
                    <a:pt x="34" y="372"/>
                  </a:lnTo>
                  <a:lnTo>
                    <a:pt x="36" y="378"/>
                  </a:lnTo>
                  <a:lnTo>
                    <a:pt x="50" y="381"/>
                  </a:lnTo>
                  <a:lnTo>
                    <a:pt x="65" y="379"/>
                  </a:lnTo>
                  <a:lnTo>
                    <a:pt x="77" y="382"/>
                  </a:lnTo>
                  <a:lnTo>
                    <a:pt x="83" y="387"/>
                  </a:lnTo>
                  <a:lnTo>
                    <a:pt x="92" y="393"/>
                  </a:lnTo>
                  <a:lnTo>
                    <a:pt x="93" y="394"/>
                  </a:lnTo>
                  <a:lnTo>
                    <a:pt x="99" y="399"/>
                  </a:lnTo>
                  <a:lnTo>
                    <a:pt x="109" y="404"/>
                  </a:lnTo>
                  <a:lnTo>
                    <a:pt x="115" y="410"/>
                  </a:lnTo>
                  <a:lnTo>
                    <a:pt x="122" y="423"/>
                  </a:lnTo>
                  <a:lnTo>
                    <a:pt x="125" y="431"/>
                  </a:lnTo>
                  <a:lnTo>
                    <a:pt x="130" y="438"/>
                  </a:lnTo>
                  <a:lnTo>
                    <a:pt x="136" y="442"/>
                  </a:lnTo>
                  <a:lnTo>
                    <a:pt x="150" y="443"/>
                  </a:lnTo>
                  <a:lnTo>
                    <a:pt x="165" y="443"/>
                  </a:lnTo>
                  <a:lnTo>
                    <a:pt x="184" y="448"/>
                  </a:lnTo>
                  <a:lnTo>
                    <a:pt x="184" y="448"/>
                  </a:lnTo>
                  <a:lnTo>
                    <a:pt x="199" y="451"/>
                  </a:lnTo>
                  <a:lnTo>
                    <a:pt x="202" y="453"/>
                  </a:lnTo>
                  <a:lnTo>
                    <a:pt x="203" y="452"/>
                  </a:lnTo>
                  <a:lnTo>
                    <a:pt x="216" y="459"/>
                  </a:lnTo>
                  <a:lnTo>
                    <a:pt x="217" y="460"/>
                  </a:lnTo>
                  <a:lnTo>
                    <a:pt x="229" y="468"/>
                  </a:lnTo>
                  <a:lnTo>
                    <a:pt x="234" y="471"/>
                  </a:lnTo>
                  <a:lnTo>
                    <a:pt x="244" y="478"/>
                  </a:lnTo>
                  <a:lnTo>
                    <a:pt x="263" y="489"/>
                  </a:lnTo>
                  <a:lnTo>
                    <a:pt x="269" y="495"/>
                  </a:lnTo>
                  <a:lnTo>
                    <a:pt x="295" y="510"/>
                  </a:lnTo>
                  <a:lnTo>
                    <a:pt x="298" y="511"/>
                  </a:lnTo>
                  <a:lnTo>
                    <a:pt x="298" y="511"/>
                  </a:lnTo>
                  <a:lnTo>
                    <a:pt x="304" y="513"/>
                  </a:lnTo>
                  <a:lnTo>
                    <a:pt x="320" y="519"/>
                  </a:lnTo>
                  <a:lnTo>
                    <a:pt x="324" y="521"/>
                  </a:lnTo>
                  <a:lnTo>
                    <a:pt x="336" y="525"/>
                  </a:lnTo>
                  <a:lnTo>
                    <a:pt x="336" y="528"/>
                  </a:lnTo>
                  <a:lnTo>
                    <a:pt x="343" y="530"/>
                  </a:lnTo>
                  <a:lnTo>
                    <a:pt x="350" y="532"/>
                  </a:lnTo>
                  <a:lnTo>
                    <a:pt x="359" y="536"/>
                  </a:lnTo>
                  <a:lnTo>
                    <a:pt x="364" y="541"/>
                  </a:lnTo>
                  <a:lnTo>
                    <a:pt x="365" y="543"/>
                  </a:lnTo>
                  <a:lnTo>
                    <a:pt x="367" y="547"/>
                  </a:lnTo>
                  <a:lnTo>
                    <a:pt x="371" y="550"/>
                  </a:lnTo>
                  <a:lnTo>
                    <a:pt x="377" y="551"/>
                  </a:lnTo>
                  <a:lnTo>
                    <a:pt x="388" y="554"/>
                  </a:lnTo>
                  <a:lnTo>
                    <a:pt x="399" y="564"/>
                  </a:lnTo>
                  <a:lnTo>
                    <a:pt x="408" y="574"/>
                  </a:lnTo>
                  <a:lnTo>
                    <a:pt x="421" y="580"/>
                  </a:lnTo>
                  <a:lnTo>
                    <a:pt x="433" y="584"/>
                  </a:lnTo>
                  <a:lnTo>
                    <a:pt x="433" y="584"/>
                  </a:lnTo>
                  <a:lnTo>
                    <a:pt x="449" y="582"/>
                  </a:lnTo>
                  <a:lnTo>
                    <a:pt x="464" y="580"/>
                  </a:lnTo>
                  <a:lnTo>
                    <a:pt x="472" y="579"/>
                  </a:lnTo>
                  <a:lnTo>
                    <a:pt x="474" y="580"/>
                  </a:lnTo>
                  <a:lnTo>
                    <a:pt x="475" y="580"/>
                  </a:lnTo>
                  <a:lnTo>
                    <a:pt x="486" y="582"/>
                  </a:lnTo>
                  <a:lnTo>
                    <a:pt x="494" y="586"/>
                  </a:lnTo>
                  <a:lnTo>
                    <a:pt x="503" y="589"/>
                  </a:lnTo>
                  <a:lnTo>
                    <a:pt x="506" y="590"/>
                  </a:lnTo>
                  <a:lnTo>
                    <a:pt x="510" y="592"/>
                  </a:lnTo>
                  <a:lnTo>
                    <a:pt x="511" y="597"/>
                  </a:lnTo>
                  <a:lnTo>
                    <a:pt x="514" y="600"/>
                  </a:lnTo>
                  <a:lnTo>
                    <a:pt x="517" y="605"/>
                  </a:lnTo>
                  <a:lnTo>
                    <a:pt x="519" y="608"/>
                  </a:lnTo>
                  <a:lnTo>
                    <a:pt x="517" y="610"/>
                  </a:lnTo>
                  <a:lnTo>
                    <a:pt x="514" y="613"/>
                  </a:lnTo>
                  <a:lnTo>
                    <a:pt x="506" y="621"/>
                  </a:lnTo>
                  <a:lnTo>
                    <a:pt x="500" y="629"/>
                  </a:lnTo>
                  <a:lnTo>
                    <a:pt x="498" y="631"/>
                  </a:lnTo>
                  <a:lnTo>
                    <a:pt x="492" y="639"/>
                  </a:lnTo>
                  <a:lnTo>
                    <a:pt x="484" y="648"/>
                  </a:lnTo>
                  <a:lnTo>
                    <a:pt x="485" y="651"/>
                  </a:lnTo>
                  <a:lnTo>
                    <a:pt x="486" y="659"/>
                  </a:lnTo>
                  <a:lnTo>
                    <a:pt x="487" y="668"/>
                  </a:lnTo>
                  <a:lnTo>
                    <a:pt x="485" y="673"/>
                  </a:lnTo>
                  <a:lnTo>
                    <a:pt x="482" y="682"/>
                  </a:lnTo>
                  <a:lnTo>
                    <a:pt x="478" y="691"/>
                  </a:lnTo>
                  <a:lnTo>
                    <a:pt x="475" y="698"/>
                  </a:lnTo>
                  <a:lnTo>
                    <a:pt x="474" y="701"/>
                  </a:lnTo>
                  <a:lnTo>
                    <a:pt x="461" y="704"/>
                  </a:lnTo>
                  <a:lnTo>
                    <a:pt x="454" y="709"/>
                  </a:lnTo>
                  <a:lnTo>
                    <a:pt x="447" y="708"/>
                  </a:lnTo>
                  <a:lnTo>
                    <a:pt x="446" y="708"/>
                  </a:lnTo>
                  <a:lnTo>
                    <a:pt x="439" y="710"/>
                  </a:lnTo>
                  <a:lnTo>
                    <a:pt x="431" y="708"/>
                  </a:lnTo>
                  <a:lnTo>
                    <a:pt x="430" y="709"/>
                  </a:lnTo>
                  <a:lnTo>
                    <a:pt x="425" y="712"/>
                  </a:lnTo>
                  <a:lnTo>
                    <a:pt x="422" y="714"/>
                  </a:lnTo>
                  <a:lnTo>
                    <a:pt x="419" y="716"/>
                  </a:lnTo>
                  <a:lnTo>
                    <a:pt x="416" y="718"/>
                  </a:lnTo>
                  <a:lnTo>
                    <a:pt x="416" y="722"/>
                  </a:lnTo>
                  <a:lnTo>
                    <a:pt x="418" y="728"/>
                  </a:lnTo>
                  <a:lnTo>
                    <a:pt x="431" y="742"/>
                  </a:lnTo>
                  <a:lnTo>
                    <a:pt x="435" y="750"/>
                  </a:lnTo>
                  <a:lnTo>
                    <a:pt x="459" y="777"/>
                  </a:lnTo>
                  <a:lnTo>
                    <a:pt x="460" y="777"/>
                  </a:lnTo>
                  <a:lnTo>
                    <a:pt x="517" y="843"/>
                  </a:lnTo>
                  <a:lnTo>
                    <a:pt x="517" y="844"/>
                  </a:lnTo>
                  <a:lnTo>
                    <a:pt x="552" y="886"/>
                  </a:lnTo>
                  <a:lnTo>
                    <a:pt x="598" y="939"/>
                  </a:lnTo>
                  <a:lnTo>
                    <a:pt x="627" y="970"/>
                  </a:lnTo>
                  <a:lnTo>
                    <a:pt x="637" y="982"/>
                  </a:lnTo>
                  <a:lnTo>
                    <a:pt x="642" y="990"/>
                  </a:lnTo>
                  <a:lnTo>
                    <a:pt x="644" y="996"/>
                  </a:lnTo>
                  <a:lnTo>
                    <a:pt x="650" y="1005"/>
                  </a:lnTo>
                  <a:lnTo>
                    <a:pt x="654" y="1004"/>
                  </a:lnTo>
                  <a:lnTo>
                    <a:pt x="654" y="1004"/>
                  </a:lnTo>
                  <a:lnTo>
                    <a:pt x="661" y="1022"/>
                  </a:lnTo>
                  <a:lnTo>
                    <a:pt x="666" y="1034"/>
                  </a:lnTo>
                  <a:lnTo>
                    <a:pt x="680" y="1048"/>
                  </a:lnTo>
                  <a:lnTo>
                    <a:pt x="686" y="1055"/>
                  </a:lnTo>
                  <a:lnTo>
                    <a:pt x="690" y="1076"/>
                  </a:lnTo>
                  <a:lnTo>
                    <a:pt x="695" y="1077"/>
                  </a:lnTo>
                  <a:lnTo>
                    <a:pt x="701" y="1078"/>
                  </a:lnTo>
                  <a:lnTo>
                    <a:pt x="704" y="1078"/>
                  </a:lnTo>
                  <a:lnTo>
                    <a:pt x="707" y="1080"/>
                  </a:lnTo>
                  <a:lnTo>
                    <a:pt x="710" y="1084"/>
                  </a:lnTo>
                  <a:lnTo>
                    <a:pt x="713" y="1090"/>
                  </a:lnTo>
                  <a:lnTo>
                    <a:pt x="715" y="1089"/>
                  </a:lnTo>
                  <a:lnTo>
                    <a:pt x="718" y="1095"/>
                  </a:lnTo>
                  <a:lnTo>
                    <a:pt x="715" y="1113"/>
                  </a:lnTo>
                  <a:lnTo>
                    <a:pt x="714" y="1126"/>
                  </a:lnTo>
                  <a:lnTo>
                    <a:pt x="720" y="1140"/>
                  </a:lnTo>
                  <a:lnTo>
                    <a:pt x="728" y="1146"/>
                  </a:lnTo>
                  <a:lnTo>
                    <a:pt x="729" y="1142"/>
                  </a:lnTo>
                  <a:lnTo>
                    <a:pt x="748" y="1149"/>
                  </a:lnTo>
                  <a:lnTo>
                    <a:pt x="757" y="1151"/>
                  </a:lnTo>
                  <a:lnTo>
                    <a:pt x="774" y="1144"/>
                  </a:lnTo>
                  <a:lnTo>
                    <a:pt x="794" y="1133"/>
                  </a:lnTo>
                  <a:lnTo>
                    <a:pt x="817" y="1119"/>
                  </a:lnTo>
                  <a:lnTo>
                    <a:pt x="844" y="1104"/>
                  </a:lnTo>
                  <a:lnTo>
                    <a:pt x="865" y="1092"/>
                  </a:lnTo>
                  <a:lnTo>
                    <a:pt x="883" y="1084"/>
                  </a:lnTo>
                  <a:lnTo>
                    <a:pt x="896" y="1075"/>
                  </a:lnTo>
                  <a:lnTo>
                    <a:pt x="908" y="1073"/>
                  </a:lnTo>
                  <a:lnTo>
                    <a:pt x="917" y="1072"/>
                  </a:lnTo>
                  <a:lnTo>
                    <a:pt x="921" y="1067"/>
                  </a:lnTo>
                  <a:lnTo>
                    <a:pt x="924" y="1066"/>
                  </a:lnTo>
                  <a:lnTo>
                    <a:pt x="928" y="1069"/>
                  </a:lnTo>
                  <a:lnTo>
                    <a:pt x="929" y="1069"/>
                  </a:lnTo>
                  <a:lnTo>
                    <a:pt x="932" y="1070"/>
                  </a:lnTo>
                  <a:lnTo>
                    <a:pt x="936" y="1068"/>
                  </a:lnTo>
                  <a:lnTo>
                    <a:pt x="936" y="1063"/>
                  </a:lnTo>
                  <a:lnTo>
                    <a:pt x="936" y="1063"/>
                  </a:lnTo>
                  <a:lnTo>
                    <a:pt x="937" y="1062"/>
                  </a:lnTo>
                  <a:lnTo>
                    <a:pt x="945" y="1068"/>
                  </a:lnTo>
                  <a:lnTo>
                    <a:pt x="959" y="1080"/>
                  </a:lnTo>
                  <a:lnTo>
                    <a:pt x="978" y="1093"/>
                  </a:lnTo>
                  <a:lnTo>
                    <a:pt x="995" y="1101"/>
                  </a:lnTo>
                  <a:lnTo>
                    <a:pt x="1020" y="1122"/>
                  </a:lnTo>
                  <a:lnTo>
                    <a:pt x="1035" y="1137"/>
                  </a:lnTo>
                  <a:lnTo>
                    <a:pt x="1045" y="1154"/>
                  </a:lnTo>
                  <a:lnTo>
                    <a:pt x="1062" y="1178"/>
                  </a:lnTo>
                  <a:lnTo>
                    <a:pt x="1083" y="1197"/>
                  </a:lnTo>
                  <a:lnTo>
                    <a:pt x="1095" y="1222"/>
                  </a:lnTo>
                  <a:lnTo>
                    <a:pt x="1108" y="1246"/>
                  </a:lnTo>
                  <a:lnTo>
                    <a:pt x="1141" y="1280"/>
                  </a:lnTo>
                  <a:lnTo>
                    <a:pt x="1161" y="1287"/>
                  </a:lnTo>
                  <a:lnTo>
                    <a:pt x="1183" y="1312"/>
                  </a:lnTo>
                  <a:lnTo>
                    <a:pt x="1200" y="1332"/>
                  </a:lnTo>
                  <a:lnTo>
                    <a:pt x="1207" y="1332"/>
                  </a:lnTo>
                  <a:lnTo>
                    <a:pt x="1217" y="1332"/>
                  </a:lnTo>
                  <a:lnTo>
                    <a:pt x="1222" y="1329"/>
                  </a:lnTo>
                  <a:lnTo>
                    <a:pt x="1225" y="1327"/>
                  </a:lnTo>
                  <a:lnTo>
                    <a:pt x="1230" y="1323"/>
                  </a:lnTo>
                  <a:lnTo>
                    <a:pt x="1246" y="1324"/>
                  </a:lnTo>
                  <a:lnTo>
                    <a:pt x="1248" y="1324"/>
                  </a:lnTo>
                  <a:lnTo>
                    <a:pt x="1247" y="1321"/>
                  </a:lnTo>
                  <a:lnTo>
                    <a:pt x="1245" y="1319"/>
                  </a:lnTo>
                  <a:lnTo>
                    <a:pt x="1240" y="1316"/>
                  </a:lnTo>
                  <a:lnTo>
                    <a:pt x="1237" y="1312"/>
                  </a:lnTo>
                  <a:lnTo>
                    <a:pt x="1232" y="1304"/>
                  </a:lnTo>
                  <a:lnTo>
                    <a:pt x="1226" y="1295"/>
                  </a:lnTo>
                  <a:lnTo>
                    <a:pt x="1221" y="1286"/>
                  </a:lnTo>
                  <a:lnTo>
                    <a:pt x="1211" y="1280"/>
                  </a:lnTo>
                  <a:lnTo>
                    <a:pt x="1204" y="1268"/>
                  </a:lnTo>
                  <a:lnTo>
                    <a:pt x="1200" y="1256"/>
                  </a:lnTo>
                  <a:lnTo>
                    <a:pt x="1192" y="1244"/>
                  </a:lnTo>
                  <a:lnTo>
                    <a:pt x="1190" y="1241"/>
                  </a:lnTo>
                  <a:lnTo>
                    <a:pt x="1186" y="1237"/>
                  </a:lnTo>
                  <a:lnTo>
                    <a:pt x="1184" y="1233"/>
                  </a:lnTo>
                  <a:lnTo>
                    <a:pt x="1182" y="1231"/>
                  </a:lnTo>
                  <a:lnTo>
                    <a:pt x="1177" y="1224"/>
                  </a:lnTo>
                  <a:lnTo>
                    <a:pt x="1176" y="1215"/>
                  </a:lnTo>
                  <a:lnTo>
                    <a:pt x="1176" y="1213"/>
                  </a:lnTo>
                  <a:lnTo>
                    <a:pt x="1168" y="1203"/>
                  </a:lnTo>
                  <a:lnTo>
                    <a:pt x="1166" y="1195"/>
                  </a:lnTo>
                  <a:lnTo>
                    <a:pt x="1166" y="1194"/>
                  </a:lnTo>
                  <a:lnTo>
                    <a:pt x="1166" y="1186"/>
                  </a:lnTo>
                  <a:lnTo>
                    <a:pt x="1166" y="1186"/>
                  </a:lnTo>
                  <a:lnTo>
                    <a:pt x="1163" y="1179"/>
                  </a:lnTo>
                  <a:lnTo>
                    <a:pt x="1159" y="1171"/>
                  </a:lnTo>
                  <a:lnTo>
                    <a:pt x="1161" y="1163"/>
                  </a:lnTo>
                  <a:lnTo>
                    <a:pt x="1161" y="1163"/>
                  </a:lnTo>
                  <a:lnTo>
                    <a:pt x="1163" y="1156"/>
                  </a:lnTo>
                  <a:lnTo>
                    <a:pt x="1165" y="1145"/>
                  </a:lnTo>
                  <a:lnTo>
                    <a:pt x="1164" y="1140"/>
                  </a:lnTo>
                  <a:lnTo>
                    <a:pt x="1159" y="1130"/>
                  </a:lnTo>
                  <a:lnTo>
                    <a:pt x="1158" y="1127"/>
                  </a:lnTo>
                  <a:lnTo>
                    <a:pt x="1152" y="1110"/>
                  </a:lnTo>
                  <a:lnTo>
                    <a:pt x="1147" y="1101"/>
                  </a:lnTo>
                  <a:lnTo>
                    <a:pt x="1142" y="1090"/>
                  </a:lnTo>
                  <a:lnTo>
                    <a:pt x="1141" y="1087"/>
                  </a:lnTo>
                  <a:lnTo>
                    <a:pt x="1132" y="1065"/>
                  </a:lnTo>
                  <a:lnTo>
                    <a:pt x="1126" y="1048"/>
                  </a:lnTo>
                  <a:lnTo>
                    <a:pt x="1126" y="1047"/>
                  </a:lnTo>
                  <a:lnTo>
                    <a:pt x="1124" y="1038"/>
                  </a:lnTo>
                  <a:lnTo>
                    <a:pt x="1117" y="1032"/>
                  </a:lnTo>
                  <a:lnTo>
                    <a:pt x="1110" y="1024"/>
                  </a:lnTo>
                  <a:lnTo>
                    <a:pt x="1110" y="1023"/>
                  </a:lnTo>
                  <a:lnTo>
                    <a:pt x="1108" y="1019"/>
                  </a:lnTo>
                  <a:lnTo>
                    <a:pt x="1106" y="1015"/>
                  </a:lnTo>
                  <a:lnTo>
                    <a:pt x="1103" y="1003"/>
                  </a:lnTo>
                  <a:lnTo>
                    <a:pt x="1097" y="987"/>
                  </a:lnTo>
                  <a:lnTo>
                    <a:pt x="1092" y="975"/>
                  </a:lnTo>
                  <a:lnTo>
                    <a:pt x="1091" y="974"/>
                  </a:lnTo>
                  <a:lnTo>
                    <a:pt x="1089" y="972"/>
                  </a:lnTo>
                  <a:lnTo>
                    <a:pt x="1083" y="962"/>
                  </a:lnTo>
                  <a:lnTo>
                    <a:pt x="1080" y="950"/>
                  </a:lnTo>
                  <a:lnTo>
                    <a:pt x="1080" y="950"/>
                  </a:lnTo>
                  <a:lnTo>
                    <a:pt x="1078" y="940"/>
                  </a:lnTo>
                  <a:lnTo>
                    <a:pt x="1076" y="938"/>
                  </a:lnTo>
                  <a:lnTo>
                    <a:pt x="1070" y="936"/>
                  </a:lnTo>
                  <a:lnTo>
                    <a:pt x="1068" y="930"/>
                  </a:lnTo>
                  <a:lnTo>
                    <a:pt x="1068" y="922"/>
                  </a:lnTo>
                  <a:lnTo>
                    <a:pt x="1068" y="919"/>
                  </a:lnTo>
                  <a:lnTo>
                    <a:pt x="1068" y="919"/>
                  </a:lnTo>
                  <a:lnTo>
                    <a:pt x="1065" y="914"/>
                  </a:lnTo>
                  <a:lnTo>
                    <a:pt x="1062" y="906"/>
                  </a:lnTo>
                  <a:lnTo>
                    <a:pt x="1061" y="900"/>
                  </a:lnTo>
                  <a:lnTo>
                    <a:pt x="1056" y="899"/>
                  </a:lnTo>
                  <a:lnTo>
                    <a:pt x="1051" y="892"/>
                  </a:lnTo>
                  <a:lnTo>
                    <a:pt x="1050" y="890"/>
                  </a:lnTo>
                  <a:lnTo>
                    <a:pt x="1045" y="883"/>
                  </a:lnTo>
                  <a:lnTo>
                    <a:pt x="1038" y="878"/>
                  </a:lnTo>
                  <a:lnTo>
                    <a:pt x="1035" y="866"/>
                  </a:lnTo>
                  <a:lnTo>
                    <a:pt x="1035" y="863"/>
                  </a:lnTo>
                  <a:lnTo>
                    <a:pt x="1031" y="849"/>
                  </a:lnTo>
                  <a:lnTo>
                    <a:pt x="1031" y="834"/>
                  </a:lnTo>
                  <a:lnTo>
                    <a:pt x="1028" y="825"/>
                  </a:lnTo>
                  <a:lnTo>
                    <a:pt x="1025" y="822"/>
                  </a:lnTo>
                  <a:lnTo>
                    <a:pt x="1020" y="819"/>
                  </a:lnTo>
                  <a:lnTo>
                    <a:pt x="1019" y="819"/>
                  </a:lnTo>
                  <a:lnTo>
                    <a:pt x="1010" y="818"/>
                  </a:lnTo>
                  <a:lnTo>
                    <a:pt x="1007" y="817"/>
                  </a:lnTo>
                  <a:lnTo>
                    <a:pt x="1004" y="814"/>
                  </a:lnTo>
                  <a:lnTo>
                    <a:pt x="1001" y="812"/>
                  </a:lnTo>
                  <a:lnTo>
                    <a:pt x="997" y="809"/>
                  </a:lnTo>
                  <a:lnTo>
                    <a:pt x="990" y="802"/>
                  </a:lnTo>
                  <a:lnTo>
                    <a:pt x="981" y="798"/>
                  </a:lnTo>
                  <a:lnTo>
                    <a:pt x="980" y="793"/>
                  </a:lnTo>
                  <a:lnTo>
                    <a:pt x="977" y="785"/>
                  </a:lnTo>
                  <a:lnTo>
                    <a:pt x="973" y="774"/>
                  </a:lnTo>
                  <a:lnTo>
                    <a:pt x="972" y="767"/>
                  </a:lnTo>
                  <a:lnTo>
                    <a:pt x="968" y="759"/>
                  </a:lnTo>
                  <a:lnTo>
                    <a:pt x="964" y="761"/>
                  </a:lnTo>
                  <a:lnTo>
                    <a:pt x="962" y="759"/>
                  </a:lnTo>
                  <a:lnTo>
                    <a:pt x="959" y="758"/>
                  </a:lnTo>
                  <a:lnTo>
                    <a:pt x="956" y="755"/>
                  </a:lnTo>
                  <a:lnTo>
                    <a:pt x="950" y="748"/>
                  </a:lnTo>
                  <a:lnTo>
                    <a:pt x="944" y="745"/>
                  </a:lnTo>
                  <a:lnTo>
                    <a:pt x="944" y="745"/>
                  </a:lnTo>
                  <a:lnTo>
                    <a:pt x="941" y="744"/>
                  </a:lnTo>
                  <a:lnTo>
                    <a:pt x="930" y="741"/>
                  </a:lnTo>
                  <a:lnTo>
                    <a:pt x="920" y="736"/>
                  </a:lnTo>
                  <a:lnTo>
                    <a:pt x="913" y="729"/>
                  </a:lnTo>
                  <a:lnTo>
                    <a:pt x="907" y="729"/>
                  </a:lnTo>
                  <a:lnTo>
                    <a:pt x="903" y="729"/>
                  </a:lnTo>
                  <a:lnTo>
                    <a:pt x="897" y="732"/>
                  </a:lnTo>
                  <a:lnTo>
                    <a:pt x="895" y="734"/>
                  </a:lnTo>
                  <a:lnTo>
                    <a:pt x="892" y="731"/>
                  </a:lnTo>
                  <a:lnTo>
                    <a:pt x="887" y="724"/>
                  </a:lnTo>
                  <a:lnTo>
                    <a:pt x="887" y="724"/>
                  </a:lnTo>
                  <a:lnTo>
                    <a:pt x="887" y="724"/>
                  </a:lnTo>
                  <a:lnTo>
                    <a:pt x="882" y="716"/>
                  </a:lnTo>
                  <a:lnTo>
                    <a:pt x="882" y="716"/>
                  </a:lnTo>
                  <a:lnTo>
                    <a:pt x="882" y="706"/>
                  </a:lnTo>
                  <a:lnTo>
                    <a:pt x="882" y="706"/>
                  </a:lnTo>
                  <a:lnTo>
                    <a:pt x="877" y="697"/>
                  </a:lnTo>
                  <a:lnTo>
                    <a:pt x="873" y="693"/>
                  </a:lnTo>
                  <a:lnTo>
                    <a:pt x="868" y="687"/>
                  </a:lnTo>
                  <a:lnTo>
                    <a:pt x="863" y="686"/>
                  </a:lnTo>
                  <a:lnTo>
                    <a:pt x="857" y="680"/>
                  </a:lnTo>
                  <a:lnTo>
                    <a:pt x="855" y="677"/>
                  </a:lnTo>
                  <a:lnTo>
                    <a:pt x="854" y="675"/>
                  </a:lnTo>
                  <a:lnTo>
                    <a:pt x="850" y="673"/>
                  </a:lnTo>
                  <a:lnTo>
                    <a:pt x="844" y="656"/>
                  </a:lnTo>
                  <a:lnTo>
                    <a:pt x="843" y="645"/>
                  </a:lnTo>
                  <a:lnTo>
                    <a:pt x="838" y="637"/>
                  </a:lnTo>
                  <a:lnTo>
                    <a:pt x="839" y="636"/>
                  </a:lnTo>
                  <a:lnTo>
                    <a:pt x="841" y="634"/>
                  </a:lnTo>
                  <a:lnTo>
                    <a:pt x="842" y="630"/>
                  </a:lnTo>
                  <a:lnTo>
                    <a:pt x="842" y="629"/>
                  </a:lnTo>
                  <a:lnTo>
                    <a:pt x="832" y="617"/>
                  </a:lnTo>
                  <a:lnTo>
                    <a:pt x="827" y="605"/>
                  </a:lnTo>
                  <a:lnTo>
                    <a:pt x="823" y="592"/>
                  </a:lnTo>
                  <a:lnTo>
                    <a:pt x="823" y="592"/>
                  </a:lnTo>
                  <a:lnTo>
                    <a:pt x="815" y="589"/>
                  </a:lnTo>
                  <a:lnTo>
                    <a:pt x="808" y="588"/>
                  </a:lnTo>
                  <a:lnTo>
                    <a:pt x="806" y="586"/>
                  </a:lnTo>
                  <a:lnTo>
                    <a:pt x="803" y="579"/>
                  </a:lnTo>
                  <a:lnTo>
                    <a:pt x="801" y="576"/>
                  </a:lnTo>
                  <a:lnTo>
                    <a:pt x="800" y="573"/>
                  </a:lnTo>
                  <a:lnTo>
                    <a:pt x="794" y="572"/>
                  </a:lnTo>
                  <a:lnTo>
                    <a:pt x="786" y="577"/>
                  </a:lnTo>
                  <a:lnTo>
                    <a:pt x="777" y="578"/>
                  </a:lnTo>
                  <a:lnTo>
                    <a:pt x="773" y="579"/>
                  </a:lnTo>
                  <a:lnTo>
                    <a:pt x="763" y="582"/>
                  </a:lnTo>
                  <a:lnTo>
                    <a:pt x="761" y="584"/>
                  </a:lnTo>
                  <a:lnTo>
                    <a:pt x="753" y="588"/>
                  </a:lnTo>
                  <a:lnTo>
                    <a:pt x="753" y="589"/>
                  </a:lnTo>
                  <a:lnTo>
                    <a:pt x="749" y="591"/>
                  </a:lnTo>
                  <a:lnTo>
                    <a:pt x="748" y="589"/>
                  </a:lnTo>
                  <a:lnTo>
                    <a:pt x="748" y="589"/>
                  </a:lnTo>
                  <a:lnTo>
                    <a:pt x="748" y="588"/>
                  </a:lnTo>
                  <a:lnTo>
                    <a:pt x="747" y="583"/>
                  </a:lnTo>
                  <a:lnTo>
                    <a:pt x="747" y="577"/>
                  </a:lnTo>
                  <a:lnTo>
                    <a:pt x="747" y="570"/>
                  </a:lnTo>
                  <a:lnTo>
                    <a:pt x="741" y="567"/>
                  </a:lnTo>
                  <a:lnTo>
                    <a:pt x="735" y="558"/>
                  </a:lnTo>
                  <a:lnTo>
                    <a:pt x="735" y="544"/>
                  </a:lnTo>
                  <a:lnTo>
                    <a:pt x="740" y="534"/>
                  </a:lnTo>
                  <a:lnTo>
                    <a:pt x="741" y="532"/>
                  </a:lnTo>
                  <a:lnTo>
                    <a:pt x="738" y="519"/>
                  </a:lnTo>
                  <a:lnTo>
                    <a:pt x="741" y="502"/>
                  </a:lnTo>
                  <a:lnTo>
                    <a:pt x="737" y="489"/>
                  </a:lnTo>
                  <a:lnTo>
                    <a:pt x="738" y="483"/>
                  </a:lnTo>
                  <a:lnTo>
                    <a:pt x="737" y="478"/>
                  </a:lnTo>
                  <a:lnTo>
                    <a:pt x="735" y="471"/>
                  </a:lnTo>
                  <a:lnTo>
                    <a:pt x="732" y="468"/>
                  </a:lnTo>
                  <a:lnTo>
                    <a:pt x="729" y="468"/>
                  </a:lnTo>
                  <a:lnTo>
                    <a:pt x="724" y="471"/>
                  </a:lnTo>
                  <a:lnTo>
                    <a:pt x="725" y="468"/>
                  </a:lnTo>
                  <a:lnTo>
                    <a:pt x="725" y="467"/>
                  </a:lnTo>
                  <a:lnTo>
                    <a:pt x="727" y="462"/>
                  </a:lnTo>
                  <a:lnTo>
                    <a:pt x="727" y="457"/>
                  </a:lnTo>
                  <a:lnTo>
                    <a:pt x="727" y="457"/>
                  </a:lnTo>
                  <a:lnTo>
                    <a:pt x="724" y="454"/>
                  </a:lnTo>
                  <a:lnTo>
                    <a:pt x="725" y="448"/>
                  </a:lnTo>
                  <a:lnTo>
                    <a:pt x="723" y="444"/>
                  </a:lnTo>
                  <a:lnTo>
                    <a:pt x="723" y="443"/>
                  </a:lnTo>
                  <a:lnTo>
                    <a:pt x="718" y="436"/>
                  </a:lnTo>
                  <a:lnTo>
                    <a:pt x="711" y="422"/>
                  </a:lnTo>
                  <a:lnTo>
                    <a:pt x="704" y="402"/>
                  </a:lnTo>
                  <a:lnTo>
                    <a:pt x="701" y="395"/>
                  </a:lnTo>
                  <a:lnTo>
                    <a:pt x="698" y="388"/>
                  </a:lnTo>
                  <a:lnTo>
                    <a:pt x="697" y="379"/>
                  </a:lnTo>
                  <a:lnTo>
                    <a:pt x="697" y="375"/>
                  </a:lnTo>
                  <a:lnTo>
                    <a:pt x="701" y="362"/>
                  </a:lnTo>
                  <a:lnTo>
                    <a:pt x="703" y="358"/>
                  </a:lnTo>
                  <a:lnTo>
                    <a:pt x="703" y="352"/>
                  </a:lnTo>
                  <a:lnTo>
                    <a:pt x="703" y="352"/>
                  </a:lnTo>
                  <a:lnTo>
                    <a:pt x="698" y="349"/>
                  </a:lnTo>
                  <a:lnTo>
                    <a:pt x="695" y="347"/>
                  </a:lnTo>
                  <a:lnTo>
                    <a:pt x="693" y="347"/>
                  </a:lnTo>
                  <a:lnTo>
                    <a:pt x="693" y="345"/>
                  </a:lnTo>
                  <a:lnTo>
                    <a:pt x="692" y="337"/>
                  </a:lnTo>
                  <a:lnTo>
                    <a:pt x="690" y="329"/>
                  </a:lnTo>
                  <a:lnTo>
                    <a:pt x="690" y="328"/>
                  </a:lnTo>
                  <a:lnTo>
                    <a:pt x="688" y="325"/>
                  </a:lnTo>
                  <a:lnTo>
                    <a:pt x="687" y="320"/>
                  </a:lnTo>
                  <a:lnTo>
                    <a:pt x="686" y="319"/>
                  </a:lnTo>
                  <a:lnTo>
                    <a:pt x="679" y="314"/>
                  </a:lnTo>
                  <a:lnTo>
                    <a:pt x="678" y="312"/>
                  </a:lnTo>
                  <a:lnTo>
                    <a:pt x="674" y="307"/>
                  </a:lnTo>
                  <a:lnTo>
                    <a:pt x="675" y="301"/>
                  </a:lnTo>
                  <a:lnTo>
                    <a:pt x="679" y="297"/>
                  </a:lnTo>
                  <a:lnTo>
                    <a:pt x="683" y="293"/>
                  </a:lnTo>
                  <a:lnTo>
                    <a:pt x="681" y="288"/>
                  </a:lnTo>
                  <a:lnTo>
                    <a:pt x="674" y="283"/>
                  </a:lnTo>
                  <a:lnTo>
                    <a:pt x="671" y="279"/>
                  </a:lnTo>
                  <a:lnTo>
                    <a:pt x="664" y="276"/>
                  </a:lnTo>
                  <a:lnTo>
                    <a:pt x="654" y="267"/>
                  </a:lnTo>
                  <a:lnTo>
                    <a:pt x="644" y="257"/>
                  </a:lnTo>
                  <a:lnTo>
                    <a:pt x="638" y="247"/>
                  </a:lnTo>
                  <a:lnTo>
                    <a:pt x="635" y="243"/>
                  </a:lnTo>
                  <a:lnTo>
                    <a:pt x="632" y="236"/>
                  </a:lnTo>
                  <a:lnTo>
                    <a:pt x="632" y="232"/>
                  </a:lnTo>
                  <a:lnTo>
                    <a:pt x="635" y="227"/>
                  </a:lnTo>
                  <a:lnTo>
                    <a:pt x="641" y="227"/>
                  </a:lnTo>
                  <a:lnTo>
                    <a:pt x="641" y="227"/>
                  </a:lnTo>
                  <a:lnTo>
                    <a:pt x="642" y="227"/>
                  </a:lnTo>
                  <a:lnTo>
                    <a:pt x="642" y="224"/>
                  </a:lnTo>
                  <a:lnTo>
                    <a:pt x="646" y="223"/>
                  </a:lnTo>
                  <a:lnTo>
                    <a:pt x="644" y="218"/>
                  </a:lnTo>
                  <a:lnTo>
                    <a:pt x="647" y="215"/>
                  </a:lnTo>
                  <a:lnTo>
                    <a:pt x="647" y="210"/>
                  </a:lnTo>
                  <a:lnTo>
                    <a:pt x="644" y="200"/>
                  </a:lnTo>
                  <a:lnTo>
                    <a:pt x="640" y="190"/>
                  </a:lnTo>
                  <a:lnTo>
                    <a:pt x="639" y="183"/>
                  </a:lnTo>
                  <a:lnTo>
                    <a:pt x="637" y="177"/>
                  </a:lnTo>
                  <a:lnTo>
                    <a:pt x="632" y="175"/>
                  </a:lnTo>
                  <a:lnTo>
                    <a:pt x="628" y="174"/>
                  </a:lnTo>
                  <a:lnTo>
                    <a:pt x="629" y="168"/>
                  </a:lnTo>
                  <a:lnTo>
                    <a:pt x="631" y="160"/>
                  </a:lnTo>
                  <a:lnTo>
                    <a:pt x="625" y="156"/>
                  </a:lnTo>
                  <a:lnTo>
                    <a:pt x="625" y="149"/>
                  </a:lnTo>
                  <a:lnTo>
                    <a:pt x="625" y="149"/>
                  </a:lnTo>
                  <a:lnTo>
                    <a:pt x="622" y="141"/>
                  </a:lnTo>
                  <a:lnTo>
                    <a:pt x="616" y="137"/>
                  </a:lnTo>
                  <a:lnTo>
                    <a:pt x="615" y="137"/>
                  </a:lnTo>
                  <a:lnTo>
                    <a:pt x="611" y="130"/>
                  </a:lnTo>
                  <a:lnTo>
                    <a:pt x="606" y="127"/>
                  </a:lnTo>
                  <a:lnTo>
                    <a:pt x="600" y="118"/>
                  </a:lnTo>
                  <a:lnTo>
                    <a:pt x="600" y="115"/>
                  </a:lnTo>
                  <a:lnTo>
                    <a:pt x="597" y="109"/>
                  </a:lnTo>
                  <a:lnTo>
                    <a:pt x="595" y="106"/>
                  </a:lnTo>
                  <a:lnTo>
                    <a:pt x="596" y="104"/>
                  </a:lnTo>
                  <a:lnTo>
                    <a:pt x="584" y="88"/>
                  </a:lnTo>
                  <a:lnTo>
                    <a:pt x="579" y="79"/>
                  </a:lnTo>
                  <a:lnTo>
                    <a:pt x="574" y="70"/>
                  </a:lnTo>
                  <a:lnTo>
                    <a:pt x="567" y="60"/>
                  </a:lnTo>
                  <a:lnTo>
                    <a:pt x="562" y="55"/>
                  </a:lnTo>
                  <a:lnTo>
                    <a:pt x="556" y="46"/>
                  </a:lnTo>
                  <a:lnTo>
                    <a:pt x="549" y="49"/>
                  </a:lnTo>
                  <a:lnTo>
                    <a:pt x="538" y="49"/>
                  </a:lnTo>
                  <a:lnTo>
                    <a:pt x="539" y="56"/>
                  </a:lnTo>
                  <a:lnTo>
                    <a:pt x="538" y="65"/>
                  </a:lnTo>
                  <a:lnTo>
                    <a:pt x="532" y="75"/>
                  </a:lnTo>
                  <a:lnTo>
                    <a:pt x="527" y="78"/>
                  </a:lnTo>
                  <a:lnTo>
                    <a:pt x="521" y="79"/>
                  </a:lnTo>
                  <a:lnTo>
                    <a:pt x="517" y="76"/>
                  </a:lnTo>
                  <a:lnTo>
                    <a:pt x="512" y="67"/>
                  </a:lnTo>
                  <a:lnTo>
                    <a:pt x="506" y="61"/>
                  </a:lnTo>
                  <a:lnTo>
                    <a:pt x="501" y="61"/>
                  </a:lnTo>
                  <a:lnTo>
                    <a:pt x="493" y="59"/>
                  </a:lnTo>
                  <a:lnTo>
                    <a:pt x="492" y="65"/>
                  </a:lnTo>
                  <a:lnTo>
                    <a:pt x="491" y="69"/>
                  </a:lnTo>
                  <a:lnTo>
                    <a:pt x="484" y="88"/>
                  </a:lnTo>
                  <a:lnTo>
                    <a:pt x="477" y="95"/>
                  </a:lnTo>
                  <a:lnTo>
                    <a:pt x="474" y="105"/>
                  </a:lnTo>
                  <a:lnTo>
                    <a:pt x="469" y="106"/>
                  </a:lnTo>
                  <a:lnTo>
                    <a:pt x="464" y="100"/>
                  </a:lnTo>
                  <a:lnTo>
                    <a:pt x="459" y="96"/>
                  </a:lnTo>
                  <a:lnTo>
                    <a:pt x="456" y="91"/>
                  </a:lnTo>
                  <a:lnTo>
                    <a:pt x="452" y="82"/>
                  </a:lnTo>
                  <a:lnTo>
                    <a:pt x="451" y="76"/>
                  </a:lnTo>
                  <a:lnTo>
                    <a:pt x="452" y="68"/>
                  </a:lnTo>
                  <a:lnTo>
                    <a:pt x="449" y="68"/>
                  </a:lnTo>
                  <a:lnTo>
                    <a:pt x="450" y="65"/>
                  </a:lnTo>
                  <a:lnTo>
                    <a:pt x="442" y="66"/>
                  </a:lnTo>
                  <a:lnTo>
                    <a:pt x="436" y="60"/>
                  </a:lnTo>
                  <a:lnTo>
                    <a:pt x="431" y="51"/>
                  </a:lnTo>
                  <a:lnTo>
                    <a:pt x="431" y="48"/>
                  </a:lnTo>
                  <a:lnTo>
                    <a:pt x="431" y="47"/>
                  </a:lnTo>
                  <a:lnTo>
                    <a:pt x="431" y="47"/>
                  </a:lnTo>
                  <a:lnTo>
                    <a:pt x="431" y="47"/>
                  </a:lnTo>
                  <a:lnTo>
                    <a:pt x="431" y="47"/>
                  </a:lnTo>
                  <a:lnTo>
                    <a:pt x="431" y="47"/>
                  </a:lnTo>
                  <a:lnTo>
                    <a:pt x="428" y="45"/>
                  </a:lnTo>
                  <a:lnTo>
                    <a:pt x="428" y="45"/>
                  </a:lnTo>
                  <a:lnTo>
                    <a:pt x="424" y="46"/>
                  </a:lnTo>
                  <a:lnTo>
                    <a:pt x="424" y="46"/>
                  </a:lnTo>
                  <a:lnTo>
                    <a:pt x="421" y="43"/>
                  </a:lnTo>
                  <a:lnTo>
                    <a:pt x="418" y="43"/>
                  </a:lnTo>
                  <a:lnTo>
                    <a:pt x="417" y="43"/>
                  </a:lnTo>
                  <a:lnTo>
                    <a:pt x="416" y="43"/>
                  </a:lnTo>
                  <a:lnTo>
                    <a:pt x="413" y="35"/>
                  </a:lnTo>
                  <a:lnTo>
                    <a:pt x="392" y="43"/>
                  </a:lnTo>
                  <a:lnTo>
                    <a:pt x="390" y="41"/>
                  </a:lnTo>
                  <a:lnTo>
                    <a:pt x="390" y="41"/>
                  </a:lnTo>
                  <a:lnTo>
                    <a:pt x="389" y="36"/>
                  </a:lnTo>
                  <a:lnTo>
                    <a:pt x="389" y="36"/>
                  </a:lnTo>
                  <a:lnTo>
                    <a:pt x="380" y="37"/>
                  </a:lnTo>
                  <a:lnTo>
                    <a:pt x="380" y="37"/>
                  </a:lnTo>
                  <a:lnTo>
                    <a:pt x="375" y="36"/>
                  </a:lnTo>
                  <a:lnTo>
                    <a:pt x="375" y="36"/>
                  </a:lnTo>
                  <a:lnTo>
                    <a:pt x="380" y="30"/>
                  </a:lnTo>
                  <a:lnTo>
                    <a:pt x="380" y="30"/>
                  </a:lnTo>
                  <a:lnTo>
                    <a:pt x="374" y="28"/>
                  </a:lnTo>
                  <a:lnTo>
                    <a:pt x="373" y="28"/>
                  </a:lnTo>
                  <a:lnTo>
                    <a:pt x="373" y="28"/>
                  </a:lnTo>
                  <a:lnTo>
                    <a:pt x="373" y="27"/>
                  </a:lnTo>
                  <a:lnTo>
                    <a:pt x="372" y="26"/>
                  </a:lnTo>
                  <a:lnTo>
                    <a:pt x="371" y="25"/>
                  </a:lnTo>
                  <a:lnTo>
                    <a:pt x="371" y="24"/>
                  </a:lnTo>
                  <a:lnTo>
                    <a:pt x="371" y="23"/>
                  </a:lnTo>
                  <a:lnTo>
                    <a:pt x="371" y="19"/>
                  </a:lnTo>
                  <a:lnTo>
                    <a:pt x="370" y="19"/>
                  </a:lnTo>
                  <a:lnTo>
                    <a:pt x="360" y="20"/>
                  </a:lnTo>
                  <a:lnTo>
                    <a:pt x="349" y="18"/>
                  </a:lnTo>
                  <a:lnTo>
                    <a:pt x="341" y="16"/>
                  </a:lnTo>
                  <a:lnTo>
                    <a:pt x="338" y="8"/>
                  </a:lnTo>
                  <a:lnTo>
                    <a:pt x="329" y="10"/>
                  </a:lnTo>
                  <a:lnTo>
                    <a:pt x="322" y="7"/>
                  </a:lnTo>
                  <a:lnTo>
                    <a:pt x="315" y="2"/>
                  </a:lnTo>
                  <a:lnTo>
                    <a:pt x="308" y="0"/>
                  </a:lnTo>
                  <a:lnTo>
                    <a:pt x="301" y="1"/>
                  </a:lnTo>
                  <a:lnTo>
                    <a:pt x="292" y="1"/>
                  </a:lnTo>
                  <a:lnTo>
                    <a:pt x="286" y="2"/>
                  </a:lnTo>
                  <a:lnTo>
                    <a:pt x="281" y="6"/>
                  </a:lnTo>
                  <a:lnTo>
                    <a:pt x="275" y="12"/>
                  </a:lnTo>
                  <a:lnTo>
                    <a:pt x="267" y="12"/>
                  </a:lnTo>
                  <a:lnTo>
                    <a:pt x="258" y="13"/>
                  </a:lnTo>
                  <a:lnTo>
                    <a:pt x="251" y="12"/>
                  </a:lnTo>
                  <a:lnTo>
                    <a:pt x="244" y="10"/>
                  </a:lnTo>
                  <a:lnTo>
                    <a:pt x="236" y="6"/>
                  </a:lnTo>
                  <a:lnTo>
                    <a:pt x="222" y="5"/>
                  </a:lnTo>
                  <a:lnTo>
                    <a:pt x="217" y="0"/>
                  </a:lnTo>
                  <a:lnTo>
                    <a:pt x="202" y="13"/>
                  </a:lnTo>
                  <a:lnTo>
                    <a:pt x="200" y="18"/>
                  </a:lnTo>
                  <a:lnTo>
                    <a:pt x="200" y="28"/>
                  </a:lnTo>
                  <a:lnTo>
                    <a:pt x="195" y="28"/>
                  </a:lnTo>
                  <a:lnTo>
                    <a:pt x="191" y="27"/>
                  </a:lnTo>
                  <a:lnTo>
                    <a:pt x="191" y="34"/>
                  </a:lnTo>
                  <a:lnTo>
                    <a:pt x="188" y="37"/>
                  </a:lnTo>
                  <a:lnTo>
                    <a:pt x="182" y="37"/>
                  </a:lnTo>
                  <a:lnTo>
                    <a:pt x="179" y="41"/>
                  </a:lnTo>
                  <a:lnTo>
                    <a:pt x="176" y="44"/>
                  </a:lnTo>
                  <a:lnTo>
                    <a:pt x="172" y="47"/>
                  </a:lnTo>
                  <a:lnTo>
                    <a:pt x="166" y="52"/>
                  </a:lnTo>
                  <a:lnTo>
                    <a:pt x="160" y="56"/>
                  </a:lnTo>
                  <a:lnTo>
                    <a:pt x="160" y="61"/>
                  </a:lnTo>
                  <a:lnTo>
                    <a:pt x="155" y="65"/>
                  </a:lnTo>
                  <a:lnTo>
                    <a:pt x="144" y="68"/>
                  </a:lnTo>
                  <a:lnTo>
                    <a:pt x="131" y="72"/>
                  </a:lnTo>
                  <a:lnTo>
                    <a:pt x="122" y="79"/>
                  </a:lnTo>
                  <a:lnTo>
                    <a:pt x="118" y="89"/>
                  </a:lnTo>
                  <a:lnTo>
                    <a:pt x="113" y="96"/>
                  </a:lnTo>
                  <a:lnTo>
                    <a:pt x="105" y="105"/>
                  </a:lnTo>
                  <a:lnTo>
                    <a:pt x="100" y="110"/>
                  </a:lnTo>
                  <a:lnTo>
                    <a:pt x="86" y="122"/>
                  </a:lnTo>
                  <a:lnTo>
                    <a:pt x="70" y="129"/>
                  </a:lnTo>
                  <a:lnTo>
                    <a:pt x="58" y="135"/>
                  </a:lnTo>
                  <a:lnTo>
                    <a:pt x="51" y="138"/>
                  </a:lnTo>
                  <a:lnTo>
                    <a:pt x="47" y="140"/>
                  </a:lnTo>
                  <a:lnTo>
                    <a:pt x="47" y="160"/>
                  </a:lnTo>
                  <a:lnTo>
                    <a:pt x="50" y="181"/>
                  </a:lnTo>
                  <a:lnTo>
                    <a:pt x="52" y="204"/>
                  </a:lnTo>
                  <a:lnTo>
                    <a:pt x="60" y="222"/>
                  </a:lnTo>
                  <a:lnTo>
                    <a:pt x="63" y="235"/>
                  </a:lnTo>
                  <a:lnTo>
                    <a:pt x="50" y="239"/>
                  </a:lnTo>
                  <a:lnTo>
                    <a:pt x="38" y="239"/>
                  </a:lnTo>
                  <a:lnTo>
                    <a:pt x="23" y="241"/>
                  </a:lnTo>
                  <a:lnTo>
                    <a:pt x="16" y="242"/>
                  </a:lnTo>
                  <a:lnTo>
                    <a:pt x="10" y="245"/>
                  </a:lnTo>
                  <a:lnTo>
                    <a:pt x="10" y="248"/>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98" name="Google Shape;1198;p51" descr="{&quot;Key&quot;:&quot;mandera&quot;,&quot;Name&quot;:&quot;Mandera&quot;,&quot;Value&quot;:39.0,&quot;Formula&quot;:&quot;39&quot;,&quot;Text&quot;:&quot;39&quot;,&quot;OfficeApplication&quot;:1,&quot;HasValue&quot;:true}"/>
            <p:cNvSpPr/>
            <p:nvPr/>
          </p:nvSpPr>
          <p:spPr>
            <a:xfrm>
              <a:off x="4174547" y="1241952"/>
              <a:ext cx="1189214" cy="1217387"/>
            </a:xfrm>
            <a:custGeom>
              <a:avLst/>
              <a:gdLst/>
              <a:ahLst/>
              <a:cxnLst/>
              <a:rect l="l" t="t" r="r" b="b"/>
              <a:pathLst>
                <a:path w="1989" h="2030" extrusionOk="0">
                  <a:moveTo>
                    <a:pt x="0" y="612"/>
                  </a:moveTo>
                  <a:lnTo>
                    <a:pt x="0" y="659"/>
                  </a:lnTo>
                  <a:lnTo>
                    <a:pt x="4" y="705"/>
                  </a:lnTo>
                  <a:lnTo>
                    <a:pt x="4" y="752"/>
                  </a:lnTo>
                  <a:lnTo>
                    <a:pt x="4" y="809"/>
                  </a:lnTo>
                  <a:lnTo>
                    <a:pt x="10" y="864"/>
                  </a:lnTo>
                  <a:lnTo>
                    <a:pt x="10" y="883"/>
                  </a:lnTo>
                  <a:lnTo>
                    <a:pt x="12" y="896"/>
                  </a:lnTo>
                  <a:lnTo>
                    <a:pt x="10" y="920"/>
                  </a:lnTo>
                  <a:lnTo>
                    <a:pt x="12" y="922"/>
                  </a:lnTo>
                  <a:lnTo>
                    <a:pt x="12" y="925"/>
                  </a:lnTo>
                  <a:lnTo>
                    <a:pt x="65" y="953"/>
                  </a:lnTo>
                  <a:lnTo>
                    <a:pt x="84" y="961"/>
                  </a:lnTo>
                  <a:lnTo>
                    <a:pt x="122" y="976"/>
                  </a:lnTo>
                  <a:lnTo>
                    <a:pt x="137" y="982"/>
                  </a:lnTo>
                  <a:lnTo>
                    <a:pt x="155" y="989"/>
                  </a:lnTo>
                  <a:lnTo>
                    <a:pt x="174" y="999"/>
                  </a:lnTo>
                  <a:lnTo>
                    <a:pt x="190" y="1008"/>
                  </a:lnTo>
                  <a:lnTo>
                    <a:pt x="205" y="1013"/>
                  </a:lnTo>
                  <a:lnTo>
                    <a:pt x="213" y="1016"/>
                  </a:lnTo>
                  <a:lnTo>
                    <a:pt x="218" y="1020"/>
                  </a:lnTo>
                  <a:lnTo>
                    <a:pt x="221" y="1023"/>
                  </a:lnTo>
                  <a:lnTo>
                    <a:pt x="271" y="1078"/>
                  </a:lnTo>
                  <a:lnTo>
                    <a:pt x="281" y="1087"/>
                  </a:lnTo>
                  <a:lnTo>
                    <a:pt x="300" y="1110"/>
                  </a:lnTo>
                  <a:lnTo>
                    <a:pt x="326" y="1142"/>
                  </a:lnTo>
                  <a:lnTo>
                    <a:pt x="354" y="1173"/>
                  </a:lnTo>
                  <a:lnTo>
                    <a:pt x="375" y="1199"/>
                  </a:lnTo>
                  <a:lnTo>
                    <a:pt x="392" y="1224"/>
                  </a:lnTo>
                  <a:lnTo>
                    <a:pt x="408" y="1243"/>
                  </a:lnTo>
                  <a:lnTo>
                    <a:pt x="409" y="1245"/>
                  </a:lnTo>
                  <a:lnTo>
                    <a:pt x="409" y="1248"/>
                  </a:lnTo>
                  <a:lnTo>
                    <a:pt x="413" y="1250"/>
                  </a:lnTo>
                  <a:lnTo>
                    <a:pt x="425" y="1259"/>
                  </a:lnTo>
                  <a:lnTo>
                    <a:pt x="427" y="1259"/>
                  </a:lnTo>
                  <a:lnTo>
                    <a:pt x="432" y="1260"/>
                  </a:lnTo>
                  <a:lnTo>
                    <a:pt x="524" y="1297"/>
                  </a:lnTo>
                  <a:lnTo>
                    <a:pt x="580" y="1335"/>
                  </a:lnTo>
                  <a:lnTo>
                    <a:pt x="580" y="1335"/>
                  </a:lnTo>
                  <a:lnTo>
                    <a:pt x="597" y="1353"/>
                  </a:lnTo>
                  <a:lnTo>
                    <a:pt x="604" y="1360"/>
                  </a:lnTo>
                  <a:lnTo>
                    <a:pt x="615" y="1422"/>
                  </a:lnTo>
                  <a:lnTo>
                    <a:pt x="616" y="1425"/>
                  </a:lnTo>
                  <a:lnTo>
                    <a:pt x="619" y="1437"/>
                  </a:lnTo>
                  <a:lnTo>
                    <a:pt x="624" y="1457"/>
                  </a:lnTo>
                  <a:lnTo>
                    <a:pt x="639" y="1566"/>
                  </a:lnTo>
                  <a:lnTo>
                    <a:pt x="639" y="1568"/>
                  </a:lnTo>
                  <a:lnTo>
                    <a:pt x="646" y="1582"/>
                  </a:lnTo>
                  <a:lnTo>
                    <a:pt x="652" y="1600"/>
                  </a:lnTo>
                  <a:lnTo>
                    <a:pt x="664" y="1621"/>
                  </a:lnTo>
                  <a:lnTo>
                    <a:pt x="674" y="1641"/>
                  </a:lnTo>
                  <a:lnTo>
                    <a:pt x="681" y="1658"/>
                  </a:lnTo>
                  <a:lnTo>
                    <a:pt x="682" y="1674"/>
                  </a:lnTo>
                  <a:lnTo>
                    <a:pt x="690" y="1687"/>
                  </a:lnTo>
                  <a:lnTo>
                    <a:pt x="697" y="1698"/>
                  </a:lnTo>
                  <a:lnTo>
                    <a:pt x="701" y="1707"/>
                  </a:lnTo>
                  <a:lnTo>
                    <a:pt x="708" y="1712"/>
                  </a:lnTo>
                  <a:lnTo>
                    <a:pt x="712" y="1719"/>
                  </a:lnTo>
                  <a:lnTo>
                    <a:pt x="722" y="1725"/>
                  </a:lnTo>
                  <a:lnTo>
                    <a:pt x="725" y="1727"/>
                  </a:lnTo>
                  <a:lnTo>
                    <a:pt x="737" y="1755"/>
                  </a:lnTo>
                  <a:lnTo>
                    <a:pt x="753" y="1778"/>
                  </a:lnTo>
                  <a:lnTo>
                    <a:pt x="765" y="1797"/>
                  </a:lnTo>
                  <a:lnTo>
                    <a:pt x="785" y="1825"/>
                  </a:lnTo>
                  <a:lnTo>
                    <a:pt x="787" y="1824"/>
                  </a:lnTo>
                  <a:lnTo>
                    <a:pt x="790" y="1828"/>
                  </a:lnTo>
                  <a:lnTo>
                    <a:pt x="811" y="1836"/>
                  </a:lnTo>
                  <a:lnTo>
                    <a:pt x="851" y="1851"/>
                  </a:lnTo>
                  <a:lnTo>
                    <a:pt x="870" y="1858"/>
                  </a:lnTo>
                  <a:lnTo>
                    <a:pt x="871" y="1859"/>
                  </a:lnTo>
                  <a:lnTo>
                    <a:pt x="916" y="1902"/>
                  </a:lnTo>
                  <a:lnTo>
                    <a:pt x="923" y="1909"/>
                  </a:lnTo>
                  <a:lnTo>
                    <a:pt x="971" y="1947"/>
                  </a:lnTo>
                  <a:lnTo>
                    <a:pt x="1021" y="1962"/>
                  </a:lnTo>
                  <a:lnTo>
                    <a:pt x="1024" y="1960"/>
                  </a:lnTo>
                  <a:lnTo>
                    <a:pt x="1084" y="2004"/>
                  </a:lnTo>
                  <a:lnTo>
                    <a:pt x="1087" y="2030"/>
                  </a:lnTo>
                  <a:lnTo>
                    <a:pt x="1107" y="2017"/>
                  </a:lnTo>
                  <a:lnTo>
                    <a:pt x="1124" y="1967"/>
                  </a:lnTo>
                  <a:lnTo>
                    <a:pt x="1144" y="1930"/>
                  </a:lnTo>
                  <a:lnTo>
                    <a:pt x="1164" y="1892"/>
                  </a:lnTo>
                  <a:lnTo>
                    <a:pt x="1164" y="1827"/>
                  </a:lnTo>
                  <a:lnTo>
                    <a:pt x="1164" y="1814"/>
                  </a:lnTo>
                  <a:lnTo>
                    <a:pt x="1164" y="1787"/>
                  </a:lnTo>
                  <a:lnTo>
                    <a:pt x="1165" y="1774"/>
                  </a:lnTo>
                  <a:lnTo>
                    <a:pt x="1165" y="1770"/>
                  </a:lnTo>
                  <a:lnTo>
                    <a:pt x="1165" y="1712"/>
                  </a:lnTo>
                  <a:lnTo>
                    <a:pt x="1165" y="1597"/>
                  </a:lnTo>
                  <a:lnTo>
                    <a:pt x="1165" y="1482"/>
                  </a:lnTo>
                  <a:lnTo>
                    <a:pt x="1165" y="1410"/>
                  </a:lnTo>
                  <a:lnTo>
                    <a:pt x="1165" y="1368"/>
                  </a:lnTo>
                  <a:lnTo>
                    <a:pt x="1165" y="1324"/>
                  </a:lnTo>
                  <a:lnTo>
                    <a:pt x="1216" y="1274"/>
                  </a:lnTo>
                  <a:lnTo>
                    <a:pt x="1246" y="1245"/>
                  </a:lnTo>
                  <a:lnTo>
                    <a:pt x="1293" y="1196"/>
                  </a:lnTo>
                  <a:lnTo>
                    <a:pt x="1296" y="1193"/>
                  </a:lnTo>
                  <a:lnTo>
                    <a:pt x="1323" y="1167"/>
                  </a:lnTo>
                  <a:lnTo>
                    <a:pt x="1378" y="1114"/>
                  </a:lnTo>
                  <a:lnTo>
                    <a:pt x="1407" y="1086"/>
                  </a:lnTo>
                  <a:lnTo>
                    <a:pt x="1431" y="1065"/>
                  </a:lnTo>
                  <a:lnTo>
                    <a:pt x="1446" y="1048"/>
                  </a:lnTo>
                  <a:lnTo>
                    <a:pt x="1463" y="1031"/>
                  </a:lnTo>
                  <a:lnTo>
                    <a:pt x="1471" y="1021"/>
                  </a:lnTo>
                  <a:lnTo>
                    <a:pt x="1529" y="937"/>
                  </a:lnTo>
                  <a:lnTo>
                    <a:pt x="1595" y="842"/>
                  </a:lnTo>
                  <a:lnTo>
                    <a:pt x="1660" y="748"/>
                  </a:lnTo>
                  <a:lnTo>
                    <a:pt x="1711" y="674"/>
                  </a:lnTo>
                  <a:lnTo>
                    <a:pt x="1726" y="654"/>
                  </a:lnTo>
                  <a:lnTo>
                    <a:pt x="1727" y="652"/>
                  </a:lnTo>
                  <a:lnTo>
                    <a:pt x="1774" y="584"/>
                  </a:lnTo>
                  <a:lnTo>
                    <a:pt x="1791" y="560"/>
                  </a:lnTo>
                  <a:lnTo>
                    <a:pt x="1830" y="506"/>
                  </a:lnTo>
                  <a:lnTo>
                    <a:pt x="1853" y="474"/>
                  </a:lnTo>
                  <a:lnTo>
                    <a:pt x="1858" y="467"/>
                  </a:lnTo>
                  <a:lnTo>
                    <a:pt x="1866" y="457"/>
                  </a:lnTo>
                  <a:lnTo>
                    <a:pt x="1890" y="420"/>
                  </a:lnTo>
                  <a:lnTo>
                    <a:pt x="1924" y="373"/>
                  </a:lnTo>
                  <a:lnTo>
                    <a:pt x="1926" y="371"/>
                  </a:lnTo>
                  <a:lnTo>
                    <a:pt x="1931" y="367"/>
                  </a:lnTo>
                  <a:lnTo>
                    <a:pt x="1938" y="358"/>
                  </a:lnTo>
                  <a:lnTo>
                    <a:pt x="1954" y="337"/>
                  </a:lnTo>
                  <a:lnTo>
                    <a:pt x="1966" y="315"/>
                  </a:lnTo>
                  <a:lnTo>
                    <a:pt x="1989" y="280"/>
                  </a:lnTo>
                  <a:lnTo>
                    <a:pt x="1985" y="277"/>
                  </a:lnTo>
                  <a:lnTo>
                    <a:pt x="1981" y="277"/>
                  </a:lnTo>
                  <a:lnTo>
                    <a:pt x="1970" y="287"/>
                  </a:lnTo>
                  <a:lnTo>
                    <a:pt x="1957" y="290"/>
                  </a:lnTo>
                  <a:lnTo>
                    <a:pt x="1955" y="292"/>
                  </a:lnTo>
                  <a:lnTo>
                    <a:pt x="1954" y="294"/>
                  </a:lnTo>
                  <a:lnTo>
                    <a:pt x="1951" y="299"/>
                  </a:lnTo>
                  <a:lnTo>
                    <a:pt x="1947" y="302"/>
                  </a:lnTo>
                  <a:lnTo>
                    <a:pt x="1941" y="302"/>
                  </a:lnTo>
                  <a:lnTo>
                    <a:pt x="1936" y="298"/>
                  </a:lnTo>
                  <a:lnTo>
                    <a:pt x="1935" y="300"/>
                  </a:lnTo>
                  <a:lnTo>
                    <a:pt x="1932" y="305"/>
                  </a:lnTo>
                  <a:lnTo>
                    <a:pt x="1930" y="306"/>
                  </a:lnTo>
                  <a:lnTo>
                    <a:pt x="1926" y="305"/>
                  </a:lnTo>
                  <a:lnTo>
                    <a:pt x="1922" y="307"/>
                  </a:lnTo>
                  <a:lnTo>
                    <a:pt x="1918" y="305"/>
                  </a:lnTo>
                  <a:lnTo>
                    <a:pt x="1918" y="304"/>
                  </a:lnTo>
                  <a:lnTo>
                    <a:pt x="1921" y="299"/>
                  </a:lnTo>
                  <a:lnTo>
                    <a:pt x="1919" y="297"/>
                  </a:lnTo>
                  <a:lnTo>
                    <a:pt x="1909" y="297"/>
                  </a:lnTo>
                  <a:lnTo>
                    <a:pt x="1906" y="296"/>
                  </a:lnTo>
                  <a:lnTo>
                    <a:pt x="1902" y="298"/>
                  </a:lnTo>
                  <a:lnTo>
                    <a:pt x="1898" y="297"/>
                  </a:lnTo>
                  <a:lnTo>
                    <a:pt x="1896" y="293"/>
                  </a:lnTo>
                  <a:lnTo>
                    <a:pt x="1894" y="285"/>
                  </a:lnTo>
                  <a:lnTo>
                    <a:pt x="1895" y="280"/>
                  </a:lnTo>
                  <a:lnTo>
                    <a:pt x="1893" y="276"/>
                  </a:lnTo>
                  <a:lnTo>
                    <a:pt x="1888" y="278"/>
                  </a:lnTo>
                  <a:lnTo>
                    <a:pt x="1886" y="278"/>
                  </a:lnTo>
                  <a:lnTo>
                    <a:pt x="1884" y="276"/>
                  </a:lnTo>
                  <a:lnTo>
                    <a:pt x="1880" y="281"/>
                  </a:lnTo>
                  <a:lnTo>
                    <a:pt x="1875" y="283"/>
                  </a:lnTo>
                  <a:lnTo>
                    <a:pt x="1864" y="280"/>
                  </a:lnTo>
                  <a:lnTo>
                    <a:pt x="1857" y="279"/>
                  </a:lnTo>
                  <a:lnTo>
                    <a:pt x="1857" y="277"/>
                  </a:lnTo>
                  <a:lnTo>
                    <a:pt x="1857" y="276"/>
                  </a:lnTo>
                  <a:lnTo>
                    <a:pt x="1859" y="271"/>
                  </a:lnTo>
                  <a:lnTo>
                    <a:pt x="1855" y="270"/>
                  </a:lnTo>
                  <a:lnTo>
                    <a:pt x="1851" y="272"/>
                  </a:lnTo>
                  <a:lnTo>
                    <a:pt x="1848" y="270"/>
                  </a:lnTo>
                  <a:lnTo>
                    <a:pt x="1845" y="270"/>
                  </a:lnTo>
                  <a:lnTo>
                    <a:pt x="1841" y="269"/>
                  </a:lnTo>
                  <a:lnTo>
                    <a:pt x="1839" y="264"/>
                  </a:lnTo>
                  <a:lnTo>
                    <a:pt x="1836" y="269"/>
                  </a:lnTo>
                  <a:lnTo>
                    <a:pt x="1830" y="269"/>
                  </a:lnTo>
                  <a:lnTo>
                    <a:pt x="1827" y="264"/>
                  </a:lnTo>
                  <a:lnTo>
                    <a:pt x="1821" y="272"/>
                  </a:lnTo>
                  <a:lnTo>
                    <a:pt x="1802" y="277"/>
                  </a:lnTo>
                  <a:lnTo>
                    <a:pt x="1798" y="284"/>
                  </a:lnTo>
                  <a:lnTo>
                    <a:pt x="1796" y="283"/>
                  </a:lnTo>
                  <a:lnTo>
                    <a:pt x="1793" y="284"/>
                  </a:lnTo>
                  <a:lnTo>
                    <a:pt x="1786" y="293"/>
                  </a:lnTo>
                  <a:lnTo>
                    <a:pt x="1775" y="288"/>
                  </a:lnTo>
                  <a:lnTo>
                    <a:pt x="1767" y="288"/>
                  </a:lnTo>
                  <a:lnTo>
                    <a:pt x="1745" y="272"/>
                  </a:lnTo>
                  <a:lnTo>
                    <a:pt x="1742" y="271"/>
                  </a:lnTo>
                  <a:lnTo>
                    <a:pt x="1733" y="279"/>
                  </a:lnTo>
                  <a:lnTo>
                    <a:pt x="1724" y="280"/>
                  </a:lnTo>
                  <a:lnTo>
                    <a:pt x="1718" y="279"/>
                  </a:lnTo>
                  <a:lnTo>
                    <a:pt x="1712" y="284"/>
                  </a:lnTo>
                  <a:lnTo>
                    <a:pt x="1707" y="285"/>
                  </a:lnTo>
                  <a:lnTo>
                    <a:pt x="1702" y="283"/>
                  </a:lnTo>
                  <a:lnTo>
                    <a:pt x="1696" y="283"/>
                  </a:lnTo>
                  <a:lnTo>
                    <a:pt x="1688" y="287"/>
                  </a:lnTo>
                  <a:lnTo>
                    <a:pt x="1682" y="283"/>
                  </a:lnTo>
                  <a:lnTo>
                    <a:pt x="1679" y="279"/>
                  </a:lnTo>
                  <a:lnTo>
                    <a:pt x="1676" y="277"/>
                  </a:lnTo>
                  <a:lnTo>
                    <a:pt x="1675" y="275"/>
                  </a:lnTo>
                  <a:lnTo>
                    <a:pt x="1674" y="273"/>
                  </a:lnTo>
                  <a:lnTo>
                    <a:pt x="1669" y="273"/>
                  </a:lnTo>
                  <a:lnTo>
                    <a:pt x="1650" y="283"/>
                  </a:lnTo>
                  <a:lnTo>
                    <a:pt x="1644" y="293"/>
                  </a:lnTo>
                  <a:lnTo>
                    <a:pt x="1636" y="298"/>
                  </a:lnTo>
                  <a:lnTo>
                    <a:pt x="1632" y="298"/>
                  </a:lnTo>
                  <a:lnTo>
                    <a:pt x="1634" y="291"/>
                  </a:lnTo>
                  <a:lnTo>
                    <a:pt x="1633" y="289"/>
                  </a:lnTo>
                  <a:lnTo>
                    <a:pt x="1627" y="289"/>
                  </a:lnTo>
                  <a:lnTo>
                    <a:pt x="1618" y="295"/>
                  </a:lnTo>
                  <a:lnTo>
                    <a:pt x="1614" y="294"/>
                  </a:lnTo>
                  <a:lnTo>
                    <a:pt x="1612" y="295"/>
                  </a:lnTo>
                  <a:lnTo>
                    <a:pt x="1609" y="300"/>
                  </a:lnTo>
                  <a:lnTo>
                    <a:pt x="1606" y="300"/>
                  </a:lnTo>
                  <a:lnTo>
                    <a:pt x="1604" y="298"/>
                  </a:lnTo>
                  <a:lnTo>
                    <a:pt x="1599" y="299"/>
                  </a:lnTo>
                  <a:lnTo>
                    <a:pt x="1591" y="296"/>
                  </a:lnTo>
                  <a:lnTo>
                    <a:pt x="1590" y="296"/>
                  </a:lnTo>
                  <a:lnTo>
                    <a:pt x="1577" y="299"/>
                  </a:lnTo>
                  <a:lnTo>
                    <a:pt x="1570" y="298"/>
                  </a:lnTo>
                  <a:lnTo>
                    <a:pt x="1568" y="304"/>
                  </a:lnTo>
                  <a:lnTo>
                    <a:pt x="1564" y="307"/>
                  </a:lnTo>
                  <a:lnTo>
                    <a:pt x="1561" y="307"/>
                  </a:lnTo>
                  <a:lnTo>
                    <a:pt x="1556" y="303"/>
                  </a:lnTo>
                  <a:lnTo>
                    <a:pt x="1554" y="304"/>
                  </a:lnTo>
                  <a:lnTo>
                    <a:pt x="1548" y="303"/>
                  </a:lnTo>
                  <a:lnTo>
                    <a:pt x="1541" y="299"/>
                  </a:lnTo>
                  <a:lnTo>
                    <a:pt x="1531" y="291"/>
                  </a:lnTo>
                  <a:lnTo>
                    <a:pt x="1528" y="291"/>
                  </a:lnTo>
                  <a:lnTo>
                    <a:pt x="1516" y="301"/>
                  </a:lnTo>
                  <a:lnTo>
                    <a:pt x="1512" y="301"/>
                  </a:lnTo>
                  <a:lnTo>
                    <a:pt x="1504" y="299"/>
                  </a:lnTo>
                  <a:lnTo>
                    <a:pt x="1500" y="294"/>
                  </a:lnTo>
                  <a:lnTo>
                    <a:pt x="1500" y="292"/>
                  </a:lnTo>
                  <a:lnTo>
                    <a:pt x="1495" y="293"/>
                  </a:lnTo>
                  <a:lnTo>
                    <a:pt x="1495" y="294"/>
                  </a:lnTo>
                  <a:lnTo>
                    <a:pt x="1490" y="302"/>
                  </a:lnTo>
                  <a:lnTo>
                    <a:pt x="1482" y="306"/>
                  </a:lnTo>
                  <a:lnTo>
                    <a:pt x="1473" y="312"/>
                  </a:lnTo>
                  <a:lnTo>
                    <a:pt x="1470" y="312"/>
                  </a:lnTo>
                  <a:lnTo>
                    <a:pt x="1466" y="310"/>
                  </a:lnTo>
                  <a:lnTo>
                    <a:pt x="1464" y="308"/>
                  </a:lnTo>
                  <a:lnTo>
                    <a:pt x="1459" y="308"/>
                  </a:lnTo>
                  <a:lnTo>
                    <a:pt x="1454" y="304"/>
                  </a:lnTo>
                  <a:lnTo>
                    <a:pt x="1446" y="304"/>
                  </a:lnTo>
                  <a:lnTo>
                    <a:pt x="1434" y="304"/>
                  </a:lnTo>
                  <a:lnTo>
                    <a:pt x="1429" y="304"/>
                  </a:lnTo>
                  <a:lnTo>
                    <a:pt x="1425" y="302"/>
                  </a:lnTo>
                  <a:lnTo>
                    <a:pt x="1424" y="297"/>
                  </a:lnTo>
                  <a:lnTo>
                    <a:pt x="1419" y="295"/>
                  </a:lnTo>
                  <a:lnTo>
                    <a:pt x="1402" y="298"/>
                  </a:lnTo>
                  <a:lnTo>
                    <a:pt x="1386" y="294"/>
                  </a:lnTo>
                  <a:lnTo>
                    <a:pt x="1382" y="297"/>
                  </a:lnTo>
                  <a:lnTo>
                    <a:pt x="1379" y="302"/>
                  </a:lnTo>
                  <a:lnTo>
                    <a:pt x="1367" y="299"/>
                  </a:lnTo>
                  <a:lnTo>
                    <a:pt x="1357" y="304"/>
                  </a:lnTo>
                  <a:lnTo>
                    <a:pt x="1357" y="312"/>
                  </a:lnTo>
                  <a:lnTo>
                    <a:pt x="1355" y="313"/>
                  </a:lnTo>
                  <a:lnTo>
                    <a:pt x="1342" y="310"/>
                  </a:lnTo>
                  <a:lnTo>
                    <a:pt x="1338" y="311"/>
                  </a:lnTo>
                  <a:lnTo>
                    <a:pt x="1327" y="309"/>
                  </a:lnTo>
                  <a:lnTo>
                    <a:pt x="1324" y="305"/>
                  </a:lnTo>
                  <a:lnTo>
                    <a:pt x="1322" y="301"/>
                  </a:lnTo>
                  <a:lnTo>
                    <a:pt x="1309" y="296"/>
                  </a:lnTo>
                  <a:lnTo>
                    <a:pt x="1297" y="289"/>
                  </a:lnTo>
                  <a:lnTo>
                    <a:pt x="1294" y="288"/>
                  </a:lnTo>
                  <a:lnTo>
                    <a:pt x="1297" y="283"/>
                  </a:lnTo>
                  <a:lnTo>
                    <a:pt x="1295" y="280"/>
                  </a:lnTo>
                  <a:lnTo>
                    <a:pt x="1288" y="280"/>
                  </a:lnTo>
                  <a:lnTo>
                    <a:pt x="1286" y="273"/>
                  </a:lnTo>
                  <a:lnTo>
                    <a:pt x="1282" y="268"/>
                  </a:lnTo>
                  <a:lnTo>
                    <a:pt x="1276" y="268"/>
                  </a:lnTo>
                  <a:lnTo>
                    <a:pt x="1271" y="270"/>
                  </a:lnTo>
                  <a:lnTo>
                    <a:pt x="1270" y="268"/>
                  </a:lnTo>
                  <a:lnTo>
                    <a:pt x="1269" y="267"/>
                  </a:lnTo>
                  <a:lnTo>
                    <a:pt x="1264" y="261"/>
                  </a:lnTo>
                  <a:lnTo>
                    <a:pt x="1258" y="245"/>
                  </a:lnTo>
                  <a:lnTo>
                    <a:pt x="1241" y="237"/>
                  </a:lnTo>
                  <a:lnTo>
                    <a:pt x="1234" y="224"/>
                  </a:lnTo>
                  <a:lnTo>
                    <a:pt x="1230" y="218"/>
                  </a:lnTo>
                  <a:lnTo>
                    <a:pt x="1227" y="213"/>
                  </a:lnTo>
                  <a:lnTo>
                    <a:pt x="1215" y="203"/>
                  </a:lnTo>
                  <a:lnTo>
                    <a:pt x="1212" y="198"/>
                  </a:lnTo>
                  <a:lnTo>
                    <a:pt x="1204" y="193"/>
                  </a:lnTo>
                  <a:lnTo>
                    <a:pt x="1202" y="192"/>
                  </a:lnTo>
                  <a:lnTo>
                    <a:pt x="1196" y="193"/>
                  </a:lnTo>
                  <a:lnTo>
                    <a:pt x="1193" y="188"/>
                  </a:lnTo>
                  <a:lnTo>
                    <a:pt x="1182" y="176"/>
                  </a:lnTo>
                  <a:lnTo>
                    <a:pt x="1174" y="164"/>
                  </a:lnTo>
                  <a:lnTo>
                    <a:pt x="1167" y="159"/>
                  </a:lnTo>
                  <a:lnTo>
                    <a:pt x="1157" y="157"/>
                  </a:lnTo>
                  <a:lnTo>
                    <a:pt x="1153" y="151"/>
                  </a:lnTo>
                  <a:lnTo>
                    <a:pt x="1148" y="143"/>
                  </a:lnTo>
                  <a:lnTo>
                    <a:pt x="1142" y="137"/>
                  </a:lnTo>
                  <a:lnTo>
                    <a:pt x="1126" y="128"/>
                  </a:lnTo>
                  <a:lnTo>
                    <a:pt x="1109" y="126"/>
                  </a:lnTo>
                  <a:lnTo>
                    <a:pt x="1094" y="119"/>
                  </a:lnTo>
                  <a:lnTo>
                    <a:pt x="1088" y="118"/>
                  </a:lnTo>
                  <a:lnTo>
                    <a:pt x="1086" y="117"/>
                  </a:lnTo>
                  <a:lnTo>
                    <a:pt x="1081" y="102"/>
                  </a:lnTo>
                  <a:lnTo>
                    <a:pt x="1067" y="82"/>
                  </a:lnTo>
                  <a:lnTo>
                    <a:pt x="1065" y="77"/>
                  </a:lnTo>
                  <a:lnTo>
                    <a:pt x="1067" y="70"/>
                  </a:lnTo>
                  <a:lnTo>
                    <a:pt x="1067" y="69"/>
                  </a:lnTo>
                  <a:lnTo>
                    <a:pt x="1065" y="64"/>
                  </a:lnTo>
                  <a:lnTo>
                    <a:pt x="1057" y="57"/>
                  </a:lnTo>
                  <a:lnTo>
                    <a:pt x="1042" y="51"/>
                  </a:lnTo>
                  <a:lnTo>
                    <a:pt x="1031" y="33"/>
                  </a:lnTo>
                  <a:lnTo>
                    <a:pt x="1019" y="31"/>
                  </a:lnTo>
                  <a:lnTo>
                    <a:pt x="1003" y="25"/>
                  </a:lnTo>
                  <a:lnTo>
                    <a:pt x="977" y="8"/>
                  </a:lnTo>
                  <a:lnTo>
                    <a:pt x="972" y="1"/>
                  </a:lnTo>
                  <a:lnTo>
                    <a:pt x="969" y="0"/>
                  </a:lnTo>
                  <a:lnTo>
                    <a:pt x="957" y="9"/>
                  </a:lnTo>
                  <a:lnTo>
                    <a:pt x="943" y="19"/>
                  </a:lnTo>
                  <a:lnTo>
                    <a:pt x="923" y="31"/>
                  </a:lnTo>
                  <a:lnTo>
                    <a:pt x="909" y="33"/>
                  </a:lnTo>
                  <a:lnTo>
                    <a:pt x="891" y="43"/>
                  </a:lnTo>
                  <a:lnTo>
                    <a:pt x="878" y="45"/>
                  </a:lnTo>
                  <a:lnTo>
                    <a:pt x="876" y="45"/>
                  </a:lnTo>
                  <a:lnTo>
                    <a:pt x="857" y="52"/>
                  </a:lnTo>
                  <a:lnTo>
                    <a:pt x="772" y="88"/>
                  </a:lnTo>
                  <a:lnTo>
                    <a:pt x="667" y="131"/>
                  </a:lnTo>
                  <a:lnTo>
                    <a:pt x="667" y="131"/>
                  </a:lnTo>
                  <a:lnTo>
                    <a:pt x="644" y="140"/>
                  </a:lnTo>
                  <a:lnTo>
                    <a:pt x="630" y="148"/>
                  </a:lnTo>
                  <a:lnTo>
                    <a:pt x="616" y="161"/>
                  </a:lnTo>
                  <a:lnTo>
                    <a:pt x="605" y="160"/>
                  </a:lnTo>
                  <a:lnTo>
                    <a:pt x="563" y="178"/>
                  </a:lnTo>
                  <a:lnTo>
                    <a:pt x="558" y="180"/>
                  </a:lnTo>
                  <a:lnTo>
                    <a:pt x="476" y="212"/>
                  </a:lnTo>
                  <a:lnTo>
                    <a:pt x="456" y="218"/>
                  </a:lnTo>
                  <a:lnTo>
                    <a:pt x="438" y="218"/>
                  </a:lnTo>
                  <a:lnTo>
                    <a:pt x="420" y="233"/>
                  </a:lnTo>
                  <a:lnTo>
                    <a:pt x="400" y="243"/>
                  </a:lnTo>
                  <a:lnTo>
                    <a:pt x="381" y="251"/>
                  </a:lnTo>
                  <a:lnTo>
                    <a:pt x="374" y="257"/>
                  </a:lnTo>
                  <a:lnTo>
                    <a:pt x="360" y="262"/>
                  </a:lnTo>
                  <a:lnTo>
                    <a:pt x="298" y="293"/>
                  </a:lnTo>
                  <a:lnTo>
                    <a:pt x="280" y="302"/>
                  </a:lnTo>
                  <a:lnTo>
                    <a:pt x="263" y="310"/>
                  </a:lnTo>
                  <a:lnTo>
                    <a:pt x="196" y="344"/>
                  </a:lnTo>
                  <a:lnTo>
                    <a:pt x="145" y="370"/>
                  </a:lnTo>
                  <a:lnTo>
                    <a:pt x="141" y="377"/>
                  </a:lnTo>
                  <a:lnTo>
                    <a:pt x="134" y="393"/>
                  </a:lnTo>
                  <a:lnTo>
                    <a:pt x="115" y="419"/>
                  </a:lnTo>
                  <a:lnTo>
                    <a:pt x="114" y="421"/>
                  </a:lnTo>
                  <a:lnTo>
                    <a:pt x="67" y="524"/>
                  </a:lnTo>
                  <a:lnTo>
                    <a:pt x="49" y="564"/>
                  </a:lnTo>
                  <a:lnTo>
                    <a:pt x="0" y="612"/>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99" name="Google Shape;1199;p51" descr="{&quot;Key&quot;:&quot;marsabit&quot;,&quot;Name&quot;:&quot;Marsabit&quot;,&quot;Value&quot;:33.0,&quot;Formula&quot;:&quot;33&quot;,&quot;Text&quot;:&quot;33&quot;,&quot;OfficeApplication&quot;:1,&quot;HasValue&quot;:true}"/>
            <p:cNvSpPr/>
            <p:nvPr/>
          </p:nvSpPr>
          <p:spPr>
            <a:xfrm>
              <a:off x="2185881" y="1144461"/>
              <a:ext cx="1796896" cy="1746089"/>
            </a:xfrm>
            <a:custGeom>
              <a:avLst/>
              <a:gdLst/>
              <a:ahLst/>
              <a:cxnLst/>
              <a:rect l="l" t="t" r="r" b="b"/>
              <a:pathLst>
                <a:path w="3007" h="2910" extrusionOk="0">
                  <a:moveTo>
                    <a:pt x="58" y="12"/>
                  </a:moveTo>
                  <a:lnTo>
                    <a:pt x="54" y="61"/>
                  </a:lnTo>
                  <a:lnTo>
                    <a:pt x="54" y="106"/>
                  </a:lnTo>
                  <a:lnTo>
                    <a:pt x="54" y="214"/>
                  </a:lnTo>
                  <a:lnTo>
                    <a:pt x="53" y="335"/>
                  </a:lnTo>
                  <a:lnTo>
                    <a:pt x="65" y="551"/>
                  </a:lnTo>
                  <a:lnTo>
                    <a:pt x="56" y="646"/>
                  </a:lnTo>
                  <a:lnTo>
                    <a:pt x="48" y="716"/>
                  </a:lnTo>
                  <a:lnTo>
                    <a:pt x="56" y="780"/>
                  </a:lnTo>
                  <a:lnTo>
                    <a:pt x="56" y="831"/>
                  </a:lnTo>
                  <a:lnTo>
                    <a:pt x="46" y="905"/>
                  </a:lnTo>
                  <a:lnTo>
                    <a:pt x="49" y="994"/>
                  </a:lnTo>
                  <a:lnTo>
                    <a:pt x="28" y="1058"/>
                  </a:lnTo>
                  <a:lnTo>
                    <a:pt x="0" y="1096"/>
                  </a:lnTo>
                  <a:lnTo>
                    <a:pt x="9" y="1107"/>
                  </a:lnTo>
                  <a:lnTo>
                    <a:pt x="10" y="1107"/>
                  </a:lnTo>
                  <a:lnTo>
                    <a:pt x="11" y="1117"/>
                  </a:lnTo>
                  <a:lnTo>
                    <a:pt x="46" y="1139"/>
                  </a:lnTo>
                  <a:lnTo>
                    <a:pt x="70" y="1143"/>
                  </a:lnTo>
                  <a:lnTo>
                    <a:pt x="84" y="1146"/>
                  </a:lnTo>
                  <a:lnTo>
                    <a:pt x="80" y="1156"/>
                  </a:lnTo>
                  <a:lnTo>
                    <a:pt x="77" y="1174"/>
                  </a:lnTo>
                  <a:lnTo>
                    <a:pt x="84" y="1183"/>
                  </a:lnTo>
                  <a:lnTo>
                    <a:pt x="86" y="1200"/>
                  </a:lnTo>
                  <a:lnTo>
                    <a:pt x="87" y="1226"/>
                  </a:lnTo>
                  <a:lnTo>
                    <a:pt x="87" y="1242"/>
                  </a:lnTo>
                  <a:lnTo>
                    <a:pt x="79" y="1246"/>
                  </a:lnTo>
                  <a:lnTo>
                    <a:pt x="79" y="1248"/>
                  </a:lnTo>
                  <a:lnTo>
                    <a:pt x="80" y="1258"/>
                  </a:lnTo>
                  <a:lnTo>
                    <a:pt x="77" y="1275"/>
                  </a:lnTo>
                  <a:lnTo>
                    <a:pt x="75" y="1290"/>
                  </a:lnTo>
                  <a:lnTo>
                    <a:pt x="73" y="1296"/>
                  </a:lnTo>
                  <a:lnTo>
                    <a:pt x="72" y="1310"/>
                  </a:lnTo>
                  <a:lnTo>
                    <a:pt x="72" y="1320"/>
                  </a:lnTo>
                  <a:lnTo>
                    <a:pt x="72" y="1334"/>
                  </a:lnTo>
                  <a:lnTo>
                    <a:pt x="77" y="1340"/>
                  </a:lnTo>
                  <a:lnTo>
                    <a:pt x="77" y="1341"/>
                  </a:lnTo>
                  <a:lnTo>
                    <a:pt x="87" y="1361"/>
                  </a:lnTo>
                  <a:lnTo>
                    <a:pt x="138" y="1362"/>
                  </a:lnTo>
                  <a:lnTo>
                    <a:pt x="167" y="1364"/>
                  </a:lnTo>
                  <a:lnTo>
                    <a:pt x="197" y="1380"/>
                  </a:lnTo>
                  <a:lnTo>
                    <a:pt x="199" y="1382"/>
                  </a:lnTo>
                  <a:lnTo>
                    <a:pt x="224" y="1415"/>
                  </a:lnTo>
                  <a:lnTo>
                    <a:pt x="241" y="1428"/>
                  </a:lnTo>
                  <a:lnTo>
                    <a:pt x="258" y="1442"/>
                  </a:lnTo>
                  <a:lnTo>
                    <a:pt x="303" y="1467"/>
                  </a:lnTo>
                  <a:lnTo>
                    <a:pt x="304" y="1468"/>
                  </a:lnTo>
                  <a:lnTo>
                    <a:pt x="307" y="1477"/>
                  </a:lnTo>
                  <a:lnTo>
                    <a:pt x="314" y="1494"/>
                  </a:lnTo>
                  <a:lnTo>
                    <a:pt x="318" y="1505"/>
                  </a:lnTo>
                  <a:lnTo>
                    <a:pt x="323" y="1514"/>
                  </a:lnTo>
                  <a:lnTo>
                    <a:pt x="339" y="1537"/>
                  </a:lnTo>
                  <a:lnTo>
                    <a:pt x="344" y="1564"/>
                  </a:lnTo>
                  <a:lnTo>
                    <a:pt x="352" y="1573"/>
                  </a:lnTo>
                  <a:lnTo>
                    <a:pt x="356" y="1594"/>
                  </a:lnTo>
                  <a:lnTo>
                    <a:pt x="358" y="1609"/>
                  </a:lnTo>
                  <a:lnTo>
                    <a:pt x="370" y="1657"/>
                  </a:lnTo>
                  <a:lnTo>
                    <a:pt x="411" y="1703"/>
                  </a:lnTo>
                  <a:lnTo>
                    <a:pt x="452" y="1755"/>
                  </a:lnTo>
                  <a:lnTo>
                    <a:pt x="447" y="1817"/>
                  </a:lnTo>
                  <a:lnTo>
                    <a:pt x="461" y="1863"/>
                  </a:lnTo>
                  <a:lnTo>
                    <a:pt x="470" y="1863"/>
                  </a:lnTo>
                  <a:lnTo>
                    <a:pt x="479" y="1858"/>
                  </a:lnTo>
                  <a:lnTo>
                    <a:pt x="497" y="1857"/>
                  </a:lnTo>
                  <a:lnTo>
                    <a:pt x="503" y="1866"/>
                  </a:lnTo>
                  <a:lnTo>
                    <a:pt x="503" y="1880"/>
                  </a:lnTo>
                  <a:lnTo>
                    <a:pt x="503" y="1873"/>
                  </a:lnTo>
                  <a:lnTo>
                    <a:pt x="504" y="1866"/>
                  </a:lnTo>
                  <a:lnTo>
                    <a:pt x="510" y="1864"/>
                  </a:lnTo>
                  <a:lnTo>
                    <a:pt x="515" y="1868"/>
                  </a:lnTo>
                  <a:lnTo>
                    <a:pt x="520" y="1865"/>
                  </a:lnTo>
                  <a:lnTo>
                    <a:pt x="523" y="1861"/>
                  </a:lnTo>
                  <a:lnTo>
                    <a:pt x="523" y="1855"/>
                  </a:lnTo>
                  <a:lnTo>
                    <a:pt x="524" y="1854"/>
                  </a:lnTo>
                  <a:lnTo>
                    <a:pt x="532" y="1860"/>
                  </a:lnTo>
                  <a:lnTo>
                    <a:pt x="536" y="1862"/>
                  </a:lnTo>
                  <a:lnTo>
                    <a:pt x="538" y="1865"/>
                  </a:lnTo>
                  <a:lnTo>
                    <a:pt x="538" y="1868"/>
                  </a:lnTo>
                  <a:lnTo>
                    <a:pt x="539" y="1872"/>
                  </a:lnTo>
                  <a:lnTo>
                    <a:pt x="540" y="1870"/>
                  </a:lnTo>
                  <a:lnTo>
                    <a:pt x="542" y="1871"/>
                  </a:lnTo>
                  <a:lnTo>
                    <a:pt x="544" y="1863"/>
                  </a:lnTo>
                  <a:lnTo>
                    <a:pt x="545" y="1857"/>
                  </a:lnTo>
                  <a:lnTo>
                    <a:pt x="548" y="1853"/>
                  </a:lnTo>
                  <a:lnTo>
                    <a:pt x="553" y="1849"/>
                  </a:lnTo>
                  <a:lnTo>
                    <a:pt x="558" y="1841"/>
                  </a:lnTo>
                  <a:lnTo>
                    <a:pt x="561" y="1836"/>
                  </a:lnTo>
                  <a:lnTo>
                    <a:pt x="570" y="1825"/>
                  </a:lnTo>
                  <a:lnTo>
                    <a:pt x="585" y="1816"/>
                  </a:lnTo>
                  <a:lnTo>
                    <a:pt x="589" y="1814"/>
                  </a:lnTo>
                  <a:lnTo>
                    <a:pt x="597" y="1826"/>
                  </a:lnTo>
                  <a:lnTo>
                    <a:pt x="604" y="1833"/>
                  </a:lnTo>
                  <a:lnTo>
                    <a:pt x="606" y="1835"/>
                  </a:lnTo>
                  <a:lnTo>
                    <a:pt x="611" y="1825"/>
                  </a:lnTo>
                  <a:lnTo>
                    <a:pt x="624" y="1791"/>
                  </a:lnTo>
                  <a:lnTo>
                    <a:pt x="653" y="1777"/>
                  </a:lnTo>
                  <a:lnTo>
                    <a:pt x="660" y="1773"/>
                  </a:lnTo>
                  <a:lnTo>
                    <a:pt x="681" y="1817"/>
                  </a:lnTo>
                  <a:lnTo>
                    <a:pt x="689" y="1850"/>
                  </a:lnTo>
                  <a:lnTo>
                    <a:pt x="701" y="1877"/>
                  </a:lnTo>
                  <a:lnTo>
                    <a:pt x="715" y="1924"/>
                  </a:lnTo>
                  <a:lnTo>
                    <a:pt x="733" y="1981"/>
                  </a:lnTo>
                  <a:lnTo>
                    <a:pt x="744" y="1997"/>
                  </a:lnTo>
                  <a:lnTo>
                    <a:pt x="759" y="2019"/>
                  </a:lnTo>
                  <a:lnTo>
                    <a:pt x="782" y="2054"/>
                  </a:lnTo>
                  <a:lnTo>
                    <a:pt x="798" y="2093"/>
                  </a:lnTo>
                  <a:lnTo>
                    <a:pt x="798" y="2136"/>
                  </a:lnTo>
                  <a:lnTo>
                    <a:pt x="806" y="2175"/>
                  </a:lnTo>
                  <a:lnTo>
                    <a:pt x="815" y="2204"/>
                  </a:lnTo>
                  <a:lnTo>
                    <a:pt x="816" y="2204"/>
                  </a:lnTo>
                  <a:lnTo>
                    <a:pt x="827" y="2210"/>
                  </a:lnTo>
                  <a:lnTo>
                    <a:pt x="836" y="2216"/>
                  </a:lnTo>
                  <a:lnTo>
                    <a:pt x="847" y="2224"/>
                  </a:lnTo>
                  <a:lnTo>
                    <a:pt x="858" y="2229"/>
                  </a:lnTo>
                  <a:lnTo>
                    <a:pt x="869" y="2234"/>
                  </a:lnTo>
                  <a:lnTo>
                    <a:pt x="880" y="2237"/>
                  </a:lnTo>
                  <a:lnTo>
                    <a:pt x="890" y="2239"/>
                  </a:lnTo>
                  <a:lnTo>
                    <a:pt x="900" y="2242"/>
                  </a:lnTo>
                  <a:lnTo>
                    <a:pt x="912" y="2242"/>
                  </a:lnTo>
                  <a:lnTo>
                    <a:pt x="926" y="2241"/>
                  </a:lnTo>
                  <a:lnTo>
                    <a:pt x="937" y="2242"/>
                  </a:lnTo>
                  <a:lnTo>
                    <a:pt x="950" y="2244"/>
                  </a:lnTo>
                  <a:lnTo>
                    <a:pt x="965" y="2248"/>
                  </a:lnTo>
                  <a:lnTo>
                    <a:pt x="979" y="2253"/>
                  </a:lnTo>
                  <a:lnTo>
                    <a:pt x="991" y="2255"/>
                  </a:lnTo>
                  <a:lnTo>
                    <a:pt x="1002" y="2257"/>
                  </a:lnTo>
                  <a:lnTo>
                    <a:pt x="1002" y="2263"/>
                  </a:lnTo>
                  <a:lnTo>
                    <a:pt x="1006" y="2306"/>
                  </a:lnTo>
                  <a:lnTo>
                    <a:pt x="1058" y="2325"/>
                  </a:lnTo>
                  <a:lnTo>
                    <a:pt x="1062" y="2335"/>
                  </a:lnTo>
                  <a:lnTo>
                    <a:pt x="1069" y="2351"/>
                  </a:lnTo>
                  <a:lnTo>
                    <a:pt x="1098" y="2374"/>
                  </a:lnTo>
                  <a:lnTo>
                    <a:pt x="1125" y="2393"/>
                  </a:lnTo>
                  <a:lnTo>
                    <a:pt x="1126" y="2395"/>
                  </a:lnTo>
                  <a:lnTo>
                    <a:pt x="1131" y="2410"/>
                  </a:lnTo>
                  <a:lnTo>
                    <a:pt x="1137" y="2423"/>
                  </a:lnTo>
                  <a:lnTo>
                    <a:pt x="1140" y="2440"/>
                  </a:lnTo>
                  <a:lnTo>
                    <a:pt x="1153" y="2449"/>
                  </a:lnTo>
                  <a:lnTo>
                    <a:pt x="1157" y="2451"/>
                  </a:lnTo>
                  <a:lnTo>
                    <a:pt x="1157" y="2451"/>
                  </a:lnTo>
                  <a:lnTo>
                    <a:pt x="1176" y="2473"/>
                  </a:lnTo>
                  <a:lnTo>
                    <a:pt x="1194" y="2483"/>
                  </a:lnTo>
                  <a:lnTo>
                    <a:pt x="1224" y="2500"/>
                  </a:lnTo>
                  <a:lnTo>
                    <a:pt x="1269" y="2573"/>
                  </a:lnTo>
                  <a:lnTo>
                    <a:pt x="1287" y="2610"/>
                  </a:lnTo>
                  <a:lnTo>
                    <a:pt x="1305" y="2639"/>
                  </a:lnTo>
                  <a:lnTo>
                    <a:pt x="1342" y="2702"/>
                  </a:lnTo>
                  <a:lnTo>
                    <a:pt x="1365" y="2749"/>
                  </a:lnTo>
                  <a:lnTo>
                    <a:pt x="1383" y="2780"/>
                  </a:lnTo>
                  <a:lnTo>
                    <a:pt x="1397" y="2807"/>
                  </a:lnTo>
                  <a:lnTo>
                    <a:pt x="1400" y="2813"/>
                  </a:lnTo>
                  <a:lnTo>
                    <a:pt x="1408" y="2832"/>
                  </a:lnTo>
                  <a:lnTo>
                    <a:pt x="1479" y="2805"/>
                  </a:lnTo>
                  <a:lnTo>
                    <a:pt x="1515" y="2799"/>
                  </a:lnTo>
                  <a:lnTo>
                    <a:pt x="1544" y="2795"/>
                  </a:lnTo>
                  <a:lnTo>
                    <a:pt x="1609" y="2776"/>
                  </a:lnTo>
                  <a:lnTo>
                    <a:pt x="1651" y="2776"/>
                  </a:lnTo>
                  <a:lnTo>
                    <a:pt x="1671" y="2751"/>
                  </a:lnTo>
                  <a:lnTo>
                    <a:pt x="1681" y="2741"/>
                  </a:lnTo>
                  <a:lnTo>
                    <a:pt x="1712" y="2771"/>
                  </a:lnTo>
                  <a:lnTo>
                    <a:pt x="1748" y="2798"/>
                  </a:lnTo>
                  <a:lnTo>
                    <a:pt x="1751" y="2835"/>
                  </a:lnTo>
                  <a:lnTo>
                    <a:pt x="1745" y="2900"/>
                  </a:lnTo>
                  <a:lnTo>
                    <a:pt x="1746" y="2910"/>
                  </a:lnTo>
                  <a:lnTo>
                    <a:pt x="1977" y="2731"/>
                  </a:lnTo>
                  <a:lnTo>
                    <a:pt x="2087" y="2647"/>
                  </a:lnTo>
                  <a:lnTo>
                    <a:pt x="2125" y="2498"/>
                  </a:lnTo>
                  <a:lnTo>
                    <a:pt x="2146" y="2496"/>
                  </a:lnTo>
                  <a:lnTo>
                    <a:pt x="2150" y="2482"/>
                  </a:lnTo>
                  <a:lnTo>
                    <a:pt x="2151" y="2472"/>
                  </a:lnTo>
                  <a:lnTo>
                    <a:pt x="2151" y="2464"/>
                  </a:lnTo>
                  <a:lnTo>
                    <a:pt x="2255" y="2406"/>
                  </a:lnTo>
                  <a:lnTo>
                    <a:pt x="2391" y="2332"/>
                  </a:lnTo>
                  <a:lnTo>
                    <a:pt x="2594" y="2206"/>
                  </a:lnTo>
                  <a:lnTo>
                    <a:pt x="2651" y="2166"/>
                  </a:lnTo>
                  <a:lnTo>
                    <a:pt x="2681" y="2146"/>
                  </a:lnTo>
                  <a:lnTo>
                    <a:pt x="2651" y="2116"/>
                  </a:lnTo>
                  <a:lnTo>
                    <a:pt x="2635" y="2086"/>
                  </a:lnTo>
                  <a:lnTo>
                    <a:pt x="2634" y="2078"/>
                  </a:lnTo>
                  <a:lnTo>
                    <a:pt x="2633" y="2056"/>
                  </a:lnTo>
                  <a:lnTo>
                    <a:pt x="2632" y="2041"/>
                  </a:lnTo>
                  <a:lnTo>
                    <a:pt x="2630" y="2025"/>
                  </a:lnTo>
                  <a:lnTo>
                    <a:pt x="2630" y="2014"/>
                  </a:lnTo>
                  <a:lnTo>
                    <a:pt x="2632" y="2001"/>
                  </a:lnTo>
                  <a:lnTo>
                    <a:pt x="2635" y="1990"/>
                  </a:lnTo>
                  <a:lnTo>
                    <a:pt x="2637" y="1977"/>
                  </a:lnTo>
                  <a:lnTo>
                    <a:pt x="2635" y="1963"/>
                  </a:lnTo>
                  <a:lnTo>
                    <a:pt x="2637" y="1951"/>
                  </a:lnTo>
                  <a:lnTo>
                    <a:pt x="2638" y="1934"/>
                  </a:lnTo>
                  <a:lnTo>
                    <a:pt x="2634" y="1920"/>
                  </a:lnTo>
                  <a:lnTo>
                    <a:pt x="2631" y="1901"/>
                  </a:lnTo>
                  <a:lnTo>
                    <a:pt x="2625" y="1883"/>
                  </a:lnTo>
                  <a:lnTo>
                    <a:pt x="2617" y="1864"/>
                  </a:lnTo>
                  <a:lnTo>
                    <a:pt x="2611" y="1852"/>
                  </a:lnTo>
                  <a:lnTo>
                    <a:pt x="2611" y="1849"/>
                  </a:lnTo>
                  <a:lnTo>
                    <a:pt x="2600" y="1849"/>
                  </a:lnTo>
                  <a:lnTo>
                    <a:pt x="2596" y="1826"/>
                  </a:lnTo>
                  <a:lnTo>
                    <a:pt x="2595" y="1815"/>
                  </a:lnTo>
                  <a:lnTo>
                    <a:pt x="2596" y="1803"/>
                  </a:lnTo>
                  <a:lnTo>
                    <a:pt x="2601" y="1793"/>
                  </a:lnTo>
                  <a:lnTo>
                    <a:pt x="2612" y="1787"/>
                  </a:lnTo>
                  <a:lnTo>
                    <a:pt x="2616" y="1785"/>
                  </a:lnTo>
                  <a:lnTo>
                    <a:pt x="2611" y="1760"/>
                  </a:lnTo>
                  <a:lnTo>
                    <a:pt x="2600" y="1734"/>
                  </a:lnTo>
                  <a:lnTo>
                    <a:pt x="2627" y="1731"/>
                  </a:lnTo>
                  <a:lnTo>
                    <a:pt x="2661" y="1734"/>
                  </a:lnTo>
                  <a:lnTo>
                    <a:pt x="2691" y="1723"/>
                  </a:lnTo>
                  <a:lnTo>
                    <a:pt x="2693" y="1717"/>
                  </a:lnTo>
                  <a:lnTo>
                    <a:pt x="2702" y="1692"/>
                  </a:lnTo>
                  <a:lnTo>
                    <a:pt x="2704" y="1687"/>
                  </a:lnTo>
                  <a:lnTo>
                    <a:pt x="2710" y="1672"/>
                  </a:lnTo>
                  <a:lnTo>
                    <a:pt x="2748" y="1613"/>
                  </a:lnTo>
                  <a:lnTo>
                    <a:pt x="2761" y="1552"/>
                  </a:lnTo>
                  <a:lnTo>
                    <a:pt x="2762" y="1487"/>
                  </a:lnTo>
                  <a:lnTo>
                    <a:pt x="2762" y="1468"/>
                  </a:lnTo>
                  <a:lnTo>
                    <a:pt x="2782" y="1439"/>
                  </a:lnTo>
                  <a:lnTo>
                    <a:pt x="2815" y="1421"/>
                  </a:lnTo>
                  <a:lnTo>
                    <a:pt x="2832" y="1387"/>
                  </a:lnTo>
                  <a:lnTo>
                    <a:pt x="2872" y="1376"/>
                  </a:lnTo>
                  <a:lnTo>
                    <a:pt x="2929" y="1353"/>
                  </a:lnTo>
                  <a:lnTo>
                    <a:pt x="2962" y="1319"/>
                  </a:lnTo>
                  <a:lnTo>
                    <a:pt x="2969" y="1314"/>
                  </a:lnTo>
                  <a:lnTo>
                    <a:pt x="3002" y="1293"/>
                  </a:lnTo>
                  <a:lnTo>
                    <a:pt x="3005" y="1288"/>
                  </a:lnTo>
                  <a:lnTo>
                    <a:pt x="3005" y="1288"/>
                  </a:lnTo>
                  <a:lnTo>
                    <a:pt x="3007" y="1279"/>
                  </a:lnTo>
                  <a:lnTo>
                    <a:pt x="3006" y="1278"/>
                  </a:lnTo>
                  <a:lnTo>
                    <a:pt x="3001" y="1274"/>
                  </a:lnTo>
                  <a:lnTo>
                    <a:pt x="2995" y="1269"/>
                  </a:lnTo>
                  <a:lnTo>
                    <a:pt x="2993" y="1262"/>
                  </a:lnTo>
                  <a:lnTo>
                    <a:pt x="2992" y="1259"/>
                  </a:lnTo>
                  <a:lnTo>
                    <a:pt x="2990" y="1257"/>
                  </a:lnTo>
                  <a:lnTo>
                    <a:pt x="2986" y="1253"/>
                  </a:lnTo>
                  <a:lnTo>
                    <a:pt x="2985" y="1252"/>
                  </a:lnTo>
                  <a:lnTo>
                    <a:pt x="2981" y="1248"/>
                  </a:lnTo>
                  <a:lnTo>
                    <a:pt x="2972" y="1244"/>
                  </a:lnTo>
                  <a:lnTo>
                    <a:pt x="2966" y="1240"/>
                  </a:lnTo>
                  <a:lnTo>
                    <a:pt x="2966" y="1240"/>
                  </a:lnTo>
                  <a:lnTo>
                    <a:pt x="2966" y="1220"/>
                  </a:lnTo>
                  <a:lnTo>
                    <a:pt x="2964" y="1214"/>
                  </a:lnTo>
                  <a:lnTo>
                    <a:pt x="2964" y="1208"/>
                  </a:lnTo>
                  <a:lnTo>
                    <a:pt x="2963" y="1199"/>
                  </a:lnTo>
                  <a:lnTo>
                    <a:pt x="2963" y="1197"/>
                  </a:lnTo>
                  <a:lnTo>
                    <a:pt x="2963" y="1195"/>
                  </a:lnTo>
                  <a:lnTo>
                    <a:pt x="2964" y="1186"/>
                  </a:lnTo>
                  <a:lnTo>
                    <a:pt x="2964" y="1186"/>
                  </a:lnTo>
                  <a:lnTo>
                    <a:pt x="2965" y="1181"/>
                  </a:lnTo>
                  <a:lnTo>
                    <a:pt x="2965" y="1179"/>
                  </a:lnTo>
                  <a:lnTo>
                    <a:pt x="2965" y="1179"/>
                  </a:lnTo>
                  <a:lnTo>
                    <a:pt x="2964" y="1166"/>
                  </a:lnTo>
                  <a:lnTo>
                    <a:pt x="2964" y="1161"/>
                  </a:lnTo>
                  <a:lnTo>
                    <a:pt x="2962" y="1149"/>
                  </a:lnTo>
                  <a:lnTo>
                    <a:pt x="2961" y="1144"/>
                  </a:lnTo>
                  <a:lnTo>
                    <a:pt x="2959" y="1141"/>
                  </a:lnTo>
                  <a:lnTo>
                    <a:pt x="2955" y="1137"/>
                  </a:lnTo>
                  <a:lnTo>
                    <a:pt x="2953" y="1133"/>
                  </a:lnTo>
                  <a:lnTo>
                    <a:pt x="2952" y="1130"/>
                  </a:lnTo>
                  <a:lnTo>
                    <a:pt x="2951" y="1125"/>
                  </a:lnTo>
                  <a:lnTo>
                    <a:pt x="2948" y="1107"/>
                  </a:lnTo>
                  <a:lnTo>
                    <a:pt x="2941" y="1076"/>
                  </a:lnTo>
                  <a:lnTo>
                    <a:pt x="2941" y="1075"/>
                  </a:lnTo>
                  <a:lnTo>
                    <a:pt x="2941" y="1075"/>
                  </a:lnTo>
                  <a:lnTo>
                    <a:pt x="2941" y="1051"/>
                  </a:lnTo>
                  <a:lnTo>
                    <a:pt x="2935" y="1031"/>
                  </a:lnTo>
                  <a:lnTo>
                    <a:pt x="2930" y="1013"/>
                  </a:lnTo>
                  <a:lnTo>
                    <a:pt x="2932" y="1015"/>
                  </a:lnTo>
                  <a:lnTo>
                    <a:pt x="2939" y="1021"/>
                  </a:lnTo>
                  <a:lnTo>
                    <a:pt x="2948" y="1026"/>
                  </a:lnTo>
                  <a:lnTo>
                    <a:pt x="2960" y="1032"/>
                  </a:lnTo>
                  <a:lnTo>
                    <a:pt x="2960" y="1032"/>
                  </a:lnTo>
                  <a:lnTo>
                    <a:pt x="2960" y="1031"/>
                  </a:lnTo>
                  <a:lnTo>
                    <a:pt x="2959" y="1021"/>
                  </a:lnTo>
                  <a:lnTo>
                    <a:pt x="2960" y="1009"/>
                  </a:lnTo>
                  <a:lnTo>
                    <a:pt x="2961" y="1002"/>
                  </a:lnTo>
                  <a:lnTo>
                    <a:pt x="2961" y="1001"/>
                  </a:lnTo>
                  <a:lnTo>
                    <a:pt x="2958" y="989"/>
                  </a:lnTo>
                  <a:lnTo>
                    <a:pt x="2958" y="977"/>
                  </a:lnTo>
                  <a:lnTo>
                    <a:pt x="2963" y="972"/>
                  </a:lnTo>
                  <a:lnTo>
                    <a:pt x="2974" y="973"/>
                  </a:lnTo>
                  <a:lnTo>
                    <a:pt x="2979" y="973"/>
                  </a:lnTo>
                  <a:lnTo>
                    <a:pt x="2981" y="973"/>
                  </a:lnTo>
                  <a:lnTo>
                    <a:pt x="2987" y="973"/>
                  </a:lnTo>
                  <a:lnTo>
                    <a:pt x="2996" y="929"/>
                  </a:lnTo>
                  <a:lnTo>
                    <a:pt x="3002" y="900"/>
                  </a:lnTo>
                  <a:lnTo>
                    <a:pt x="2998" y="900"/>
                  </a:lnTo>
                  <a:lnTo>
                    <a:pt x="2987" y="900"/>
                  </a:lnTo>
                  <a:lnTo>
                    <a:pt x="2984" y="894"/>
                  </a:lnTo>
                  <a:lnTo>
                    <a:pt x="2983" y="889"/>
                  </a:lnTo>
                  <a:lnTo>
                    <a:pt x="2982" y="880"/>
                  </a:lnTo>
                  <a:lnTo>
                    <a:pt x="2983" y="869"/>
                  </a:lnTo>
                  <a:lnTo>
                    <a:pt x="2980" y="867"/>
                  </a:lnTo>
                  <a:lnTo>
                    <a:pt x="2974" y="869"/>
                  </a:lnTo>
                  <a:lnTo>
                    <a:pt x="2955" y="885"/>
                  </a:lnTo>
                  <a:lnTo>
                    <a:pt x="2938" y="894"/>
                  </a:lnTo>
                  <a:lnTo>
                    <a:pt x="2920" y="892"/>
                  </a:lnTo>
                  <a:lnTo>
                    <a:pt x="2897" y="891"/>
                  </a:lnTo>
                  <a:lnTo>
                    <a:pt x="2867" y="886"/>
                  </a:lnTo>
                  <a:lnTo>
                    <a:pt x="2856" y="889"/>
                  </a:lnTo>
                  <a:lnTo>
                    <a:pt x="2848" y="881"/>
                  </a:lnTo>
                  <a:lnTo>
                    <a:pt x="2843" y="878"/>
                  </a:lnTo>
                  <a:lnTo>
                    <a:pt x="2814" y="863"/>
                  </a:lnTo>
                  <a:lnTo>
                    <a:pt x="2807" y="860"/>
                  </a:lnTo>
                  <a:lnTo>
                    <a:pt x="2793" y="858"/>
                  </a:lnTo>
                  <a:lnTo>
                    <a:pt x="2774" y="842"/>
                  </a:lnTo>
                  <a:lnTo>
                    <a:pt x="2769" y="839"/>
                  </a:lnTo>
                  <a:lnTo>
                    <a:pt x="2761" y="837"/>
                  </a:lnTo>
                  <a:lnTo>
                    <a:pt x="2756" y="837"/>
                  </a:lnTo>
                  <a:lnTo>
                    <a:pt x="2728" y="846"/>
                  </a:lnTo>
                  <a:lnTo>
                    <a:pt x="2723" y="846"/>
                  </a:lnTo>
                  <a:lnTo>
                    <a:pt x="2723" y="846"/>
                  </a:lnTo>
                  <a:lnTo>
                    <a:pt x="2711" y="842"/>
                  </a:lnTo>
                  <a:lnTo>
                    <a:pt x="2710" y="842"/>
                  </a:lnTo>
                  <a:lnTo>
                    <a:pt x="2704" y="842"/>
                  </a:lnTo>
                  <a:lnTo>
                    <a:pt x="2702" y="843"/>
                  </a:lnTo>
                  <a:lnTo>
                    <a:pt x="2702" y="851"/>
                  </a:lnTo>
                  <a:lnTo>
                    <a:pt x="2699" y="856"/>
                  </a:lnTo>
                  <a:lnTo>
                    <a:pt x="2695" y="855"/>
                  </a:lnTo>
                  <a:lnTo>
                    <a:pt x="2691" y="848"/>
                  </a:lnTo>
                  <a:lnTo>
                    <a:pt x="2681" y="846"/>
                  </a:lnTo>
                  <a:lnTo>
                    <a:pt x="2680" y="846"/>
                  </a:lnTo>
                  <a:lnTo>
                    <a:pt x="2673" y="848"/>
                  </a:lnTo>
                  <a:lnTo>
                    <a:pt x="2661" y="843"/>
                  </a:lnTo>
                  <a:lnTo>
                    <a:pt x="2653" y="842"/>
                  </a:lnTo>
                  <a:lnTo>
                    <a:pt x="2651" y="843"/>
                  </a:lnTo>
                  <a:lnTo>
                    <a:pt x="2645" y="856"/>
                  </a:lnTo>
                  <a:lnTo>
                    <a:pt x="2640" y="860"/>
                  </a:lnTo>
                  <a:lnTo>
                    <a:pt x="2638" y="860"/>
                  </a:lnTo>
                  <a:lnTo>
                    <a:pt x="2619" y="861"/>
                  </a:lnTo>
                  <a:lnTo>
                    <a:pt x="2604" y="862"/>
                  </a:lnTo>
                  <a:lnTo>
                    <a:pt x="2549" y="839"/>
                  </a:lnTo>
                  <a:lnTo>
                    <a:pt x="2537" y="840"/>
                  </a:lnTo>
                  <a:lnTo>
                    <a:pt x="2526" y="838"/>
                  </a:lnTo>
                  <a:lnTo>
                    <a:pt x="2511" y="832"/>
                  </a:lnTo>
                  <a:lnTo>
                    <a:pt x="2453" y="810"/>
                  </a:lnTo>
                  <a:lnTo>
                    <a:pt x="2428" y="802"/>
                  </a:lnTo>
                  <a:lnTo>
                    <a:pt x="2423" y="799"/>
                  </a:lnTo>
                  <a:lnTo>
                    <a:pt x="2413" y="781"/>
                  </a:lnTo>
                  <a:lnTo>
                    <a:pt x="2405" y="768"/>
                  </a:lnTo>
                  <a:lnTo>
                    <a:pt x="2398" y="761"/>
                  </a:lnTo>
                  <a:lnTo>
                    <a:pt x="2391" y="759"/>
                  </a:lnTo>
                  <a:lnTo>
                    <a:pt x="2387" y="760"/>
                  </a:lnTo>
                  <a:lnTo>
                    <a:pt x="2385" y="762"/>
                  </a:lnTo>
                  <a:lnTo>
                    <a:pt x="2380" y="781"/>
                  </a:lnTo>
                  <a:lnTo>
                    <a:pt x="2347" y="773"/>
                  </a:lnTo>
                  <a:lnTo>
                    <a:pt x="2347" y="773"/>
                  </a:lnTo>
                  <a:lnTo>
                    <a:pt x="2336" y="775"/>
                  </a:lnTo>
                  <a:lnTo>
                    <a:pt x="2334" y="773"/>
                  </a:lnTo>
                  <a:lnTo>
                    <a:pt x="2333" y="767"/>
                  </a:lnTo>
                  <a:lnTo>
                    <a:pt x="2332" y="766"/>
                  </a:lnTo>
                  <a:lnTo>
                    <a:pt x="2331" y="765"/>
                  </a:lnTo>
                  <a:lnTo>
                    <a:pt x="2329" y="765"/>
                  </a:lnTo>
                  <a:lnTo>
                    <a:pt x="2323" y="771"/>
                  </a:lnTo>
                  <a:lnTo>
                    <a:pt x="2316" y="774"/>
                  </a:lnTo>
                  <a:lnTo>
                    <a:pt x="2308" y="773"/>
                  </a:lnTo>
                  <a:lnTo>
                    <a:pt x="2301" y="771"/>
                  </a:lnTo>
                  <a:lnTo>
                    <a:pt x="2286" y="761"/>
                  </a:lnTo>
                  <a:lnTo>
                    <a:pt x="2284" y="758"/>
                  </a:lnTo>
                  <a:lnTo>
                    <a:pt x="2285" y="749"/>
                  </a:lnTo>
                  <a:lnTo>
                    <a:pt x="2282" y="741"/>
                  </a:lnTo>
                  <a:lnTo>
                    <a:pt x="2274" y="734"/>
                  </a:lnTo>
                  <a:lnTo>
                    <a:pt x="2261" y="730"/>
                  </a:lnTo>
                  <a:lnTo>
                    <a:pt x="2255" y="729"/>
                  </a:lnTo>
                  <a:lnTo>
                    <a:pt x="2249" y="731"/>
                  </a:lnTo>
                  <a:lnTo>
                    <a:pt x="2248" y="733"/>
                  </a:lnTo>
                  <a:lnTo>
                    <a:pt x="2246" y="738"/>
                  </a:lnTo>
                  <a:lnTo>
                    <a:pt x="2247" y="751"/>
                  </a:lnTo>
                  <a:lnTo>
                    <a:pt x="2243" y="755"/>
                  </a:lnTo>
                  <a:lnTo>
                    <a:pt x="2218" y="765"/>
                  </a:lnTo>
                  <a:lnTo>
                    <a:pt x="2208" y="767"/>
                  </a:lnTo>
                  <a:lnTo>
                    <a:pt x="2190" y="776"/>
                  </a:lnTo>
                  <a:lnTo>
                    <a:pt x="2180" y="779"/>
                  </a:lnTo>
                  <a:lnTo>
                    <a:pt x="2173" y="779"/>
                  </a:lnTo>
                  <a:lnTo>
                    <a:pt x="2158" y="779"/>
                  </a:lnTo>
                  <a:lnTo>
                    <a:pt x="2150" y="779"/>
                  </a:lnTo>
                  <a:lnTo>
                    <a:pt x="2044" y="771"/>
                  </a:lnTo>
                  <a:lnTo>
                    <a:pt x="2043" y="771"/>
                  </a:lnTo>
                  <a:lnTo>
                    <a:pt x="2039" y="771"/>
                  </a:lnTo>
                  <a:lnTo>
                    <a:pt x="2027" y="771"/>
                  </a:lnTo>
                  <a:lnTo>
                    <a:pt x="2002" y="768"/>
                  </a:lnTo>
                  <a:lnTo>
                    <a:pt x="1997" y="769"/>
                  </a:lnTo>
                  <a:lnTo>
                    <a:pt x="1944" y="765"/>
                  </a:lnTo>
                  <a:lnTo>
                    <a:pt x="1935" y="761"/>
                  </a:lnTo>
                  <a:lnTo>
                    <a:pt x="1930" y="761"/>
                  </a:lnTo>
                  <a:lnTo>
                    <a:pt x="1929" y="761"/>
                  </a:lnTo>
                  <a:lnTo>
                    <a:pt x="1919" y="761"/>
                  </a:lnTo>
                  <a:lnTo>
                    <a:pt x="1917" y="762"/>
                  </a:lnTo>
                  <a:lnTo>
                    <a:pt x="1912" y="765"/>
                  </a:lnTo>
                  <a:lnTo>
                    <a:pt x="1906" y="763"/>
                  </a:lnTo>
                  <a:lnTo>
                    <a:pt x="1899" y="766"/>
                  </a:lnTo>
                  <a:lnTo>
                    <a:pt x="1890" y="766"/>
                  </a:lnTo>
                  <a:lnTo>
                    <a:pt x="1883" y="761"/>
                  </a:lnTo>
                  <a:lnTo>
                    <a:pt x="1866" y="746"/>
                  </a:lnTo>
                  <a:lnTo>
                    <a:pt x="1858" y="741"/>
                  </a:lnTo>
                  <a:lnTo>
                    <a:pt x="1831" y="721"/>
                  </a:lnTo>
                  <a:lnTo>
                    <a:pt x="1810" y="705"/>
                  </a:lnTo>
                  <a:lnTo>
                    <a:pt x="1801" y="695"/>
                  </a:lnTo>
                  <a:lnTo>
                    <a:pt x="1796" y="685"/>
                  </a:lnTo>
                  <a:lnTo>
                    <a:pt x="1784" y="674"/>
                  </a:lnTo>
                  <a:lnTo>
                    <a:pt x="1778" y="663"/>
                  </a:lnTo>
                  <a:lnTo>
                    <a:pt x="1772" y="659"/>
                  </a:lnTo>
                  <a:lnTo>
                    <a:pt x="1761" y="659"/>
                  </a:lnTo>
                  <a:lnTo>
                    <a:pt x="1751" y="654"/>
                  </a:lnTo>
                  <a:lnTo>
                    <a:pt x="1745" y="654"/>
                  </a:lnTo>
                  <a:lnTo>
                    <a:pt x="1742" y="654"/>
                  </a:lnTo>
                  <a:lnTo>
                    <a:pt x="1738" y="652"/>
                  </a:lnTo>
                  <a:lnTo>
                    <a:pt x="1649" y="592"/>
                  </a:lnTo>
                  <a:lnTo>
                    <a:pt x="1609" y="566"/>
                  </a:lnTo>
                  <a:lnTo>
                    <a:pt x="1555" y="530"/>
                  </a:lnTo>
                  <a:lnTo>
                    <a:pt x="1459" y="466"/>
                  </a:lnTo>
                  <a:lnTo>
                    <a:pt x="1458" y="465"/>
                  </a:lnTo>
                  <a:lnTo>
                    <a:pt x="1454" y="461"/>
                  </a:lnTo>
                  <a:lnTo>
                    <a:pt x="1450" y="450"/>
                  </a:lnTo>
                  <a:lnTo>
                    <a:pt x="1441" y="442"/>
                  </a:lnTo>
                  <a:lnTo>
                    <a:pt x="1398" y="416"/>
                  </a:lnTo>
                  <a:lnTo>
                    <a:pt x="1380" y="405"/>
                  </a:lnTo>
                  <a:lnTo>
                    <a:pt x="1372" y="398"/>
                  </a:lnTo>
                  <a:lnTo>
                    <a:pt x="1371" y="397"/>
                  </a:lnTo>
                  <a:lnTo>
                    <a:pt x="1361" y="392"/>
                  </a:lnTo>
                  <a:lnTo>
                    <a:pt x="1348" y="381"/>
                  </a:lnTo>
                  <a:lnTo>
                    <a:pt x="1338" y="377"/>
                  </a:lnTo>
                  <a:lnTo>
                    <a:pt x="1327" y="368"/>
                  </a:lnTo>
                  <a:lnTo>
                    <a:pt x="1312" y="361"/>
                  </a:lnTo>
                  <a:lnTo>
                    <a:pt x="1275" y="336"/>
                  </a:lnTo>
                  <a:lnTo>
                    <a:pt x="1178" y="273"/>
                  </a:lnTo>
                  <a:lnTo>
                    <a:pt x="1171" y="269"/>
                  </a:lnTo>
                  <a:lnTo>
                    <a:pt x="1125" y="240"/>
                  </a:lnTo>
                  <a:lnTo>
                    <a:pt x="1082" y="212"/>
                  </a:lnTo>
                  <a:lnTo>
                    <a:pt x="1046" y="188"/>
                  </a:lnTo>
                  <a:lnTo>
                    <a:pt x="1041" y="183"/>
                  </a:lnTo>
                  <a:lnTo>
                    <a:pt x="1018" y="170"/>
                  </a:lnTo>
                  <a:lnTo>
                    <a:pt x="990" y="152"/>
                  </a:lnTo>
                  <a:lnTo>
                    <a:pt x="986" y="150"/>
                  </a:lnTo>
                  <a:lnTo>
                    <a:pt x="985" y="150"/>
                  </a:lnTo>
                  <a:lnTo>
                    <a:pt x="975" y="149"/>
                  </a:lnTo>
                  <a:lnTo>
                    <a:pt x="965" y="140"/>
                  </a:lnTo>
                  <a:lnTo>
                    <a:pt x="949" y="115"/>
                  </a:lnTo>
                  <a:lnTo>
                    <a:pt x="947" y="110"/>
                  </a:lnTo>
                  <a:lnTo>
                    <a:pt x="942" y="108"/>
                  </a:lnTo>
                  <a:lnTo>
                    <a:pt x="927" y="105"/>
                  </a:lnTo>
                  <a:lnTo>
                    <a:pt x="914" y="93"/>
                  </a:lnTo>
                  <a:lnTo>
                    <a:pt x="907" y="81"/>
                  </a:lnTo>
                  <a:lnTo>
                    <a:pt x="904" y="79"/>
                  </a:lnTo>
                  <a:lnTo>
                    <a:pt x="902" y="77"/>
                  </a:lnTo>
                  <a:lnTo>
                    <a:pt x="888" y="74"/>
                  </a:lnTo>
                  <a:lnTo>
                    <a:pt x="870" y="72"/>
                  </a:lnTo>
                  <a:lnTo>
                    <a:pt x="867" y="70"/>
                  </a:lnTo>
                  <a:lnTo>
                    <a:pt x="859" y="70"/>
                  </a:lnTo>
                  <a:lnTo>
                    <a:pt x="846" y="59"/>
                  </a:lnTo>
                  <a:lnTo>
                    <a:pt x="841" y="57"/>
                  </a:lnTo>
                  <a:lnTo>
                    <a:pt x="831" y="57"/>
                  </a:lnTo>
                  <a:lnTo>
                    <a:pt x="825" y="49"/>
                  </a:lnTo>
                  <a:lnTo>
                    <a:pt x="819" y="46"/>
                  </a:lnTo>
                  <a:lnTo>
                    <a:pt x="800" y="40"/>
                  </a:lnTo>
                  <a:lnTo>
                    <a:pt x="777" y="31"/>
                  </a:lnTo>
                  <a:lnTo>
                    <a:pt x="757" y="22"/>
                  </a:lnTo>
                  <a:lnTo>
                    <a:pt x="744" y="15"/>
                  </a:lnTo>
                  <a:lnTo>
                    <a:pt x="691" y="16"/>
                  </a:lnTo>
                  <a:lnTo>
                    <a:pt x="619" y="18"/>
                  </a:lnTo>
                  <a:lnTo>
                    <a:pt x="577" y="19"/>
                  </a:lnTo>
                  <a:lnTo>
                    <a:pt x="560" y="19"/>
                  </a:lnTo>
                  <a:lnTo>
                    <a:pt x="551" y="15"/>
                  </a:lnTo>
                  <a:lnTo>
                    <a:pt x="543" y="6"/>
                  </a:lnTo>
                  <a:lnTo>
                    <a:pt x="467" y="12"/>
                  </a:lnTo>
                  <a:lnTo>
                    <a:pt x="449" y="14"/>
                  </a:lnTo>
                  <a:lnTo>
                    <a:pt x="353" y="13"/>
                  </a:lnTo>
                  <a:lnTo>
                    <a:pt x="286" y="12"/>
                  </a:lnTo>
                  <a:lnTo>
                    <a:pt x="238" y="11"/>
                  </a:lnTo>
                  <a:lnTo>
                    <a:pt x="209" y="11"/>
                  </a:lnTo>
                  <a:lnTo>
                    <a:pt x="196" y="10"/>
                  </a:lnTo>
                  <a:lnTo>
                    <a:pt x="179" y="0"/>
                  </a:lnTo>
                  <a:lnTo>
                    <a:pt x="168" y="10"/>
                  </a:lnTo>
                  <a:lnTo>
                    <a:pt x="149" y="11"/>
                  </a:lnTo>
                  <a:lnTo>
                    <a:pt x="131" y="10"/>
                  </a:lnTo>
                  <a:lnTo>
                    <a:pt x="128" y="10"/>
                  </a:lnTo>
                  <a:lnTo>
                    <a:pt x="86" y="11"/>
                  </a:lnTo>
                  <a:lnTo>
                    <a:pt x="81" y="13"/>
                  </a:lnTo>
                  <a:lnTo>
                    <a:pt x="58" y="12"/>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00" name="Google Shape;1200;p51" descr="{&quot;Key&quot;:&quot;mombassa&quot;,&quot;Name&quot;:&quot;Mombassa&quot;,&quot;Value&quot;:42.0,&quot;Formula&quot;:&quot;42&quot;,&quot;Text&quot;:&quot;42&quot;,&quot;OfficeApplication&quot;:1,&quot;HasValue&quot;:true}"/>
            <p:cNvSpPr/>
            <p:nvPr/>
          </p:nvSpPr>
          <p:spPr>
            <a:xfrm>
              <a:off x="4103566" y="5706537"/>
              <a:ext cx="100866" cy="117489"/>
            </a:xfrm>
            <a:custGeom>
              <a:avLst/>
              <a:gdLst/>
              <a:ahLst/>
              <a:cxnLst/>
              <a:rect l="l" t="t" r="r" b="b"/>
              <a:pathLst>
                <a:path w="169" h="197" extrusionOk="0">
                  <a:moveTo>
                    <a:pt x="72" y="147"/>
                  </a:moveTo>
                  <a:lnTo>
                    <a:pt x="72" y="147"/>
                  </a:lnTo>
                  <a:lnTo>
                    <a:pt x="64" y="131"/>
                  </a:lnTo>
                  <a:lnTo>
                    <a:pt x="68" y="122"/>
                  </a:lnTo>
                  <a:lnTo>
                    <a:pt x="68" y="121"/>
                  </a:lnTo>
                  <a:lnTo>
                    <a:pt x="78" y="117"/>
                  </a:lnTo>
                  <a:lnTo>
                    <a:pt x="82" y="117"/>
                  </a:lnTo>
                  <a:lnTo>
                    <a:pt x="82" y="117"/>
                  </a:lnTo>
                  <a:lnTo>
                    <a:pt x="83" y="119"/>
                  </a:lnTo>
                  <a:lnTo>
                    <a:pt x="87" y="126"/>
                  </a:lnTo>
                  <a:lnTo>
                    <a:pt x="97" y="149"/>
                  </a:lnTo>
                  <a:lnTo>
                    <a:pt x="94" y="153"/>
                  </a:lnTo>
                  <a:lnTo>
                    <a:pt x="89" y="157"/>
                  </a:lnTo>
                  <a:lnTo>
                    <a:pt x="83" y="158"/>
                  </a:lnTo>
                  <a:lnTo>
                    <a:pt x="80" y="156"/>
                  </a:lnTo>
                  <a:lnTo>
                    <a:pt x="72" y="147"/>
                  </a:lnTo>
                  <a:close/>
                  <a:moveTo>
                    <a:pt x="13" y="127"/>
                  </a:moveTo>
                  <a:lnTo>
                    <a:pt x="13" y="127"/>
                  </a:lnTo>
                  <a:lnTo>
                    <a:pt x="13" y="123"/>
                  </a:lnTo>
                  <a:lnTo>
                    <a:pt x="13" y="120"/>
                  </a:lnTo>
                  <a:lnTo>
                    <a:pt x="13" y="117"/>
                  </a:lnTo>
                  <a:lnTo>
                    <a:pt x="13" y="113"/>
                  </a:lnTo>
                  <a:lnTo>
                    <a:pt x="15" y="108"/>
                  </a:lnTo>
                  <a:lnTo>
                    <a:pt x="16" y="105"/>
                  </a:lnTo>
                  <a:lnTo>
                    <a:pt x="14" y="101"/>
                  </a:lnTo>
                  <a:lnTo>
                    <a:pt x="12" y="98"/>
                  </a:lnTo>
                  <a:lnTo>
                    <a:pt x="8" y="96"/>
                  </a:lnTo>
                  <a:lnTo>
                    <a:pt x="5" y="96"/>
                  </a:lnTo>
                  <a:lnTo>
                    <a:pt x="2" y="95"/>
                  </a:lnTo>
                  <a:lnTo>
                    <a:pt x="2" y="94"/>
                  </a:lnTo>
                  <a:lnTo>
                    <a:pt x="1" y="94"/>
                  </a:lnTo>
                  <a:lnTo>
                    <a:pt x="0" y="92"/>
                  </a:lnTo>
                  <a:lnTo>
                    <a:pt x="0" y="89"/>
                  </a:lnTo>
                  <a:lnTo>
                    <a:pt x="1" y="86"/>
                  </a:lnTo>
                  <a:lnTo>
                    <a:pt x="2" y="82"/>
                  </a:lnTo>
                  <a:lnTo>
                    <a:pt x="3" y="78"/>
                  </a:lnTo>
                  <a:lnTo>
                    <a:pt x="3" y="75"/>
                  </a:lnTo>
                  <a:lnTo>
                    <a:pt x="5" y="71"/>
                  </a:lnTo>
                  <a:lnTo>
                    <a:pt x="6" y="67"/>
                  </a:lnTo>
                  <a:lnTo>
                    <a:pt x="6" y="66"/>
                  </a:lnTo>
                  <a:lnTo>
                    <a:pt x="6" y="65"/>
                  </a:lnTo>
                  <a:lnTo>
                    <a:pt x="6" y="62"/>
                  </a:lnTo>
                  <a:lnTo>
                    <a:pt x="6" y="59"/>
                  </a:lnTo>
                  <a:lnTo>
                    <a:pt x="6" y="56"/>
                  </a:lnTo>
                  <a:lnTo>
                    <a:pt x="5" y="53"/>
                  </a:lnTo>
                  <a:lnTo>
                    <a:pt x="6" y="51"/>
                  </a:lnTo>
                  <a:lnTo>
                    <a:pt x="8" y="50"/>
                  </a:lnTo>
                  <a:lnTo>
                    <a:pt x="11" y="50"/>
                  </a:lnTo>
                  <a:lnTo>
                    <a:pt x="13" y="49"/>
                  </a:lnTo>
                  <a:lnTo>
                    <a:pt x="16" y="48"/>
                  </a:lnTo>
                  <a:lnTo>
                    <a:pt x="18" y="46"/>
                  </a:lnTo>
                  <a:lnTo>
                    <a:pt x="19" y="44"/>
                  </a:lnTo>
                  <a:lnTo>
                    <a:pt x="21" y="41"/>
                  </a:lnTo>
                  <a:lnTo>
                    <a:pt x="23" y="38"/>
                  </a:lnTo>
                  <a:lnTo>
                    <a:pt x="25" y="35"/>
                  </a:lnTo>
                  <a:lnTo>
                    <a:pt x="28" y="32"/>
                  </a:lnTo>
                  <a:lnTo>
                    <a:pt x="31" y="32"/>
                  </a:lnTo>
                  <a:lnTo>
                    <a:pt x="33" y="32"/>
                  </a:lnTo>
                  <a:lnTo>
                    <a:pt x="34" y="32"/>
                  </a:lnTo>
                  <a:lnTo>
                    <a:pt x="36" y="33"/>
                  </a:lnTo>
                  <a:lnTo>
                    <a:pt x="37" y="33"/>
                  </a:lnTo>
                  <a:lnTo>
                    <a:pt x="39" y="34"/>
                  </a:lnTo>
                  <a:lnTo>
                    <a:pt x="41" y="35"/>
                  </a:lnTo>
                  <a:lnTo>
                    <a:pt x="42" y="35"/>
                  </a:lnTo>
                  <a:lnTo>
                    <a:pt x="43" y="35"/>
                  </a:lnTo>
                  <a:lnTo>
                    <a:pt x="45" y="36"/>
                  </a:lnTo>
                  <a:lnTo>
                    <a:pt x="48" y="36"/>
                  </a:lnTo>
                  <a:lnTo>
                    <a:pt x="50" y="37"/>
                  </a:lnTo>
                  <a:lnTo>
                    <a:pt x="52" y="38"/>
                  </a:lnTo>
                  <a:lnTo>
                    <a:pt x="56" y="39"/>
                  </a:lnTo>
                  <a:lnTo>
                    <a:pt x="59" y="38"/>
                  </a:lnTo>
                  <a:lnTo>
                    <a:pt x="64" y="37"/>
                  </a:lnTo>
                  <a:lnTo>
                    <a:pt x="68" y="36"/>
                  </a:lnTo>
                  <a:lnTo>
                    <a:pt x="71" y="35"/>
                  </a:lnTo>
                  <a:lnTo>
                    <a:pt x="72" y="35"/>
                  </a:lnTo>
                  <a:lnTo>
                    <a:pt x="73" y="34"/>
                  </a:lnTo>
                  <a:lnTo>
                    <a:pt x="72" y="32"/>
                  </a:lnTo>
                  <a:lnTo>
                    <a:pt x="72" y="30"/>
                  </a:lnTo>
                  <a:lnTo>
                    <a:pt x="72" y="29"/>
                  </a:lnTo>
                  <a:lnTo>
                    <a:pt x="73" y="27"/>
                  </a:lnTo>
                  <a:lnTo>
                    <a:pt x="74" y="25"/>
                  </a:lnTo>
                  <a:lnTo>
                    <a:pt x="76" y="24"/>
                  </a:lnTo>
                  <a:lnTo>
                    <a:pt x="76" y="23"/>
                  </a:lnTo>
                  <a:lnTo>
                    <a:pt x="76" y="22"/>
                  </a:lnTo>
                  <a:lnTo>
                    <a:pt x="76" y="21"/>
                  </a:lnTo>
                  <a:lnTo>
                    <a:pt x="76" y="18"/>
                  </a:lnTo>
                  <a:lnTo>
                    <a:pt x="74" y="15"/>
                  </a:lnTo>
                  <a:lnTo>
                    <a:pt x="73" y="14"/>
                  </a:lnTo>
                  <a:lnTo>
                    <a:pt x="73" y="13"/>
                  </a:lnTo>
                  <a:lnTo>
                    <a:pt x="73" y="13"/>
                  </a:lnTo>
                  <a:lnTo>
                    <a:pt x="70" y="10"/>
                  </a:lnTo>
                  <a:lnTo>
                    <a:pt x="69" y="8"/>
                  </a:lnTo>
                  <a:lnTo>
                    <a:pt x="67" y="6"/>
                  </a:lnTo>
                  <a:lnTo>
                    <a:pt x="70" y="3"/>
                  </a:lnTo>
                  <a:lnTo>
                    <a:pt x="80" y="1"/>
                  </a:lnTo>
                  <a:lnTo>
                    <a:pt x="85" y="1"/>
                  </a:lnTo>
                  <a:lnTo>
                    <a:pt x="92" y="0"/>
                  </a:lnTo>
                  <a:lnTo>
                    <a:pt x="96" y="0"/>
                  </a:lnTo>
                  <a:lnTo>
                    <a:pt x="104" y="3"/>
                  </a:lnTo>
                  <a:lnTo>
                    <a:pt x="104" y="3"/>
                  </a:lnTo>
                  <a:lnTo>
                    <a:pt x="106" y="3"/>
                  </a:lnTo>
                  <a:lnTo>
                    <a:pt x="111" y="3"/>
                  </a:lnTo>
                  <a:lnTo>
                    <a:pt x="113" y="4"/>
                  </a:lnTo>
                  <a:lnTo>
                    <a:pt x="113" y="5"/>
                  </a:lnTo>
                  <a:lnTo>
                    <a:pt x="115" y="7"/>
                  </a:lnTo>
                  <a:lnTo>
                    <a:pt x="115" y="10"/>
                  </a:lnTo>
                  <a:lnTo>
                    <a:pt x="115" y="14"/>
                  </a:lnTo>
                  <a:lnTo>
                    <a:pt x="116" y="16"/>
                  </a:lnTo>
                  <a:lnTo>
                    <a:pt x="117" y="20"/>
                  </a:lnTo>
                  <a:lnTo>
                    <a:pt x="119" y="23"/>
                  </a:lnTo>
                  <a:lnTo>
                    <a:pt x="123" y="26"/>
                  </a:lnTo>
                  <a:lnTo>
                    <a:pt x="155" y="44"/>
                  </a:lnTo>
                  <a:lnTo>
                    <a:pt x="154" y="44"/>
                  </a:lnTo>
                  <a:lnTo>
                    <a:pt x="148" y="42"/>
                  </a:lnTo>
                  <a:lnTo>
                    <a:pt x="135" y="44"/>
                  </a:lnTo>
                  <a:lnTo>
                    <a:pt x="127" y="40"/>
                  </a:lnTo>
                  <a:lnTo>
                    <a:pt x="123" y="41"/>
                  </a:lnTo>
                  <a:lnTo>
                    <a:pt x="124" y="45"/>
                  </a:lnTo>
                  <a:lnTo>
                    <a:pt x="130" y="46"/>
                  </a:lnTo>
                  <a:lnTo>
                    <a:pt x="166" y="47"/>
                  </a:lnTo>
                  <a:lnTo>
                    <a:pt x="169" y="50"/>
                  </a:lnTo>
                  <a:lnTo>
                    <a:pt x="167" y="54"/>
                  </a:lnTo>
                  <a:lnTo>
                    <a:pt x="160" y="59"/>
                  </a:lnTo>
                  <a:lnTo>
                    <a:pt x="152" y="73"/>
                  </a:lnTo>
                  <a:lnTo>
                    <a:pt x="146" y="80"/>
                  </a:lnTo>
                  <a:lnTo>
                    <a:pt x="140" y="88"/>
                  </a:lnTo>
                  <a:lnTo>
                    <a:pt x="136" y="96"/>
                  </a:lnTo>
                  <a:lnTo>
                    <a:pt x="136" y="99"/>
                  </a:lnTo>
                  <a:lnTo>
                    <a:pt x="140" y="103"/>
                  </a:lnTo>
                  <a:lnTo>
                    <a:pt x="140" y="104"/>
                  </a:lnTo>
                  <a:lnTo>
                    <a:pt x="140" y="106"/>
                  </a:lnTo>
                  <a:lnTo>
                    <a:pt x="130" y="117"/>
                  </a:lnTo>
                  <a:lnTo>
                    <a:pt x="121" y="136"/>
                  </a:lnTo>
                  <a:lnTo>
                    <a:pt x="113" y="146"/>
                  </a:lnTo>
                  <a:lnTo>
                    <a:pt x="109" y="146"/>
                  </a:lnTo>
                  <a:lnTo>
                    <a:pt x="104" y="143"/>
                  </a:lnTo>
                  <a:lnTo>
                    <a:pt x="95" y="132"/>
                  </a:lnTo>
                  <a:lnTo>
                    <a:pt x="94" y="127"/>
                  </a:lnTo>
                  <a:lnTo>
                    <a:pt x="94" y="126"/>
                  </a:lnTo>
                  <a:lnTo>
                    <a:pt x="93" y="123"/>
                  </a:lnTo>
                  <a:lnTo>
                    <a:pt x="91" y="115"/>
                  </a:lnTo>
                  <a:lnTo>
                    <a:pt x="88" y="111"/>
                  </a:lnTo>
                  <a:lnTo>
                    <a:pt x="83" y="110"/>
                  </a:lnTo>
                  <a:lnTo>
                    <a:pt x="78" y="109"/>
                  </a:lnTo>
                  <a:lnTo>
                    <a:pt x="78" y="109"/>
                  </a:lnTo>
                  <a:lnTo>
                    <a:pt x="76" y="107"/>
                  </a:lnTo>
                  <a:lnTo>
                    <a:pt x="76" y="104"/>
                  </a:lnTo>
                  <a:lnTo>
                    <a:pt x="76" y="104"/>
                  </a:lnTo>
                  <a:lnTo>
                    <a:pt x="76" y="102"/>
                  </a:lnTo>
                  <a:lnTo>
                    <a:pt x="73" y="98"/>
                  </a:lnTo>
                  <a:lnTo>
                    <a:pt x="67" y="100"/>
                  </a:lnTo>
                  <a:lnTo>
                    <a:pt x="65" y="102"/>
                  </a:lnTo>
                  <a:lnTo>
                    <a:pt x="64" y="103"/>
                  </a:lnTo>
                  <a:lnTo>
                    <a:pt x="64" y="108"/>
                  </a:lnTo>
                  <a:lnTo>
                    <a:pt x="66" y="111"/>
                  </a:lnTo>
                  <a:lnTo>
                    <a:pt x="68" y="113"/>
                  </a:lnTo>
                  <a:lnTo>
                    <a:pt x="68" y="116"/>
                  </a:lnTo>
                  <a:lnTo>
                    <a:pt x="66" y="117"/>
                  </a:lnTo>
                  <a:lnTo>
                    <a:pt x="63" y="117"/>
                  </a:lnTo>
                  <a:lnTo>
                    <a:pt x="61" y="116"/>
                  </a:lnTo>
                  <a:lnTo>
                    <a:pt x="58" y="116"/>
                  </a:lnTo>
                  <a:lnTo>
                    <a:pt x="54" y="116"/>
                  </a:lnTo>
                  <a:lnTo>
                    <a:pt x="53" y="118"/>
                  </a:lnTo>
                  <a:lnTo>
                    <a:pt x="53" y="118"/>
                  </a:lnTo>
                  <a:lnTo>
                    <a:pt x="55" y="123"/>
                  </a:lnTo>
                  <a:lnTo>
                    <a:pt x="53" y="125"/>
                  </a:lnTo>
                  <a:lnTo>
                    <a:pt x="48" y="121"/>
                  </a:lnTo>
                  <a:lnTo>
                    <a:pt x="46" y="126"/>
                  </a:lnTo>
                  <a:lnTo>
                    <a:pt x="13" y="127"/>
                  </a:lnTo>
                  <a:close/>
                  <a:moveTo>
                    <a:pt x="73" y="197"/>
                  </a:moveTo>
                  <a:lnTo>
                    <a:pt x="68" y="196"/>
                  </a:lnTo>
                  <a:lnTo>
                    <a:pt x="62" y="194"/>
                  </a:lnTo>
                  <a:lnTo>
                    <a:pt x="59" y="193"/>
                  </a:lnTo>
                  <a:lnTo>
                    <a:pt x="59" y="192"/>
                  </a:lnTo>
                  <a:lnTo>
                    <a:pt x="60" y="188"/>
                  </a:lnTo>
                  <a:lnTo>
                    <a:pt x="60" y="187"/>
                  </a:lnTo>
                  <a:lnTo>
                    <a:pt x="58" y="187"/>
                  </a:lnTo>
                  <a:lnTo>
                    <a:pt x="55" y="186"/>
                  </a:lnTo>
                  <a:lnTo>
                    <a:pt x="51" y="180"/>
                  </a:lnTo>
                  <a:lnTo>
                    <a:pt x="46" y="173"/>
                  </a:lnTo>
                  <a:lnTo>
                    <a:pt x="44" y="172"/>
                  </a:lnTo>
                  <a:lnTo>
                    <a:pt x="41" y="168"/>
                  </a:lnTo>
                  <a:lnTo>
                    <a:pt x="38" y="165"/>
                  </a:lnTo>
                  <a:lnTo>
                    <a:pt x="41" y="160"/>
                  </a:lnTo>
                  <a:lnTo>
                    <a:pt x="35" y="160"/>
                  </a:lnTo>
                  <a:lnTo>
                    <a:pt x="32" y="160"/>
                  </a:lnTo>
                  <a:lnTo>
                    <a:pt x="32" y="160"/>
                  </a:lnTo>
                  <a:lnTo>
                    <a:pt x="31" y="156"/>
                  </a:lnTo>
                  <a:lnTo>
                    <a:pt x="28" y="151"/>
                  </a:lnTo>
                  <a:lnTo>
                    <a:pt x="26" y="144"/>
                  </a:lnTo>
                  <a:lnTo>
                    <a:pt x="26" y="143"/>
                  </a:lnTo>
                  <a:lnTo>
                    <a:pt x="40" y="143"/>
                  </a:lnTo>
                  <a:lnTo>
                    <a:pt x="51" y="143"/>
                  </a:lnTo>
                  <a:lnTo>
                    <a:pt x="57" y="139"/>
                  </a:lnTo>
                  <a:lnTo>
                    <a:pt x="59" y="147"/>
                  </a:lnTo>
                  <a:lnTo>
                    <a:pt x="59" y="148"/>
                  </a:lnTo>
                  <a:lnTo>
                    <a:pt x="62" y="150"/>
                  </a:lnTo>
                  <a:lnTo>
                    <a:pt x="63" y="157"/>
                  </a:lnTo>
                  <a:lnTo>
                    <a:pt x="64" y="159"/>
                  </a:lnTo>
                  <a:lnTo>
                    <a:pt x="69" y="155"/>
                  </a:lnTo>
                  <a:lnTo>
                    <a:pt x="72" y="155"/>
                  </a:lnTo>
                  <a:lnTo>
                    <a:pt x="73" y="157"/>
                  </a:lnTo>
                  <a:lnTo>
                    <a:pt x="74" y="162"/>
                  </a:lnTo>
                  <a:lnTo>
                    <a:pt x="84" y="165"/>
                  </a:lnTo>
                  <a:lnTo>
                    <a:pt x="89" y="168"/>
                  </a:lnTo>
                  <a:lnTo>
                    <a:pt x="90" y="171"/>
                  </a:lnTo>
                  <a:lnTo>
                    <a:pt x="80" y="193"/>
                  </a:lnTo>
                  <a:lnTo>
                    <a:pt x="73" y="197"/>
                  </a:lnTo>
                  <a:close/>
                </a:path>
              </a:pathLst>
            </a:custGeom>
            <a:solidFill>
              <a:srgbClr val="323F4F"/>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01" name="Google Shape;1201;p51" descr="{&quot;Key&quot;:&quot;meru&quot;,&quot;Name&quot;:&quot;Meru&quot;,&quot;Value&quot;:73.0,&quot;Formula&quot;:&quot;73&quot;,&quot;Text&quot;:&quot;73&quot;,&quot;OfficeApplication&quot;:1,&quot;HasValue&quot;:true}"/>
            <p:cNvSpPr/>
            <p:nvPr/>
          </p:nvSpPr>
          <p:spPr>
            <a:xfrm>
              <a:off x="2751223" y="3215518"/>
              <a:ext cx="718508" cy="563699"/>
            </a:xfrm>
            <a:custGeom>
              <a:avLst/>
              <a:gdLst/>
              <a:ahLst/>
              <a:cxnLst/>
              <a:rect l="l" t="t" r="r" b="b"/>
              <a:pathLst>
                <a:path w="1201" h="939" extrusionOk="0">
                  <a:moveTo>
                    <a:pt x="271" y="334"/>
                  </a:moveTo>
                  <a:lnTo>
                    <a:pt x="265" y="343"/>
                  </a:lnTo>
                  <a:lnTo>
                    <a:pt x="256" y="349"/>
                  </a:lnTo>
                  <a:lnTo>
                    <a:pt x="252" y="359"/>
                  </a:lnTo>
                  <a:lnTo>
                    <a:pt x="252" y="362"/>
                  </a:lnTo>
                  <a:lnTo>
                    <a:pt x="253" y="368"/>
                  </a:lnTo>
                  <a:lnTo>
                    <a:pt x="252" y="376"/>
                  </a:lnTo>
                  <a:lnTo>
                    <a:pt x="252" y="376"/>
                  </a:lnTo>
                  <a:lnTo>
                    <a:pt x="247" y="386"/>
                  </a:lnTo>
                  <a:lnTo>
                    <a:pt x="247" y="386"/>
                  </a:lnTo>
                  <a:lnTo>
                    <a:pt x="244" y="386"/>
                  </a:lnTo>
                  <a:lnTo>
                    <a:pt x="243" y="389"/>
                  </a:lnTo>
                  <a:lnTo>
                    <a:pt x="243" y="393"/>
                  </a:lnTo>
                  <a:lnTo>
                    <a:pt x="241" y="398"/>
                  </a:lnTo>
                  <a:lnTo>
                    <a:pt x="240" y="402"/>
                  </a:lnTo>
                  <a:lnTo>
                    <a:pt x="241" y="405"/>
                  </a:lnTo>
                  <a:lnTo>
                    <a:pt x="238" y="408"/>
                  </a:lnTo>
                  <a:lnTo>
                    <a:pt x="235" y="412"/>
                  </a:lnTo>
                  <a:lnTo>
                    <a:pt x="234" y="415"/>
                  </a:lnTo>
                  <a:lnTo>
                    <a:pt x="233" y="419"/>
                  </a:lnTo>
                  <a:lnTo>
                    <a:pt x="234" y="423"/>
                  </a:lnTo>
                  <a:lnTo>
                    <a:pt x="230" y="423"/>
                  </a:lnTo>
                  <a:lnTo>
                    <a:pt x="228" y="429"/>
                  </a:lnTo>
                  <a:lnTo>
                    <a:pt x="228" y="429"/>
                  </a:lnTo>
                  <a:lnTo>
                    <a:pt x="224" y="431"/>
                  </a:lnTo>
                  <a:lnTo>
                    <a:pt x="224" y="433"/>
                  </a:lnTo>
                  <a:lnTo>
                    <a:pt x="225" y="436"/>
                  </a:lnTo>
                  <a:lnTo>
                    <a:pt x="223" y="437"/>
                  </a:lnTo>
                  <a:lnTo>
                    <a:pt x="221" y="438"/>
                  </a:lnTo>
                  <a:lnTo>
                    <a:pt x="218" y="440"/>
                  </a:lnTo>
                  <a:lnTo>
                    <a:pt x="214" y="438"/>
                  </a:lnTo>
                  <a:lnTo>
                    <a:pt x="210" y="437"/>
                  </a:lnTo>
                  <a:lnTo>
                    <a:pt x="204" y="441"/>
                  </a:lnTo>
                  <a:lnTo>
                    <a:pt x="199" y="442"/>
                  </a:lnTo>
                  <a:lnTo>
                    <a:pt x="196" y="443"/>
                  </a:lnTo>
                  <a:lnTo>
                    <a:pt x="195" y="444"/>
                  </a:lnTo>
                  <a:lnTo>
                    <a:pt x="193" y="447"/>
                  </a:lnTo>
                  <a:lnTo>
                    <a:pt x="191" y="450"/>
                  </a:lnTo>
                  <a:lnTo>
                    <a:pt x="190" y="453"/>
                  </a:lnTo>
                  <a:lnTo>
                    <a:pt x="184" y="459"/>
                  </a:lnTo>
                  <a:lnTo>
                    <a:pt x="179" y="470"/>
                  </a:lnTo>
                  <a:lnTo>
                    <a:pt x="177" y="476"/>
                  </a:lnTo>
                  <a:lnTo>
                    <a:pt x="173" y="482"/>
                  </a:lnTo>
                  <a:lnTo>
                    <a:pt x="171" y="484"/>
                  </a:lnTo>
                  <a:lnTo>
                    <a:pt x="164" y="491"/>
                  </a:lnTo>
                  <a:lnTo>
                    <a:pt x="158" y="496"/>
                  </a:lnTo>
                  <a:lnTo>
                    <a:pt x="146" y="504"/>
                  </a:lnTo>
                  <a:lnTo>
                    <a:pt x="141" y="501"/>
                  </a:lnTo>
                  <a:lnTo>
                    <a:pt x="133" y="501"/>
                  </a:lnTo>
                  <a:lnTo>
                    <a:pt x="129" y="506"/>
                  </a:lnTo>
                  <a:lnTo>
                    <a:pt x="129" y="510"/>
                  </a:lnTo>
                  <a:lnTo>
                    <a:pt x="129" y="515"/>
                  </a:lnTo>
                  <a:lnTo>
                    <a:pt x="129" y="522"/>
                  </a:lnTo>
                  <a:lnTo>
                    <a:pt x="127" y="523"/>
                  </a:lnTo>
                  <a:lnTo>
                    <a:pt x="126" y="528"/>
                  </a:lnTo>
                  <a:lnTo>
                    <a:pt x="125" y="529"/>
                  </a:lnTo>
                  <a:lnTo>
                    <a:pt x="121" y="532"/>
                  </a:lnTo>
                  <a:lnTo>
                    <a:pt x="116" y="534"/>
                  </a:lnTo>
                  <a:lnTo>
                    <a:pt x="109" y="536"/>
                  </a:lnTo>
                  <a:lnTo>
                    <a:pt x="100" y="541"/>
                  </a:lnTo>
                  <a:lnTo>
                    <a:pt x="90" y="546"/>
                  </a:lnTo>
                  <a:lnTo>
                    <a:pt x="79" y="549"/>
                  </a:lnTo>
                  <a:lnTo>
                    <a:pt x="70" y="552"/>
                  </a:lnTo>
                  <a:lnTo>
                    <a:pt x="60" y="555"/>
                  </a:lnTo>
                  <a:lnTo>
                    <a:pt x="49" y="558"/>
                  </a:lnTo>
                  <a:lnTo>
                    <a:pt x="38" y="563"/>
                  </a:lnTo>
                  <a:lnTo>
                    <a:pt x="27" y="565"/>
                  </a:lnTo>
                  <a:lnTo>
                    <a:pt x="15" y="567"/>
                  </a:lnTo>
                  <a:lnTo>
                    <a:pt x="10" y="571"/>
                  </a:lnTo>
                  <a:lnTo>
                    <a:pt x="7" y="573"/>
                  </a:lnTo>
                  <a:lnTo>
                    <a:pt x="0" y="578"/>
                  </a:lnTo>
                  <a:lnTo>
                    <a:pt x="5" y="582"/>
                  </a:lnTo>
                  <a:lnTo>
                    <a:pt x="9" y="584"/>
                  </a:lnTo>
                  <a:lnTo>
                    <a:pt x="11" y="592"/>
                  </a:lnTo>
                  <a:lnTo>
                    <a:pt x="17" y="595"/>
                  </a:lnTo>
                  <a:lnTo>
                    <a:pt x="19" y="600"/>
                  </a:lnTo>
                  <a:lnTo>
                    <a:pt x="20" y="606"/>
                  </a:lnTo>
                  <a:lnTo>
                    <a:pt x="25" y="609"/>
                  </a:lnTo>
                  <a:lnTo>
                    <a:pt x="24" y="616"/>
                  </a:lnTo>
                  <a:lnTo>
                    <a:pt x="24" y="616"/>
                  </a:lnTo>
                  <a:lnTo>
                    <a:pt x="23" y="618"/>
                  </a:lnTo>
                  <a:lnTo>
                    <a:pt x="29" y="623"/>
                  </a:lnTo>
                  <a:lnTo>
                    <a:pt x="35" y="628"/>
                  </a:lnTo>
                  <a:lnTo>
                    <a:pt x="36" y="632"/>
                  </a:lnTo>
                  <a:lnTo>
                    <a:pt x="38" y="636"/>
                  </a:lnTo>
                  <a:lnTo>
                    <a:pt x="102" y="679"/>
                  </a:lnTo>
                  <a:lnTo>
                    <a:pt x="104" y="678"/>
                  </a:lnTo>
                  <a:lnTo>
                    <a:pt x="121" y="689"/>
                  </a:lnTo>
                  <a:lnTo>
                    <a:pt x="132" y="696"/>
                  </a:lnTo>
                  <a:lnTo>
                    <a:pt x="198" y="739"/>
                  </a:lnTo>
                  <a:lnTo>
                    <a:pt x="197" y="742"/>
                  </a:lnTo>
                  <a:lnTo>
                    <a:pt x="196" y="745"/>
                  </a:lnTo>
                  <a:lnTo>
                    <a:pt x="200" y="747"/>
                  </a:lnTo>
                  <a:lnTo>
                    <a:pt x="201" y="751"/>
                  </a:lnTo>
                  <a:lnTo>
                    <a:pt x="388" y="915"/>
                  </a:lnTo>
                  <a:lnTo>
                    <a:pt x="395" y="920"/>
                  </a:lnTo>
                  <a:lnTo>
                    <a:pt x="399" y="923"/>
                  </a:lnTo>
                  <a:lnTo>
                    <a:pt x="403" y="926"/>
                  </a:lnTo>
                  <a:lnTo>
                    <a:pt x="405" y="928"/>
                  </a:lnTo>
                  <a:lnTo>
                    <a:pt x="406" y="928"/>
                  </a:lnTo>
                  <a:lnTo>
                    <a:pt x="412" y="929"/>
                  </a:lnTo>
                  <a:lnTo>
                    <a:pt x="417" y="930"/>
                  </a:lnTo>
                  <a:lnTo>
                    <a:pt x="418" y="931"/>
                  </a:lnTo>
                  <a:lnTo>
                    <a:pt x="419" y="933"/>
                  </a:lnTo>
                  <a:lnTo>
                    <a:pt x="419" y="933"/>
                  </a:lnTo>
                  <a:lnTo>
                    <a:pt x="422" y="933"/>
                  </a:lnTo>
                  <a:lnTo>
                    <a:pt x="425" y="934"/>
                  </a:lnTo>
                  <a:lnTo>
                    <a:pt x="431" y="935"/>
                  </a:lnTo>
                  <a:lnTo>
                    <a:pt x="435" y="936"/>
                  </a:lnTo>
                  <a:lnTo>
                    <a:pt x="442" y="938"/>
                  </a:lnTo>
                  <a:lnTo>
                    <a:pt x="446" y="939"/>
                  </a:lnTo>
                  <a:lnTo>
                    <a:pt x="452" y="936"/>
                  </a:lnTo>
                  <a:lnTo>
                    <a:pt x="458" y="934"/>
                  </a:lnTo>
                  <a:lnTo>
                    <a:pt x="462" y="928"/>
                  </a:lnTo>
                  <a:lnTo>
                    <a:pt x="463" y="924"/>
                  </a:lnTo>
                  <a:lnTo>
                    <a:pt x="463" y="919"/>
                  </a:lnTo>
                  <a:lnTo>
                    <a:pt x="464" y="917"/>
                  </a:lnTo>
                  <a:lnTo>
                    <a:pt x="466" y="915"/>
                  </a:lnTo>
                  <a:lnTo>
                    <a:pt x="467" y="912"/>
                  </a:lnTo>
                  <a:lnTo>
                    <a:pt x="468" y="909"/>
                  </a:lnTo>
                  <a:lnTo>
                    <a:pt x="468" y="906"/>
                  </a:lnTo>
                  <a:lnTo>
                    <a:pt x="467" y="903"/>
                  </a:lnTo>
                  <a:lnTo>
                    <a:pt x="467" y="904"/>
                  </a:lnTo>
                  <a:lnTo>
                    <a:pt x="467" y="899"/>
                  </a:lnTo>
                  <a:lnTo>
                    <a:pt x="468" y="896"/>
                  </a:lnTo>
                  <a:lnTo>
                    <a:pt x="469" y="894"/>
                  </a:lnTo>
                  <a:lnTo>
                    <a:pt x="470" y="890"/>
                  </a:lnTo>
                  <a:lnTo>
                    <a:pt x="472" y="885"/>
                  </a:lnTo>
                  <a:lnTo>
                    <a:pt x="473" y="881"/>
                  </a:lnTo>
                  <a:lnTo>
                    <a:pt x="473" y="876"/>
                  </a:lnTo>
                  <a:lnTo>
                    <a:pt x="474" y="871"/>
                  </a:lnTo>
                  <a:lnTo>
                    <a:pt x="472" y="869"/>
                  </a:lnTo>
                  <a:lnTo>
                    <a:pt x="470" y="867"/>
                  </a:lnTo>
                  <a:lnTo>
                    <a:pt x="467" y="865"/>
                  </a:lnTo>
                  <a:lnTo>
                    <a:pt x="464" y="862"/>
                  </a:lnTo>
                  <a:lnTo>
                    <a:pt x="462" y="859"/>
                  </a:lnTo>
                  <a:lnTo>
                    <a:pt x="462" y="855"/>
                  </a:lnTo>
                  <a:lnTo>
                    <a:pt x="462" y="853"/>
                  </a:lnTo>
                  <a:lnTo>
                    <a:pt x="462" y="851"/>
                  </a:lnTo>
                  <a:lnTo>
                    <a:pt x="459" y="849"/>
                  </a:lnTo>
                  <a:lnTo>
                    <a:pt x="456" y="847"/>
                  </a:lnTo>
                  <a:lnTo>
                    <a:pt x="452" y="844"/>
                  </a:lnTo>
                  <a:lnTo>
                    <a:pt x="451" y="840"/>
                  </a:lnTo>
                  <a:lnTo>
                    <a:pt x="451" y="834"/>
                  </a:lnTo>
                  <a:lnTo>
                    <a:pt x="452" y="828"/>
                  </a:lnTo>
                  <a:lnTo>
                    <a:pt x="453" y="822"/>
                  </a:lnTo>
                  <a:lnTo>
                    <a:pt x="455" y="817"/>
                  </a:lnTo>
                  <a:lnTo>
                    <a:pt x="458" y="814"/>
                  </a:lnTo>
                  <a:lnTo>
                    <a:pt x="459" y="811"/>
                  </a:lnTo>
                  <a:lnTo>
                    <a:pt x="456" y="805"/>
                  </a:lnTo>
                  <a:lnTo>
                    <a:pt x="452" y="799"/>
                  </a:lnTo>
                  <a:lnTo>
                    <a:pt x="450" y="793"/>
                  </a:lnTo>
                  <a:lnTo>
                    <a:pt x="450" y="788"/>
                  </a:lnTo>
                  <a:lnTo>
                    <a:pt x="451" y="784"/>
                  </a:lnTo>
                  <a:lnTo>
                    <a:pt x="447" y="781"/>
                  </a:lnTo>
                  <a:lnTo>
                    <a:pt x="444" y="774"/>
                  </a:lnTo>
                  <a:lnTo>
                    <a:pt x="442" y="770"/>
                  </a:lnTo>
                  <a:lnTo>
                    <a:pt x="446" y="771"/>
                  </a:lnTo>
                  <a:lnTo>
                    <a:pt x="451" y="773"/>
                  </a:lnTo>
                  <a:lnTo>
                    <a:pt x="454" y="775"/>
                  </a:lnTo>
                  <a:lnTo>
                    <a:pt x="459" y="779"/>
                  </a:lnTo>
                  <a:lnTo>
                    <a:pt x="462" y="781"/>
                  </a:lnTo>
                  <a:lnTo>
                    <a:pt x="466" y="782"/>
                  </a:lnTo>
                  <a:lnTo>
                    <a:pt x="472" y="783"/>
                  </a:lnTo>
                  <a:lnTo>
                    <a:pt x="476" y="784"/>
                  </a:lnTo>
                  <a:lnTo>
                    <a:pt x="481" y="787"/>
                  </a:lnTo>
                  <a:lnTo>
                    <a:pt x="483" y="791"/>
                  </a:lnTo>
                  <a:lnTo>
                    <a:pt x="489" y="794"/>
                  </a:lnTo>
                  <a:lnTo>
                    <a:pt x="495" y="794"/>
                  </a:lnTo>
                  <a:lnTo>
                    <a:pt x="496" y="795"/>
                  </a:lnTo>
                  <a:lnTo>
                    <a:pt x="499" y="797"/>
                  </a:lnTo>
                  <a:lnTo>
                    <a:pt x="502" y="799"/>
                  </a:lnTo>
                  <a:lnTo>
                    <a:pt x="509" y="798"/>
                  </a:lnTo>
                  <a:lnTo>
                    <a:pt x="512" y="797"/>
                  </a:lnTo>
                  <a:lnTo>
                    <a:pt x="513" y="798"/>
                  </a:lnTo>
                  <a:lnTo>
                    <a:pt x="518" y="799"/>
                  </a:lnTo>
                  <a:lnTo>
                    <a:pt x="522" y="801"/>
                  </a:lnTo>
                  <a:lnTo>
                    <a:pt x="523" y="798"/>
                  </a:lnTo>
                  <a:lnTo>
                    <a:pt x="525" y="794"/>
                  </a:lnTo>
                  <a:lnTo>
                    <a:pt x="531" y="793"/>
                  </a:lnTo>
                  <a:lnTo>
                    <a:pt x="537" y="792"/>
                  </a:lnTo>
                  <a:lnTo>
                    <a:pt x="544" y="792"/>
                  </a:lnTo>
                  <a:lnTo>
                    <a:pt x="548" y="793"/>
                  </a:lnTo>
                  <a:lnTo>
                    <a:pt x="553" y="791"/>
                  </a:lnTo>
                  <a:lnTo>
                    <a:pt x="564" y="790"/>
                  </a:lnTo>
                  <a:lnTo>
                    <a:pt x="572" y="789"/>
                  </a:lnTo>
                  <a:lnTo>
                    <a:pt x="580" y="786"/>
                  </a:lnTo>
                  <a:lnTo>
                    <a:pt x="584" y="784"/>
                  </a:lnTo>
                  <a:lnTo>
                    <a:pt x="586" y="781"/>
                  </a:lnTo>
                  <a:lnTo>
                    <a:pt x="589" y="780"/>
                  </a:lnTo>
                  <a:lnTo>
                    <a:pt x="593" y="778"/>
                  </a:lnTo>
                  <a:lnTo>
                    <a:pt x="599" y="775"/>
                  </a:lnTo>
                  <a:lnTo>
                    <a:pt x="600" y="773"/>
                  </a:lnTo>
                  <a:lnTo>
                    <a:pt x="603" y="769"/>
                  </a:lnTo>
                  <a:lnTo>
                    <a:pt x="605" y="764"/>
                  </a:lnTo>
                  <a:lnTo>
                    <a:pt x="608" y="758"/>
                  </a:lnTo>
                  <a:lnTo>
                    <a:pt x="613" y="750"/>
                  </a:lnTo>
                  <a:lnTo>
                    <a:pt x="615" y="751"/>
                  </a:lnTo>
                  <a:lnTo>
                    <a:pt x="621" y="752"/>
                  </a:lnTo>
                  <a:lnTo>
                    <a:pt x="625" y="754"/>
                  </a:lnTo>
                  <a:lnTo>
                    <a:pt x="630" y="757"/>
                  </a:lnTo>
                  <a:lnTo>
                    <a:pt x="633" y="762"/>
                  </a:lnTo>
                  <a:lnTo>
                    <a:pt x="637" y="766"/>
                  </a:lnTo>
                  <a:lnTo>
                    <a:pt x="639" y="770"/>
                  </a:lnTo>
                  <a:lnTo>
                    <a:pt x="640" y="774"/>
                  </a:lnTo>
                  <a:lnTo>
                    <a:pt x="643" y="774"/>
                  </a:lnTo>
                  <a:lnTo>
                    <a:pt x="645" y="774"/>
                  </a:lnTo>
                  <a:lnTo>
                    <a:pt x="644" y="769"/>
                  </a:lnTo>
                  <a:lnTo>
                    <a:pt x="643" y="765"/>
                  </a:lnTo>
                  <a:lnTo>
                    <a:pt x="643" y="762"/>
                  </a:lnTo>
                  <a:lnTo>
                    <a:pt x="642" y="755"/>
                  </a:lnTo>
                  <a:lnTo>
                    <a:pt x="644" y="754"/>
                  </a:lnTo>
                  <a:lnTo>
                    <a:pt x="649" y="749"/>
                  </a:lnTo>
                  <a:lnTo>
                    <a:pt x="653" y="745"/>
                  </a:lnTo>
                  <a:lnTo>
                    <a:pt x="659" y="741"/>
                  </a:lnTo>
                  <a:lnTo>
                    <a:pt x="665" y="735"/>
                  </a:lnTo>
                  <a:lnTo>
                    <a:pt x="672" y="731"/>
                  </a:lnTo>
                  <a:lnTo>
                    <a:pt x="679" y="724"/>
                  </a:lnTo>
                  <a:lnTo>
                    <a:pt x="684" y="720"/>
                  </a:lnTo>
                  <a:lnTo>
                    <a:pt x="691" y="714"/>
                  </a:lnTo>
                  <a:lnTo>
                    <a:pt x="694" y="712"/>
                  </a:lnTo>
                  <a:lnTo>
                    <a:pt x="694" y="711"/>
                  </a:lnTo>
                  <a:lnTo>
                    <a:pt x="692" y="708"/>
                  </a:lnTo>
                  <a:lnTo>
                    <a:pt x="690" y="706"/>
                  </a:lnTo>
                  <a:lnTo>
                    <a:pt x="693" y="706"/>
                  </a:lnTo>
                  <a:lnTo>
                    <a:pt x="697" y="705"/>
                  </a:lnTo>
                  <a:lnTo>
                    <a:pt x="701" y="703"/>
                  </a:lnTo>
                  <a:lnTo>
                    <a:pt x="703" y="701"/>
                  </a:lnTo>
                  <a:lnTo>
                    <a:pt x="703" y="699"/>
                  </a:lnTo>
                  <a:lnTo>
                    <a:pt x="710" y="697"/>
                  </a:lnTo>
                  <a:lnTo>
                    <a:pt x="718" y="693"/>
                  </a:lnTo>
                  <a:lnTo>
                    <a:pt x="727" y="688"/>
                  </a:lnTo>
                  <a:lnTo>
                    <a:pt x="733" y="683"/>
                  </a:lnTo>
                  <a:lnTo>
                    <a:pt x="738" y="679"/>
                  </a:lnTo>
                  <a:lnTo>
                    <a:pt x="742" y="673"/>
                  </a:lnTo>
                  <a:lnTo>
                    <a:pt x="746" y="668"/>
                  </a:lnTo>
                  <a:lnTo>
                    <a:pt x="751" y="663"/>
                  </a:lnTo>
                  <a:lnTo>
                    <a:pt x="756" y="660"/>
                  </a:lnTo>
                  <a:lnTo>
                    <a:pt x="760" y="653"/>
                  </a:lnTo>
                  <a:lnTo>
                    <a:pt x="758" y="648"/>
                  </a:lnTo>
                  <a:lnTo>
                    <a:pt x="757" y="644"/>
                  </a:lnTo>
                  <a:lnTo>
                    <a:pt x="754" y="641"/>
                  </a:lnTo>
                  <a:lnTo>
                    <a:pt x="753" y="637"/>
                  </a:lnTo>
                  <a:lnTo>
                    <a:pt x="750" y="634"/>
                  </a:lnTo>
                  <a:lnTo>
                    <a:pt x="748" y="631"/>
                  </a:lnTo>
                  <a:lnTo>
                    <a:pt x="745" y="628"/>
                  </a:lnTo>
                  <a:lnTo>
                    <a:pt x="742" y="624"/>
                  </a:lnTo>
                  <a:lnTo>
                    <a:pt x="739" y="622"/>
                  </a:lnTo>
                  <a:lnTo>
                    <a:pt x="733" y="622"/>
                  </a:lnTo>
                  <a:lnTo>
                    <a:pt x="731" y="623"/>
                  </a:lnTo>
                  <a:lnTo>
                    <a:pt x="729" y="623"/>
                  </a:lnTo>
                  <a:lnTo>
                    <a:pt x="730" y="620"/>
                  </a:lnTo>
                  <a:lnTo>
                    <a:pt x="729" y="613"/>
                  </a:lnTo>
                  <a:lnTo>
                    <a:pt x="728" y="610"/>
                  </a:lnTo>
                  <a:lnTo>
                    <a:pt x="729" y="607"/>
                  </a:lnTo>
                  <a:lnTo>
                    <a:pt x="730" y="605"/>
                  </a:lnTo>
                  <a:lnTo>
                    <a:pt x="731" y="603"/>
                  </a:lnTo>
                  <a:lnTo>
                    <a:pt x="731" y="603"/>
                  </a:lnTo>
                  <a:lnTo>
                    <a:pt x="735" y="603"/>
                  </a:lnTo>
                  <a:lnTo>
                    <a:pt x="738" y="602"/>
                  </a:lnTo>
                  <a:lnTo>
                    <a:pt x="738" y="601"/>
                  </a:lnTo>
                  <a:lnTo>
                    <a:pt x="737" y="600"/>
                  </a:lnTo>
                  <a:lnTo>
                    <a:pt x="734" y="599"/>
                  </a:lnTo>
                  <a:lnTo>
                    <a:pt x="733" y="596"/>
                  </a:lnTo>
                  <a:lnTo>
                    <a:pt x="734" y="593"/>
                  </a:lnTo>
                  <a:lnTo>
                    <a:pt x="736" y="593"/>
                  </a:lnTo>
                  <a:lnTo>
                    <a:pt x="739" y="594"/>
                  </a:lnTo>
                  <a:lnTo>
                    <a:pt x="741" y="595"/>
                  </a:lnTo>
                  <a:lnTo>
                    <a:pt x="743" y="596"/>
                  </a:lnTo>
                  <a:lnTo>
                    <a:pt x="744" y="596"/>
                  </a:lnTo>
                  <a:lnTo>
                    <a:pt x="745" y="594"/>
                  </a:lnTo>
                  <a:lnTo>
                    <a:pt x="747" y="594"/>
                  </a:lnTo>
                  <a:lnTo>
                    <a:pt x="750" y="595"/>
                  </a:lnTo>
                  <a:lnTo>
                    <a:pt x="753" y="595"/>
                  </a:lnTo>
                  <a:lnTo>
                    <a:pt x="757" y="594"/>
                  </a:lnTo>
                  <a:lnTo>
                    <a:pt x="760" y="594"/>
                  </a:lnTo>
                  <a:lnTo>
                    <a:pt x="763" y="593"/>
                  </a:lnTo>
                  <a:lnTo>
                    <a:pt x="763" y="591"/>
                  </a:lnTo>
                  <a:lnTo>
                    <a:pt x="765" y="588"/>
                  </a:lnTo>
                  <a:lnTo>
                    <a:pt x="766" y="585"/>
                  </a:lnTo>
                  <a:lnTo>
                    <a:pt x="769" y="584"/>
                  </a:lnTo>
                  <a:lnTo>
                    <a:pt x="771" y="583"/>
                  </a:lnTo>
                  <a:lnTo>
                    <a:pt x="769" y="582"/>
                  </a:lnTo>
                  <a:lnTo>
                    <a:pt x="767" y="579"/>
                  </a:lnTo>
                  <a:lnTo>
                    <a:pt x="769" y="576"/>
                  </a:lnTo>
                  <a:lnTo>
                    <a:pt x="772" y="576"/>
                  </a:lnTo>
                  <a:lnTo>
                    <a:pt x="774" y="577"/>
                  </a:lnTo>
                  <a:lnTo>
                    <a:pt x="777" y="576"/>
                  </a:lnTo>
                  <a:lnTo>
                    <a:pt x="781" y="575"/>
                  </a:lnTo>
                  <a:lnTo>
                    <a:pt x="782" y="572"/>
                  </a:lnTo>
                  <a:lnTo>
                    <a:pt x="781" y="569"/>
                  </a:lnTo>
                  <a:lnTo>
                    <a:pt x="783" y="566"/>
                  </a:lnTo>
                  <a:lnTo>
                    <a:pt x="784" y="564"/>
                  </a:lnTo>
                  <a:lnTo>
                    <a:pt x="791" y="562"/>
                  </a:lnTo>
                  <a:lnTo>
                    <a:pt x="794" y="561"/>
                  </a:lnTo>
                  <a:lnTo>
                    <a:pt x="797" y="558"/>
                  </a:lnTo>
                  <a:lnTo>
                    <a:pt x="800" y="556"/>
                  </a:lnTo>
                  <a:lnTo>
                    <a:pt x="806" y="552"/>
                  </a:lnTo>
                  <a:lnTo>
                    <a:pt x="810" y="550"/>
                  </a:lnTo>
                  <a:lnTo>
                    <a:pt x="814" y="548"/>
                  </a:lnTo>
                  <a:lnTo>
                    <a:pt x="817" y="544"/>
                  </a:lnTo>
                  <a:lnTo>
                    <a:pt x="821" y="541"/>
                  </a:lnTo>
                  <a:lnTo>
                    <a:pt x="824" y="541"/>
                  </a:lnTo>
                  <a:lnTo>
                    <a:pt x="829" y="543"/>
                  </a:lnTo>
                  <a:lnTo>
                    <a:pt x="833" y="543"/>
                  </a:lnTo>
                  <a:lnTo>
                    <a:pt x="837" y="545"/>
                  </a:lnTo>
                  <a:lnTo>
                    <a:pt x="841" y="548"/>
                  </a:lnTo>
                  <a:lnTo>
                    <a:pt x="844" y="552"/>
                  </a:lnTo>
                  <a:lnTo>
                    <a:pt x="846" y="555"/>
                  </a:lnTo>
                  <a:lnTo>
                    <a:pt x="850" y="556"/>
                  </a:lnTo>
                  <a:lnTo>
                    <a:pt x="853" y="561"/>
                  </a:lnTo>
                  <a:lnTo>
                    <a:pt x="855" y="566"/>
                  </a:lnTo>
                  <a:lnTo>
                    <a:pt x="857" y="571"/>
                  </a:lnTo>
                  <a:lnTo>
                    <a:pt x="863" y="574"/>
                  </a:lnTo>
                  <a:lnTo>
                    <a:pt x="865" y="576"/>
                  </a:lnTo>
                  <a:lnTo>
                    <a:pt x="868" y="576"/>
                  </a:lnTo>
                  <a:lnTo>
                    <a:pt x="870" y="574"/>
                  </a:lnTo>
                  <a:lnTo>
                    <a:pt x="870" y="570"/>
                  </a:lnTo>
                  <a:lnTo>
                    <a:pt x="874" y="566"/>
                  </a:lnTo>
                  <a:lnTo>
                    <a:pt x="878" y="566"/>
                  </a:lnTo>
                  <a:lnTo>
                    <a:pt x="882" y="569"/>
                  </a:lnTo>
                  <a:lnTo>
                    <a:pt x="886" y="571"/>
                  </a:lnTo>
                  <a:lnTo>
                    <a:pt x="893" y="572"/>
                  </a:lnTo>
                  <a:lnTo>
                    <a:pt x="896" y="573"/>
                  </a:lnTo>
                  <a:lnTo>
                    <a:pt x="898" y="572"/>
                  </a:lnTo>
                  <a:lnTo>
                    <a:pt x="900" y="567"/>
                  </a:lnTo>
                  <a:lnTo>
                    <a:pt x="903" y="562"/>
                  </a:lnTo>
                  <a:lnTo>
                    <a:pt x="905" y="562"/>
                  </a:lnTo>
                  <a:lnTo>
                    <a:pt x="908" y="557"/>
                  </a:lnTo>
                  <a:lnTo>
                    <a:pt x="912" y="557"/>
                  </a:lnTo>
                  <a:lnTo>
                    <a:pt x="916" y="556"/>
                  </a:lnTo>
                  <a:lnTo>
                    <a:pt x="921" y="553"/>
                  </a:lnTo>
                  <a:lnTo>
                    <a:pt x="925" y="550"/>
                  </a:lnTo>
                  <a:lnTo>
                    <a:pt x="929" y="552"/>
                  </a:lnTo>
                  <a:lnTo>
                    <a:pt x="934" y="554"/>
                  </a:lnTo>
                  <a:lnTo>
                    <a:pt x="941" y="554"/>
                  </a:lnTo>
                  <a:lnTo>
                    <a:pt x="949" y="559"/>
                  </a:lnTo>
                  <a:lnTo>
                    <a:pt x="955" y="565"/>
                  </a:lnTo>
                  <a:lnTo>
                    <a:pt x="960" y="570"/>
                  </a:lnTo>
                  <a:lnTo>
                    <a:pt x="965" y="574"/>
                  </a:lnTo>
                  <a:lnTo>
                    <a:pt x="969" y="577"/>
                  </a:lnTo>
                  <a:lnTo>
                    <a:pt x="973" y="577"/>
                  </a:lnTo>
                  <a:lnTo>
                    <a:pt x="978" y="579"/>
                  </a:lnTo>
                  <a:lnTo>
                    <a:pt x="981" y="580"/>
                  </a:lnTo>
                  <a:lnTo>
                    <a:pt x="985" y="582"/>
                  </a:lnTo>
                  <a:lnTo>
                    <a:pt x="988" y="585"/>
                  </a:lnTo>
                  <a:lnTo>
                    <a:pt x="993" y="586"/>
                  </a:lnTo>
                  <a:lnTo>
                    <a:pt x="998" y="588"/>
                  </a:lnTo>
                  <a:lnTo>
                    <a:pt x="1003" y="588"/>
                  </a:lnTo>
                  <a:lnTo>
                    <a:pt x="1007" y="588"/>
                  </a:lnTo>
                  <a:lnTo>
                    <a:pt x="1011" y="588"/>
                  </a:lnTo>
                  <a:lnTo>
                    <a:pt x="1014" y="590"/>
                  </a:lnTo>
                  <a:lnTo>
                    <a:pt x="1016" y="591"/>
                  </a:lnTo>
                  <a:lnTo>
                    <a:pt x="1021" y="592"/>
                  </a:lnTo>
                  <a:lnTo>
                    <a:pt x="1023" y="596"/>
                  </a:lnTo>
                  <a:lnTo>
                    <a:pt x="1024" y="600"/>
                  </a:lnTo>
                  <a:lnTo>
                    <a:pt x="1025" y="602"/>
                  </a:lnTo>
                  <a:lnTo>
                    <a:pt x="1029" y="601"/>
                  </a:lnTo>
                  <a:lnTo>
                    <a:pt x="1030" y="603"/>
                  </a:lnTo>
                  <a:lnTo>
                    <a:pt x="1032" y="607"/>
                  </a:lnTo>
                  <a:lnTo>
                    <a:pt x="1035" y="606"/>
                  </a:lnTo>
                  <a:lnTo>
                    <a:pt x="1037" y="609"/>
                  </a:lnTo>
                  <a:lnTo>
                    <a:pt x="1039" y="612"/>
                  </a:lnTo>
                  <a:lnTo>
                    <a:pt x="1042" y="615"/>
                  </a:lnTo>
                  <a:lnTo>
                    <a:pt x="1046" y="618"/>
                  </a:lnTo>
                  <a:lnTo>
                    <a:pt x="1047" y="616"/>
                  </a:lnTo>
                  <a:lnTo>
                    <a:pt x="1049" y="613"/>
                  </a:lnTo>
                  <a:lnTo>
                    <a:pt x="1053" y="613"/>
                  </a:lnTo>
                  <a:lnTo>
                    <a:pt x="1057" y="613"/>
                  </a:lnTo>
                  <a:lnTo>
                    <a:pt x="1061" y="613"/>
                  </a:lnTo>
                  <a:lnTo>
                    <a:pt x="1066" y="613"/>
                  </a:lnTo>
                  <a:lnTo>
                    <a:pt x="1070" y="615"/>
                  </a:lnTo>
                  <a:lnTo>
                    <a:pt x="1075" y="616"/>
                  </a:lnTo>
                  <a:lnTo>
                    <a:pt x="1080" y="618"/>
                  </a:lnTo>
                  <a:lnTo>
                    <a:pt x="1084" y="621"/>
                  </a:lnTo>
                  <a:lnTo>
                    <a:pt x="1086" y="623"/>
                  </a:lnTo>
                  <a:lnTo>
                    <a:pt x="1086" y="626"/>
                  </a:lnTo>
                  <a:lnTo>
                    <a:pt x="1089" y="629"/>
                  </a:lnTo>
                  <a:lnTo>
                    <a:pt x="1091" y="633"/>
                  </a:lnTo>
                  <a:lnTo>
                    <a:pt x="1094" y="636"/>
                  </a:lnTo>
                  <a:lnTo>
                    <a:pt x="1096" y="638"/>
                  </a:lnTo>
                  <a:lnTo>
                    <a:pt x="1096" y="642"/>
                  </a:lnTo>
                  <a:lnTo>
                    <a:pt x="1095" y="643"/>
                  </a:lnTo>
                  <a:lnTo>
                    <a:pt x="1096" y="644"/>
                  </a:lnTo>
                  <a:lnTo>
                    <a:pt x="1099" y="648"/>
                  </a:lnTo>
                  <a:lnTo>
                    <a:pt x="1102" y="649"/>
                  </a:lnTo>
                  <a:lnTo>
                    <a:pt x="1110" y="663"/>
                  </a:lnTo>
                  <a:lnTo>
                    <a:pt x="1121" y="673"/>
                  </a:lnTo>
                  <a:lnTo>
                    <a:pt x="1125" y="672"/>
                  </a:lnTo>
                  <a:lnTo>
                    <a:pt x="1136" y="667"/>
                  </a:lnTo>
                  <a:lnTo>
                    <a:pt x="1142" y="670"/>
                  </a:lnTo>
                  <a:lnTo>
                    <a:pt x="1154" y="679"/>
                  </a:lnTo>
                  <a:lnTo>
                    <a:pt x="1168" y="687"/>
                  </a:lnTo>
                  <a:lnTo>
                    <a:pt x="1173" y="684"/>
                  </a:lnTo>
                  <a:lnTo>
                    <a:pt x="1179" y="677"/>
                  </a:lnTo>
                  <a:lnTo>
                    <a:pt x="1185" y="675"/>
                  </a:lnTo>
                  <a:lnTo>
                    <a:pt x="1191" y="676"/>
                  </a:lnTo>
                  <a:lnTo>
                    <a:pt x="1201" y="676"/>
                  </a:lnTo>
                  <a:lnTo>
                    <a:pt x="1199" y="667"/>
                  </a:lnTo>
                  <a:lnTo>
                    <a:pt x="1196" y="658"/>
                  </a:lnTo>
                  <a:lnTo>
                    <a:pt x="1188" y="656"/>
                  </a:lnTo>
                  <a:lnTo>
                    <a:pt x="1184" y="646"/>
                  </a:lnTo>
                  <a:lnTo>
                    <a:pt x="1183" y="631"/>
                  </a:lnTo>
                  <a:lnTo>
                    <a:pt x="1174" y="611"/>
                  </a:lnTo>
                  <a:lnTo>
                    <a:pt x="1167" y="601"/>
                  </a:lnTo>
                  <a:lnTo>
                    <a:pt x="1166" y="600"/>
                  </a:lnTo>
                  <a:lnTo>
                    <a:pt x="1163" y="598"/>
                  </a:lnTo>
                  <a:lnTo>
                    <a:pt x="1156" y="592"/>
                  </a:lnTo>
                  <a:lnTo>
                    <a:pt x="1141" y="580"/>
                  </a:lnTo>
                  <a:lnTo>
                    <a:pt x="1139" y="577"/>
                  </a:lnTo>
                  <a:lnTo>
                    <a:pt x="1139" y="572"/>
                  </a:lnTo>
                  <a:lnTo>
                    <a:pt x="1142" y="567"/>
                  </a:lnTo>
                  <a:lnTo>
                    <a:pt x="1138" y="563"/>
                  </a:lnTo>
                  <a:lnTo>
                    <a:pt x="1137" y="562"/>
                  </a:lnTo>
                  <a:lnTo>
                    <a:pt x="1137" y="562"/>
                  </a:lnTo>
                  <a:lnTo>
                    <a:pt x="1131" y="556"/>
                  </a:lnTo>
                  <a:lnTo>
                    <a:pt x="1131" y="556"/>
                  </a:lnTo>
                  <a:lnTo>
                    <a:pt x="1127" y="549"/>
                  </a:lnTo>
                  <a:lnTo>
                    <a:pt x="1129" y="543"/>
                  </a:lnTo>
                  <a:lnTo>
                    <a:pt x="1130" y="540"/>
                  </a:lnTo>
                  <a:lnTo>
                    <a:pt x="1125" y="537"/>
                  </a:lnTo>
                  <a:lnTo>
                    <a:pt x="1122" y="535"/>
                  </a:lnTo>
                  <a:lnTo>
                    <a:pt x="1112" y="526"/>
                  </a:lnTo>
                  <a:lnTo>
                    <a:pt x="1108" y="517"/>
                  </a:lnTo>
                  <a:lnTo>
                    <a:pt x="1106" y="508"/>
                  </a:lnTo>
                  <a:lnTo>
                    <a:pt x="1100" y="499"/>
                  </a:lnTo>
                  <a:lnTo>
                    <a:pt x="1098" y="496"/>
                  </a:lnTo>
                  <a:lnTo>
                    <a:pt x="1097" y="496"/>
                  </a:lnTo>
                  <a:lnTo>
                    <a:pt x="1097" y="495"/>
                  </a:lnTo>
                  <a:lnTo>
                    <a:pt x="1095" y="492"/>
                  </a:lnTo>
                  <a:lnTo>
                    <a:pt x="1094" y="489"/>
                  </a:lnTo>
                  <a:lnTo>
                    <a:pt x="1095" y="483"/>
                  </a:lnTo>
                  <a:lnTo>
                    <a:pt x="1095" y="476"/>
                  </a:lnTo>
                  <a:lnTo>
                    <a:pt x="1093" y="468"/>
                  </a:lnTo>
                  <a:lnTo>
                    <a:pt x="1091" y="462"/>
                  </a:lnTo>
                  <a:lnTo>
                    <a:pt x="1089" y="457"/>
                  </a:lnTo>
                  <a:lnTo>
                    <a:pt x="1086" y="454"/>
                  </a:lnTo>
                  <a:lnTo>
                    <a:pt x="1083" y="451"/>
                  </a:lnTo>
                  <a:lnTo>
                    <a:pt x="1079" y="448"/>
                  </a:lnTo>
                  <a:lnTo>
                    <a:pt x="1078" y="445"/>
                  </a:lnTo>
                  <a:lnTo>
                    <a:pt x="1069" y="439"/>
                  </a:lnTo>
                  <a:lnTo>
                    <a:pt x="1061" y="433"/>
                  </a:lnTo>
                  <a:lnTo>
                    <a:pt x="1060" y="432"/>
                  </a:lnTo>
                  <a:lnTo>
                    <a:pt x="1031" y="410"/>
                  </a:lnTo>
                  <a:lnTo>
                    <a:pt x="1008" y="399"/>
                  </a:lnTo>
                  <a:lnTo>
                    <a:pt x="1002" y="393"/>
                  </a:lnTo>
                  <a:lnTo>
                    <a:pt x="997" y="390"/>
                  </a:lnTo>
                  <a:lnTo>
                    <a:pt x="997" y="389"/>
                  </a:lnTo>
                  <a:lnTo>
                    <a:pt x="996" y="387"/>
                  </a:lnTo>
                  <a:lnTo>
                    <a:pt x="996" y="364"/>
                  </a:lnTo>
                  <a:lnTo>
                    <a:pt x="999" y="328"/>
                  </a:lnTo>
                  <a:lnTo>
                    <a:pt x="999" y="321"/>
                  </a:lnTo>
                  <a:lnTo>
                    <a:pt x="996" y="305"/>
                  </a:lnTo>
                  <a:lnTo>
                    <a:pt x="992" y="304"/>
                  </a:lnTo>
                  <a:lnTo>
                    <a:pt x="982" y="298"/>
                  </a:lnTo>
                  <a:lnTo>
                    <a:pt x="982" y="298"/>
                  </a:lnTo>
                  <a:lnTo>
                    <a:pt x="983" y="297"/>
                  </a:lnTo>
                  <a:lnTo>
                    <a:pt x="977" y="282"/>
                  </a:lnTo>
                  <a:lnTo>
                    <a:pt x="972" y="261"/>
                  </a:lnTo>
                  <a:lnTo>
                    <a:pt x="966" y="261"/>
                  </a:lnTo>
                  <a:lnTo>
                    <a:pt x="954" y="222"/>
                  </a:lnTo>
                  <a:lnTo>
                    <a:pt x="940" y="183"/>
                  </a:lnTo>
                  <a:lnTo>
                    <a:pt x="892" y="42"/>
                  </a:lnTo>
                  <a:lnTo>
                    <a:pt x="881" y="0"/>
                  </a:lnTo>
                  <a:lnTo>
                    <a:pt x="858" y="9"/>
                  </a:lnTo>
                  <a:lnTo>
                    <a:pt x="854" y="11"/>
                  </a:lnTo>
                  <a:lnTo>
                    <a:pt x="837" y="17"/>
                  </a:lnTo>
                  <a:lnTo>
                    <a:pt x="797" y="34"/>
                  </a:lnTo>
                  <a:lnTo>
                    <a:pt x="796" y="32"/>
                  </a:lnTo>
                  <a:lnTo>
                    <a:pt x="793" y="27"/>
                  </a:lnTo>
                  <a:lnTo>
                    <a:pt x="760" y="43"/>
                  </a:lnTo>
                  <a:lnTo>
                    <a:pt x="738" y="53"/>
                  </a:lnTo>
                  <a:lnTo>
                    <a:pt x="739" y="60"/>
                  </a:lnTo>
                  <a:lnTo>
                    <a:pt x="739" y="60"/>
                  </a:lnTo>
                  <a:lnTo>
                    <a:pt x="705" y="75"/>
                  </a:lnTo>
                  <a:lnTo>
                    <a:pt x="693" y="82"/>
                  </a:lnTo>
                  <a:lnTo>
                    <a:pt x="692" y="76"/>
                  </a:lnTo>
                  <a:lnTo>
                    <a:pt x="668" y="87"/>
                  </a:lnTo>
                  <a:lnTo>
                    <a:pt x="598" y="112"/>
                  </a:lnTo>
                  <a:lnTo>
                    <a:pt x="581" y="117"/>
                  </a:lnTo>
                  <a:lnTo>
                    <a:pt x="559" y="125"/>
                  </a:lnTo>
                  <a:lnTo>
                    <a:pt x="542" y="139"/>
                  </a:lnTo>
                  <a:lnTo>
                    <a:pt x="510" y="143"/>
                  </a:lnTo>
                  <a:lnTo>
                    <a:pt x="483" y="153"/>
                  </a:lnTo>
                  <a:lnTo>
                    <a:pt x="473" y="157"/>
                  </a:lnTo>
                  <a:lnTo>
                    <a:pt x="487" y="264"/>
                  </a:lnTo>
                  <a:lnTo>
                    <a:pt x="474" y="268"/>
                  </a:lnTo>
                  <a:lnTo>
                    <a:pt x="464" y="271"/>
                  </a:lnTo>
                  <a:lnTo>
                    <a:pt x="465" y="282"/>
                  </a:lnTo>
                  <a:lnTo>
                    <a:pt x="447" y="303"/>
                  </a:lnTo>
                  <a:lnTo>
                    <a:pt x="439" y="302"/>
                  </a:lnTo>
                  <a:lnTo>
                    <a:pt x="422" y="303"/>
                  </a:lnTo>
                  <a:lnTo>
                    <a:pt x="419" y="310"/>
                  </a:lnTo>
                  <a:lnTo>
                    <a:pt x="416" y="313"/>
                  </a:lnTo>
                  <a:lnTo>
                    <a:pt x="415" y="316"/>
                  </a:lnTo>
                  <a:lnTo>
                    <a:pt x="415" y="318"/>
                  </a:lnTo>
                  <a:lnTo>
                    <a:pt x="414" y="322"/>
                  </a:lnTo>
                  <a:lnTo>
                    <a:pt x="414" y="322"/>
                  </a:lnTo>
                  <a:lnTo>
                    <a:pt x="416" y="328"/>
                  </a:lnTo>
                  <a:lnTo>
                    <a:pt x="416" y="333"/>
                  </a:lnTo>
                  <a:lnTo>
                    <a:pt x="413" y="340"/>
                  </a:lnTo>
                  <a:lnTo>
                    <a:pt x="413" y="343"/>
                  </a:lnTo>
                  <a:lnTo>
                    <a:pt x="414" y="345"/>
                  </a:lnTo>
                  <a:lnTo>
                    <a:pt x="414" y="347"/>
                  </a:lnTo>
                  <a:lnTo>
                    <a:pt x="413" y="351"/>
                  </a:lnTo>
                  <a:lnTo>
                    <a:pt x="410" y="355"/>
                  </a:lnTo>
                  <a:lnTo>
                    <a:pt x="407" y="359"/>
                  </a:lnTo>
                  <a:lnTo>
                    <a:pt x="405" y="362"/>
                  </a:lnTo>
                  <a:lnTo>
                    <a:pt x="346" y="346"/>
                  </a:lnTo>
                  <a:lnTo>
                    <a:pt x="337" y="343"/>
                  </a:lnTo>
                  <a:lnTo>
                    <a:pt x="309" y="331"/>
                  </a:lnTo>
                  <a:lnTo>
                    <a:pt x="299" y="331"/>
                  </a:lnTo>
                  <a:lnTo>
                    <a:pt x="286" y="332"/>
                  </a:lnTo>
                  <a:lnTo>
                    <a:pt x="285" y="335"/>
                  </a:lnTo>
                  <a:lnTo>
                    <a:pt x="281" y="341"/>
                  </a:lnTo>
                  <a:lnTo>
                    <a:pt x="277" y="345"/>
                  </a:lnTo>
                  <a:lnTo>
                    <a:pt x="264" y="349"/>
                  </a:lnTo>
                  <a:lnTo>
                    <a:pt x="270" y="339"/>
                  </a:lnTo>
                  <a:lnTo>
                    <a:pt x="271" y="334"/>
                  </a:lnTo>
                  <a:close/>
                </a:path>
              </a:pathLst>
            </a:custGeom>
            <a:solidFill>
              <a:srgbClr val="323F4F"/>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02" name="Google Shape;1202;p51" descr="{&quot;Key&quot;:&quot;migori&quot;,&quot;Name&quot;:&quot;Migori&quot;,&quot;Value&quot;:53.0,&quot;Formula&quot;:&quot;53&quot;,&quot;Text&quot;:&quot;53&quot;,&quot;OfficeApplication&quot;:1,&quot;HasValue&quot;:true}"/>
            <p:cNvSpPr/>
            <p:nvPr/>
          </p:nvSpPr>
          <p:spPr>
            <a:xfrm>
              <a:off x="1093798" y="3934202"/>
              <a:ext cx="369840" cy="393713"/>
            </a:xfrm>
            <a:custGeom>
              <a:avLst/>
              <a:gdLst/>
              <a:ahLst/>
              <a:cxnLst/>
              <a:rect l="l" t="t" r="r" b="b"/>
              <a:pathLst>
                <a:path w="619" h="656" extrusionOk="0">
                  <a:moveTo>
                    <a:pt x="619" y="656"/>
                  </a:moveTo>
                  <a:lnTo>
                    <a:pt x="615" y="639"/>
                  </a:lnTo>
                  <a:lnTo>
                    <a:pt x="616" y="639"/>
                  </a:lnTo>
                  <a:lnTo>
                    <a:pt x="616" y="638"/>
                  </a:lnTo>
                  <a:lnTo>
                    <a:pt x="615" y="633"/>
                  </a:lnTo>
                  <a:lnTo>
                    <a:pt x="613" y="633"/>
                  </a:lnTo>
                  <a:lnTo>
                    <a:pt x="610" y="621"/>
                  </a:lnTo>
                  <a:lnTo>
                    <a:pt x="603" y="593"/>
                  </a:lnTo>
                  <a:lnTo>
                    <a:pt x="605" y="591"/>
                  </a:lnTo>
                  <a:lnTo>
                    <a:pt x="600" y="566"/>
                  </a:lnTo>
                  <a:lnTo>
                    <a:pt x="600" y="562"/>
                  </a:lnTo>
                  <a:lnTo>
                    <a:pt x="597" y="563"/>
                  </a:lnTo>
                  <a:lnTo>
                    <a:pt x="592" y="538"/>
                  </a:lnTo>
                  <a:lnTo>
                    <a:pt x="593" y="537"/>
                  </a:lnTo>
                  <a:lnTo>
                    <a:pt x="589" y="516"/>
                  </a:lnTo>
                  <a:lnTo>
                    <a:pt x="587" y="516"/>
                  </a:lnTo>
                  <a:lnTo>
                    <a:pt x="579" y="515"/>
                  </a:lnTo>
                  <a:lnTo>
                    <a:pt x="573" y="511"/>
                  </a:lnTo>
                  <a:lnTo>
                    <a:pt x="568" y="504"/>
                  </a:lnTo>
                  <a:lnTo>
                    <a:pt x="567" y="501"/>
                  </a:lnTo>
                  <a:lnTo>
                    <a:pt x="554" y="491"/>
                  </a:lnTo>
                  <a:lnTo>
                    <a:pt x="556" y="486"/>
                  </a:lnTo>
                  <a:lnTo>
                    <a:pt x="547" y="477"/>
                  </a:lnTo>
                  <a:lnTo>
                    <a:pt x="543" y="475"/>
                  </a:lnTo>
                  <a:lnTo>
                    <a:pt x="543" y="475"/>
                  </a:lnTo>
                  <a:lnTo>
                    <a:pt x="543" y="471"/>
                  </a:lnTo>
                  <a:lnTo>
                    <a:pt x="543" y="468"/>
                  </a:lnTo>
                  <a:lnTo>
                    <a:pt x="541" y="466"/>
                  </a:lnTo>
                  <a:lnTo>
                    <a:pt x="538" y="466"/>
                  </a:lnTo>
                  <a:lnTo>
                    <a:pt x="536" y="464"/>
                  </a:lnTo>
                  <a:lnTo>
                    <a:pt x="533" y="460"/>
                  </a:lnTo>
                  <a:lnTo>
                    <a:pt x="533" y="458"/>
                  </a:lnTo>
                  <a:lnTo>
                    <a:pt x="533" y="457"/>
                  </a:lnTo>
                  <a:lnTo>
                    <a:pt x="533" y="455"/>
                  </a:lnTo>
                  <a:lnTo>
                    <a:pt x="534" y="452"/>
                  </a:lnTo>
                  <a:lnTo>
                    <a:pt x="536" y="447"/>
                  </a:lnTo>
                  <a:lnTo>
                    <a:pt x="537" y="446"/>
                  </a:lnTo>
                  <a:lnTo>
                    <a:pt x="537" y="437"/>
                  </a:lnTo>
                  <a:lnTo>
                    <a:pt x="536" y="436"/>
                  </a:lnTo>
                  <a:lnTo>
                    <a:pt x="536" y="434"/>
                  </a:lnTo>
                  <a:lnTo>
                    <a:pt x="536" y="433"/>
                  </a:lnTo>
                  <a:lnTo>
                    <a:pt x="532" y="426"/>
                  </a:lnTo>
                  <a:lnTo>
                    <a:pt x="530" y="424"/>
                  </a:lnTo>
                  <a:lnTo>
                    <a:pt x="528" y="418"/>
                  </a:lnTo>
                  <a:lnTo>
                    <a:pt x="524" y="407"/>
                  </a:lnTo>
                  <a:lnTo>
                    <a:pt x="521" y="396"/>
                  </a:lnTo>
                  <a:lnTo>
                    <a:pt x="521" y="395"/>
                  </a:lnTo>
                  <a:lnTo>
                    <a:pt x="521" y="392"/>
                  </a:lnTo>
                  <a:lnTo>
                    <a:pt x="523" y="387"/>
                  </a:lnTo>
                  <a:lnTo>
                    <a:pt x="523" y="386"/>
                  </a:lnTo>
                  <a:lnTo>
                    <a:pt x="521" y="383"/>
                  </a:lnTo>
                  <a:lnTo>
                    <a:pt x="517" y="379"/>
                  </a:lnTo>
                  <a:lnTo>
                    <a:pt x="513" y="375"/>
                  </a:lnTo>
                  <a:lnTo>
                    <a:pt x="509" y="370"/>
                  </a:lnTo>
                  <a:lnTo>
                    <a:pt x="506" y="367"/>
                  </a:lnTo>
                  <a:lnTo>
                    <a:pt x="505" y="366"/>
                  </a:lnTo>
                  <a:lnTo>
                    <a:pt x="505" y="366"/>
                  </a:lnTo>
                  <a:lnTo>
                    <a:pt x="504" y="365"/>
                  </a:lnTo>
                  <a:lnTo>
                    <a:pt x="502" y="357"/>
                  </a:lnTo>
                  <a:lnTo>
                    <a:pt x="502" y="357"/>
                  </a:lnTo>
                  <a:lnTo>
                    <a:pt x="500" y="351"/>
                  </a:lnTo>
                  <a:lnTo>
                    <a:pt x="500" y="346"/>
                  </a:lnTo>
                  <a:lnTo>
                    <a:pt x="500" y="341"/>
                  </a:lnTo>
                  <a:lnTo>
                    <a:pt x="500" y="338"/>
                  </a:lnTo>
                  <a:lnTo>
                    <a:pt x="501" y="335"/>
                  </a:lnTo>
                  <a:lnTo>
                    <a:pt x="503" y="333"/>
                  </a:lnTo>
                  <a:lnTo>
                    <a:pt x="507" y="330"/>
                  </a:lnTo>
                  <a:lnTo>
                    <a:pt x="508" y="328"/>
                  </a:lnTo>
                  <a:lnTo>
                    <a:pt x="514" y="321"/>
                  </a:lnTo>
                  <a:lnTo>
                    <a:pt x="520" y="315"/>
                  </a:lnTo>
                  <a:lnTo>
                    <a:pt x="526" y="308"/>
                  </a:lnTo>
                  <a:lnTo>
                    <a:pt x="528" y="305"/>
                  </a:lnTo>
                  <a:lnTo>
                    <a:pt x="533" y="300"/>
                  </a:lnTo>
                  <a:lnTo>
                    <a:pt x="544" y="289"/>
                  </a:lnTo>
                  <a:lnTo>
                    <a:pt x="543" y="289"/>
                  </a:lnTo>
                  <a:lnTo>
                    <a:pt x="538" y="286"/>
                  </a:lnTo>
                  <a:lnTo>
                    <a:pt x="537" y="285"/>
                  </a:lnTo>
                  <a:lnTo>
                    <a:pt x="536" y="281"/>
                  </a:lnTo>
                  <a:lnTo>
                    <a:pt x="535" y="280"/>
                  </a:lnTo>
                  <a:lnTo>
                    <a:pt x="534" y="277"/>
                  </a:lnTo>
                  <a:lnTo>
                    <a:pt x="535" y="277"/>
                  </a:lnTo>
                  <a:lnTo>
                    <a:pt x="533" y="267"/>
                  </a:lnTo>
                  <a:lnTo>
                    <a:pt x="523" y="225"/>
                  </a:lnTo>
                  <a:lnTo>
                    <a:pt x="523" y="224"/>
                  </a:lnTo>
                  <a:lnTo>
                    <a:pt x="525" y="176"/>
                  </a:lnTo>
                  <a:lnTo>
                    <a:pt x="525" y="174"/>
                  </a:lnTo>
                  <a:lnTo>
                    <a:pt x="525" y="174"/>
                  </a:lnTo>
                  <a:lnTo>
                    <a:pt x="528" y="130"/>
                  </a:lnTo>
                  <a:lnTo>
                    <a:pt x="528" y="127"/>
                  </a:lnTo>
                  <a:lnTo>
                    <a:pt x="529" y="116"/>
                  </a:lnTo>
                  <a:lnTo>
                    <a:pt x="529" y="113"/>
                  </a:lnTo>
                  <a:lnTo>
                    <a:pt x="529" y="110"/>
                  </a:lnTo>
                  <a:lnTo>
                    <a:pt x="529" y="101"/>
                  </a:lnTo>
                  <a:lnTo>
                    <a:pt x="529" y="101"/>
                  </a:lnTo>
                  <a:lnTo>
                    <a:pt x="529" y="90"/>
                  </a:lnTo>
                  <a:lnTo>
                    <a:pt x="529" y="89"/>
                  </a:lnTo>
                  <a:lnTo>
                    <a:pt x="529" y="87"/>
                  </a:lnTo>
                  <a:lnTo>
                    <a:pt x="529" y="85"/>
                  </a:lnTo>
                  <a:lnTo>
                    <a:pt x="529" y="85"/>
                  </a:lnTo>
                  <a:lnTo>
                    <a:pt x="529" y="84"/>
                  </a:lnTo>
                  <a:lnTo>
                    <a:pt x="529" y="81"/>
                  </a:lnTo>
                  <a:lnTo>
                    <a:pt x="529" y="78"/>
                  </a:lnTo>
                  <a:lnTo>
                    <a:pt x="530" y="74"/>
                  </a:lnTo>
                  <a:lnTo>
                    <a:pt x="531" y="71"/>
                  </a:lnTo>
                  <a:lnTo>
                    <a:pt x="533" y="68"/>
                  </a:lnTo>
                  <a:lnTo>
                    <a:pt x="533" y="67"/>
                  </a:lnTo>
                  <a:lnTo>
                    <a:pt x="534" y="64"/>
                  </a:lnTo>
                  <a:lnTo>
                    <a:pt x="537" y="59"/>
                  </a:lnTo>
                  <a:lnTo>
                    <a:pt x="541" y="53"/>
                  </a:lnTo>
                  <a:lnTo>
                    <a:pt x="541" y="52"/>
                  </a:lnTo>
                  <a:lnTo>
                    <a:pt x="540" y="50"/>
                  </a:lnTo>
                  <a:lnTo>
                    <a:pt x="540" y="45"/>
                  </a:lnTo>
                  <a:lnTo>
                    <a:pt x="540" y="44"/>
                  </a:lnTo>
                  <a:lnTo>
                    <a:pt x="540" y="41"/>
                  </a:lnTo>
                  <a:lnTo>
                    <a:pt x="539" y="35"/>
                  </a:lnTo>
                  <a:lnTo>
                    <a:pt x="538" y="29"/>
                  </a:lnTo>
                  <a:lnTo>
                    <a:pt x="540" y="24"/>
                  </a:lnTo>
                  <a:lnTo>
                    <a:pt x="539" y="21"/>
                  </a:lnTo>
                  <a:lnTo>
                    <a:pt x="538" y="18"/>
                  </a:lnTo>
                  <a:lnTo>
                    <a:pt x="538" y="17"/>
                  </a:lnTo>
                  <a:lnTo>
                    <a:pt x="538" y="13"/>
                  </a:lnTo>
                  <a:lnTo>
                    <a:pt x="539" y="10"/>
                  </a:lnTo>
                  <a:lnTo>
                    <a:pt x="537" y="10"/>
                  </a:lnTo>
                  <a:lnTo>
                    <a:pt x="535" y="9"/>
                  </a:lnTo>
                  <a:lnTo>
                    <a:pt x="533" y="7"/>
                  </a:lnTo>
                  <a:lnTo>
                    <a:pt x="529" y="5"/>
                  </a:lnTo>
                  <a:lnTo>
                    <a:pt x="525" y="3"/>
                  </a:lnTo>
                  <a:lnTo>
                    <a:pt x="522" y="3"/>
                  </a:lnTo>
                  <a:lnTo>
                    <a:pt x="518" y="2"/>
                  </a:lnTo>
                  <a:lnTo>
                    <a:pt x="513" y="1"/>
                  </a:lnTo>
                  <a:lnTo>
                    <a:pt x="510" y="1"/>
                  </a:lnTo>
                  <a:lnTo>
                    <a:pt x="507" y="1"/>
                  </a:lnTo>
                  <a:lnTo>
                    <a:pt x="505" y="1"/>
                  </a:lnTo>
                  <a:lnTo>
                    <a:pt x="503" y="1"/>
                  </a:lnTo>
                  <a:lnTo>
                    <a:pt x="501" y="1"/>
                  </a:lnTo>
                  <a:lnTo>
                    <a:pt x="499" y="1"/>
                  </a:lnTo>
                  <a:lnTo>
                    <a:pt x="497" y="1"/>
                  </a:lnTo>
                  <a:lnTo>
                    <a:pt x="493" y="0"/>
                  </a:lnTo>
                  <a:lnTo>
                    <a:pt x="489" y="1"/>
                  </a:lnTo>
                  <a:lnTo>
                    <a:pt x="487" y="3"/>
                  </a:lnTo>
                  <a:lnTo>
                    <a:pt x="486" y="6"/>
                  </a:lnTo>
                  <a:lnTo>
                    <a:pt x="484" y="8"/>
                  </a:lnTo>
                  <a:lnTo>
                    <a:pt x="482" y="8"/>
                  </a:lnTo>
                  <a:lnTo>
                    <a:pt x="479" y="9"/>
                  </a:lnTo>
                  <a:lnTo>
                    <a:pt x="475" y="12"/>
                  </a:lnTo>
                  <a:lnTo>
                    <a:pt x="473" y="13"/>
                  </a:lnTo>
                  <a:lnTo>
                    <a:pt x="469" y="13"/>
                  </a:lnTo>
                  <a:lnTo>
                    <a:pt x="467" y="18"/>
                  </a:lnTo>
                  <a:lnTo>
                    <a:pt x="467" y="21"/>
                  </a:lnTo>
                  <a:lnTo>
                    <a:pt x="463" y="26"/>
                  </a:lnTo>
                  <a:lnTo>
                    <a:pt x="459" y="32"/>
                  </a:lnTo>
                  <a:lnTo>
                    <a:pt x="457" y="34"/>
                  </a:lnTo>
                  <a:lnTo>
                    <a:pt x="454" y="34"/>
                  </a:lnTo>
                  <a:lnTo>
                    <a:pt x="453" y="37"/>
                  </a:lnTo>
                  <a:lnTo>
                    <a:pt x="450" y="43"/>
                  </a:lnTo>
                  <a:lnTo>
                    <a:pt x="447" y="47"/>
                  </a:lnTo>
                  <a:lnTo>
                    <a:pt x="448" y="51"/>
                  </a:lnTo>
                  <a:lnTo>
                    <a:pt x="448" y="54"/>
                  </a:lnTo>
                  <a:lnTo>
                    <a:pt x="448" y="62"/>
                  </a:lnTo>
                  <a:lnTo>
                    <a:pt x="448" y="65"/>
                  </a:lnTo>
                  <a:lnTo>
                    <a:pt x="448" y="67"/>
                  </a:lnTo>
                  <a:lnTo>
                    <a:pt x="448" y="72"/>
                  </a:lnTo>
                  <a:lnTo>
                    <a:pt x="448" y="75"/>
                  </a:lnTo>
                  <a:lnTo>
                    <a:pt x="446" y="81"/>
                  </a:lnTo>
                  <a:lnTo>
                    <a:pt x="443" y="84"/>
                  </a:lnTo>
                  <a:lnTo>
                    <a:pt x="441" y="88"/>
                  </a:lnTo>
                  <a:lnTo>
                    <a:pt x="440" y="92"/>
                  </a:lnTo>
                  <a:lnTo>
                    <a:pt x="436" y="94"/>
                  </a:lnTo>
                  <a:lnTo>
                    <a:pt x="433" y="97"/>
                  </a:lnTo>
                  <a:lnTo>
                    <a:pt x="421" y="109"/>
                  </a:lnTo>
                  <a:lnTo>
                    <a:pt x="414" y="114"/>
                  </a:lnTo>
                  <a:lnTo>
                    <a:pt x="410" y="117"/>
                  </a:lnTo>
                  <a:lnTo>
                    <a:pt x="406" y="121"/>
                  </a:lnTo>
                  <a:lnTo>
                    <a:pt x="402" y="124"/>
                  </a:lnTo>
                  <a:lnTo>
                    <a:pt x="402" y="128"/>
                  </a:lnTo>
                  <a:lnTo>
                    <a:pt x="402" y="130"/>
                  </a:lnTo>
                  <a:lnTo>
                    <a:pt x="402" y="133"/>
                  </a:lnTo>
                  <a:lnTo>
                    <a:pt x="402" y="135"/>
                  </a:lnTo>
                  <a:lnTo>
                    <a:pt x="400" y="139"/>
                  </a:lnTo>
                  <a:lnTo>
                    <a:pt x="398" y="144"/>
                  </a:lnTo>
                  <a:lnTo>
                    <a:pt x="394" y="149"/>
                  </a:lnTo>
                  <a:lnTo>
                    <a:pt x="391" y="156"/>
                  </a:lnTo>
                  <a:lnTo>
                    <a:pt x="389" y="161"/>
                  </a:lnTo>
                  <a:lnTo>
                    <a:pt x="386" y="166"/>
                  </a:lnTo>
                  <a:lnTo>
                    <a:pt x="385" y="174"/>
                  </a:lnTo>
                  <a:lnTo>
                    <a:pt x="384" y="180"/>
                  </a:lnTo>
                  <a:lnTo>
                    <a:pt x="384" y="186"/>
                  </a:lnTo>
                  <a:lnTo>
                    <a:pt x="384" y="189"/>
                  </a:lnTo>
                  <a:lnTo>
                    <a:pt x="385" y="195"/>
                  </a:lnTo>
                  <a:lnTo>
                    <a:pt x="381" y="190"/>
                  </a:lnTo>
                  <a:lnTo>
                    <a:pt x="375" y="185"/>
                  </a:lnTo>
                  <a:lnTo>
                    <a:pt x="370" y="180"/>
                  </a:lnTo>
                  <a:lnTo>
                    <a:pt x="364" y="176"/>
                  </a:lnTo>
                  <a:lnTo>
                    <a:pt x="358" y="172"/>
                  </a:lnTo>
                  <a:lnTo>
                    <a:pt x="354" y="166"/>
                  </a:lnTo>
                  <a:lnTo>
                    <a:pt x="348" y="164"/>
                  </a:lnTo>
                  <a:lnTo>
                    <a:pt x="340" y="159"/>
                  </a:lnTo>
                  <a:lnTo>
                    <a:pt x="332" y="153"/>
                  </a:lnTo>
                  <a:lnTo>
                    <a:pt x="326" y="151"/>
                  </a:lnTo>
                  <a:lnTo>
                    <a:pt x="320" y="151"/>
                  </a:lnTo>
                  <a:lnTo>
                    <a:pt x="317" y="149"/>
                  </a:lnTo>
                  <a:lnTo>
                    <a:pt x="315" y="151"/>
                  </a:lnTo>
                  <a:lnTo>
                    <a:pt x="314" y="154"/>
                  </a:lnTo>
                  <a:lnTo>
                    <a:pt x="316" y="156"/>
                  </a:lnTo>
                  <a:lnTo>
                    <a:pt x="317" y="158"/>
                  </a:lnTo>
                  <a:lnTo>
                    <a:pt x="321" y="161"/>
                  </a:lnTo>
                  <a:lnTo>
                    <a:pt x="321" y="163"/>
                  </a:lnTo>
                  <a:lnTo>
                    <a:pt x="318" y="164"/>
                  </a:lnTo>
                  <a:lnTo>
                    <a:pt x="317" y="166"/>
                  </a:lnTo>
                  <a:lnTo>
                    <a:pt x="315" y="169"/>
                  </a:lnTo>
                  <a:lnTo>
                    <a:pt x="313" y="173"/>
                  </a:lnTo>
                  <a:lnTo>
                    <a:pt x="311" y="177"/>
                  </a:lnTo>
                  <a:lnTo>
                    <a:pt x="307" y="178"/>
                  </a:lnTo>
                  <a:lnTo>
                    <a:pt x="304" y="179"/>
                  </a:lnTo>
                  <a:lnTo>
                    <a:pt x="301" y="178"/>
                  </a:lnTo>
                  <a:lnTo>
                    <a:pt x="299" y="181"/>
                  </a:lnTo>
                  <a:lnTo>
                    <a:pt x="296" y="183"/>
                  </a:lnTo>
                  <a:lnTo>
                    <a:pt x="291" y="182"/>
                  </a:lnTo>
                  <a:lnTo>
                    <a:pt x="286" y="180"/>
                  </a:lnTo>
                  <a:lnTo>
                    <a:pt x="281" y="179"/>
                  </a:lnTo>
                  <a:lnTo>
                    <a:pt x="279" y="179"/>
                  </a:lnTo>
                  <a:lnTo>
                    <a:pt x="281" y="182"/>
                  </a:lnTo>
                  <a:lnTo>
                    <a:pt x="281" y="185"/>
                  </a:lnTo>
                  <a:lnTo>
                    <a:pt x="278" y="185"/>
                  </a:lnTo>
                  <a:lnTo>
                    <a:pt x="272" y="185"/>
                  </a:lnTo>
                  <a:lnTo>
                    <a:pt x="271" y="185"/>
                  </a:lnTo>
                  <a:lnTo>
                    <a:pt x="270" y="187"/>
                  </a:lnTo>
                  <a:lnTo>
                    <a:pt x="269" y="189"/>
                  </a:lnTo>
                  <a:lnTo>
                    <a:pt x="266" y="191"/>
                  </a:lnTo>
                  <a:lnTo>
                    <a:pt x="263" y="192"/>
                  </a:lnTo>
                  <a:lnTo>
                    <a:pt x="260" y="193"/>
                  </a:lnTo>
                  <a:lnTo>
                    <a:pt x="257" y="194"/>
                  </a:lnTo>
                  <a:lnTo>
                    <a:pt x="256" y="196"/>
                  </a:lnTo>
                  <a:lnTo>
                    <a:pt x="253" y="193"/>
                  </a:lnTo>
                  <a:lnTo>
                    <a:pt x="248" y="188"/>
                  </a:lnTo>
                  <a:lnTo>
                    <a:pt x="244" y="184"/>
                  </a:lnTo>
                  <a:lnTo>
                    <a:pt x="240" y="179"/>
                  </a:lnTo>
                  <a:lnTo>
                    <a:pt x="237" y="174"/>
                  </a:lnTo>
                  <a:lnTo>
                    <a:pt x="233" y="169"/>
                  </a:lnTo>
                  <a:lnTo>
                    <a:pt x="225" y="162"/>
                  </a:lnTo>
                  <a:lnTo>
                    <a:pt x="221" y="157"/>
                  </a:lnTo>
                  <a:lnTo>
                    <a:pt x="218" y="157"/>
                  </a:lnTo>
                  <a:lnTo>
                    <a:pt x="214" y="157"/>
                  </a:lnTo>
                  <a:lnTo>
                    <a:pt x="210" y="157"/>
                  </a:lnTo>
                  <a:lnTo>
                    <a:pt x="203" y="155"/>
                  </a:lnTo>
                  <a:lnTo>
                    <a:pt x="197" y="154"/>
                  </a:lnTo>
                  <a:lnTo>
                    <a:pt x="192" y="151"/>
                  </a:lnTo>
                  <a:lnTo>
                    <a:pt x="191" y="146"/>
                  </a:lnTo>
                  <a:lnTo>
                    <a:pt x="186" y="141"/>
                  </a:lnTo>
                  <a:lnTo>
                    <a:pt x="181" y="136"/>
                  </a:lnTo>
                  <a:lnTo>
                    <a:pt x="177" y="130"/>
                  </a:lnTo>
                  <a:lnTo>
                    <a:pt x="174" y="124"/>
                  </a:lnTo>
                  <a:lnTo>
                    <a:pt x="172" y="120"/>
                  </a:lnTo>
                  <a:lnTo>
                    <a:pt x="169" y="117"/>
                  </a:lnTo>
                  <a:lnTo>
                    <a:pt x="167" y="116"/>
                  </a:lnTo>
                  <a:lnTo>
                    <a:pt x="161" y="110"/>
                  </a:lnTo>
                  <a:lnTo>
                    <a:pt x="158" y="109"/>
                  </a:lnTo>
                  <a:lnTo>
                    <a:pt x="154" y="104"/>
                  </a:lnTo>
                  <a:lnTo>
                    <a:pt x="151" y="99"/>
                  </a:lnTo>
                  <a:lnTo>
                    <a:pt x="149" y="96"/>
                  </a:lnTo>
                  <a:lnTo>
                    <a:pt x="147" y="93"/>
                  </a:lnTo>
                  <a:lnTo>
                    <a:pt x="143" y="92"/>
                  </a:lnTo>
                  <a:lnTo>
                    <a:pt x="141" y="92"/>
                  </a:lnTo>
                  <a:lnTo>
                    <a:pt x="141" y="95"/>
                  </a:lnTo>
                  <a:lnTo>
                    <a:pt x="140" y="100"/>
                  </a:lnTo>
                  <a:lnTo>
                    <a:pt x="137" y="103"/>
                  </a:lnTo>
                  <a:lnTo>
                    <a:pt x="133" y="106"/>
                  </a:lnTo>
                  <a:lnTo>
                    <a:pt x="131" y="106"/>
                  </a:lnTo>
                  <a:lnTo>
                    <a:pt x="130" y="105"/>
                  </a:lnTo>
                  <a:lnTo>
                    <a:pt x="126" y="105"/>
                  </a:lnTo>
                  <a:lnTo>
                    <a:pt x="125" y="106"/>
                  </a:lnTo>
                  <a:lnTo>
                    <a:pt x="124" y="107"/>
                  </a:lnTo>
                  <a:lnTo>
                    <a:pt x="122" y="110"/>
                  </a:lnTo>
                  <a:lnTo>
                    <a:pt x="121" y="111"/>
                  </a:lnTo>
                  <a:lnTo>
                    <a:pt x="117" y="112"/>
                  </a:lnTo>
                  <a:lnTo>
                    <a:pt x="112" y="113"/>
                  </a:lnTo>
                  <a:lnTo>
                    <a:pt x="108" y="115"/>
                  </a:lnTo>
                  <a:lnTo>
                    <a:pt x="105" y="116"/>
                  </a:lnTo>
                  <a:lnTo>
                    <a:pt x="102" y="116"/>
                  </a:lnTo>
                  <a:lnTo>
                    <a:pt x="96" y="118"/>
                  </a:lnTo>
                  <a:lnTo>
                    <a:pt x="91" y="122"/>
                  </a:lnTo>
                  <a:lnTo>
                    <a:pt x="86" y="125"/>
                  </a:lnTo>
                  <a:lnTo>
                    <a:pt x="81" y="127"/>
                  </a:lnTo>
                  <a:lnTo>
                    <a:pt x="77" y="128"/>
                  </a:lnTo>
                  <a:lnTo>
                    <a:pt x="75" y="127"/>
                  </a:lnTo>
                  <a:lnTo>
                    <a:pt x="75" y="124"/>
                  </a:lnTo>
                  <a:lnTo>
                    <a:pt x="72" y="121"/>
                  </a:lnTo>
                  <a:lnTo>
                    <a:pt x="68" y="120"/>
                  </a:lnTo>
                  <a:lnTo>
                    <a:pt x="65" y="121"/>
                  </a:lnTo>
                  <a:lnTo>
                    <a:pt x="61" y="121"/>
                  </a:lnTo>
                  <a:lnTo>
                    <a:pt x="57" y="120"/>
                  </a:lnTo>
                  <a:lnTo>
                    <a:pt x="52" y="122"/>
                  </a:lnTo>
                  <a:lnTo>
                    <a:pt x="49" y="124"/>
                  </a:lnTo>
                  <a:lnTo>
                    <a:pt x="45" y="126"/>
                  </a:lnTo>
                  <a:lnTo>
                    <a:pt x="43" y="130"/>
                  </a:lnTo>
                  <a:lnTo>
                    <a:pt x="41" y="133"/>
                  </a:lnTo>
                  <a:lnTo>
                    <a:pt x="40" y="136"/>
                  </a:lnTo>
                  <a:lnTo>
                    <a:pt x="39" y="138"/>
                  </a:lnTo>
                  <a:lnTo>
                    <a:pt x="41" y="138"/>
                  </a:lnTo>
                  <a:lnTo>
                    <a:pt x="43" y="138"/>
                  </a:lnTo>
                  <a:lnTo>
                    <a:pt x="46" y="143"/>
                  </a:lnTo>
                  <a:lnTo>
                    <a:pt x="49" y="146"/>
                  </a:lnTo>
                  <a:lnTo>
                    <a:pt x="52" y="146"/>
                  </a:lnTo>
                  <a:lnTo>
                    <a:pt x="53" y="144"/>
                  </a:lnTo>
                  <a:lnTo>
                    <a:pt x="56" y="142"/>
                  </a:lnTo>
                  <a:lnTo>
                    <a:pt x="60" y="141"/>
                  </a:lnTo>
                  <a:lnTo>
                    <a:pt x="64" y="145"/>
                  </a:lnTo>
                  <a:lnTo>
                    <a:pt x="67" y="148"/>
                  </a:lnTo>
                  <a:lnTo>
                    <a:pt x="69" y="152"/>
                  </a:lnTo>
                  <a:lnTo>
                    <a:pt x="71" y="154"/>
                  </a:lnTo>
                  <a:lnTo>
                    <a:pt x="75" y="156"/>
                  </a:lnTo>
                  <a:lnTo>
                    <a:pt x="79" y="160"/>
                  </a:lnTo>
                  <a:lnTo>
                    <a:pt x="81" y="161"/>
                  </a:lnTo>
                  <a:lnTo>
                    <a:pt x="84" y="164"/>
                  </a:lnTo>
                  <a:lnTo>
                    <a:pt x="88" y="167"/>
                  </a:lnTo>
                  <a:lnTo>
                    <a:pt x="91" y="168"/>
                  </a:lnTo>
                  <a:lnTo>
                    <a:pt x="93" y="169"/>
                  </a:lnTo>
                  <a:lnTo>
                    <a:pt x="98" y="169"/>
                  </a:lnTo>
                  <a:lnTo>
                    <a:pt x="100" y="171"/>
                  </a:lnTo>
                  <a:lnTo>
                    <a:pt x="101" y="173"/>
                  </a:lnTo>
                  <a:lnTo>
                    <a:pt x="101" y="176"/>
                  </a:lnTo>
                  <a:lnTo>
                    <a:pt x="100" y="177"/>
                  </a:lnTo>
                  <a:lnTo>
                    <a:pt x="100" y="179"/>
                  </a:lnTo>
                  <a:lnTo>
                    <a:pt x="98" y="181"/>
                  </a:lnTo>
                  <a:lnTo>
                    <a:pt x="98" y="183"/>
                  </a:lnTo>
                  <a:lnTo>
                    <a:pt x="99" y="184"/>
                  </a:lnTo>
                  <a:lnTo>
                    <a:pt x="101" y="182"/>
                  </a:lnTo>
                  <a:lnTo>
                    <a:pt x="101" y="181"/>
                  </a:lnTo>
                  <a:lnTo>
                    <a:pt x="102" y="180"/>
                  </a:lnTo>
                  <a:lnTo>
                    <a:pt x="103" y="179"/>
                  </a:lnTo>
                  <a:lnTo>
                    <a:pt x="104" y="178"/>
                  </a:lnTo>
                  <a:lnTo>
                    <a:pt x="107" y="177"/>
                  </a:lnTo>
                  <a:lnTo>
                    <a:pt x="110" y="177"/>
                  </a:lnTo>
                  <a:lnTo>
                    <a:pt x="111" y="176"/>
                  </a:lnTo>
                  <a:lnTo>
                    <a:pt x="113" y="175"/>
                  </a:lnTo>
                  <a:lnTo>
                    <a:pt x="114" y="174"/>
                  </a:lnTo>
                  <a:lnTo>
                    <a:pt x="116" y="174"/>
                  </a:lnTo>
                  <a:lnTo>
                    <a:pt x="119" y="175"/>
                  </a:lnTo>
                  <a:lnTo>
                    <a:pt x="121" y="177"/>
                  </a:lnTo>
                  <a:lnTo>
                    <a:pt x="122" y="178"/>
                  </a:lnTo>
                  <a:lnTo>
                    <a:pt x="123" y="179"/>
                  </a:lnTo>
                  <a:lnTo>
                    <a:pt x="125" y="180"/>
                  </a:lnTo>
                  <a:lnTo>
                    <a:pt x="128" y="180"/>
                  </a:lnTo>
                  <a:lnTo>
                    <a:pt x="131" y="180"/>
                  </a:lnTo>
                  <a:lnTo>
                    <a:pt x="132" y="182"/>
                  </a:lnTo>
                  <a:lnTo>
                    <a:pt x="132" y="184"/>
                  </a:lnTo>
                  <a:lnTo>
                    <a:pt x="131" y="186"/>
                  </a:lnTo>
                  <a:lnTo>
                    <a:pt x="131" y="188"/>
                  </a:lnTo>
                  <a:lnTo>
                    <a:pt x="131" y="190"/>
                  </a:lnTo>
                  <a:lnTo>
                    <a:pt x="131" y="193"/>
                  </a:lnTo>
                  <a:lnTo>
                    <a:pt x="130" y="195"/>
                  </a:lnTo>
                  <a:lnTo>
                    <a:pt x="129" y="197"/>
                  </a:lnTo>
                  <a:lnTo>
                    <a:pt x="128" y="199"/>
                  </a:lnTo>
                  <a:lnTo>
                    <a:pt x="127" y="201"/>
                  </a:lnTo>
                  <a:lnTo>
                    <a:pt x="127" y="202"/>
                  </a:lnTo>
                  <a:lnTo>
                    <a:pt x="126" y="205"/>
                  </a:lnTo>
                  <a:lnTo>
                    <a:pt x="124" y="208"/>
                  </a:lnTo>
                  <a:lnTo>
                    <a:pt x="123" y="210"/>
                  </a:lnTo>
                  <a:lnTo>
                    <a:pt x="122" y="212"/>
                  </a:lnTo>
                  <a:lnTo>
                    <a:pt x="119" y="215"/>
                  </a:lnTo>
                  <a:lnTo>
                    <a:pt x="118" y="217"/>
                  </a:lnTo>
                  <a:lnTo>
                    <a:pt x="112" y="217"/>
                  </a:lnTo>
                  <a:lnTo>
                    <a:pt x="111" y="220"/>
                  </a:lnTo>
                  <a:lnTo>
                    <a:pt x="108" y="223"/>
                  </a:lnTo>
                  <a:lnTo>
                    <a:pt x="105" y="226"/>
                  </a:lnTo>
                  <a:lnTo>
                    <a:pt x="102" y="228"/>
                  </a:lnTo>
                  <a:lnTo>
                    <a:pt x="101" y="231"/>
                  </a:lnTo>
                  <a:lnTo>
                    <a:pt x="100" y="234"/>
                  </a:lnTo>
                  <a:lnTo>
                    <a:pt x="97" y="237"/>
                  </a:lnTo>
                  <a:lnTo>
                    <a:pt x="95" y="239"/>
                  </a:lnTo>
                  <a:lnTo>
                    <a:pt x="92" y="242"/>
                  </a:lnTo>
                  <a:lnTo>
                    <a:pt x="91" y="244"/>
                  </a:lnTo>
                  <a:lnTo>
                    <a:pt x="89" y="245"/>
                  </a:lnTo>
                  <a:lnTo>
                    <a:pt x="87" y="247"/>
                  </a:lnTo>
                  <a:lnTo>
                    <a:pt x="86" y="248"/>
                  </a:lnTo>
                  <a:lnTo>
                    <a:pt x="86" y="251"/>
                  </a:lnTo>
                  <a:lnTo>
                    <a:pt x="86" y="254"/>
                  </a:lnTo>
                  <a:lnTo>
                    <a:pt x="84" y="257"/>
                  </a:lnTo>
                  <a:lnTo>
                    <a:pt x="83" y="261"/>
                  </a:lnTo>
                  <a:lnTo>
                    <a:pt x="82" y="265"/>
                  </a:lnTo>
                  <a:lnTo>
                    <a:pt x="82" y="271"/>
                  </a:lnTo>
                  <a:lnTo>
                    <a:pt x="80" y="274"/>
                  </a:lnTo>
                  <a:lnTo>
                    <a:pt x="80" y="277"/>
                  </a:lnTo>
                  <a:lnTo>
                    <a:pt x="81" y="278"/>
                  </a:lnTo>
                  <a:lnTo>
                    <a:pt x="82" y="279"/>
                  </a:lnTo>
                  <a:lnTo>
                    <a:pt x="82" y="281"/>
                  </a:lnTo>
                  <a:lnTo>
                    <a:pt x="84" y="284"/>
                  </a:lnTo>
                  <a:lnTo>
                    <a:pt x="86" y="286"/>
                  </a:lnTo>
                  <a:lnTo>
                    <a:pt x="87" y="288"/>
                  </a:lnTo>
                  <a:lnTo>
                    <a:pt x="86" y="290"/>
                  </a:lnTo>
                  <a:lnTo>
                    <a:pt x="85" y="292"/>
                  </a:lnTo>
                  <a:lnTo>
                    <a:pt x="82" y="294"/>
                  </a:lnTo>
                  <a:lnTo>
                    <a:pt x="81" y="294"/>
                  </a:lnTo>
                  <a:lnTo>
                    <a:pt x="79" y="297"/>
                  </a:lnTo>
                  <a:lnTo>
                    <a:pt x="77" y="297"/>
                  </a:lnTo>
                  <a:lnTo>
                    <a:pt x="74" y="297"/>
                  </a:lnTo>
                  <a:lnTo>
                    <a:pt x="73" y="298"/>
                  </a:lnTo>
                  <a:lnTo>
                    <a:pt x="75" y="302"/>
                  </a:lnTo>
                  <a:lnTo>
                    <a:pt x="77" y="305"/>
                  </a:lnTo>
                  <a:lnTo>
                    <a:pt x="79" y="307"/>
                  </a:lnTo>
                  <a:lnTo>
                    <a:pt x="81" y="310"/>
                  </a:lnTo>
                  <a:lnTo>
                    <a:pt x="83" y="312"/>
                  </a:lnTo>
                  <a:lnTo>
                    <a:pt x="83" y="316"/>
                  </a:lnTo>
                  <a:lnTo>
                    <a:pt x="85" y="319"/>
                  </a:lnTo>
                  <a:lnTo>
                    <a:pt x="86" y="322"/>
                  </a:lnTo>
                  <a:lnTo>
                    <a:pt x="87" y="325"/>
                  </a:lnTo>
                  <a:lnTo>
                    <a:pt x="85" y="327"/>
                  </a:lnTo>
                  <a:lnTo>
                    <a:pt x="83" y="328"/>
                  </a:lnTo>
                  <a:lnTo>
                    <a:pt x="81" y="327"/>
                  </a:lnTo>
                  <a:lnTo>
                    <a:pt x="80" y="326"/>
                  </a:lnTo>
                  <a:lnTo>
                    <a:pt x="78" y="326"/>
                  </a:lnTo>
                  <a:lnTo>
                    <a:pt x="76" y="325"/>
                  </a:lnTo>
                  <a:lnTo>
                    <a:pt x="76" y="323"/>
                  </a:lnTo>
                  <a:lnTo>
                    <a:pt x="74" y="321"/>
                  </a:lnTo>
                  <a:lnTo>
                    <a:pt x="72" y="320"/>
                  </a:lnTo>
                  <a:lnTo>
                    <a:pt x="69" y="318"/>
                  </a:lnTo>
                  <a:lnTo>
                    <a:pt x="66" y="317"/>
                  </a:lnTo>
                  <a:lnTo>
                    <a:pt x="66" y="315"/>
                  </a:lnTo>
                  <a:lnTo>
                    <a:pt x="63" y="314"/>
                  </a:lnTo>
                  <a:lnTo>
                    <a:pt x="61" y="314"/>
                  </a:lnTo>
                  <a:lnTo>
                    <a:pt x="57" y="315"/>
                  </a:lnTo>
                  <a:lnTo>
                    <a:pt x="54" y="312"/>
                  </a:lnTo>
                  <a:lnTo>
                    <a:pt x="52" y="310"/>
                  </a:lnTo>
                  <a:lnTo>
                    <a:pt x="50" y="307"/>
                  </a:lnTo>
                  <a:lnTo>
                    <a:pt x="47" y="305"/>
                  </a:lnTo>
                  <a:lnTo>
                    <a:pt x="45" y="303"/>
                  </a:lnTo>
                  <a:lnTo>
                    <a:pt x="43" y="302"/>
                  </a:lnTo>
                  <a:lnTo>
                    <a:pt x="39" y="298"/>
                  </a:lnTo>
                  <a:lnTo>
                    <a:pt x="36" y="297"/>
                  </a:lnTo>
                  <a:lnTo>
                    <a:pt x="34" y="296"/>
                  </a:lnTo>
                  <a:lnTo>
                    <a:pt x="34" y="297"/>
                  </a:lnTo>
                  <a:lnTo>
                    <a:pt x="35" y="299"/>
                  </a:lnTo>
                  <a:lnTo>
                    <a:pt x="34" y="301"/>
                  </a:lnTo>
                  <a:lnTo>
                    <a:pt x="34" y="304"/>
                  </a:lnTo>
                  <a:lnTo>
                    <a:pt x="36" y="306"/>
                  </a:lnTo>
                  <a:lnTo>
                    <a:pt x="37" y="308"/>
                  </a:lnTo>
                  <a:lnTo>
                    <a:pt x="38" y="311"/>
                  </a:lnTo>
                  <a:lnTo>
                    <a:pt x="38" y="313"/>
                  </a:lnTo>
                  <a:lnTo>
                    <a:pt x="36" y="315"/>
                  </a:lnTo>
                  <a:lnTo>
                    <a:pt x="35" y="317"/>
                  </a:lnTo>
                  <a:lnTo>
                    <a:pt x="33" y="318"/>
                  </a:lnTo>
                  <a:lnTo>
                    <a:pt x="32" y="317"/>
                  </a:lnTo>
                  <a:lnTo>
                    <a:pt x="31" y="318"/>
                  </a:lnTo>
                  <a:lnTo>
                    <a:pt x="29" y="318"/>
                  </a:lnTo>
                  <a:lnTo>
                    <a:pt x="26" y="318"/>
                  </a:lnTo>
                  <a:lnTo>
                    <a:pt x="24" y="317"/>
                  </a:lnTo>
                  <a:lnTo>
                    <a:pt x="22" y="317"/>
                  </a:lnTo>
                  <a:lnTo>
                    <a:pt x="22" y="319"/>
                  </a:lnTo>
                  <a:lnTo>
                    <a:pt x="19" y="319"/>
                  </a:lnTo>
                  <a:lnTo>
                    <a:pt x="16" y="318"/>
                  </a:lnTo>
                  <a:lnTo>
                    <a:pt x="15" y="317"/>
                  </a:lnTo>
                  <a:lnTo>
                    <a:pt x="15" y="314"/>
                  </a:lnTo>
                  <a:lnTo>
                    <a:pt x="12" y="315"/>
                  </a:lnTo>
                  <a:lnTo>
                    <a:pt x="12" y="317"/>
                  </a:lnTo>
                  <a:lnTo>
                    <a:pt x="12" y="318"/>
                  </a:lnTo>
                  <a:lnTo>
                    <a:pt x="10" y="319"/>
                  </a:lnTo>
                  <a:lnTo>
                    <a:pt x="7" y="319"/>
                  </a:lnTo>
                  <a:lnTo>
                    <a:pt x="5" y="319"/>
                  </a:lnTo>
                  <a:lnTo>
                    <a:pt x="4" y="318"/>
                  </a:lnTo>
                  <a:lnTo>
                    <a:pt x="3" y="318"/>
                  </a:lnTo>
                  <a:lnTo>
                    <a:pt x="3" y="317"/>
                  </a:lnTo>
                  <a:lnTo>
                    <a:pt x="2" y="316"/>
                  </a:lnTo>
                  <a:lnTo>
                    <a:pt x="1" y="316"/>
                  </a:lnTo>
                  <a:lnTo>
                    <a:pt x="0" y="316"/>
                  </a:lnTo>
                  <a:lnTo>
                    <a:pt x="1" y="318"/>
                  </a:lnTo>
                  <a:lnTo>
                    <a:pt x="1" y="321"/>
                  </a:lnTo>
                  <a:lnTo>
                    <a:pt x="2" y="323"/>
                  </a:lnTo>
                  <a:lnTo>
                    <a:pt x="3" y="323"/>
                  </a:lnTo>
                  <a:lnTo>
                    <a:pt x="5" y="326"/>
                  </a:lnTo>
                  <a:lnTo>
                    <a:pt x="7" y="328"/>
                  </a:lnTo>
                  <a:lnTo>
                    <a:pt x="8" y="330"/>
                  </a:lnTo>
                  <a:lnTo>
                    <a:pt x="10" y="329"/>
                  </a:lnTo>
                  <a:lnTo>
                    <a:pt x="11" y="330"/>
                  </a:lnTo>
                  <a:lnTo>
                    <a:pt x="11" y="332"/>
                  </a:lnTo>
                  <a:lnTo>
                    <a:pt x="9" y="334"/>
                  </a:lnTo>
                  <a:lnTo>
                    <a:pt x="10" y="337"/>
                  </a:lnTo>
                  <a:lnTo>
                    <a:pt x="8" y="339"/>
                  </a:lnTo>
                  <a:lnTo>
                    <a:pt x="8" y="343"/>
                  </a:lnTo>
                  <a:lnTo>
                    <a:pt x="11" y="345"/>
                  </a:lnTo>
                  <a:lnTo>
                    <a:pt x="13" y="342"/>
                  </a:lnTo>
                  <a:lnTo>
                    <a:pt x="14" y="339"/>
                  </a:lnTo>
                  <a:lnTo>
                    <a:pt x="14" y="337"/>
                  </a:lnTo>
                  <a:lnTo>
                    <a:pt x="15" y="334"/>
                  </a:lnTo>
                  <a:lnTo>
                    <a:pt x="18" y="334"/>
                  </a:lnTo>
                  <a:lnTo>
                    <a:pt x="20" y="334"/>
                  </a:lnTo>
                  <a:lnTo>
                    <a:pt x="23" y="333"/>
                  </a:lnTo>
                  <a:lnTo>
                    <a:pt x="27" y="331"/>
                  </a:lnTo>
                  <a:lnTo>
                    <a:pt x="30" y="329"/>
                  </a:lnTo>
                  <a:lnTo>
                    <a:pt x="32" y="327"/>
                  </a:lnTo>
                  <a:lnTo>
                    <a:pt x="33" y="326"/>
                  </a:lnTo>
                  <a:lnTo>
                    <a:pt x="34" y="324"/>
                  </a:lnTo>
                  <a:lnTo>
                    <a:pt x="36" y="323"/>
                  </a:lnTo>
                  <a:lnTo>
                    <a:pt x="39" y="323"/>
                  </a:lnTo>
                  <a:lnTo>
                    <a:pt x="42" y="323"/>
                  </a:lnTo>
                  <a:lnTo>
                    <a:pt x="43" y="323"/>
                  </a:lnTo>
                  <a:lnTo>
                    <a:pt x="45" y="323"/>
                  </a:lnTo>
                  <a:lnTo>
                    <a:pt x="47" y="322"/>
                  </a:lnTo>
                  <a:lnTo>
                    <a:pt x="50" y="321"/>
                  </a:lnTo>
                  <a:lnTo>
                    <a:pt x="52" y="321"/>
                  </a:lnTo>
                  <a:lnTo>
                    <a:pt x="54" y="322"/>
                  </a:lnTo>
                  <a:lnTo>
                    <a:pt x="55" y="323"/>
                  </a:lnTo>
                  <a:lnTo>
                    <a:pt x="56" y="325"/>
                  </a:lnTo>
                  <a:lnTo>
                    <a:pt x="54" y="327"/>
                  </a:lnTo>
                  <a:lnTo>
                    <a:pt x="56" y="329"/>
                  </a:lnTo>
                  <a:lnTo>
                    <a:pt x="58" y="331"/>
                  </a:lnTo>
                  <a:lnTo>
                    <a:pt x="60" y="335"/>
                  </a:lnTo>
                  <a:lnTo>
                    <a:pt x="59" y="337"/>
                  </a:lnTo>
                  <a:lnTo>
                    <a:pt x="59" y="337"/>
                  </a:lnTo>
                  <a:lnTo>
                    <a:pt x="60" y="337"/>
                  </a:lnTo>
                  <a:lnTo>
                    <a:pt x="70" y="343"/>
                  </a:lnTo>
                  <a:lnTo>
                    <a:pt x="72" y="344"/>
                  </a:lnTo>
                  <a:lnTo>
                    <a:pt x="117" y="372"/>
                  </a:lnTo>
                  <a:lnTo>
                    <a:pt x="118" y="372"/>
                  </a:lnTo>
                  <a:lnTo>
                    <a:pt x="128" y="377"/>
                  </a:lnTo>
                  <a:lnTo>
                    <a:pt x="170" y="401"/>
                  </a:lnTo>
                  <a:lnTo>
                    <a:pt x="187" y="411"/>
                  </a:lnTo>
                  <a:lnTo>
                    <a:pt x="197" y="415"/>
                  </a:lnTo>
                  <a:lnTo>
                    <a:pt x="203" y="418"/>
                  </a:lnTo>
                  <a:lnTo>
                    <a:pt x="232" y="437"/>
                  </a:lnTo>
                  <a:lnTo>
                    <a:pt x="270" y="457"/>
                  </a:lnTo>
                  <a:lnTo>
                    <a:pt x="310" y="479"/>
                  </a:lnTo>
                  <a:lnTo>
                    <a:pt x="370" y="513"/>
                  </a:lnTo>
                  <a:lnTo>
                    <a:pt x="388" y="523"/>
                  </a:lnTo>
                  <a:lnTo>
                    <a:pt x="420" y="541"/>
                  </a:lnTo>
                  <a:lnTo>
                    <a:pt x="438" y="553"/>
                  </a:lnTo>
                  <a:lnTo>
                    <a:pt x="444" y="557"/>
                  </a:lnTo>
                  <a:lnTo>
                    <a:pt x="469" y="570"/>
                  </a:lnTo>
                  <a:lnTo>
                    <a:pt x="497" y="586"/>
                  </a:lnTo>
                  <a:lnTo>
                    <a:pt x="538" y="608"/>
                  </a:lnTo>
                  <a:lnTo>
                    <a:pt x="551" y="616"/>
                  </a:lnTo>
                  <a:lnTo>
                    <a:pt x="569" y="627"/>
                  </a:lnTo>
                  <a:lnTo>
                    <a:pt x="577" y="631"/>
                  </a:lnTo>
                  <a:lnTo>
                    <a:pt x="594" y="639"/>
                  </a:lnTo>
                  <a:lnTo>
                    <a:pt x="605" y="647"/>
                  </a:lnTo>
                  <a:lnTo>
                    <a:pt x="619" y="656"/>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03" name="Google Shape;1203;p51" descr="{&quot;Key&quot;:&quot;muranga&quot;,&quot;Name&quot;:&quot;Muranga&quot;,&quot;Value&quot;:30.0,&quot;Formula&quot;:&quot;30&quot;,&quot;Text&quot;:&quot;30&quot;,&quot;OfficeApplication&quot;:1,&quot;HasValue&quot;:true}"/>
            <p:cNvSpPr/>
            <p:nvPr/>
          </p:nvSpPr>
          <p:spPr>
            <a:xfrm>
              <a:off x="2542023" y="3887955"/>
              <a:ext cx="387273" cy="303721"/>
            </a:xfrm>
            <a:custGeom>
              <a:avLst/>
              <a:gdLst/>
              <a:ahLst/>
              <a:cxnLst/>
              <a:rect l="l" t="t" r="r" b="b"/>
              <a:pathLst>
                <a:path w="311" h="243" extrusionOk="0">
                  <a:moveTo>
                    <a:pt x="201" y="30"/>
                  </a:moveTo>
                  <a:lnTo>
                    <a:pt x="200" y="30"/>
                  </a:lnTo>
                  <a:lnTo>
                    <a:pt x="199" y="30"/>
                  </a:lnTo>
                  <a:lnTo>
                    <a:pt x="198" y="30"/>
                  </a:lnTo>
                  <a:lnTo>
                    <a:pt x="197" y="30"/>
                  </a:lnTo>
                  <a:lnTo>
                    <a:pt x="196" y="30"/>
                  </a:lnTo>
                  <a:lnTo>
                    <a:pt x="195" y="30"/>
                  </a:lnTo>
                  <a:lnTo>
                    <a:pt x="195" y="30"/>
                  </a:lnTo>
                  <a:lnTo>
                    <a:pt x="194" y="31"/>
                  </a:lnTo>
                  <a:lnTo>
                    <a:pt x="193" y="31"/>
                  </a:lnTo>
                  <a:lnTo>
                    <a:pt x="192" y="30"/>
                  </a:lnTo>
                  <a:lnTo>
                    <a:pt x="190" y="30"/>
                  </a:lnTo>
                  <a:lnTo>
                    <a:pt x="189" y="30"/>
                  </a:lnTo>
                  <a:lnTo>
                    <a:pt x="188" y="30"/>
                  </a:lnTo>
                  <a:lnTo>
                    <a:pt x="186" y="31"/>
                  </a:lnTo>
                  <a:lnTo>
                    <a:pt x="184" y="32"/>
                  </a:lnTo>
                  <a:lnTo>
                    <a:pt x="182" y="33"/>
                  </a:lnTo>
                  <a:lnTo>
                    <a:pt x="180" y="33"/>
                  </a:lnTo>
                  <a:lnTo>
                    <a:pt x="178" y="32"/>
                  </a:lnTo>
                  <a:lnTo>
                    <a:pt x="178" y="32"/>
                  </a:lnTo>
                  <a:lnTo>
                    <a:pt x="178" y="32"/>
                  </a:lnTo>
                  <a:lnTo>
                    <a:pt x="176" y="31"/>
                  </a:lnTo>
                  <a:lnTo>
                    <a:pt x="174" y="31"/>
                  </a:lnTo>
                  <a:lnTo>
                    <a:pt x="173" y="30"/>
                  </a:lnTo>
                  <a:lnTo>
                    <a:pt x="173" y="30"/>
                  </a:lnTo>
                  <a:lnTo>
                    <a:pt x="173" y="29"/>
                  </a:lnTo>
                  <a:lnTo>
                    <a:pt x="173" y="28"/>
                  </a:lnTo>
                  <a:lnTo>
                    <a:pt x="172" y="27"/>
                  </a:lnTo>
                  <a:lnTo>
                    <a:pt x="172" y="27"/>
                  </a:lnTo>
                  <a:lnTo>
                    <a:pt x="172" y="27"/>
                  </a:lnTo>
                  <a:lnTo>
                    <a:pt x="171" y="26"/>
                  </a:lnTo>
                  <a:lnTo>
                    <a:pt x="170" y="25"/>
                  </a:lnTo>
                  <a:lnTo>
                    <a:pt x="169" y="25"/>
                  </a:lnTo>
                  <a:lnTo>
                    <a:pt x="168" y="24"/>
                  </a:lnTo>
                  <a:lnTo>
                    <a:pt x="167" y="24"/>
                  </a:lnTo>
                  <a:lnTo>
                    <a:pt x="165" y="24"/>
                  </a:lnTo>
                  <a:lnTo>
                    <a:pt x="164" y="23"/>
                  </a:lnTo>
                  <a:lnTo>
                    <a:pt x="164" y="22"/>
                  </a:lnTo>
                  <a:lnTo>
                    <a:pt x="163" y="22"/>
                  </a:lnTo>
                  <a:lnTo>
                    <a:pt x="163" y="22"/>
                  </a:lnTo>
                  <a:lnTo>
                    <a:pt x="161" y="21"/>
                  </a:lnTo>
                  <a:lnTo>
                    <a:pt x="161" y="21"/>
                  </a:lnTo>
                  <a:lnTo>
                    <a:pt x="160" y="21"/>
                  </a:lnTo>
                  <a:lnTo>
                    <a:pt x="159" y="20"/>
                  </a:lnTo>
                  <a:lnTo>
                    <a:pt x="159" y="20"/>
                  </a:lnTo>
                  <a:lnTo>
                    <a:pt x="159" y="19"/>
                  </a:lnTo>
                  <a:lnTo>
                    <a:pt x="158" y="19"/>
                  </a:lnTo>
                  <a:lnTo>
                    <a:pt x="158" y="19"/>
                  </a:lnTo>
                  <a:lnTo>
                    <a:pt x="157" y="19"/>
                  </a:lnTo>
                  <a:lnTo>
                    <a:pt x="156" y="19"/>
                  </a:lnTo>
                  <a:lnTo>
                    <a:pt x="154" y="18"/>
                  </a:lnTo>
                  <a:lnTo>
                    <a:pt x="154" y="18"/>
                  </a:lnTo>
                  <a:lnTo>
                    <a:pt x="154" y="18"/>
                  </a:lnTo>
                  <a:lnTo>
                    <a:pt x="153" y="16"/>
                  </a:lnTo>
                  <a:lnTo>
                    <a:pt x="152" y="14"/>
                  </a:lnTo>
                  <a:lnTo>
                    <a:pt x="150" y="13"/>
                  </a:lnTo>
                  <a:lnTo>
                    <a:pt x="148" y="11"/>
                  </a:lnTo>
                  <a:lnTo>
                    <a:pt x="148" y="11"/>
                  </a:lnTo>
                  <a:lnTo>
                    <a:pt x="146" y="11"/>
                  </a:lnTo>
                  <a:lnTo>
                    <a:pt x="145" y="10"/>
                  </a:lnTo>
                  <a:lnTo>
                    <a:pt x="145" y="10"/>
                  </a:lnTo>
                  <a:lnTo>
                    <a:pt x="143" y="10"/>
                  </a:lnTo>
                  <a:lnTo>
                    <a:pt x="141" y="10"/>
                  </a:lnTo>
                  <a:lnTo>
                    <a:pt x="140" y="9"/>
                  </a:lnTo>
                  <a:lnTo>
                    <a:pt x="139" y="9"/>
                  </a:lnTo>
                  <a:lnTo>
                    <a:pt x="138" y="9"/>
                  </a:lnTo>
                  <a:lnTo>
                    <a:pt x="137" y="8"/>
                  </a:lnTo>
                  <a:lnTo>
                    <a:pt x="137" y="8"/>
                  </a:lnTo>
                  <a:lnTo>
                    <a:pt x="137" y="8"/>
                  </a:lnTo>
                  <a:lnTo>
                    <a:pt x="135" y="7"/>
                  </a:lnTo>
                  <a:lnTo>
                    <a:pt x="134" y="7"/>
                  </a:lnTo>
                  <a:lnTo>
                    <a:pt x="133" y="7"/>
                  </a:lnTo>
                  <a:lnTo>
                    <a:pt x="130" y="9"/>
                  </a:lnTo>
                  <a:lnTo>
                    <a:pt x="128" y="8"/>
                  </a:lnTo>
                  <a:lnTo>
                    <a:pt x="128" y="8"/>
                  </a:lnTo>
                  <a:lnTo>
                    <a:pt x="126" y="7"/>
                  </a:lnTo>
                  <a:lnTo>
                    <a:pt x="126" y="6"/>
                  </a:lnTo>
                  <a:lnTo>
                    <a:pt x="125" y="5"/>
                  </a:lnTo>
                  <a:lnTo>
                    <a:pt x="124" y="5"/>
                  </a:lnTo>
                  <a:lnTo>
                    <a:pt x="124" y="4"/>
                  </a:lnTo>
                  <a:lnTo>
                    <a:pt x="124" y="4"/>
                  </a:lnTo>
                  <a:lnTo>
                    <a:pt x="123" y="4"/>
                  </a:lnTo>
                  <a:lnTo>
                    <a:pt x="121" y="4"/>
                  </a:lnTo>
                  <a:lnTo>
                    <a:pt x="119" y="5"/>
                  </a:lnTo>
                  <a:lnTo>
                    <a:pt x="117" y="5"/>
                  </a:lnTo>
                  <a:lnTo>
                    <a:pt x="116" y="6"/>
                  </a:lnTo>
                  <a:lnTo>
                    <a:pt x="114" y="6"/>
                  </a:lnTo>
                  <a:lnTo>
                    <a:pt x="113" y="7"/>
                  </a:lnTo>
                  <a:lnTo>
                    <a:pt x="110" y="7"/>
                  </a:lnTo>
                  <a:lnTo>
                    <a:pt x="108" y="8"/>
                  </a:lnTo>
                  <a:lnTo>
                    <a:pt x="107" y="10"/>
                  </a:lnTo>
                  <a:lnTo>
                    <a:pt x="106" y="10"/>
                  </a:lnTo>
                  <a:lnTo>
                    <a:pt x="103" y="11"/>
                  </a:lnTo>
                  <a:lnTo>
                    <a:pt x="101" y="12"/>
                  </a:lnTo>
                  <a:lnTo>
                    <a:pt x="98" y="13"/>
                  </a:lnTo>
                  <a:lnTo>
                    <a:pt x="97" y="14"/>
                  </a:lnTo>
                  <a:lnTo>
                    <a:pt x="96" y="15"/>
                  </a:lnTo>
                  <a:lnTo>
                    <a:pt x="95" y="16"/>
                  </a:lnTo>
                  <a:lnTo>
                    <a:pt x="93" y="16"/>
                  </a:lnTo>
                  <a:lnTo>
                    <a:pt x="91" y="16"/>
                  </a:lnTo>
                  <a:lnTo>
                    <a:pt x="91" y="16"/>
                  </a:lnTo>
                  <a:lnTo>
                    <a:pt x="90" y="16"/>
                  </a:lnTo>
                  <a:lnTo>
                    <a:pt x="90" y="16"/>
                  </a:lnTo>
                  <a:lnTo>
                    <a:pt x="89" y="16"/>
                  </a:lnTo>
                  <a:lnTo>
                    <a:pt x="89" y="16"/>
                  </a:lnTo>
                  <a:lnTo>
                    <a:pt x="89" y="18"/>
                  </a:lnTo>
                  <a:lnTo>
                    <a:pt x="87" y="18"/>
                  </a:lnTo>
                  <a:lnTo>
                    <a:pt x="86" y="18"/>
                  </a:lnTo>
                  <a:lnTo>
                    <a:pt x="85" y="18"/>
                  </a:lnTo>
                  <a:lnTo>
                    <a:pt x="83" y="18"/>
                  </a:lnTo>
                  <a:lnTo>
                    <a:pt x="81" y="18"/>
                  </a:lnTo>
                  <a:lnTo>
                    <a:pt x="81" y="18"/>
                  </a:lnTo>
                  <a:lnTo>
                    <a:pt x="79" y="18"/>
                  </a:lnTo>
                  <a:lnTo>
                    <a:pt x="78" y="19"/>
                  </a:lnTo>
                  <a:lnTo>
                    <a:pt x="78" y="19"/>
                  </a:lnTo>
                  <a:lnTo>
                    <a:pt x="78" y="19"/>
                  </a:lnTo>
                  <a:lnTo>
                    <a:pt x="77" y="18"/>
                  </a:lnTo>
                  <a:lnTo>
                    <a:pt x="76" y="18"/>
                  </a:lnTo>
                  <a:lnTo>
                    <a:pt x="74" y="17"/>
                  </a:lnTo>
                  <a:lnTo>
                    <a:pt x="73" y="18"/>
                  </a:lnTo>
                  <a:lnTo>
                    <a:pt x="71" y="17"/>
                  </a:lnTo>
                  <a:lnTo>
                    <a:pt x="71" y="17"/>
                  </a:lnTo>
                  <a:lnTo>
                    <a:pt x="69" y="17"/>
                  </a:lnTo>
                  <a:lnTo>
                    <a:pt x="67" y="17"/>
                  </a:lnTo>
                  <a:lnTo>
                    <a:pt x="67" y="17"/>
                  </a:lnTo>
                  <a:lnTo>
                    <a:pt x="65" y="16"/>
                  </a:lnTo>
                  <a:lnTo>
                    <a:pt x="64" y="14"/>
                  </a:lnTo>
                  <a:lnTo>
                    <a:pt x="62" y="12"/>
                  </a:lnTo>
                  <a:lnTo>
                    <a:pt x="61" y="11"/>
                  </a:lnTo>
                  <a:lnTo>
                    <a:pt x="59" y="12"/>
                  </a:lnTo>
                  <a:lnTo>
                    <a:pt x="57" y="11"/>
                  </a:lnTo>
                  <a:lnTo>
                    <a:pt x="55" y="10"/>
                  </a:lnTo>
                  <a:lnTo>
                    <a:pt x="52" y="9"/>
                  </a:lnTo>
                  <a:lnTo>
                    <a:pt x="52" y="8"/>
                  </a:lnTo>
                  <a:lnTo>
                    <a:pt x="50" y="7"/>
                  </a:lnTo>
                  <a:lnTo>
                    <a:pt x="49" y="6"/>
                  </a:lnTo>
                  <a:lnTo>
                    <a:pt x="46" y="6"/>
                  </a:lnTo>
                  <a:lnTo>
                    <a:pt x="46" y="5"/>
                  </a:lnTo>
                  <a:lnTo>
                    <a:pt x="46" y="3"/>
                  </a:lnTo>
                  <a:lnTo>
                    <a:pt x="45" y="3"/>
                  </a:lnTo>
                  <a:lnTo>
                    <a:pt x="43" y="3"/>
                  </a:lnTo>
                  <a:lnTo>
                    <a:pt x="43" y="2"/>
                  </a:lnTo>
                  <a:lnTo>
                    <a:pt x="42" y="1"/>
                  </a:lnTo>
                  <a:lnTo>
                    <a:pt x="40" y="0"/>
                  </a:lnTo>
                  <a:lnTo>
                    <a:pt x="38" y="1"/>
                  </a:lnTo>
                  <a:lnTo>
                    <a:pt x="37" y="2"/>
                  </a:lnTo>
                  <a:lnTo>
                    <a:pt x="35" y="2"/>
                  </a:lnTo>
                  <a:lnTo>
                    <a:pt x="33" y="1"/>
                  </a:lnTo>
                  <a:lnTo>
                    <a:pt x="29" y="0"/>
                  </a:lnTo>
                  <a:lnTo>
                    <a:pt x="26" y="1"/>
                  </a:lnTo>
                  <a:lnTo>
                    <a:pt x="24" y="1"/>
                  </a:lnTo>
                  <a:lnTo>
                    <a:pt x="21" y="1"/>
                  </a:lnTo>
                  <a:lnTo>
                    <a:pt x="17" y="1"/>
                  </a:lnTo>
                  <a:lnTo>
                    <a:pt x="16" y="1"/>
                  </a:lnTo>
                  <a:lnTo>
                    <a:pt x="14" y="0"/>
                  </a:lnTo>
                  <a:lnTo>
                    <a:pt x="13" y="0"/>
                  </a:lnTo>
                  <a:lnTo>
                    <a:pt x="11" y="0"/>
                  </a:lnTo>
                  <a:lnTo>
                    <a:pt x="10" y="0"/>
                  </a:lnTo>
                  <a:lnTo>
                    <a:pt x="8" y="1"/>
                  </a:lnTo>
                  <a:lnTo>
                    <a:pt x="7" y="1"/>
                  </a:lnTo>
                  <a:lnTo>
                    <a:pt x="5" y="3"/>
                  </a:lnTo>
                  <a:lnTo>
                    <a:pt x="3" y="5"/>
                  </a:lnTo>
                  <a:lnTo>
                    <a:pt x="1" y="7"/>
                  </a:lnTo>
                  <a:lnTo>
                    <a:pt x="1" y="7"/>
                  </a:lnTo>
                  <a:lnTo>
                    <a:pt x="0" y="9"/>
                  </a:lnTo>
                  <a:lnTo>
                    <a:pt x="0" y="9"/>
                  </a:lnTo>
                  <a:lnTo>
                    <a:pt x="0" y="10"/>
                  </a:lnTo>
                  <a:lnTo>
                    <a:pt x="0" y="12"/>
                  </a:lnTo>
                  <a:lnTo>
                    <a:pt x="1" y="15"/>
                  </a:lnTo>
                  <a:lnTo>
                    <a:pt x="1" y="18"/>
                  </a:lnTo>
                  <a:lnTo>
                    <a:pt x="0" y="22"/>
                  </a:lnTo>
                  <a:lnTo>
                    <a:pt x="0" y="25"/>
                  </a:lnTo>
                  <a:lnTo>
                    <a:pt x="0" y="26"/>
                  </a:lnTo>
                  <a:lnTo>
                    <a:pt x="0" y="27"/>
                  </a:lnTo>
                  <a:lnTo>
                    <a:pt x="0" y="28"/>
                  </a:lnTo>
                  <a:lnTo>
                    <a:pt x="0" y="28"/>
                  </a:lnTo>
                  <a:lnTo>
                    <a:pt x="0" y="30"/>
                  </a:lnTo>
                  <a:lnTo>
                    <a:pt x="0" y="30"/>
                  </a:lnTo>
                  <a:lnTo>
                    <a:pt x="0" y="31"/>
                  </a:lnTo>
                  <a:lnTo>
                    <a:pt x="0" y="33"/>
                  </a:lnTo>
                  <a:lnTo>
                    <a:pt x="0" y="35"/>
                  </a:lnTo>
                  <a:lnTo>
                    <a:pt x="0" y="37"/>
                  </a:lnTo>
                  <a:lnTo>
                    <a:pt x="0" y="38"/>
                  </a:lnTo>
                  <a:lnTo>
                    <a:pt x="0" y="40"/>
                  </a:lnTo>
                  <a:lnTo>
                    <a:pt x="0" y="41"/>
                  </a:lnTo>
                  <a:lnTo>
                    <a:pt x="1" y="42"/>
                  </a:lnTo>
                  <a:lnTo>
                    <a:pt x="1" y="42"/>
                  </a:lnTo>
                  <a:lnTo>
                    <a:pt x="1" y="43"/>
                  </a:lnTo>
                  <a:lnTo>
                    <a:pt x="1" y="44"/>
                  </a:lnTo>
                  <a:lnTo>
                    <a:pt x="1" y="45"/>
                  </a:lnTo>
                  <a:lnTo>
                    <a:pt x="1" y="46"/>
                  </a:lnTo>
                  <a:lnTo>
                    <a:pt x="0" y="49"/>
                  </a:lnTo>
                  <a:lnTo>
                    <a:pt x="0" y="49"/>
                  </a:lnTo>
                  <a:lnTo>
                    <a:pt x="0" y="51"/>
                  </a:lnTo>
                  <a:lnTo>
                    <a:pt x="0" y="52"/>
                  </a:lnTo>
                  <a:lnTo>
                    <a:pt x="0" y="53"/>
                  </a:lnTo>
                  <a:lnTo>
                    <a:pt x="0" y="54"/>
                  </a:lnTo>
                  <a:lnTo>
                    <a:pt x="0" y="54"/>
                  </a:lnTo>
                  <a:lnTo>
                    <a:pt x="0" y="57"/>
                  </a:lnTo>
                  <a:lnTo>
                    <a:pt x="1" y="60"/>
                  </a:lnTo>
                  <a:lnTo>
                    <a:pt x="2" y="64"/>
                  </a:lnTo>
                  <a:lnTo>
                    <a:pt x="2" y="68"/>
                  </a:lnTo>
                  <a:lnTo>
                    <a:pt x="3" y="73"/>
                  </a:lnTo>
                  <a:lnTo>
                    <a:pt x="4" y="77"/>
                  </a:lnTo>
                  <a:lnTo>
                    <a:pt x="3" y="78"/>
                  </a:lnTo>
                  <a:lnTo>
                    <a:pt x="4" y="82"/>
                  </a:lnTo>
                  <a:lnTo>
                    <a:pt x="6" y="84"/>
                  </a:lnTo>
                  <a:lnTo>
                    <a:pt x="8" y="88"/>
                  </a:lnTo>
                  <a:lnTo>
                    <a:pt x="10" y="90"/>
                  </a:lnTo>
                  <a:lnTo>
                    <a:pt x="12" y="93"/>
                  </a:lnTo>
                  <a:lnTo>
                    <a:pt x="11" y="93"/>
                  </a:lnTo>
                  <a:lnTo>
                    <a:pt x="10" y="93"/>
                  </a:lnTo>
                  <a:lnTo>
                    <a:pt x="9" y="94"/>
                  </a:lnTo>
                  <a:lnTo>
                    <a:pt x="9" y="94"/>
                  </a:lnTo>
                  <a:lnTo>
                    <a:pt x="9" y="94"/>
                  </a:lnTo>
                  <a:lnTo>
                    <a:pt x="8" y="94"/>
                  </a:lnTo>
                  <a:lnTo>
                    <a:pt x="8" y="95"/>
                  </a:lnTo>
                  <a:lnTo>
                    <a:pt x="8" y="96"/>
                  </a:lnTo>
                  <a:lnTo>
                    <a:pt x="7" y="95"/>
                  </a:lnTo>
                  <a:lnTo>
                    <a:pt x="7" y="96"/>
                  </a:lnTo>
                  <a:lnTo>
                    <a:pt x="8" y="97"/>
                  </a:lnTo>
                  <a:lnTo>
                    <a:pt x="9" y="99"/>
                  </a:lnTo>
                  <a:lnTo>
                    <a:pt x="8" y="100"/>
                  </a:lnTo>
                  <a:lnTo>
                    <a:pt x="8" y="102"/>
                  </a:lnTo>
                  <a:lnTo>
                    <a:pt x="8" y="104"/>
                  </a:lnTo>
                  <a:lnTo>
                    <a:pt x="8" y="105"/>
                  </a:lnTo>
                  <a:lnTo>
                    <a:pt x="7" y="105"/>
                  </a:lnTo>
                  <a:lnTo>
                    <a:pt x="9" y="106"/>
                  </a:lnTo>
                  <a:lnTo>
                    <a:pt x="10" y="107"/>
                  </a:lnTo>
                  <a:lnTo>
                    <a:pt x="13" y="108"/>
                  </a:lnTo>
                  <a:lnTo>
                    <a:pt x="14" y="110"/>
                  </a:lnTo>
                  <a:lnTo>
                    <a:pt x="15" y="110"/>
                  </a:lnTo>
                  <a:lnTo>
                    <a:pt x="15" y="111"/>
                  </a:lnTo>
                  <a:lnTo>
                    <a:pt x="16" y="112"/>
                  </a:lnTo>
                  <a:lnTo>
                    <a:pt x="17" y="114"/>
                  </a:lnTo>
                  <a:lnTo>
                    <a:pt x="17" y="114"/>
                  </a:lnTo>
                  <a:lnTo>
                    <a:pt x="19" y="116"/>
                  </a:lnTo>
                  <a:lnTo>
                    <a:pt x="20" y="116"/>
                  </a:lnTo>
                  <a:lnTo>
                    <a:pt x="23" y="116"/>
                  </a:lnTo>
                  <a:lnTo>
                    <a:pt x="24" y="116"/>
                  </a:lnTo>
                  <a:lnTo>
                    <a:pt x="27" y="116"/>
                  </a:lnTo>
                  <a:lnTo>
                    <a:pt x="29" y="116"/>
                  </a:lnTo>
                  <a:lnTo>
                    <a:pt x="30" y="117"/>
                  </a:lnTo>
                  <a:lnTo>
                    <a:pt x="31" y="117"/>
                  </a:lnTo>
                  <a:lnTo>
                    <a:pt x="31" y="117"/>
                  </a:lnTo>
                  <a:lnTo>
                    <a:pt x="32" y="118"/>
                  </a:lnTo>
                  <a:lnTo>
                    <a:pt x="33" y="119"/>
                  </a:lnTo>
                  <a:lnTo>
                    <a:pt x="33" y="119"/>
                  </a:lnTo>
                  <a:lnTo>
                    <a:pt x="34" y="119"/>
                  </a:lnTo>
                  <a:lnTo>
                    <a:pt x="35" y="120"/>
                  </a:lnTo>
                  <a:lnTo>
                    <a:pt x="35" y="120"/>
                  </a:lnTo>
                  <a:lnTo>
                    <a:pt x="36" y="121"/>
                  </a:lnTo>
                  <a:lnTo>
                    <a:pt x="37" y="121"/>
                  </a:lnTo>
                  <a:lnTo>
                    <a:pt x="37" y="121"/>
                  </a:lnTo>
                  <a:lnTo>
                    <a:pt x="39" y="121"/>
                  </a:lnTo>
                  <a:lnTo>
                    <a:pt x="41" y="124"/>
                  </a:lnTo>
                  <a:lnTo>
                    <a:pt x="44" y="126"/>
                  </a:lnTo>
                  <a:lnTo>
                    <a:pt x="44" y="126"/>
                  </a:lnTo>
                  <a:lnTo>
                    <a:pt x="45" y="126"/>
                  </a:lnTo>
                  <a:lnTo>
                    <a:pt x="45" y="126"/>
                  </a:lnTo>
                  <a:lnTo>
                    <a:pt x="46" y="126"/>
                  </a:lnTo>
                  <a:lnTo>
                    <a:pt x="46" y="127"/>
                  </a:lnTo>
                  <a:lnTo>
                    <a:pt x="48" y="128"/>
                  </a:lnTo>
                  <a:lnTo>
                    <a:pt x="50" y="129"/>
                  </a:lnTo>
                  <a:lnTo>
                    <a:pt x="52" y="130"/>
                  </a:lnTo>
                  <a:lnTo>
                    <a:pt x="52" y="130"/>
                  </a:lnTo>
                  <a:lnTo>
                    <a:pt x="53" y="131"/>
                  </a:lnTo>
                  <a:lnTo>
                    <a:pt x="53" y="131"/>
                  </a:lnTo>
                  <a:lnTo>
                    <a:pt x="54" y="132"/>
                  </a:lnTo>
                  <a:lnTo>
                    <a:pt x="55" y="133"/>
                  </a:lnTo>
                  <a:lnTo>
                    <a:pt x="56" y="134"/>
                  </a:lnTo>
                  <a:lnTo>
                    <a:pt x="57" y="134"/>
                  </a:lnTo>
                  <a:lnTo>
                    <a:pt x="58" y="135"/>
                  </a:lnTo>
                  <a:lnTo>
                    <a:pt x="59" y="135"/>
                  </a:lnTo>
                  <a:lnTo>
                    <a:pt x="59" y="135"/>
                  </a:lnTo>
                  <a:lnTo>
                    <a:pt x="60" y="136"/>
                  </a:lnTo>
                  <a:lnTo>
                    <a:pt x="60" y="136"/>
                  </a:lnTo>
                  <a:lnTo>
                    <a:pt x="61" y="136"/>
                  </a:lnTo>
                  <a:lnTo>
                    <a:pt x="62" y="136"/>
                  </a:lnTo>
                  <a:lnTo>
                    <a:pt x="63" y="136"/>
                  </a:lnTo>
                  <a:lnTo>
                    <a:pt x="64" y="138"/>
                  </a:lnTo>
                  <a:lnTo>
                    <a:pt x="65" y="138"/>
                  </a:lnTo>
                  <a:lnTo>
                    <a:pt x="65" y="138"/>
                  </a:lnTo>
                  <a:lnTo>
                    <a:pt x="66" y="138"/>
                  </a:lnTo>
                  <a:lnTo>
                    <a:pt x="67" y="138"/>
                  </a:lnTo>
                  <a:lnTo>
                    <a:pt x="68" y="138"/>
                  </a:lnTo>
                  <a:lnTo>
                    <a:pt x="68" y="138"/>
                  </a:lnTo>
                  <a:lnTo>
                    <a:pt x="68" y="139"/>
                  </a:lnTo>
                  <a:lnTo>
                    <a:pt x="70" y="140"/>
                  </a:lnTo>
                  <a:lnTo>
                    <a:pt x="71" y="141"/>
                  </a:lnTo>
                  <a:lnTo>
                    <a:pt x="72" y="141"/>
                  </a:lnTo>
                  <a:lnTo>
                    <a:pt x="72" y="141"/>
                  </a:lnTo>
                  <a:lnTo>
                    <a:pt x="72" y="141"/>
                  </a:lnTo>
                  <a:lnTo>
                    <a:pt x="72" y="140"/>
                  </a:lnTo>
                  <a:lnTo>
                    <a:pt x="73" y="141"/>
                  </a:lnTo>
                  <a:lnTo>
                    <a:pt x="73" y="141"/>
                  </a:lnTo>
                  <a:lnTo>
                    <a:pt x="74" y="141"/>
                  </a:lnTo>
                  <a:lnTo>
                    <a:pt x="75" y="141"/>
                  </a:lnTo>
                  <a:lnTo>
                    <a:pt x="75" y="141"/>
                  </a:lnTo>
                  <a:lnTo>
                    <a:pt x="76" y="143"/>
                  </a:lnTo>
                  <a:lnTo>
                    <a:pt x="78" y="144"/>
                  </a:lnTo>
                  <a:lnTo>
                    <a:pt x="78" y="144"/>
                  </a:lnTo>
                  <a:lnTo>
                    <a:pt x="79" y="143"/>
                  </a:lnTo>
                  <a:lnTo>
                    <a:pt x="79" y="144"/>
                  </a:lnTo>
                  <a:lnTo>
                    <a:pt x="80" y="145"/>
                  </a:lnTo>
                  <a:lnTo>
                    <a:pt x="80" y="146"/>
                  </a:lnTo>
                  <a:lnTo>
                    <a:pt x="80" y="147"/>
                  </a:lnTo>
                  <a:lnTo>
                    <a:pt x="81" y="148"/>
                  </a:lnTo>
                  <a:lnTo>
                    <a:pt x="81" y="149"/>
                  </a:lnTo>
                  <a:lnTo>
                    <a:pt x="82" y="149"/>
                  </a:lnTo>
                  <a:lnTo>
                    <a:pt x="82" y="150"/>
                  </a:lnTo>
                  <a:lnTo>
                    <a:pt x="83" y="150"/>
                  </a:lnTo>
                  <a:lnTo>
                    <a:pt x="83" y="150"/>
                  </a:lnTo>
                  <a:lnTo>
                    <a:pt x="85" y="151"/>
                  </a:lnTo>
                  <a:lnTo>
                    <a:pt x="87" y="152"/>
                  </a:lnTo>
                  <a:lnTo>
                    <a:pt x="89" y="154"/>
                  </a:lnTo>
                  <a:lnTo>
                    <a:pt x="89" y="154"/>
                  </a:lnTo>
                  <a:lnTo>
                    <a:pt x="91" y="156"/>
                  </a:lnTo>
                  <a:lnTo>
                    <a:pt x="91" y="157"/>
                  </a:lnTo>
                  <a:lnTo>
                    <a:pt x="91" y="157"/>
                  </a:lnTo>
                  <a:lnTo>
                    <a:pt x="92" y="159"/>
                  </a:lnTo>
                  <a:lnTo>
                    <a:pt x="92" y="159"/>
                  </a:lnTo>
                  <a:lnTo>
                    <a:pt x="92" y="159"/>
                  </a:lnTo>
                  <a:lnTo>
                    <a:pt x="93" y="160"/>
                  </a:lnTo>
                  <a:lnTo>
                    <a:pt x="94" y="160"/>
                  </a:lnTo>
                  <a:lnTo>
                    <a:pt x="94" y="160"/>
                  </a:lnTo>
                  <a:lnTo>
                    <a:pt x="95" y="161"/>
                  </a:lnTo>
                  <a:lnTo>
                    <a:pt x="97" y="162"/>
                  </a:lnTo>
                  <a:lnTo>
                    <a:pt x="97" y="162"/>
                  </a:lnTo>
                  <a:lnTo>
                    <a:pt x="98" y="162"/>
                  </a:lnTo>
                  <a:lnTo>
                    <a:pt x="99" y="163"/>
                  </a:lnTo>
                  <a:lnTo>
                    <a:pt x="99" y="163"/>
                  </a:lnTo>
                  <a:lnTo>
                    <a:pt x="100" y="164"/>
                  </a:lnTo>
                  <a:lnTo>
                    <a:pt x="101" y="164"/>
                  </a:lnTo>
                  <a:lnTo>
                    <a:pt x="102" y="165"/>
                  </a:lnTo>
                  <a:lnTo>
                    <a:pt x="104" y="166"/>
                  </a:lnTo>
                  <a:lnTo>
                    <a:pt x="104" y="166"/>
                  </a:lnTo>
                  <a:lnTo>
                    <a:pt x="106" y="168"/>
                  </a:lnTo>
                  <a:lnTo>
                    <a:pt x="106" y="169"/>
                  </a:lnTo>
                  <a:lnTo>
                    <a:pt x="106" y="169"/>
                  </a:lnTo>
                  <a:lnTo>
                    <a:pt x="107" y="169"/>
                  </a:lnTo>
                  <a:lnTo>
                    <a:pt x="107" y="170"/>
                  </a:lnTo>
                  <a:lnTo>
                    <a:pt x="108" y="170"/>
                  </a:lnTo>
                  <a:lnTo>
                    <a:pt x="109" y="170"/>
                  </a:lnTo>
                  <a:lnTo>
                    <a:pt x="109" y="171"/>
                  </a:lnTo>
                  <a:lnTo>
                    <a:pt x="110" y="173"/>
                  </a:lnTo>
                  <a:lnTo>
                    <a:pt x="110" y="173"/>
                  </a:lnTo>
                  <a:lnTo>
                    <a:pt x="111" y="174"/>
                  </a:lnTo>
                  <a:lnTo>
                    <a:pt x="111" y="174"/>
                  </a:lnTo>
                  <a:lnTo>
                    <a:pt x="113" y="176"/>
                  </a:lnTo>
                  <a:lnTo>
                    <a:pt x="113" y="177"/>
                  </a:lnTo>
                  <a:lnTo>
                    <a:pt x="115" y="178"/>
                  </a:lnTo>
                  <a:lnTo>
                    <a:pt x="115" y="179"/>
                  </a:lnTo>
                  <a:lnTo>
                    <a:pt x="116" y="179"/>
                  </a:lnTo>
                  <a:lnTo>
                    <a:pt x="117" y="179"/>
                  </a:lnTo>
                  <a:lnTo>
                    <a:pt x="119" y="179"/>
                  </a:lnTo>
                  <a:lnTo>
                    <a:pt x="120" y="179"/>
                  </a:lnTo>
                  <a:lnTo>
                    <a:pt x="120" y="179"/>
                  </a:lnTo>
                  <a:lnTo>
                    <a:pt x="121" y="180"/>
                  </a:lnTo>
                  <a:lnTo>
                    <a:pt x="122" y="181"/>
                  </a:lnTo>
                  <a:lnTo>
                    <a:pt x="124" y="184"/>
                  </a:lnTo>
                  <a:lnTo>
                    <a:pt x="127" y="186"/>
                  </a:lnTo>
                  <a:lnTo>
                    <a:pt x="128" y="186"/>
                  </a:lnTo>
                  <a:lnTo>
                    <a:pt x="130" y="188"/>
                  </a:lnTo>
                  <a:lnTo>
                    <a:pt x="133" y="189"/>
                  </a:lnTo>
                  <a:lnTo>
                    <a:pt x="134" y="191"/>
                  </a:lnTo>
                  <a:lnTo>
                    <a:pt x="135" y="193"/>
                  </a:lnTo>
                  <a:lnTo>
                    <a:pt x="138" y="194"/>
                  </a:lnTo>
                  <a:lnTo>
                    <a:pt x="139" y="196"/>
                  </a:lnTo>
                  <a:lnTo>
                    <a:pt x="140" y="197"/>
                  </a:lnTo>
                  <a:lnTo>
                    <a:pt x="141" y="198"/>
                  </a:lnTo>
                  <a:lnTo>
                    <a:pt x="141" y="199"/>
                  </a:lnTo>
                  <a:lnTo>
                    <a:pt x="144" y="201"/>
                  </a:lnTo>
                  <a:lnTo>
                    <a:pt x="146" y="203"/>
                  </a:lnTo>
                  <a:lnTo>
                    <a:pt x="148" y="203"/>
                  </a:lnTo>
                  <a:lnTo>
                    <a:pt x="150" y="204"/>
                  </a:lnTo>
                  <a:lnTo>
                    <a:pt x="151" y="204"/>
                  </a:lnTo>
                  <a:lnTo>
                    <a:pt x="151" y="203"/>
                  </a:lnTo>
                  <a:lnTo>
                    <a:pt x="153" y="203"/>
                  </a:lnTo>
                  <a:lnTo>
                    <a:pt x="154" y="203"/>
                  </a:lnTo>
                  <a:lnTo>
                    <a:pt x="155" y="203"/>
                  </a:lnTo>
                  <a:lnTo>
                    <a:pt x="155" y="202"/>
                  </a:lnTo>
                  <a:lnTo>
                    <a:pt x="156" y="201"/>
                  </a:lnTo>
                  <a:lnTo>
                    <a:pt x="157" y="200"/>
                  </a:lnTo>
                  <a:lnTo>
                    <a:pt x="157" y="199"/>
                  </a:lnTo>
                  <a:lnTo>
                    <a:pt x="157" y="199"/>
                  </a:lnTo>
                  <a:lnTo>
                    <a:pt x="157" y="200"/>
                  </a:lnTo>
                  <a:lnTo>
                    <a:pt x="158" y="199"/>
                  </a:lnTo>
                  <a:lnTo>
                    <a:pt x="158" y="199"/>
                  </a:lnTo>
                  <a:lnTo>
                    <a:pt x="159" y="199"/>
                  </a:lnTo>
                  <a:lnTo>
                    <a:pt x="160" y="199"/>
                  </a:lnTo>
                  <a:lnTo>
                    <a:pt x="163" y="201"/>
                  </a:lnTo>
                  <a:lnTo>
                    <a:pt x="165" y="202"/>
                  </a:lnTo>
                  <a:lnTo>
                    <a:pt x="165" y="202"/>
                  </a:lnTo>
                  <a:lnTo>
                    <a:pt x="165" y="203"/>
                  </a:lnTo>
                  <a:lnTo>
                    <a:pt x="165" y="203"/>
                  </a:lnTo>
                  <a:lnTo>
                    <a:pt x="167" y="203"/>
                  </a:lnTo>
                  <a:lnTo>
                    <a:pt x="168" y="204"/>
                  </a:lnTo>
                  <a:lnTo>
                    <a:pt x="170" y="204"/>
                  </a:lnTo>
                  <a:lnTo>
                    <a:pt x="171" y="204"/>
                  </a:lnTo>
                  <a:lnTo>
                    <a:pt x="173" y="204"/>
                  </a:lnTo>
                  <a:lnTo>
                    <a:pt x="174" y="204"/>
                  </a:lnTo>
                  <a:lnTo>
                    <a:pt x="175" y="204"/>
                  </a:lnTo>
                  <a:lnTo>
                    <a:pt x="177" y="205"/>
                  </a:lnTo>
                  <a:lnTo>
                    <a:pt x="179" y="206"/>
                  </a:lnTo>
                  <a:lnTo>
                    <a:pt x="180" y="208"/>
                  </a:lnTo>
                  <a:lnTo>
                    <a:pt x="181" y="210"/>
                  </a:lnTo>
                  <a:lnTo>
                    <a:pt x="182" y="212"/>
                  </a:lnTo>
                  <a:lnTo>
                    <a:pt x="183" y="212"/>
                  </a:lnTo>
                  <a:lnTo>
                    <a:pt x="185" y="211"/>
                  </a:lnTo>
                  <a:lnTo>
                    <a:pt x="185" y="211"/>
                  </a:lnTo>
                  <a:lnTo>
                    <a:pt x="187" y="211"/>
                  </a:lnTo>
                  <a:lnTo>
                    <a:pt x="189" y="211"/>
                  </a:lnTo>
                  <a:lnTo>
                    <a:pt x="190" y="211"/>
                  </a:lnTo>
                  <a:lnTo>
                    <a:pt x="191" y="211"/>
                  </a:lnTo>
                  <a:lnTo>
                    <a:pt x="192" y="211"/>
                  </a:lnTo>
                  <a:lnTo>
                    <a:pt x="194" y="212"/>
                  </a:lnTo>
                  <a:lnTo>
                    <a:pt x="196" y="212"/>
                  </a:lnTo>
                  <a:lnTo>
                    <a:pt x="196" y="212"/>
                  </a:lnTo>
                  <a:lnTo>
                    <a:pt x="197" y="212"/>
                  </a:lnTo>
                  <a:lnTo>
                    <a:pt x="198" y="211"/>
                  </a:lnTo>
                  <a:lnTo>
                    <a:pt x="198" y="211"/>
                  </a:lnTo>
                  <a:lnTo>
                    <a:pt x="198" y="211"/>
                  </a:lnTo>
                  <a:lnTo>
                    <a:pt x="200" y="210"/>
                  </a:lnTo>
                  <a:lnTo>
                    <a:pt x="202" y="209"/>
                  </a:lnTo>
                  <a:lnTo>
                    <a:pt x="203" y="209"/>
                  </a:lnTo>
                  <a:lnTo>
                    <a:pt x="204" y="208"/>
                  </a:lnTo>
                  <a:lnTo>
                    <a:pt x="204" y="206"/>
                  </a:lnTo>
                  <a:lnTo>
                    <a:pt x="204" y="206"/>
                  </a:lnTo>
                  <a:lnTo>
                    <a:pt x="204" y="205"/>
                  </a:lnTo>
                  <a:lnTo>
                    <a:pt x="205" y="205"/>
                  </a:lnTo>
                  <a:lnTo>
                    <a:pt x="205" y="205"/>
                  </a:lnTo>
                  <a:lnTo>
                    <a:pt x="205" y="205"/>
                  </a:lnTo>
                  <a:lnTo>
                    <a:pt x="207" y="207"/>
                  </a:lnTo>
                  <a:lnTo>
                    <a:pt x="208" y="208"/>
                  </a:lnTo>
                  <a:lnTo>
                    <a:pt x="209" y="208"/>
                  </a:lnTo>
                  <a:lnTo>
                    <a:pt x="209" y="208"/>
                  </a:lnTo>
                  <a:lnTo>
                    <a:pt x="211" y="208"/>
                  </a:lnTo>
                  <a:lnTo>
                    <a:pt x="213" y="208"/>
                  </a:lnTo>
                  <a:lnTo>
                    <a:pt x="216" y="206"/>
                  </a:lnTo>
                  <a:lnTo>
                    <a:pt x="217" y="204"/>
                  </a:lnTo>
                  <a:lnTo>
                    <a:pt x="217" y="204"/>
                  </a:lnTo>
                  <a:lnTo>
                    <a:pt x="219" y="204"/>
                  </a:lnTo>
                  <a:lnTo>
                    <a:pt x="220" y="204"/>
                  </a:lnTo>
                  <a:lnTo>
                    <a:pt x="221" y="204"/>
                  </a:lnTo>
                  <a:lnTo>
                    <a:pt x="222" y="203"/>
                  </a:lnTo>
                  <a:lnTo>
                    <a:pt x="224" y="201"/>
                  </a:lnTo>
                  <a:lnTo>
                    <a:pt x="225" y="201"/>
                  </a:lnTo>
                  <a:lnTo>
                    <a:pt x="226" y="201"/>
                  </a:lnTo>
                  <a:lnTo>
                    <a:pt x="227" y="201"/>
                  </a:lnTo>
                  <a:lnTo>
                    <a:pt x="228" y="199"/>
                  </a:lnTo>
                  <a:lnTo>
                    <a:pt x="229" y="198"/>
                  </a:lnTo>
                  <a:lnTo>
                    <a:pt x="229" y="198"/>
                  </a:lnTo>
                  <a:lnTo>
                    <a:pt x="230" y="198"/>
                  </a:lnTo>
                  <a:lnTo>
                    <a:pt x="231" y="198"/>
                  </a:lnTo>
                  <a:lnTo>
                    <a:pt x="232" y="199"/>
                  </a:lnTo>
                  <a:lnTo>
                    <a:pt x="233" y="199"/>
                  </a:lnTo>
                  <a:lnTo>
                    <a:pt x="234" y="200"/>
                  </a:lnTo>
                  <a:lnTo>
                    <a:pt x="235" y="200"/>
                  </a:lnTo>
                  <a:lnTo>
                    <a:pt x="237" y="199"/>
                  </a:lnTo>
                  <a:lnTo>
                    <a:pt x="238" y="198"/>
                  </a:lnTo>
                  <a:lnTo>
                    <a:pt x="238" y="198"/>
                  </a:lnTo>
                  <a:lnTo>
                    <a:pt x="240" y="198"/>
                  </a:lnTo>
                  <a:lnTo>
                    <a:pt x="242" y="198"/>
                  </a:lnTo>
                  <a:lnTo>
                    <a:pt x="243" y="198"/>
                  </a:lnTo>
                  <a:lnTo>
                    <a:pt x="244" y="199"/>
                  </a:lnTo>
                  <a:lnTo>
                    <a:pt x="245" y="200"/>
                  </a:lnTo>
                  <a:lnTo>
                    <a:pt x="246" y="200"/>
                  </a:lnTo>
                  <a:lnTo>
                    <a:pt x="248" y="202"/>
                  </a:lnTo>
                  <a:lnTo>
                    <a:pt x="249" y="203"/>
                  </a:lnTo>
                  <a:lnTo>
                    <a:pt x="249" y="203"/>
                  </a:lnTo>
                  <a:lnTo>
                    <a:pt x="250" y="204"/>
                  </a:lnTo>
                  <a:lnTo>
                    <a:pt x="251" y="206"/>
                  </a:lnTo>
                  <a:lnTo>
                    <a:pt x="252" y="207"/>
                  </a:lnTo>
                  <a:lnTo>
                    <a:pt x="254" y="209"/>
                  </a:lnTo>
                  <a:lnTo>
                    <a:pt x="255" y="210"/>
                  </a:lnTo>
                  <a:lnTo>
                    <a:pt x="256" y="211"/>
                  </a:lnTo>
                  <a:lnTo>
                    <a:pt x="257" y="212"/>
                  </a:lnTo>
                  <a:lnTo>
                    <a:pt x="259" y="213"/>
                  </a:lnTo>
                  <a:lnTo>
                    <a:pt x="260" y="214"/>
                  </a:lnTo>
                  <a:lnTo>
                    <a:pt x="261" y="216"/>
                  </a:lnTo>
                  <a:lnTo>
                    <a:pt x="264" y="218"/>
                  </a:lnTo>
                  <a:lnTo>
                    <a:pt x="265" y="218"/>
                  </a:lnTo>
                  <a:lnTo>
                    <a:pt x="265" y="219"/>
                  </a:lnTo>
                  <a:lnTo>
                    <a:pt x="266" y="220"/>
                  </a:lnTo>
                  <a:lnTo>
                    <a:pt x="267" y="222"/>
                  </a:lnTo>
                  <a:lnTo>
                    <a:pt x="269" y="223"/>
                  </a:lnTo>
                  <a:lnTo>
                    <a:pt x="269" y="223"/>
                  </a:lnTo>
                  <a:lnTo>
                    <a:pt x="270" y="224"/>
                  </a:lnTo>
                  <a:lnTo>
                    <a:pt x="271" y="224"/>
                  </a:lnTo>
                  <a:lnTo>
                    <a:pt x="272" y="225"/>
                  </a:lnTo>
                  <a:lnTo>
                    <a:pt x="273" y="225"/>
                  </a:lnTo>
                  <a:lnTo>
                    <a:pt x="274" y="225"/>
                  </a:lnTo>
                  <a:lnTo>
                    <a:pt x="275" y="225"/>
                  </a:lnTo>
                  <a:lnTo>
                    <a:pt x="275" y="225"/>
                  </a:lnTo>
                  <a:lnTo>
                    <a:pt x="276" y="227"/>
                  </a:lnTo>
                  <a:lnTo>
                    <a:pt x="277" y="229"/>
                  </a:lnTo>
                  <a:lnTo>
                    <a:pt x="280" y="231"/>
                  </a:lnTo>
                  <a:lnTo>
                    <a:pt x="282" y="231"/>
                  </a:lnTo>
                  <a:lnTo>
                    <a:pt x="283" y="232"/>
                  </a:lnTo>
                  <a:lnTo>
                    <a:pt x="285" y="233"/>
                  </a:lnTo>
                  <a:lnTo>
                    <a:pt x="277" y="242"/>
                  </a:lnTo>
                  <a:lnTo>
                    <a:pt x="277" y="243"/>
                  </a:lnTo>
                  <a:lnTo>
                    <a:pt x="281" y="239"/>
                  </a:lnTo>
                  <a:lnTo>
                    <a:pt x="283" y="236"/>
                  </a:lnTo>
                  <a:lnTo>
                    <a:pt x="285" y="234"/>
                  </a:lnTo>
                  <a:lnTo>
                    <a:pt x="289" y="229"/>
                  </a:lnTo>
                  <a:lnTo>
                    <a:pt x="293" y="223"/>
                  </a:lnTo>
                  <a:lnTo>
                    <a:pt x="297" y="218"/>
                  </a:lnTo>
                  <a:lnTo>
                    <a:pt x="303" y="214"/>
                  </a:lnTo>
                  <a:lnTo>
                    <a:pt x="309" y="210"/>
                  </a:lnTo>
                  <a:lnTo>
                    <a:pt x="311" y="207"/>
                  </a:lnTo>
                  <a:lnTo>
                    <a:pt x="311" y="207"/>
                  </a:lnTo>
                  <a:lnTo>
                    <a:pt x="309" y="205"/>
                  </a:lnTo>
                  <a:lnTo>
                    <a:pt x="307" y="201"/>
                  </a:lnTo>
                  <a:lnTo>
                    <a:pt x="305" y="197"/>
                  </a:lnTo>
                  <a:lnTo>
                    <a:pt x="300" y="194"/>
                  </a:lnTo>
                  <a:lnTo>
                    <a:pt x="294" y="190"/>
                  </a:lnTo>
                  <a:lnTo>
                    <a:pt x="289" y="187"/>
                  </a:lnTo>
                  <a:lnTo>
                    <a:pt x="285" y="186"/>
                  </a:lnTo>
                  <a:lnTo>
                    <a:pt x="286" y="185"/>
                  </a:lnTo>
                  <a:lnTo>
                    <a:pt x="281" y="183"/>
                  </a:lnTo>
                  <a:lnTo>
                    <a:pt x="280" y="182"/>
                  </a:lnTo>
                  <a:lnTo>
                    <a:pt x="280" y="180"/>
                  </a:lnTo>
                  <a:lnTo>
                    <a:pt x="279" y="178"/>
                  </a:lnTo>
                  <a:lnTo>
                    <a:pt x="279" y="175"/>
                  </a:lnTo>
                  <a:lnTo>
                    <a:pt x="277" y="174"/>
                  </a:lnTo>
                  <a:lnTo>
                    <a:pt x="277" y="173"/>
                  </a:lnTo>
                  <a:lnTo>
                    <a:pt x="276" y="174"/>
                  </a:lnTo>
                  <a:lnTo>
                    <a:pt x="275" y="172"/>
                  </a:lnTo>
                  <a:lnTo>
                    <a:pt x="271" y="169"/>
                  </a:lnTo>
                  <a:lnTo>
                    <a:pt x="271" y="169"/>
                  </a:lnTo>
                  <a:lnTo>
                    <a:pt x="271" y="168"/>
                  </a:lnTo>
                  <a:lnTo>
                    <a:pt x="270" y="162"/>
                  </a:lnTo>
                  <a:lnTo>
                    <a:pt x="268" y="156"/>
                  </a:lnTo>
                  <a:lnTo>
                    <a:pt x="266" y="155"/>
                  </a:lnTo>
                  <a:lnTo>
                    <a:pt x="266" y="154"/>
                  </a:lnTo>
                  <a:lnTo>
                    <a:pt x="266" y="153"/>
                  </a:lnTo>
                  <a:lnTo>
                    <a:pt x="264" y="150"/>
                  </a:lnTo>
                  <a:lnTo>
                    <a:pt x="260" y="148"/>
                  </a:lnTo>
                  <a:lnTo>
                    <a:pt x="256" y="146"/>
                  </a:lnTo>
                  <a:lnTo>
                    <a:pt x="253" y="145"/>
                  </a:lnTo>
                  <a:lnTo>
                    <a:pt x="250" y="142"/>
                  </a:lnTo>
                  <a:lnTo>
                    <a:pt x="247" y="138"/>
                  </a:lnTo>
                  <a:lnTo>
                    <a:pt x="244" y="135"/>
                  </a:lnTo>
                  <a:lnTo>
                    <a:pt x="241" y="131"/>
                  </a:lnTo>
                  <a:lnTo>
                    <a:pt x="239" y="128"/>
                  </a:lnTo>
                  <a:lnTo>
                    <a:pt x="239" y="129"/>
                  </a:lnTo>
                  <a:lnTo>
                    <a:pt x="239" y="130"/>
                  </a:lnTo>
                  <a:lnTo>
                    <a:pt x="238" y="131"/>
                  </a:lnTo>
                  <a:lnTo>
                    <a:pt x="237" y="131"/>
                  </a:lnTo>
                  <a:lnTo>
                    <a:pt x="231" y="129"/>
                  </a:lnTo>
                  <a:lnTo>
                    <a:pt x="230" y="128"/>
                  </a:lnTo>
                  <a:lnTo>
                    <a:pt x="231" y="128"/>
                  </a:lnTo>
                  <a:lnTo>
                    <a:pt x="232" y="126"/>
                  </a:lnTo>
                  <a:lnTo>
                    <a:pt x="228" y="125"/>
                  </a:lnTo>
                  <a:lnTo>
                    <a:pt x="228" y="125"/>
                  </a:lnTo>
                  <a:lnTo>
                    <a:pt x="231" y="118"/>
                  </a:lnTo>
                  <a:lnTo>
                    <a:pt x="241" y="118"/>
                  </a:lnTo>
                  <a:lnTo>
                    <a:pt x="242" y="112"/>
                  </a:lnTo>
                  <a:lnTo>
                    <a:pt x="242" y="111"/>
                  </a:lnTo>
                  <a:lnTo>
                    <a:pt x="242" y="106"/>
                  </a:lnTo>
                  <a:lnTo>
                    <a:pt x="243" y="103"/>
                  </a:lnTo>
                  <a:lnTo>
                    <a:pt x="243" y="99"/>
                  </a:lnTo>
                  <a:lnTo>
                    <a:pt x="243" y="98"/>
                  </a:lnTo>
                  <a:lnTo>
                    <a:pt x="244" y="98"/>
                  </a:lnTo>
                  <a:lnTo>
                    <a:pt x="245" y="96"/>
                  </a:lnTo>
                  <a:lnTo>
                    <a:pt x="245" y="95"/>
                  </a:lnTo>
                  <a:lnTo>
                    <a:pt x="245" y="95"/>
                  </a:lnTo>
                  <a:lnTo>
                    <a:pt x="245" y="95"/>
                  </a:lnTo>
                  <a:lnTo>
                    <a:pt x="245" y="94"/>
                  </a:lnTo>
                  <a:lnTo>
                    <a:pt x="246" y="93"/>
                  </a:lnTo>
                  <a:lnTo>
                    <a:pt x="245" y="93"/>
                  </a:lnTo>
                  <a:lnTo>
                    <a:pt x="244" y="93"/>
                  </a:lnTo>
                  <a:lnTo>
                    <a:pt x="244" y="91"/>
                  </a:lnTo>
                  <a:lnTo>
                    <a:pt x="243" y="88"/>
                  </a:lnTo>
                  <a:lnTo>
                    <a:pt x="242" y="85"/>
                  </a:lnTo>
                  <a:lnTo>
                    <a:pt x="240" y="83"/>
                  </a:lnTo>
                  <a:lnTo>
                    <a:pt x="240" y="82"/>
                  </a:lnTo>
                  <a:lnTo>
                    <a:pt x="241" y="81"/>
                  </a:lnTo>
                  <a:lnTo>
                    <a:pt x="242" y="81"/>
                  </a:lnTo>
                  <a:lnTo>
                    <a:pt x="243" y="82"/>
                  </a:lnTo>
                  <a:lnTo>
                    <a:pt x="243" y="82"/>
                  </a:lnTo>
                  <a:lnTo>
                    <a:pt x="245" y="82"/>
                  </a:lnTo>
                  <a:lnTo>
                    <a:pt x="245" y="82"/>
                  </a:lnTo>
                  <a:lnTo>
                    <a:pt x="244" y="80"/>
                  </a:lnTo>
                  <a:lnTo>
                    <a:pt x="243" y="79"/>
                  </a:lnTo>
                  <a:lnTo>
                    <a:pt x="243" y="79"/>
                  </a:lnTo>
                  <a:lnTo>
                    <a:pt x="242" y="78"/>
                  </a:lnTo>
                  <a:lnTo>
                    <a:pt x="242" y="78"/>
                  </a:lnTo>
                  <a:lnTo>
                    <a:pt x="242" y="77"/>
                  </a:lnTo>
                  <a:lnTo>
                    <a:pt x="242" y="76"/>
                  </a:lnTo>
                  <a:lnTo>
                    <a:pt x="242" y="75"/>
                  </a:lnTo>
                  <a:lnTo>
                    <a:pt x="241" y="73"/>
                  </a:lnTo>
                  <a:lnTo>
                    <a:pt x="241" y="72"/>
                  </a:lnTo>
                  <a:lnTo>
                    <a:pt x="240" y="70"/>
                  </a:lnTo>
                  <a:lnTo>
                    <a:pt x="239" y="69"/>
                  </a:lnTo>
                  <a:lnTo>
                    <a:pt x="239" y="68"/>
                  </a:lnTo>
                  <a:lnTo>
                    <a:pt x="238" y="68"/>
                  </a:lnTo>
                  <a:lnTo>
                    <a:pt x="237" y="68"/>
                  </a:lnTo>
                  <a:lnTo>
                    <a:pt x="237" y="67"/>
                  </a:lnTo>
                  <a:lnTo>
                    <a:pt x="238" y="66"/>
                  </a:lnTo>
                  <a:lnTo>
                    <a:pt x="237" y="66"/>
                  </a:lnTo>
                  <a:lnTo>
                    <a:pt x="237" y="66"/>
                  </a:lnTo>
                  <a:lnTo>
                    <a:pt x="237" y="65"/>
                  </a:lnTo>
                  <a:lnTo>
                    <a:pt x="236" y="64"/>
                  </a:lnTo>
                  <a:lnTo>
                    <a:pt x="235" y="63"/>
                  </a:lnTo>
                  <a:lnTo>
                    <a:pt x="235" y="62"/>
                  </a:lnTo>
                  <a:lnTo>
                    <a:pt x="234" y="62"/>
                  </a:lnTo>
                  <a:lnTo>
                    <a:pt x="233" y="61"/>
                  </a:lnTo>
                  <a:lnTo>
                    <a:pt x="233" y="59"/>
                  </a:lnTo>
                  <a:lnTo>
                    <a:pt x="233" y="59"/>
                  </a:lnTo>
                  <a:lnTo>
                    <a:pt x="233" y="57"/>
                  </a:lnTo>
                  <a:lnTo>
                    <a:pt x="233" y="55"/>
                  </a:lnTo>
                  <a:lnTo>
                    <a:pt x="233" y="54"/>
                  </a:lnTo>
                  <a:lnTo>
                    <a:pt x="233" y="54"/>
                  </a:lnTo>
                  <a:lnTo>
                    <a:pt x="232" y="53"/>
                  </a:lnTo>
                  <a:lnTo>
                    <a:pt x="232" y="51"/>
                  </a:lnTo>
                  <a:lnTo>
                    <a:pt x="232" y="50"/>
                  </a:lnTo>
                  <a:lnTo>
                    <a:pt x="231" y="48"/>
                  </a:lnTo>
                  <a:lnTo>
                    <a:pt x="231" y="47"/>
                  </a:lnTo>
                  <a:lnTo>
                    <a:pt x="231" y="46"/>
                  </a:lnTo>
                  <a:lnTo>
                    <a:pt x="231" y="44"/>
                  </a:lnTo>
                  <a:lnTo>
                    <a:pt x="230" y="45"/>
                  </a:lnTo>
                  <a:lnTo>
                    <a:pt x="229" y="46"/>
                  </a:lnTo>
                  <a:lnTo>
                    <a:pt x="229" y="46"/>
                  </a:lnTo>
                  <a:lnTo>
                    <a:pt x="228" y="47"/>
                  </a:lnTo>
                  <a:lnTo>
                    <a:pt x="227" y="48"/>
                  </a:lnTo>
                  <a:lnTo>
                    <a:pt x="225" y="49"/>
                  </a:lnTo>
                  <a:lnTo>
                    <a:pt x="224" y="50"/>
                  </a:lnTo>
                  <a:lnTo>
                    <a:pt x="223" y="51"/>
                  </a:lnTo>
                  <a:lnTo>
                    <a:pt x="222" y="52"/>
                  </a:lnTo>
                  <a:lnTo>
                    <a:pt x="221" y="53"/>
                  </a:lnTo>
                  <a:lnTo>
                    <a:pt x="220" y="52"/>
                  </a:lnTo>
                  <a:lnTo>
                    <a:pt x="219" y="50"/>
                  </a:lnTo>
                  <a:lnTo>
                    <a:pt x="218" y="49"/>
                  </a:lnTo>
                  <a:lnTo>
                    <a:pt x="217" y="48"/>
                  </a:lnTo>
                  <a:lnTo>
                    <a:pt x="216" y="46"/>
                  </a:lnTo>
                  <a:lnTo>
                    <a:pt x="216" y="45"/>
                  </a:lnTo>
                  <a:lnTo>
                    <a:pt x="216" y="45"/>
                  </a:lnTo>
                  <a:lnTo>
                    <a:pt x="216" y="44"/>
                  </a:lnTo>
                  <a:lnTo>
                    <a:pt x="215" y="43"/>
                  </a:lnTo>
                  <a:lnTo>
                    <a:pt x="215" y="42"/>
                  </a:lnTo>
                  <a:lnTo>
                    <a:pt x="214" y="42"/>
                  </a:lnTo>
                  <a:lnTo>
                    <a:pt x="213" y="42"/>
                  </a:lnTo>
                  <a:lnTo>
                    <a:pt x="212" y="42"/>
                  </a:lnTo>
                  <a:lnTo>
                    <a:pt x="211" y="42"/>
                  </a:lnTo>
                  <a:lnTo>
                    <a:pt x="210" y="42"/>
                  </a:lnTo>
                  <a:lnTo>
                    <a:pt x="209" y="43"/>
                  </a:lnTo>
                  <a:lnTo>
                    <a:pt x="207" y="43"/>
                  </a:lnTo>
                  <a:lnTo>
                    <a:pt x="205" y="43"/>
                  </a:lnTo>
                  <a:lnTo>
                    <a:pt x="205" y="42"/>
                  </a:lnTo>
                  <a:lnTo>
                    <a:pt x="205" y="41"/>
                  </a:lnTo>
                  <a:lnTo>
                    <a:pt x="205" y="40"/>
                  </a:lnTo>
                  <a:lnTo>
                    <a:pt x="205" y="40"/>
                  </a:lnTo>
                  <a:lnTo>
                    <a:pt x="205" y="39"/>
                  </a:lnTo>
                  <a:lnTo>
                    <a:pt x="205" y="38"/>
                  </a:lnTo>
                  <a:lnTo>
                    <a:pt x="204" y="37"/>
                  </a:lnTo>
                  <a:lnTo>
                    <a:pt x="203" y="36"/>
                  </a:lnTo>
                  <a:lnTo>
                    <a:pt x="202" y="35"/>
                  </a:lnTo>
                  <a:lnTo>
                    <a:pt x="201" y="34"/>
                  </a:lnTo>
                  <a:lnTo>
                    <a:pt x="202" y="34"/>
                  </a:lnTo>
                  <a:lnTo>
                    <a:pt x="202" y="33"/>
                  </a:lnTo>
                  <a:lnTo>
                    <a:pt x="202" y="32"/>
                  </a:lnTo>
                  <a:lnTo>
                    <a:pt x="201" y="31"/>
                  </a:lnTo>
                  <a:lnTo>
                    <a:pt x="201" y="31"/>
                  </a:lnTo>
                  <a:lnTo>
                    <a:pt x="201" y="30"/>
                  </a:lnTo>
                  <a:lnTo>
                    <a:pt x="201" y="30"/>
                  </a:lnTo>
                  <a:close/>
                </a:path>
              </a:pathLst>
            </a:custGeom>
            <a:solidFill>
              <a:srgbClr val="323F4F"/>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highlight>
                  <a:srgbClr val="FFFF00"/>
                </a:highlight>
                <a:latin typeface="Calibri"/>
                <a:ea typeface="Calibri"/>
                <a:cs typeface="Calibri"/>
                <a:sym typeface="Calibri"/>
              </a:endParaRPr>
            </a:p>
          </p:txBody>
        </p:sp>
        <p:sp>
          <p:nvSpPr>
            <p:cNvPr id="1204" name="Google Shape;1204;p51" descr="{&quot;Key&quot;:&quot;nairobi&quot;,&quot;Name&quot;:&quot;Nairobi&quot;,&quot;Value&quot;:183.0,&quot;Formula&quot;:&quot;183&quot;,&quot;Text&quot;:&quot;183&quot;,&quot;OfficeApplication&quot;:1,&quot;HasValue&quot;:true}"/>
            <p:cNvSpPr/>
            <p:nvPr/>
          </p:nvSpPr>
          <p:spPr>
            <a:xfrm>
              <a:off x="2512137" y="4211675"/>
              <a:ext cx="247806" cy="157485"/>
            </a:xfrm>
            <a:custGeom>
              <a:avLst/>
              <a:gdLst/>
              <a:ahLst/>
              <a:cxnLst/>
              <a:rect l="l" t="t" r="r" b="b"/>
              <a:pathLst>
                <a:path w="415" h="261" extrusionOk="0">
                  <a:moveTo>
                    <a:pt x="3" y="141"/>
                  </a:moveTo>
                  <a:lnTo>
                    <a:pt x="2" y="143"/>
                  </a:lnTo>
                  <a:lnTo>
                    <a:pt x="1" y="146"/>
                  </a:lnTo>
                  <a:lnTo>
                    <a:pt x="0" y="148"/>
                  </a:lnTo>
                  <a:lnTo>
                    <a:pt x="4" y="151"/>
                  </a:lnTo>
                  <a:lnTo>
                    <a:pt x="8" y="153"/>
                  </a:lnTo>
                  <a:lnTo>
                    <a:pt x="5" y="154"/>
                  </a:lnTo>
                  <a:lnTo>
                    <a:pt x="9" y="157"/>
                  </a:lnTo>
                  <a:lnTo>
                    <a:pt x="12" y="160"/>
                  </a:lnTo>
                  <a:lnTo>
                    <a:pt x="17" y="164"/>
                  </a:lnTo>
                  <a:lnTo>
                    <a:pt x="20" y="165"/>
                  </a:lnTo>
                  <a:lnTo>
                    <a:pt x="22" y="167"/>
                  </a:lnTo>
                  <a:lnTo>
                    <a:pt x="22" y="167"/>
                  </a:lnTo>
                  <a:lnTo>
                    <a:pt x="26" y="172"/>
                  </a:lnTo>
                  <a:lnTo>
                    <a:pt x="35" y="178"/>
                  </a:lnTo>
                  <a:lnTo>
                    <a:pt x="44" y="185"/>
                  </a:lnTo>
                  <a:lnTo>
                    <a:pt x="45" y="186"/>
                  </a:lnTo>
                  <a:lnTo>
                    <a:pt x="45" y="187"/>
                  </a:lnTo>
                  <a:lnTo>
                    <a:pt x="46" y="188"/>
                  </a:lnTo>
                  <a:lnTo>
                    <a:pt x="47" y="189"/>
                  </a:lnTo>
                  <a:lnTo>
                    <a:pt x="49" y="191"/>
                  </a:lnTo>
                  <a:lnTo>
                    <a:pt x="50" y="193"/>
                  </a:lnTo>
                  <a:lnTo>
                    <a:pt x="53" y="194"/>
                  </a:lnTo>
                  <a:lnTo>
                    <a:pt x="55" y="197"/>
                  </a:lnTo>
                  <a:lnTo>
                    <a:pt x="56" y="197"/>
                  </a:lnTo>
                  <a:lnTo>
                    <a:pt x="57" y="196"/>
                  </a:lnTo>
                  <a:lnTo>
                    <a:pt x="64" y="201"/>
                  </a:lnTo>
                  <a:lnTo>
                    <a:pt x="76" y="206"/>
                  </a:lnTo>
                  <a:lnTo>
                    <a:pt x="91" y="210"/>
                  </a:lnTo>
                  <a:lnTo>
                    <a:pt x="92" y="210"/>
                  </a:lnTo>
                  <a:lnTo>
                    <a:pt x="94" y="211"/>
                  </a:lnTo>
                  <a:lnTo>
                    <a:pt x="95" y="211"/>
                  </a:lnTo>
                  <a:lnTo>
                    <a:pt x="101" y="212"/>
                  </a:lnTo>
                  <a:lnTo>
                    <a:pt x="101" y="214"/>
                  </a:lnTo>
                  <a:lnTo>
                    <a:pt x="103" y="214"/>
                  </a:lnTo>
                  <a:lnTo>
                    <a:pt x="104" y="214"/>
                  </a:lnTo>
                  <a:lnTo>
                    <a:pt x="106" y="213"/>
                  </a:lnTo>
                  <a:lnTo>
                    <a:pt x="107" y="212"/>
                  </a:lnTo>
                  <a:lnTo>
                    <a:pt x="113" y="213"/>
                  </a:lnTo>
                  <a:lnTo>
                    <a:pt x="115" y="214"/>
                  </a:lnTo>
                  <a:lnTo>
                    <a:pt x="116" y="214"/>
                  </a:lnTo>
                  <a:lnTo>
                    <a:pt x="125" y="213"/>
                  </a:lnTo>
                  <a:lnTo>
                    <a:pt x="133" y="212"/>
                  </a:lnTo>
                  <a:lnTo>
                    <a:pt x="134" y="212"/>
                  </a:lnTo>
                  <a:lnTo>
                    <a:pt x="142" y="209"/>
                  </a:lnTo>
                  <a:lnTo>
                    <a:pt x="148" y="207"/>
                  </a:lnTo>
                  <a:lnTo>
                    <a:pt x="148" y="207"/>
                  </a:lnTo>
                  <a:lnTo>
                    <a:pt x="148" y="208"/>
                  </a:lnTo>
                  <a:lnTo>
                    <a:pt x="149" y="208"/>
                  </a:lnTo>
                  <a:lnTo>
                    <a:pt x="149" y="210"/>
                  </a:lnTo>
                  <a:lnTo>
                    <a:pt x="150" y="211"/>
                  </a:lnTo>
                  <a:lnTo>
                    <a:pt x="153" y="211"/>
                  </a:lnTo>
                  <a:lnTo>
                    <a:pt x="153" y="212"/>
                  </a:lnTo>
                  <a:lnTo>
                    <a:pt x="155" y="213"/>
                  </a:lnTo>
                  <a:lnTo>
                    <a:pt x="157" y="213"/>
                  </a:lnTo>
                  <a:lnTo>
                    <a:pt x="158" y="213"/>
                  </a:lnTo>
                  <a:lnTo>
                    <a:pt x="162" y="209"/>
                  </a:lnTo>
                  <a:lnTo>
                    <a:pt x="167" y="212"/>
                  </a:lnTo>
                  <a:lnTo>
                    <a:pt x="168" y="213"/>
                  </a:lnTo>
                  <a:lnTo>
                    <a:pt x="169" y="215"/>
                  </a:lnTo>
                  <a:lnTo>
                    <a:pt x="176" y="220"/>
                  </a:lnTo>
                  <a:lnTo>
                    <a:pt x="196" y="226"/>
                  </a:lnTo>
                  <a:lnTo>
                    <a:pt x="212" y="233"/>
                  </a:lnTo>
                  <a:lnTo>
                    <a:pt x="212" y="234"/>
                  </a:lnTo>
                  <a:lnTo>
                    <a:pt x="213" y="236"/>
                  </a:lnTo>
                  <a:lnTo>
                    <a:pt x="213" y="239"/>
                  </a:lnTo>
                  <a:lnTo>
                    <a:pt x="213" y="239"/>
                  </a:lnTo>
                  <a:lnTo>
                    <a:pt x="215" y="240"/>
                  </a:lnTo>
                  <a:lnTo>
                    <a:pt x="215" y="240"/>
                  </a:lnTo>
                  <a:lnTo>
                    <a:pt x="230" y="246"/>
                  </a:lnTo>
                  <a:lnTo>
                    <a:pt x="231" y="246"/>
                  </a:lnTo>
                  <a:lnTo>
                    <a:pt x="238" y="249"/>
                  </a:lnTo>
                  <a:lnTo>
                    <a:pt x="240" y="250"/>
                  </a:lnTo>
                  <a:lnTo>
                    <a:pt x="250" y="254"/>
                  </a:lnTo>
                  <a:lnTo>
                    <a:pt x="254" y="254"/>
                  </a:lnTo>
                  <a:lnTo>
                    <a:pt x="260" y="255"/>
                  </a:lnTo>
                  <a:lnTo>
                    <a:pt x="265" y="255"/>
                  </a:lnTo>
                  <a:lnTo>
                    <a:pt x="265" y="255"/>
                  </a:lnTo>
                  <a:lnTo>
                    <a:pt x="269" y="255"/>
                  </a:lnTo>
                  <a:lnTo>
                    <a:pt x="275" y="259"/>
                  </a:lnTo>
                  <a:lnTo>
                    <a:pt x="278" y="261"/>
                  </a:lnTo>
                  <a:lnTo>
                    <a:pt x="278" y="261"/>
                  </a:lnTo>
                  <a:lnTo>
                    <a:pt x="274" y="257"/>
                  </a:lnTo>
                  <a:lnTo>
                    <a:pt x="273" y="254"/>
                  </a:lnTo>
                  <a:lnTo>
                    <a:pt x="273" y="252"/>
                  </a:lnTo>
                  <a:lnTo>
                    <a:pt x="270" y="250"/>
                  </a:lnTo>
                  <a:lnTo>
                    <a:pt x="267" y="248"/>
                  </a:lnTo>
                  <a:lnTo>
                    <a:pt x="265" y="246"/>
                  </a:lnTo>
                  <a:lnTo>
                    <a:pt x="265" y="243"/>
                  </a:lnTo>
                  <a:lnTo>
                    <a:pt x="264" y="240"/>
                  </a:lnTo>
                  <a:lnTo>
                    <a:pt x="264" y="237"/>
                  </a:lnTo>
                  <a:lnTo>
                    <a:pt x="264" y="235"/>
                  </a:lnTo>
                  <a:lnTo>
                    <a:pt x="264" y="233"/>
                  </a:lnTo>
                  <a:lnTo>
                    <a:pt x="263" y="231"/>
                  </a:lnTo>
                  <a:lnTo>
                    <a:pt x="262" y="229"/>
                  </a:lnTo>
                  <a:lnTo>
                    <a:pt x="262" y="229"/>
                  </a:lnTo>
                  <a:lnTo>
                    <a:pt x="259" y="226"/>
                  </a:lnTo>
                  <a:lnTo>
                    <a:pt x="257" y="224"/>
                  </a:lnTo>
                  <a:lnTo>
                    <a:pt x="256" y="223"/>
                  </a:lnTo>
                  <a:lnTo>
                    <a:pt x="254" y="223"/>
                  </a:lnTo>
                  <a:lnTo>
                    <a:pt x="252" y="223"/>
                  </a:lnTo>
                  <a:lnTo>
                    <a:pt x="250" y="221"/>
                  </a:lnTo>
                  <a:lnTo>
                    <a:pt x="249" y="220"/>
                  </a:lnTo>
                  <a:lnTo>
                    <a:pt x="247" y="219"/>
                  </a:lnTo>
                  <a:lnTo>
                    <a:pt x="244" y="219"/>
                  </a:lnTo>
                  <a:lnTo>
                    <a:pt x="244" y="219"/>
                  </a:lnTo>
                  <a:lnTo>
                    <a:pt x="243" y="216"/>
                  </a:lnTo>
                  <a:lnTo>
                    <a:pt x="241" y="211"/>
                  </a:lnTo>
                  <a:lnTo>
                    <a:pt x="239" y="207"/>
                  </a:lnTo>
                  <a:lnTo>
                    <a:pt x="236" y="203"/>
                  </a:lnTo>
                  <a:lnTo>
                    <a:pt x="234" y="200"/>
                  </a:lnTo>
                  <a:lnTo>
                    <a:pt x="232" y="196"/>
                  </a:lnTo>
                  <a:lnTo>
                    <a:pt x="229" y="193"/>
                  </a:lnTo>
                  <a:lnTo>
                    <a:pt x="227" y="191"/>
                  </a:lnTo>
                  <a:lnTo>
                    <a:pt x="234" y="184"/>
                  </a:lnTo>
                  <a:lnTo>
                    <a:pt x="247" y="173"/>
                  </a:lnTo>
                  <a:lnTo>
                    <a:pt x="258" y="163"/>
                  </a:lnTo>
                  <a:lnTo>
                    <a:pt x="263" y="158"/>
                  </a:lnTo>
                  <a:lnTo>
                    <a:pt x="261" y="157"/>
                  </a:lnTo>
                  <a:lnTo>
                    <a:pt x="260" y="156"/>
                  </a:lnTo>
                  <a:lnTo>
                    <a:pt x="262" y="156"/>
                  </a:lnTo>
                  <a:lnTo>
                    <a:pt x="264" y="157"/>
                  </a:lnTo>
                  <a:lnTo>
                    <a:pt x="265" y="158"/>
                  </a:lnTo>
                  <a:lnTo>
                    <a:pt x="269" y="157"/>
                  </a:lnTo>
                  <a:lnTo>
                    <a:pt x="276" y="154"/>
                  </a:lnTo>
                  <a:lnTo>
                    <a:pt x="281" y="153"/>
                  </a:lnTo>
                  <a:lnTo>
                    <a:pt x="288" y="151"/>
                  </a:lnTo>
                  <a:lnTo>
                    <a:pt x="296" y="148"/>
                  </a:lnTo>
                  <a:lnTo>
                    <a:pt x="302" y="146"/>
                  </a:lnTo>
                  <a:lnTo>
                    <a:pt x="298" y="135"/>
                  </a:lnTo>
                  <a:lnTo>
                    <a:pt x="294" y="127"/>
                  </a:lnTo>
                  <a:lnTo>
                    <a:pt x="293" y="123"/>
                  </a:lnTo>
                  <a:lnTo>
                    <a:pt x="293" y="122"/>
                  </a:lnTo>
                  <a:lnTo>
                    <a:pt x="298" y="120"/>
                  </a:lnTo>
                  <a:lnTo>
                    <a:pt x="309" y="115"/>
                  </a:lnTo>
                  <a:lnTo>
                    <a:pt x="313" y="114"/>
                  </a:lnTo>
                  <a:lnTo>
                    <a:pt x="314" y="115"/>
                  </a:lnTo>
                  <a:lnTo>
                    <a:pt x="316" y="114"/>
                  </a:lnTo>
                  <a:lnTo>
                    <a:pt x="319" y="124"/>
                  </a:lnTo>
                  <a:lnTo>
                    <a:pt x="321" y="131"/>
                  </a:lnTo>
                  <a:lnTo>
                    <a:pt x="341" y="123"/>
                  </a:lnTo>
                  <a:lnTo>
                    <a:pt x="348" y="124"/>
                  </a:lnTo>
                  <a:lnTo>
                    <a:pt x="351" y="125"/>
                  </a:lnTo>
                  <a:lnTo>
                    <a:pt x="374" y="130"/>
                  </a:lnTo>
                  <a:lnTo>
                    <a:pt x="385" y="132"/>
                  </a:lnTo>
                  <a:lnTo>
                    <a:pt x="386" y="127"/>
                  </a:lnTo>
                  <a:lnTo>
                    <a:pt x="386" y="124"/>
                  </a:lnTo>
                  <a:lnTo>
                    <a:pt x="386" y="123"/>
                  </a:lnTo>
                  <a:lnTo>
                    <a:pt x="388" y="121"/>
                  </a:lnTo>
                  <a:lnTo>
                    <a:pt x="390" y="118"/>
                  </a:lnTo>
                  <a:lnTo>
                    <a:pt x="393" y="117"/>
                  </a:lnTo>
                  <a:lnTo>
                    <a:pt x="394" y="116"/>
                  </a:lnTo>
                  <a:lnTo>
                    <a:pt x="395" y="114"/>
                  </a:lnTo>
                  <a:lnTo>
                    <a:pt x="399" y="111"/>
                  </a:lnTo>
                  <a:lnTo>
                    <a:pt x="404" y="108"/>
                  </a:lnTo>
                  <a:lnTo>
                    <a:pt x="411" y="106"/>
                  </a:lnTo>
                  <a:lnTo>
                    <a:pt x="413" y="106"/>
                  </a:lnTo>
                  <a:lnTo>
                    <a:pt x="413" y="99"/>
                  </a:lnTo>
                  <a:lnTo>
                    <a:pt x="415" y="97"/>
                  </a:lnTo>
                  <a:lnTo>
                    <a:pt x="415" y="96"/>
                  </a:lnTo>
                  <a:lnTo>
                    <a:pt x="414" y="95"/>
                  </a:lnTo>
                  <a:lnTo>
                    <a:pt x="413" y="93"/>
                  </a:lnTo>
                  <a:lnTo>
                    <a:pt x="413" y="93"/>
                  </a:lnTo>
                  <a:lnTo>
                    <a:pt x="411" y="91"/>
                  </a:lnTo>
                  <a:lnTo>
                    <a:pt x="410" y="90"/>
                  </a:lnTo>
                  <a:lnTo>
                    <a:pt x="407" y="87"/>
                  </a:lnTo>
                  <a:lnTo>
                    <a:pt x="404" y="84"/>
                  </a:lnTo>
                  <a:lnTo>
                    <a:pt x="401" y="83"/>
                  </a:lnTo>
                  <a:lnTo>
                    <a:pt x="398" y="80"/>
                  </a:lnTo>
                  <a:lnTo>
                    <a:pt x="402" y="78"/>
                  </a:lnTo>
                  <a:lnTo>
                    <a:pt x="406" y="76"/>
                  </a:lnTo>
                  <a:lnTo>
                    <a:pt x="400" y="69"/>
                  </a:lnTo>
                  <a:lnTo>
                    <a:pt x="398" y="70"/>
                  </a:lnTo>
                  <a:lnTo>
                    <a:pt x="396" y="67"/>
                  </a:lnTo>
                  <a:lnTo>
                    <a:pt x="391" y="69"/>
                  </a:lnTo>
                  <a:lnTo>
                    <a:pt x="375" y="42"/>
                  </a:lnTo>
                  <a:lnTo>
                    <a:pt x="374" y="43"/>
                  </a:lnTo>
                  <a:lnTo>
                    <a:pt x="372" y="44"/>
                  </a:lnTo>
                  <a:lnTo>
                    <a:pt x="370" y="44"/>
                  </a:lnTo>
                  <a:lnTo>
                    <a:pt x="369" y="44"/>
                  </a:lnTo>
                  <a:lnTo>
                    <a:pt x="368" y="45"/>
                  </a:lnTo>
                  <a:lnTo>
                    <a:pt x="366" y="44"/>
                  </a:lnTo>
                  <a:lnTo>
                    <a:pt x="365" y="45"/>
                  </a:lnTo>
                  <a:lnTo>
                    <a:pt x="364" y="45"/>
                  </a:lnTo>
                  <a:lnTo>
                    <a:pt x="363" y="45"/>
                  </a:lnTo>
                  <a:lnTo>
                    <a:pt x="362" y="46"/>
                  </a:lnTo>
                  <a:lnTo>
                    <a:pt x="360" y="47"/>
                  </a:lnTo>
                  <a:lnTo>
                    <a:pt x="357" y="47"/>
                  </a:lnTo>
                  <a:lnTo>
                    <a:pt x="355" y="48"/>
                  </a:lnTo>
                  <a:lnTo>
                    <a:pt x="352" y="49"/>
                  </a:lnTo>
                  <a:lnTo>
                    <a:pt x="352" y="50"/>
                  </a:lnTo>
                  <a:lnTo>
                    <a:pt x="351" y="51"/>
                  </a:lnTo>
                  <a:lnTo>
                    <a:pt x="349" y="52"/>
                  </a:lnTo>
                  <a:lnTo>
                    <a:pt x="349" y="52"/>
                  </a:lnTo>
                  <a:lnTo>
                    <a:pt x="348" y="54"/>
                  </a:lnTo>
                  <a:lnTo>
                    <a:pt x="346" y="56"/>
                  </a:lnTo>
                  <a:lnTo>
                    <a:pt x="345" y="58"/>
                  </a:lnTo>
                  <a:lnTo>
                    <a:pt x="343" y="59"/>
                  </a:lnTo>
                  <a:lnTo>
                    <a:pt x="342" y="60"/>
                  </a:lnTo>
                  <a:lnTo>
                    <a:pt x="341" y="60"/>
                  </a:lnTo>
                  <a:lnTo>
                    <a:pt x="340" y="60"/>
                  </a:lnTo>
                  <a:lnTo>
                    <a:pt x="339" y="61"/>
                  </a:lnTo>
                  <a:lnTo>
                    <a:pt x="338" y="62"/>
                  </a:lnTo>
                  <a:lnTo>
                    <a:pt x="337" y="61"/>
                  </a:lnTo>
                  <a:lnTo>
                    <a:pt x="337" y="62"/>
                  </a:lnTo>
                  <a:lnTo>
                    <a:pt x="336" y="62"/>
                  </a:lnTo>
                  <a:lnTo>
                    <a:pt x="335" y="62"/>
                  </a:lnTo>
                  <a:lnTo>
                    <a:pt x="334" y="62"/>
                  </a:lnTo>
                  <a:lnTo>
                    <a:pt x="334" y="63"/>
                  </a:lnTo>
                  <a:lnTo>
                    <a:pt x="333" y="63"/>
                  </a:lnTo>
                  <a:lnTo>
                    <a:pt x="331" y="64"/>
                  </a:lnTo>
                  <a:lnTo>
                    <a:pt x="330" y="65"/>
                  </a:lnTo>
                  <a:lnTo>
                    <a:pt x="329" y="67"/>
                  </a:lnTo>
                  <a:lnTo>
                    <a:pt x="328" y="68"/>
                  </a:lnTo>
                  <a:lnTo>
                    <a:pt x="328" y="69"/>
                  </a:lnTo>
                  <a:lnTo>
                    <a:pt x="328" y="70"/>
                  </a:lnTo>
                  <a:lnTo>
                    <a:pt x="328" y="70"/>
                  </a:lnTo>
                  <a:lnTo>
                    <a:pt x="327" y="70"/>
                  </a:lnTo>
                  <a:lnTo>
                    <a:pt x="326" y="70"/>
                  </a:lnTo>
                  <a:lnTo>
                    <a:pt x="324" y="70"/>
                  </a:lnTo>
                  <a:lnTo>
                    <a:pt x="323" y="71"/>
                  </a:lnTo>
                  <a:lnTo>
                    <a:pt x="320" y="71"/>
                  </a:lnTo>
                  <a:lnTo>
                    <a:pt x="316" y="69"/>
                  </a:lnTo>
                  <a:lnTo>
                    <a:pt x="315" y="68"/>
                  </a:lnTo>
                  <a:lnTo>
                    <a:pt x="313" y="66"/>
                  </a:lnTo>
                  <a:lnTo>
                    <a:pt x="311" y="64"/>
                  </a:lnTo>
                  <a:lnTo>
                    <a:pt x="310" y="63"/>
                  </a:lnTo>
                  <a:lnTo>
                    <a:pt x="309" y="63"/>
                  </a:lnTo>
                  <a:lnTo>
                    <a:pt x="309" y="63"/>
                  </a:lnTo>
                  <a:lnTo>
                    <a:pt x="309" y="62"/>
                  </a:lnTo>
                  <a:lnTo>
                    <a:pt x="309" y="61"/>
                  </a:lnTo>
                  <a:lnTo>
                    <a:pt x="307" y="60"/>
                  </a:lnTo>
                  <a:lnTo>
                    <a:pt x="307" y="60"/>
                  </a:lnTo>
                  <a:lnTo>
                    <a:pt x="305" y="58"/>
                  </a:lnTo>
                  <a:lnTo>
                    <a:pt x="298" y="59"/>
                  </a:lnTo>
                  <a:lnTo>
                    <a:pt x="295" y="60"/>
                  </a:lnTo>
                  <a:lnTo>
                    <a:pt x="290" y="63"/>
                  </a:lnTo>
                  <a:lnTo>
                    <a:pt x="283" y="63"/>
                  </a:lnTo>
                  <a:lnTo>
                    <a:pt x="279" y="63"/>
                  </a:lnTo>
                  <a:lnTo>
                    <a:pt x="275" y="63"/>
                  </a:lnTo>
                  <a:lnTo>
                    <a:pt x="275" y="63"/>
                  </a:lnTo>
                  <a:lnTo>
                    <a:pt x="274" y="63"/>
                  </a:lnTo>
                  <a:lnTo>
                    <a:pt x="274" y="63"/>
                  </a:lnTo>
                  <a:lnTo>
                    <a:pt x="273" y="63"/>
                  </a:lnTo>
                  <a:lnTo>
                    <a:pt x="271" y="63"/>
                  </a:lnTo>
                  <a:lnTo>
                    <a:pt x="269" y="63"/>
                  </a:lnTo>
                  <a:lnTo>
                    <a:pt x="268" y="63"/>
                  </a:lnTo>
                  <a:lnTo>
                    <a:pt x="267" y="63"/>
                  </a:lnTo>
                  <a:lnTo>
                    <a:pt x="264" y="61"/>
                  </a:lnTo>
                  <a:lnTo>
                    <a:pt x="263" y="60"/>
                  </a:lnTo>
                  <a:lnTo>
                    <a:pt x="261" y="58"/>
                  </a:lnTo>
                  <a:lnTo>
                    <a:pt x="258" y="57"/>
                  </a:lnTo>
                  <a:lnTo>
                    <a:pt x="256" y="56"/>
                  </a:lnTo>
                  <a:lnTo>
                    <a:pt x="255" y="56"/>
                  </a:lnTo>
                  <a:lnTo>
                    <a:pt x="254" y="57"/>
                  </a:lnTo>
                  <a:lnTo>
                    <a:pt x="252" y="56"/>
                  </a:lnTo>
                  <a:lnTo>
                    <a:pt x="249" y="55"/>
                  </a:lnTo>
                  <a:lnTo>
                    <a:pt x="245" y="54"/>
                  </a:lnTo>
                  <a:lnTo>
                    <a:pt x="244" y="53"/>
                  </a:lnTo>
                  <a:lnTo>
                    <a:pt x="242" y="52"/>
                  </a:lnTo>
                  <a:lnTo>
                    <a:pt x="239" y="50"/>
                  </a:lnTo>
                  <a:lnTo>
                    <a:pt x="236" y="47"/>
                  </a:lnTo>
                  <a:lnTo>
                    <a:pt x="236" y="46"/>
                  </a:lnTo>
                  <a:lnTo>
                    <a:pt x="235" y="44"/>
                  </a:lnTo>
                  <a:lnTo>
                    <a:pt x="238" y="42"/>
                  </a:lnTo>
                  <a:lnTo>
                    <a:pt x="241" y="39"/>
                  </a:lnTo>
                  <a:lnTo>
                    <a:pt x="243" y="36"/>
                  </a:lnTo>
                  <a:lnTo>
                    <a:pt x="244" y="35"/>
                  </a:lnTo>
                  <a:lnTo>
                    <a:pt x="247" y="32"/>
                  </a:lnTo>
                  <a:lnTo>
                    <a:pt x="251" y="28"/>
                  </a:lnTo>
                  <a:lnTo>
                    <a:pt x="263" y="15"/>
                  </a:lnTo>
                  <a:lnTo>
                    <a:pt x="264" y="13"/>
                  </a:lnTo>
                  <a:lnTo>
                    <a:pt x="262" y="12"/>
                  </a:lnTo>
                  <a:lnTo>
                    <a:pt x="261" y="11"/>
                  </a:lnTo>
                  <a:lnTo>
                    <a:pt x="257" y="9"/>
                  </a:lnTo>
                  <a:lnTo>
                    <a:pt x="254" y="7"/>
                  </a:lnTo>
                  <a:lnTo>
                    <a:pt x="253" y="7"/>
                  </a:lnTo>
                  <a:lnTo>
                    <a:pt x="251" y="7"/>
                  </a:lnTo>
                  <a:lnTo>
                    <a:pt x="247" y="6"/>
                  </a:lnTo>
                  <a:lnTo>
                    <a:pt x="247" y="6"/>
                  </a:lnTo>
                  <a:lnTo>
                    <a:pt x="245" y="5"/>
                  </a:lnTo>
                  <a:lnTo>
                    <a:pt x="244" y="3"/>
                  </a:lnTo>
                  <a:lnTo>
                    <a:pt x="243" y="2"/>
                  </a:lnTo>
                  <a:lnTo>
                    <a:pt x="240" y="2"/>
                  </a:lnTo>
                  <a:lnTo>
                    <a:pt x="237" y="2"/>
                  </a:lnTo>
                  <a:lnTo>
                    <a:pt x="234" y="2"/>
                  </a:lnTo>
                  <a:lnTo>
                    <a:pt x="233" y="1"/>
                  </a:lnTo>
                  <a:lnTo>
                    <a:pt x="233" y="1"/>
                  </a:lnTo>
                  <a:lnTo>
                    <a:pt x="231" y="0"/>
                  </a:lnTo>
                  <a:lnTo>
                    <a:pt x="227" y="0"/>
                  </a:lnTo>
                  <a:lnTo>
                    <a:pt x="226" y="0"/>
                  </a:lnTo>
                  <a:lnTo>
                    <a:pt x="224" y="1"/>
                  </a:lnTo>
                  <a:lnTo>
                    <a:pt x="222" y="4"/>
                  </a:lnTo>
                  <a:lnTo>
                    <a:pt x="220" y="7"/>
                  </a:lnTo>
                  <a:lnTo>
                    <a:pt x="216" y="10"/>
                  </a:lnTo>
                  <a:lnTo>
                    <a:pt x="215" y="10"/>
                  </a:lnTo>
                  <a:lnTo>
                    <a:pt x="213" y="11"/>
                  </a:lnTo>
                  <a:lnTo>
                    <a:pt x="213" y="12"/>
                  </a:lnTo>
                  <a:lnTo>
                    <a:pt x="215" y="15"/>
                  </a:lnTo>
                  <a:lnTo>
                    <a:pt x="217" y="19"/>
                  </a:lnTo>
                  <a:lnTo>
                    <a:pt x="217" y="19"/>
                  </a:lnTo>
                  <a:lnTo>
                    <a:pt x="218" y="21"/>
                  </a:lnTo>
                  <a:lnTo>
                    <a:pt x="218" y="24"/>
                  </a:lnTo>
                  <a:lnTo>
                    <a:pt x="220" y="27"/>
                  </a:lnTo>
                  <a:lnTo>
                    <a:pt x="220" y="28"/>
                  </a:lnTo>
                  <a:lnTo>
                    <a:pt x="214" y="30"/>
                  </a:lnTo>
                  <a:lnTo>
                    <a:pt x="208" y="30"/>
                  </a:lnTo>
                  <a:lnTo>
                    <a:pt x="202" y="30"/>
                  </a:lnTo>
                  <a:lnTo>
                    <a:pt x="197" y="28"/>
                  </a:lnTo>
                  <a:lnTo>
                    <a:pt x="191" y="27"/>
                  </a:lnTo>
                  <a:lnTo>
                    <a:pt x="191" y="28"/>
                  </a:lnTo>
                  <a:lnTo>
                    <a:pt x="191" y="28"/>
                  </a:lnTo>
                  <a:lnTo>
                    <a:pt x="190" y="28"/>
                  </a:lnTo>
                  <a:lnTo>
                    <a:pt x="188" y="33"/>
                  </a:lnTo>
                  <a:lnTo>
                    <a:pt x="187" y="36"/>
                  </a:lnTo>
                  <a:lnTo>
                    <a:pt x="186" y="39"/>
                  </a:lnTo>
                  <a:lnTo>
                    <a:pt x="186" y="39"/>
                  </a:lnTo>
                  <a:lnTo>
                    <a:pt x="184" y="37"/>
                  </a:lnTo>
                  <a:lnTo>
                    <a:pt x="182" y="38"/>
                  </a:lnTo>
                  <a:lnTo>
                    <a:pt x="181" y="39"/>
                  </a:lnTo>
                  <a:lnTo>
                    <a:pt x="179" y="42"/>
                  </a:lnTo>
                  <a:lnTo>
                    <a:pt x="179" y="45"/>
                  </a:lnTo>
                  <a:lnTo>
                    <a:pt x="177" y="48"/>
                  </a:lnTo>
                  <a:lnTo>
                    <a:pt x="176" y="48"/>
                  </a:lnTo>
                  <a:lnTo>
                    <a:pt x="176" y="50"/>
                  </a:lnTo>
                  <a:lnTo>
                    <a:pt x="175" y="51"/>
                  </a:lnTo>
                  <a:lnTo>
                    <a:pt x="172" y="49"/>
                  </a:lnTo>
                  <a:lnTo>
                    <a:pt x="169" y="48"/>
                  </a:lnTo>
                  <a:lnTo>
                    <a:pt x="166" y="47"/>
                  </a:lnTo>
                  <a:lnTo>
                    <a:pt x="164" y="47"/>
                  </a:lnTo>
                  <a:lnTo>
                    <a:pt x="163" y="47"/>
                  </a:lnTo>
                  <a:lnTo>
                    <a:pt x="165" y="51"/>
                  </a:lnTo>
                  <a:lnTo>
                    <a:pt x="163" y="51"/>
                  </a:lnTo>
                  <a:lnTo>
                    <a:pt x="161" y="49"/>
                  </a:lnTo>
                  <a:lnTo>
                    <a:pt x="160" y="49"/>
                  </a:lnTo>
                  <a:lnTo>
                    <a:pt x="150" y="43"/>
                  </a:lnTo>
                  <a:lnTo>
                    <a:pt x="136" y="34"/>
                  </a:lnTo>
                  <a:lnTo>
                    <a:pt x="131" y="31"/>
                  </a:lnTo>
                  <a:lnTo>
                    <a:pt x="128" y="31"/>
                  </a:lnTo>
                  <a:lnTo>
                    <a:pt x="125" y="30"/>
                  </a:lnTo>
                  <a:lnTo>
                    <a:pt x="124" y="31"/>
                  </a:lnTo>
                  <a:lnTo>
                    <a:pt x="123" y="33"/>
                  </a:lnTo>
                  <a:lnTo>
                    <a:pt x="121" y="37"/>
                  </a:lnTo>
                  <a:lnTo>
                    <a:pt x="120" y="40"/>
                  </a:lnTo>
                  <a:lnTo>
                    <a:pt x="123" y="42"/>
                  </a:lnTo>
                  <a:lnTo>
                    <a:pt x="123" y="45"/>
                  </a:lnTo>
                  <a:lnTo>
                    <a:pt x="121" y="48"/>
                  </a:lnTo>
                  <a:lnTo>
                    <a:pt x="119" y="50"/>
                  </a:lnTo>
                  <a:lnTo>
                    <a:pt x="117" y="47"/>
                  </a:lnTo>
                  <a:lnTo>
                    <a:pt x="115" y="49"/>
                  </a:lnTo>
                  <a:lnTo>
                    <a:pt x="113" y="51"/>
                  </a:lnTo>
                  <a:lnTo>
                    <a:pt x="114" y="51"/>
                  </a:lnTo>
                  <a:lnTo>
                    <a:pt x="115" y="51"/>
                  </a:lnTo>
                  <a:lnTo>
                    <a:pt x="113" y="52"/>
                  </a:lnTo>
                  <a:lnTo>
                    <a:pt x="111" y="57"/>
                  </a:lnTo>
                  <a:lnTo>
                    <a:pt x="110" y="58"/>
                  </a:lnTo>
                  <a:lnTo>
                    <a:pt x="107" y="56"/>
                  </a:lnTo>
                  <a:lnTo>
                    <a:pt x="106" y="57"/>
                  </a:lnTo>
                  <a:lnTo>
                    <a:pt x="105" y="58"/>
                  </a:lnTo>
                  <a:lnTo>
                    <a:pt x="103" y="57"/>
                  </a:lnTo>
                  <a:lnTo>
                    <a:pt x="103" y="58"/>
                  </a:lnTo>
                  <a:lnTo>
                    <a:pt x="93" y="53"/>
                  </a:lnTo>
                  <a:lnTo>
                    <a:pt x="92" y="55"/>
                  </a:lnTo>
                  <a:lnTo>
                    <a:pt x="91" y="59"/>
                  </a:lnTo>
                  <a:lnTo>
                    <a:pt x="90" y="61"/>
                  </a:lnTo>
                  <a:lnTo>
                    <a:pt x="85" y="61"/>
                  </a:lnTo>
                  <a:lnTo>
                    <a:pt x="85" y="62"/>
                  </a:lnTo>
                  <a:lnTo>
                    <a:pt x="83" y="64"/>
                  </a:lnTo>
                  <a:lnTo>
                    <a:pt x="82" y="68"/>
                  </a:lnTo>
                  <a:lnTo>
                    <a:pt x="79" y="70"/>
                  </a:lnTo>
                  <a:lnTo>
                    <a:pt x="77" y="70"/>
                  </a:lnTo>
                  <a:lnTo>
                    <a:pt x="70" y="69"/>
                  </a:lnTo>
                  <a:lnTo>
                    <a:pt x="70" y="70"/>
                  </a:lnTo>
                  <a:lnTo>
                    <a:pt x="67" y="73"/>
                  </a:lnTo>
                  <a:lnTo>
                    <a:pt x="66" y="79"/>
                  </a:lnTo>
                  <a:lnTo>
                    <a:pt x="65" y="78"/>
                  </a:lnTo>
                  <a:lnTo>
                    <a:pt x="62" y="78"/>
                  </a:lnTo>
                  <a:lnTo>
                    <a:pt x="61" y="79"/>
                  </a:lnTo>
                  <a:lnTo>
                    <a:pt x="61" y="79"/>
                  </a:lnTo>
                  <a:lnTo>
                    <a:pt x="59" y="80"/>
                  </a:lnTo>
                  <a:lnTo>
                    <a:pt x="58" y="81"/>
                  </a:lnTo>
                  <a:lnTo>
                    <a:pt x="59" y="83"/>
                  </a:lnTo>
                  <a:lnTo>
                    <a:pt x="57" y="85"/>
                  </a:lnTo>
                  <a:lnTo>
                    <a:pt x="57" y="87"/>
                  </a:lnTo>
                  <a:lnTo>
                    <a:pt x="55" y="91"/>
                  </a:lnTo>
                  <a:lnTo>
                    <a:pt x="54" y="93"/>
                  </a:lnTo>
                  <a:lnTo>
                    <a:pt x="51" y="92"/>
                  </a:lnTo>
                  <a:lnTo>
                    <a:pt x="45" y="92"/>
                  </a:lnTo>
                  <a:lnTo>
                    <a:pt x="44" y="92"/>
                  </a:lnTo>
                  <a:lnTo>
                    <a:pt x="43" y="93"/>
                  </a:lnTo>
                  <a:lnTo>
                    <a:pt x="40" y="93"/>
                  </a:lnTo>
                  <a:lnTo>
                    <a:pt x="35" y="98"/>
                  </a:lnTo>
                  <a:lnTo>
                    <a:pt x="33" y="99"/>
                  </a:lnTo>
                  <a:lnTo>
                    <a:pt x="32" y="100"/>
                  </a:lnTo>
                  <a:lnTo>
                    <a:pt x="31" y="101"/>
                  </a:lnTo>
                  <a:lnTo>
                    <a:pt x="30" y="101"/>
                  </a:lnTo>
                  <a:lnTo>
                    <a:pt x="31" y="102"/>
                  </a:lnTo>
                  <a:lnTo>
                    <a:pt x="33" y="105"/>
                  </a:lnTo>
                  <a:lnTo>
                    <a:pt x="33" y="110"/>
                  </a:lnTo>
                  <a:lnTo>
                    <a:pt x="31" y="114"/>
                  </a:lnTo>
                  <a:lnTo>
                    <a:pt x="30" y="116"/>
                  </a:lnTo>
                  <a:lnTo>
                    <a:pt x="27" y="122"/>
                  </a:lnTo>
                  <a:lnTo>
                    <a:pt x="25" y="126"/>
                  </a:lnTo>
                  <a:lnTo>
                    <a:pt x="24" y="126"/>
                  </a:lnTo>
                  <a:lnTo>
                    <a:pt x="22" y="125"/>
                  </a:lnTo>
                  <a:lnTo>
                    <a:pt x="21" y="126"/>
                  </a:lnTo>
                  <a:lnTo>
                    <a:pt x="20" y="128"/>
                  </a:lnTo>
                  <a:lnTo>
                    <a:pt x="17" y="129"/>
                  </a:lnTo>
                  <a:lnTo>
                    <a:pt x="15" y="129"/>
                  </a:lnTo>
                  <a:lnTo>
                    <a:pt x="13" y="129"/>
                  </a:lnTo>
                  <a:lnTo>
                    <a:pt x="12" y="132"/>
                  </a:lnTo>
                  <a:lnTo>
                    <a:pt x="12" y="134"/>
                  </a:lnTo>
                  <a:lnTo>
                    <a:pt x="11" y="135"/>
                  </a:lnTo>
                  <a:lnTo>
                    <a:pt x="10" y="135"/>
                  </a:lnTo>
                  <a:lnTo>
                    <a:pt x="9" y="135"/>
                  </a:lnTo>
                  <a:lnTo>
                    <a:pt x="9" y="135"/>
                  </a:lnTo>
                  <a:lnTo>
                    <a:pt x="7" y="134"/>
                  </a:lnTo>
                  <a:lnTo>
                    <a:pt x="5" y="138"/>
                  </a:lnTo>
                  <a:lnTo>
                    <a:pt x="3" y="141"/>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05" name="Google Shape;1205;p51" descr="{&quot;Key&quot;:&quot;nakuru&quot;,&quot;Name&quot;:&quot;Nakuru&quot;,&quot;Value&quot;:92.0,&quot;Formula&quot;:&quot;92&quot;,&quot;Text&quot;:&quot;92&quot;,&quot;OfficeApplication&quot;:1,&quot;HasValue&quot;:true}"/>
            <p:cNvSpPr/>
            <p:nvPr/>
          </p:nvSpPr>
          <p:spPr>
            <a:xfrm>
              <a:off x="1839701" y="3450496"/>
              <a:ext cx="642550" cy="771179"/>
            </a:xfrm>
            <a:custGeom>
              <a:avLst/>
              <a:gdLst/>
              <a:ahLst/>
              <a:cxnLst/>
              <a:rect l="l" t="t" r="r" b="b"/>
              <a:pathLst>
                <a:path w="1074" h="1286" extrusionOk="0">
                  <a:moveTo>
                    <a:pt x="35" y="553"/>
                  </a:moveTo>
                  <a:lnTo>
                    <a:pt x="38" y="553"/>
                  </a:lnTo>
                  <a:lnTo>
                    <a:pt x="42" y="559"/>
                  </a:lnTo>
                  <a:lnTo>
                    <a:pt x="54" y="579"/>
                  </a:lnTo>
                  <a:lnTo>
                    <a:pt x="65" y="596"/>
                  </a:lnTo>
                  <a:lnTo>
                    <a:pt x="84" y="628"/>
                  </a:lnTo>
                  <a:lnTo>
                    <a:pt x="82" y="631"/>
                  </a:lnTo>
                  <a:lnTo>
                    <a:pt x="82" y="631"/>
                  </a:lnTo>
                  <a:lnTo>
                    <a:pt x="92" y="647"/>
                  </a:lnTo>
                  <a:lnTo>
                    <a:pt x="95" y="645"/>
                  </a:lnTo>
                  <a:lnTo>
                    <a:pt x="121" y="689"/>
                  </a:lnTo>
                  <a:lnTo>
                    <a:pt x="119" y="691"/>
                  </a:lnTo>
                  <a:lnTo>
                    <a:pt x="136" y="720"/>
                  </a:lnTo>
                  <a:lnTo>
                    <a:pt x="144" y="731"/>
                  </a:lnTo>
                  <a:lnTo>
                    <a:pt x="155" y="749"/>
                  </a:lnTo>
                  <a:lnTo>
                    <a:pt x="155" y="751"/>
                  </a:lnTo>
                  <a:lnTo>
                    <a:pt x="157" y="771"/>
                  </a:lnTo>
                  <a:lnTo>
                    <a:pt x="160" y="794"/>
                  </a:lnTo>
                  <a:lnTo>
                    <a:pt x="166" y="814"/>
                  </a:lnTo>
                  <a:lnTo>
                    <a:pt x="170" y="823"/>
                  </a:lnTo>
                  <a:lnTo>
                    <a:pt x="175" y="826"/>
                  </a:lnTo>
                  <a:lnTo>
                    <a:pt x="183" y="832"/>
                  </a:lnTo>
                  <a:lnTo>
                    <a:pt x="190" y="837"/>
                  </a:lnTo>
                  <a:lnTo>
                    <a:pt x="198" y="844"/>
                  </a:lnTo>
                  <a:lnTo>
                    <a:pt x="203" y="850"/>
                  </a:lnTo>
                  <a:lnTo>
                    <a:pt x="207" y="854"/>
                  </a:lnTo>
                  <a:lnTo>
                    <a:pt x="210" y="852"/>
                  </a:lnTo>
                  <a:lnTo>
                    <a:pt x="215" y="844"/>
                  </a:lnTo>
                  <a:lnTo>
                    <a:pt x="223" y="832"/>
                  </a:lnTo>
                  <a:lnTo>
                    <a:pt x="228" y="821"/>
                  </a:lnTo>
                  <a:lnTo>
                    <a:pt x="235" y="811"/>
                  </a:lnTo>
                  <a:lnTo>
                    <a:pt x="238" y="805"/>
                  </a:lnTo>
                  <a:lnTo>
                    <a:pt x="241" y="800"/>
                  </a:lnTo>
                  <a:lnTo>
                    <a:pt x="244" y="786"/>
                  </a:lnTo>
                  <a:lnTo>
                    <a:pt x="245" y="783"/>
                  </a:lnTo>
                  <a:lnTo>
                    <a:pt x="247" y="772"/>
                  </a:lnTo>
                  <a:lnTo>
                    <a:pt x="251" y="761"/>
                  </a:lnTo>
                  <a:lnTo>
                    <a:pt x="258" y="750"/>
                  </a:lnTo>
                  <a:lnTo>
                    <a:pt x="265" y="743"/>
                  </a:lnTo>
                  <a:lnTo>
                    <a:pt x="269" y="739"/>
                  </a:lnTo>
                  <a:lnTo>
                    <a:pt x="270" y="727"/>
                  </a:lnTo>
                  <a:lnTo>
                    <a:pt x="268" y="722"/>
                  </a:lnTo>
                  <a:lnTo>
                    <a:pt x="267" y="718"/>
                  </a:lnTo>
                  <a:lnTo>
                    <a:pt x="274" y="715"/>
                  </a:lnTo>
                  <a:lnTo>
                    <a:pt x="278" y="713"/>
                  </a:lnTo>
                  <a:lnTo>
                    <a:pt x="282" y="707"/>
                  </a:lnTo>
                  <a:lnTo>
                    <a:pt x="286" y="701"/>
                  </a:lnTo>
                  <a:lnTo>
                    <a:pt x="290" y="699"/>
                  </a:lnTo>
                  <a:lnTo>
                    <a:pt x="295" y="697"/>
                  </a:lnTo>
                  <a:lnTo>
                    <a:pt x="304" y="698"/>
                  </a:lnTo>
                  <a:lnTo>
                    <a:pt x="313" y="700"/>
                  </a:lnTo>
                  <a:lnTo>
                    <a:pt x="317" y="703"/>
                  </a:lnTo>
                  <a:lnTo>
                    <a:pt x="324" y="692"/>
                  </a:lnTo>
                  <a:lnTo>
                    <a:pt x="331" y="672"/>
                  </a:lnTo>
                  <a:lnTo>
                    <a:pt x="332" y="670"/>
                  </a:lnTo>
                  <a:lnTo>
                    <a:pt x="336" y="659"/>
                  </a:lnTo>
                  <a:lnTo>
                    <a:pt x="336" y="659"/>
                  </a:lnTo>
                  <a:lnTo>
                    <a:pt x="339" y="653"/>
                  </a:lnTo>
                  <a:lnTo>
                    <a:pt x="343" y="646"/>
                  </a:lnTo>
                  <a:lnTo>
                    <a:pt x="345" y="638"/>
                  </a:lnTo>
                  <a:lnTo>
                    <a:pt x="345" y="636"/>
                  </a:lnTo>
                  <a:lnTo>
                    <a:pt x="346" y="630"/>
                  </a:lnTo>
                  <a:lnTo>
                    <a:pt x="354" y="630"/>
                  </a:lnTo>
                  <a:lnTo>
                    <a:pt x="358" y="630"/>
                  </a:lnTo>
                  <a:lnTo>
                    <a:pt x="361" y="633"/>
                  </a:lnTo>
                  <a:lnTo>
                    <a:pt x="360" y="640"/>
                  </a:lnTo>
                  <a:lnTo>
                    <a:pt x="361" y="648"/>
                  </a:lnTo>
                  <a:lnTo>
                    <a:pt x="367" y="644"/>
                  </a:lnTo>
                  <a:lnTo>
                    <a:pt x="376" y="639"/>
                  </a:lnTo>
                  <a:lnTo>
                    <a:pt x="381" y="642"/>
                  </a:lnTo>
                  <a:lnTo>
                    <a:pt x="381" y="649"/>
                  </a:lnTo>
                  <a:lnTo>
                    <a:pt x="378" y="654"/>
                  </a:lnTo>
                  <a:lnTo>
                    <a:pt x="378" y="655"/>
                  </a:lnTo>
                  <a:lnTo>
                    <a:pt x="378" y="659"/>
                  </a:lnTo>
                  <a:lnTo>
                    <a:pt x="382" y="667"/>
                  </a:lnTo>
                  <a:lnTo>
                    <a:pt x="395" y="673"/>
                  </a:lnTo>
                  <a:lnTo>
                    <a:pt x="410" y="682"/>
                  </a:lnTo>
                  <a:lnTo>
                    <a:pt x="424" y="689"/>
                  </a:lnTo>
                  <a:lnTo>
                    <a:pt x="434" y="696"/>
                  </a:lnTo>
                  <a:lnTo>
                    <a:pt x="441" y="707"/>
                  </a:lnTo>
                  <a:lnTo>
                    <a:pt x="448" y="714"/>
                  </a:lnTo>
                  <a:lnTo>
                    <a:pt x="455" y="716"/>
                  </a:lnTo>
                  <a:lnTo>
                    <a:pt x="461" y="713"/>
                  </a:lnTo>
                  <a:lnTo>
                    <a:pt x="468" y="717"/>
                  </a:lnTo>
                  <a:lnTo>
                    <a:pt x="474" y="720"/>
                  </a:lnTo>
                  <a:lnTo>
                    <a:pt x="478" y="720"/>
                  </a:lnTo>
                  <a:lnTo>
                    <a:pt x="486" y="733"/>
                  </a:lnTo>
                  <a:lnTo>
                    <a:pt x="496" y="749"/>
                  </a:lnTo>
                  <a:lnTo>
                    <a:pt x="504" y="765"/>
                  </a:lnTo>
                  <a:lnTo>
                    <a:pt x="508" y="778"/>
                  </a:lnTo>
                  <a:lnTo>
                    <a:pt x="513" y="785"/>
                  </a:lnTo>
                  <a:lnTo>
                    <a:pt x="514" y="791"/>
                  </a:lnTo>
                  <a:lnTo>
                    <a:pt x="504" y="800"/>
                  </a:lnTo>
                  <a:lnTo>
                    <a:pt x="496" y="808"/>
                  </a:lnTo>
                  <a:lnTo>
                    <a:pt x="488" y="818"/>
                  </a:lnTo>
                  <a:lnTo>
                    <a:pt x="487" y="817"/>
                  </a:lnTo>
                  <a:lnTo>
                    <a:pt x="473" y="805"/>
                  </a:lnTo>
                  <a:lnTo>
                    <a:pt x="464" y="797"/>
                  </a:lnTo>
                  <a:lnTo>
                    <a:pt x="451" y="793"/>
                  </a:lnTo>
                  <a:lnTo>
                    <a:pt x="439" y="793"/>
                  </a:lnTo>
                  <a:lnTo>
                    <a:pt x="426" y="793"/>
                  </a:lnTo>
                  <a:lnTo>
                    <a:pt x="422" y="797"/>
                  </a:lnTo>
                  <a:lnTo>
                    <a:pt x="423" y="800"/>
                  </a:lnTo>
                  <a:lnTo>
                    <a:pt x="419" y="800"/>
                  </a:lnTo>
                  <a:lnTo>
                    <a:pt x="417" y="800"/>
                  </a:lnTo>
                  <a:lnTo>
                    <a:pt x="416" y="802"/>
                  </a:lnTo>
                  <a:lnTo>
                    <a:pt x="416" y="807"/>
                  </a:lnTo>
                  <a:lnTo>
                    <a:pt x="419" y="812"/>
                  </a:lnTo>
                  <a:lnTo>
                    <a:pt x="425" y="812"/>
                  </a:lnTo>
                  <a:lnTo>
                    <a:pt x="427" y="811"/>
                  </a:lnTo>
                  <a:lnTo>
                    <a:pt x="437" y="822"/>
                  </a:lnTo>
                  <a:lnTo>
                    <a:pt x="459" y="849"/>
                  </a:lnTo>
                  <a:lnTo>
                    <a:pt x="463" y="854"/>
                  </a:lnTo>
                  <a:lnTo>
                    <a:pt x="464" y="863"/>
                  </a:lnTo>
                  <a:lnTo>
                    <a:pt x="467" y="865"/>
                  </a:lnTo>
                  <a:lnTo>
                    <a:pt x="479" y="869"/>
                  </a:lnTo>
                  <a:lnTo>
                    <a:pt x="489" y="862"/>
                  </a:lnTo>
                  <a:lnTo>
                    <a:pt x="510" y="844"/>
                  </a:lnTo>
                  <a:lnTo>
                    <a:pt x="516" y="841"/>
                  </a:lnTo>
                  <a:lnTo>
                    <a:pt x="526" y="835"/>
                  </a:lnTo>
                  <a:lnTo>
                    <a:pt x="535" y="827"/>
                  </a:lnTo>
                  <a:lnTo>
                    <a:pt x="537" y="825"/>
                  </a:lnTo>
                  <a:lnTo>
                    <a:pt x="553" y="836"/>
                  </a:lnTo>
                  <a:lnTo>
                    <a:pt x="557" y="835"/>
                  </a:lnTo>
                  <a:lnTo>
                    <a:pt x="594" y="814"/>
                  </a:lnTo>
                  <a:lnTo>
                    <a:pt x="618" y="799"/>
                  </a:lnTo>
                  <a:lnTo>
                    <a:pt x="619" y="801"/>
                  </a:lnTo>
                  <a:lnTo>
                    <a:pt x="619" y="814"/>
                  </a:lnTo>
                  <a:lnTo>
                    <a:pt x="617" y="827"/>
                  </a:lnTo>
                  <a:lnTo>
                    <a:pt x="623" y="835"/>
                  </a:lnTo>
                  <a:lnTo>
                    <a:pt x="635" y="844"/>
                  </a:lnTo>
                  <a:lnTo>
                    <a:pt x="647" y="855"/>
                  </a:lnTo>
                  <a:lnTo>
                    <a:pt x="661" y="867"/>
                  </a:lnTo>
                  <a:lnTo>
                    <a:pt x="665" y="869"/>
                  </a:lnTo>
                  <a:lnTo>
                    <a:pt x="671" y="879"/>
                  </a:lnTo>
                  <a:lnTo>
                    <a:pt x="673" y="889"/>
                  </a:lnTo>
                  <a:lnTo>
                    <a:pt x="677" y="898"/>
                  </a:lnTo>
                  <a:lnTo>
                    <a:pt x="685" y="904"/>
                  </a:lnTo>
                  <a:lnTo>
                    <a:pt x="694" y="913"/>
                  </a:lnTo>
                  <a:lnTo>
                    <a:pt x="700" y="921"/>
                  </a:lnTo>
                  <a:lnTo>
                    <a:pt x="697" y="926"/>
                  </a:lnTo>
                  <a:lnTo>
                    <a:pt x="702" y="935"/>
                  </a:lnTo>
                  <a:lnTo>
                    <a:pt x="701" y="947"/>
                  </a:lnTo>
                  <a:lnTo>
                    <a:pt x="699" y="952"/>
                  </a:lnTo>
                  <a:lnTo>
                    <a:pt x="697" y="958"/>
                  </a:lnTo>
                  <a:lnTo>
                    <a:pt x="690" y="964"/>
                  </a:lnTo>
                  <a:lnTo>
                    <a:pt x="681" y="972"/>
                  </a:lnTo>
                  <a:lnTo>
                    <a:pt x="677" y="979"/>
                  </a:lnTo>
                  <a:lnTo>
                    <a:pt x="675" y="982"/>
                  </a:lnTo>
                  <a:lnTo>
                    <a:pt x="678" y="995"/>
                  </a:lnTo>
                  <a:lnTo>
                    <a:pt x="681" y="1006"/>
                  </a:lnTo>
                  <a:lnTo>
                    <a:pt x="687" y="1021"/>
                  </a:lnTo>
                  <a:lnTo>
                    <a:pt x="697" y="1039"/>
                  </a:lnTo>
                  <a:lnTo>
                    <a:pt x="700" y="1046"/>
                  </a:lnTo>
                  <a:lnTo>
                    <a:pt x="697" y="1050"/>
                  </a:lnTo>
                  <a:lnTo>
                    <a:pt x="707" y="1055"/>
                  </a:lnTo>
                  <a:lnTo>
                    <a:pt x="715" y="1067"/>
                  </a:lnTo>
                  <a:lnTo>
                    <a:pt x="767" y="1051"/>
                  </a:lnTo>
                  <a:lnTo>
                    <a:pt x="779" y="1073"/>
                  </a:lnTo>
                  <a:lnTo>
                    <a:pt x="797" y="1106"/>
                  </a:lnTo>
                  <a:lnTo>
                    <a:pt x="817" y="1145"/>
                  </a:lnTo>
                  <a:lnTo>
                    <a:pt x="833" y="1175"/>
                  </a:lnTo>
                  <a:lnTo>
                    <a:pt x="833" y="1180"/>
                  </a:lnTo>
                  <a:lnTo>
                    <a:pt x="928" y="1221"/>
                  </a:lnTo>
                  <a:lnTo>
                    <a:pt x="969" y="1241"/>
                  </a:lnTo>
                  <a:lnTo>
                    <a:pt x="1015" y="1270"/>
                  </a:lnTo>
                  <a:lnTo>
                    <a:pt x="1010" y="1286"/>
                  </a:lnTo>
                  <a:lnTo>
                    <a:pt x="1016" y="1267"/>
                  </a:lnTo>
                  <a:lnTo>
                    <a:pt x="1024" y="1238"/>
                  </a:lnTo>
                  <a:lnTo>
                    <a:pt x="1035" y="1226"/>
                  </a:lnTo>
                  <a:lnTo>
                    <a:pt x="1038" y="1226"/>
                  </a:lnTo>
                  <a:lnTo>
                    <a:pt x="1038" y="1226"/>
                  </a:lnTo>
                  <a:lnTo>
                    <a:pt x="1050" y="1215"/>
                  </a:lnTo>
                  <a:lnTo>
                    <a:pt x="1060" y="1201"/>
                  </a:lnTo>
                  <a:lnTo>
                    <a:pt x="1068" y="1185"/>
                  </a:lnTo>
                  <a:lnTo>
                    <a:pt x="1067" y="1182"/>
                  </a:lnTo>
                  <a:lnTo>
                    <a:pt x="1068" y="1182"/>
                  </a:lnTo>
                  <a:lnTo>
                    <a:pt x="1069" y="1180"/>
                  </a:lnTo>
                  <a:lnTo>
                    <a:pt x="1068" y="1174"/>
                  </a:lnTo>
                  <a:lnTo>
                    <a:pt x="1066" y="1165"/>
                  </a:lnTo>
                  <a:lnTo>
                    <a:pt x="1068" y="1151"/>
                  </a:lnTo>
                  <a:lnTo>
                    <a:pt x="1068" y="1149"/>
                  </a:lnTo>
                  <a:lnTo>
                    <a:pt x="1068" y="1149"/>
                  </a:lnTo>
                  <a:lnTo>
                    <a:pt x="1069" y="1140"/>
                  </a:lnTo>
                  <a:lnTo>
                    <a:pt x="1070" y="1135"/>
                  </a:lnTo>
                  <a:lnTo>
                    <a:pt x="1072" y="1134"/>
                  </a:lnTo>
                  <a:lnTo>
                    <a:pt x="1072" y="1131"/>
                  </a:lnTo>
                  <a:lnTo>
                    <a:pt x="1073" y="1126"/>
                  </a:lnTo>
                  <a:lnTo>
                    <a:pt x="1074" y="1119"/>
                  </a:lnTo>
                  <a:lnTo>
                    <a:pt x="1073" y="1114"/>
                  </a:lnTo>
                  <a:lnTo>
                    <a:pt x="1073" y="1111"/>
                  </a:lnTo>
                  <a:lnTo>
                    <a:pt x="1073" y="1110"/>
                  </a:lnTo>
                  <a:lnTo>
                    <a:pt x="1071" y="1109"/>
                  </a:lnTo>
                  <a:lnTo>
                    <a:pt x="1070" y="1108"/>
                  </a:lnTo>
                  <a:lnTo>
                    <a:pt x="1070" y="1107"/>
                  </a:lnTo>
                  <a:lnTo>
                    <a:pt x="1069" y="1099"/>
                  </a:lnTo>
                  <a:lnTo>
                    <a:pt x="1069" y="1092"/>
                  </a:lnTo>
                  <a:lnTo>
                    <a:pt x="1069" y="1091"/>
                  </a:lnTo>
                  <a:lnTo>
                    <a:pt x="1066" y="1084"/>
                  </a:lnTo>
                  <a:lnTo>
                    <a:pt x="1059" y="1074"/>
                  </a:lnTo>
                  <a:lnTo>
                    <a:pt x="1060" y="1065"/>
                  </a:lnTo>
                  <a:lnTo>
                    <a:pt x="1063" y="1057"/>
                  </a:lnTo>
                  <a:lnTo>
                    <a:pt x="1054" y="1054"/>
                  </a:lnTo>
                  <a:lnTo>
                    <a:pt x="1048" y="1054"/>
                  </a:lnTo>
                  <a:lnTo>
                    <a:pt x="1042" y="1054"/>
                  </a:lnTo>
                  <a:lnTo>
                    <a:pt x="1038" y="1052"/>
                  </a:lnTo>
                  <a:lnTo>
                    <a:pt x="1035" y="1053"/>
                  </a:lnTo>
                  <a:lnTo>
                    <a:pt x="1035" y="1051"/>
                  </a:lnTo>
                  <a:lnTo>
                    <a:pt x="1035" y="1051"/>
                  </a:lnTo>
                  <a:lnTo>
                    <a:pt x="1037" y="1050"/>
                  </a:lnTo>
                  <a:lnTo>
                    <a:pt x="1035" y="1048"/>
                  </a:lnTo>
                  <a:lnTo>
                    <a:pt x="1033" y="1045"/>
                  </a:lnTo>
                  <a:lnTo>
                    <a:pt x="1031" y="1044"/>
                  </a:lnTo>
                  <a:lnTo>
                    <a:pt x="1029" y="1042"/>
                  </a:lnTo>
                  <a:lnTo>
                    <a:pt x="1029" y="1038"/>
                  </a:lnTo>
                  <a:lnTo>
                    <a:pt x="1033" y="1029"/>
                  </a:lnTo>
                  <a:lnTo>
                    <a:pt x="1034" y="1024"/>
                  </a:lnTo>
                  <a:lnTo>
                    <a:pt x="1036" y="1018"/>
                  </a:lnTo>
                  <a:lnTo>
                    <a:pt x="1037" y="1014"/>
                  </a:lnTo>
                  <a:lnTo>
                    <a:pt x="1037" y="1010"/>
                  </a:lnTo>
                  <a:lnTo>
                    <a:pt x="1038" y="1005"/>
                  </a:lnTo>
                  <a:lnTo>
                    <a:pt x="1037" y="1002"/>
                  </a:lnTo>
                  <a:lnTo>
                    <a:pt x="1036" y="999"/>
                  </a:lnTo>
                  <a:lnTo>
                    <a:pt x="1036" y="998"/>
                  </a:lnTo>
                  <a:lnTo>
                    <a:pt x="1037" y="991"/>
                  </a:lnTo>
                  <a:lnTo>
                    <a:pt x="1037" y="988"/>
                  </a:lnTo>
                  <a:lnTo>
                    <a:pt x="1040" y="984"/>
                  </a:lnTo>
                  <a:lnTo>
                    <a:pt x="1043" y="980"/>
                  </a:lnTo>
                  <a:lnTo>
                    <a:pt x="1044" y="978"/>
                  </a:lnTo>
                  <a:lnTo>
                    <a:pt x="1044" y="977"/>
                  </a:lnTo>
                  <a:lnTo>
                    <a:pt x="1043" y="977"/>
                  </a:lnTo>
                  <a:lnTo>
                    <a:pt x="1042" y="976"/>
                  </a:lnTo>
                  <a:lnTo>
                    <a:pt x="1043" y="975"/>
                  </a:lnTo>
                  <a:lnTo>
                    <a:pt x="1039" y="966"/>
                  </a:lnTo>
                  <a:lnTo>
                    <a:pt x="1038" y="962"/>
                  </a:lnTo>
                  <a:lnTo>
                    <a:pt x="1034" y="946"/>
                  </a:lnTo>
                  <a:lnTo>
                    <a:pt x="1027" y="923"/>
                  </a:lnTo>
                  <a:lnTo>
                    <a:pt x="1022" y="904"/>
                  </a:lnTo>
                  <a:lnTo>
                    <a:pt x="1019" y="893"/>
                  </a:lnTo>
                  <a:lnTo>
                    <a:pt x="1018" y="889"/>
                  </a:lnTo>
                  <a:lnTo>
                    <a:pt x="1018" y="886"/>
                  </a:lnTo>
                  <a:lnTo>
                    <a:pt x="1016" y="876"/>
                  </a:lnTo>
                  <a:lnTo>
                    <a:pt x="1016" y="876"/>
                  </a:lnTo>
                  <a:lnTo>
                    <a:pt x="1016" y="875"/>
                  </a:lnTo>
                  <a:lnTo>
                    <a:pt x="1016" y="875"/>
                  </a:lnTo>
                  <a:lnTo>
                    <a:pt x="1015" y="873"/>
                  </a:lnTo>
                  <a:lnTo>
                    <a:pt x="1013" y="868"/>
                  </a:lnTo>
                  <a:lnTo>
                    <a:pt x="1011" y="865"/>
                  </a:lnTo>
                  <a:lnTo>
                    <a:pt x="1009" y="863"/>
                  </a:lnTo>
                  <a:lnTo>
                    <a:pt x="1011" y="859"/>
                  </a:lnTo>
                  <a:lnTo>
                    <a:pt x="1017" y="856"/>
                  </a:lnTo>
                  <a:lnTo>
                    <a:pt x="1022" y="853"/>
                  </a:lnTo>
                  <a:lnTo>
                    <a:pt x="1027" y="850"/>
                  </a:lnTo>
                  <a:lnTo>
                    <a:pt x="1026" y="847"/>
                  </a:lnTo>
                  <a:lnTo>
                    <a:pt x="1028" y="846"/>
                  </a:lnTo>
                  <a:lnTo>
                    <a:pt x="1024" y="839"/>
                  </a:lnTo>
                  <a:lnTo>
                    <a:pt x="1013" y="816"/>
                  </a:lnTo>
                  <a:lnTo>
                    <a:pt x="1010" y="810"/>
                  </a:lnTo>
                  <a:lnTo>
                    <a:pt x="1010" y="808"/>
                  </a:lnTo>
                  <a:lnTo>
                    <a:pt x="1011" y="801"/>
                  </a:lnTo>
                  <a:lnTo>
                    <a:pt x="1011" y="798"/>
                  </a:lnTo>
                  <a:lnTo>
                    <a:pt x="1011" y="795"/>
                  </a:lnTo>
                  <a:lnTo>
                    <a:pt x="1011" y="792"/>
                  </a:lnTo>
                  <a:lnTo>
                    <a:pt x="1011" y="791"/>
                  </a:lnTo>
                  <a:lnTo>
                    <a:pt x="1010" y="790"/>
                  </a:lnTo>
                  <a:lnTo>
                    <a:pt x="1006" y="787"/>
                  </a:lnTo>
                  <a:lnTo>
                    <a:pt x="1003" y="782"/>
                  </a:lnTo>
                  <a:lnTo>
                    <a:pt x="1003" y="782"/>
                  </a:lnTo>
                  <a:lnTo>
                    <a:pt x="1002" y="778"/>
                  </a:lnTo>
                  <a:lnTo>
                    <a:pt x="1001" y="776"/>
                  </a:lnTo>
                  <a:lnTo>
                    <a:pt x="998" y="774"/>
                  </a:lnTo>
                  <a:lnTo>
                    <a:pt x="998" y="767"/>
                  </a:lnTo>
                  <a:lnTo>
                    <a:pt x="992" y="777"/>
                  </a:lnTo>
                  <a:lnTo>
                    <a:pt x="959" y="782"/>
                  </a:lnTo>
                  <a:lnTo>
                    <a:pt x="948" y="768"/>
                  </a:lnTo>
                  <a:lnTo>
                    <a:pt x="943" y="740"/>
                  </a:lnTo>
                  <a:lnTo>
                    <a:pt x="942" y="734"/>
                  </a:lnTo>
                  <a:lnTo>
                    <a:pt x="938" y="737"/>
                  </a:lnTo>
                  <a:lnTo>
                    <a:pt x="930" y="739"/>
                  </a:lnTo>
                  <a:lnTo>
                    <a:pt x="924" y="739"/>
                  </a:lnTo>
                  <a:lnTo>
                    <a:pt x="914" y="739"/>
                  </a:lnTo>
                  <a:lnTo>
                    <a:pt x="904" y="740"/>
                  </a:lnTo>
                  <a:lnTo>
                    <a:pt x="900" y="734"/>
                  </a:lnTo>
                  <a:lnTo>
                    <a:pt x="899" y="731"/>
                  </a:lnTo>
                  <a:lnTo>
                    <a:pt x="899" y="731"/>
                  </a:lnTo>
                  <a:lnTo>
                    <a:pt x="901" y="723"/>
                  </a:lnTo>
                  <a:lnTo>
                    <a:pt x="901" y="723"/>
                  </a:lnTo>
                  <a:lnTo>
                    <a:pt x="902" y="717"/>
                  </a:lnTo>
                  <a:lnTo>
                    <a:pt x="902" y="714"/>
                  </a:lnTo>
                  <a:lnTo>
                    <a:pt x="902" y="712"/>
                  </a:lnTo>
                  <a:lnTo>
                    <a:pt x="901" y="704"/>
                  </a:lnTo>
                  <a:lnTo>
                    <a:pt x="901" y="703"/>
                  </a:lnTo>
                  <a:lnTo>
                    <a:pt x="901" y="703"/>
                  </a:lnTo>
                  <a:lnTo>
                    <a:pt x="900" y="691"/>
                  </a:lnTo>
                  <a:lnTo>
                    <a:pt x="901" y="689"/>
                  </a:lnTo>
                  <a:lnTo>
                    <a:pt x="901" y="686"/>
                  </a:lnTo>
                  <a:lnTo>
                    <a:pt x="898" y="685"/>
                  </a:lnTo>
                  <a:lnTo>
                    <a:pt x="898" y="683"/>
                  </a:lnTo>
                  <a:lnTo>
                    <a:pt x="898" y="682"/>
                  </a:lnTo>
                  <a:lnTo>
                    <a:pt x="898" y="680"/>
                  </a:lnTo>
                  <a:lnTo>
                    <a:pt x="898" y="677"/>
                  </a:lnTo>
                  <a:lnTo>
                    <a:pt x="898" y="673"/>
                  </a:lnTo>
                  <a:lnTo>
                    <a:pt x="896" y="672"/>
                  </a:lnTo>
                  <a:lnTo>
                    <a:pt x="895" y="671"/>
                  </a:lnTo>
                  <a:lnTo>
                    <a:pt x="894" y="667"/>
                  </a:lnTo>
                  <a:lnTo>
                    <a:pt x="894" y="666"/>
                  </a:lnTo>
                  <a:lnTo>
                    <a:pt x="893" y="655"/>
                  </a:lnTo>
                  <a:lnTo>
                    <a:pt x="893" y="653"/>
                  </a:lnTo>
                  <a:lnTo>
                    <a:pt x="892" y="647"/>
                  </a:lnTo>
                  <a:lnTo>
                    <a:pt x="890" y="645"/>
                  </a:lnTo>
                  <a:lnTo>
                    <a:pt x="888" y="642"/>
                  </a:lnTo>
                  <a:lnTo>
                    <a:pt x="885" y="632"/>
                  </a:lnTo>
                  <a:lnTo>
                    <a:pt x="885" y="632"/>
                  </a:lnTo>
                  <a:lnTo>
                    <a:pt x="885" y="620"/>
                  </a:lnTo>
                  <a:lnTo>
                    <a:pt x="885" y="620"/>
                  </a:lnTo>
                  <a:lnTo>
                    <a:pt x="882" y="606"/>
                  </a:lnTo>
                  <a:lnTo>
                    <a:pt x="881" y="599"/>
                  </a:lnTo>
                  <a:lnTo>
                    <a:pt x="880" y="594"/>
                  </a:lnTo>
                  <a:lnTo>
                    <a:pt x="878" y="587"/>
                  </a:lnTo>
                  <a:lnTo>
                    <a:pt x="877" y="584"/>
                  </a:lnTo>
                  <a:lnTo>
                    <a:pt x="873" y="580"/>
                  </a:lnTo>
                  <a:lnTo>
                    <a:pt x="867" y="572"/>
                  </a:lnTo>
                  <a:lnTo>
                    <a:pt x="866" y="572"/>
                  </a:lnTo>
                  <a:lnTo>
                    <a:pt x="866" y="572"/>
                  </a:lnTo>
                  <a:lnTo>
                    <a:pt x="866" y="572"/>
                  </a:lnTo>
                  <a:lnTo>
                    <a:pt x="863" y="567"/>
                  </a:lnTo>
                  <a:lnTo>
                    <a:pt x="862" y="565"/>
                  </a:lnTo>
                  <a:lnTo>
                    <a:pt x="862" y="561"/>
                  </a:lnTo>
                  <a:lnTo>
                    <a:pt x="859" y="558"/>
                  </a:lnTo>
                  <a:lnTo>
                    <a:pt x="857" y="560"/>
                  </a:lnTo>
                  <a:lnTo>
                    <a:pt x="854" y="561"/>
                  </a:lnTo>
                  <a:lnTo>
                    <a:pt x="849" y="562"/>
                  </a:lnTo>
                  <a:lnTo>
                    <a:pt x="844" y="563"/>
                  </a:lnTo>
                  <a:lnTo>
                    <a:pt x="839" y="564"/>
                  </a:lnTo>
                  <a:lnTo>
                    <a:pt x="835" y="566"/>
                  </a:lnTo>
                  <a:lnTo>
                    <a:pt x="833" y="566"/>
                  </a:lnTo>
                  <a:lnTo>
                    <a:pt x="829" y="565"/>
                  </a:lnTo>
                  <a:lnTo>
                    <a:pt x="826" y="564"/>
                  </a:lnTo>
                  <a:lnTo>
                    <a:pt x="821" y="563"/>
                  </a:lnTo>
                  <a:lnTo>
                    <a:pt x="817" y="563"/>
                  </a:lnTo>
                  <a:lnTo>
                    <a:pt x="817" y="561"/>
                  </a:lnTo>
                  <a:lnTo>
                    <a:pt x="817" y="559"/>
                  </a:lnTo>
                  <a:lnTo>
                    <a:pt x="812" y="556"/>
                  </a:lnTo>
                  <a:lnTo>
                    <a:pt x="806" y="556"/>
                  </a:lnTo>
                  <a:lnTo>
                    <a:pt x="799" y="560"/>
                  </a:lnTo>
                  <a:lnTo>
                    <a:pt x="793" y="565"/>
                  </a:lnTo>
                  <a:lnTo>
                    <a:pt x="787" y="573"/>
                  </a:lnTo>
                  <a:lnTo>
                    <a:pt x="786" y="569"/>
                  </a:lnTo>
                  <a:lnTo>
                    <a:pt x="777" y="541"/>
                  </a:lnTo>
                  <a:lnTo>
                    <a:pt x="775" y="534"/>
                  </a:lnTo>
                  <a:lnTo>
                    <a:pt x="775" y="533"/>
                  </a:lnTo>
                  <a:lnTo>
                    <a:pt x="769" y="529"/>
                  </a:lnTo>
                  <a:lnTo>
                    <a:pt x="763" y="531"/>
                  </a:lnTo>
                  <a:lnTo>
                    <a:pt x="756" y="530"/>
                  </a:lnTo>
                  <a:lnTo>
                    <a:pt x="756" y="530"/>
                  </a:lnTo>
                  <a:lnTo>
                    <a:pt x="749" y="530"/>
                  </a:lnTo>
                  <a:lnTo>
                    <a:pt x="742" y="536"/>
                  </a:lnTo>
                  <a:lnTo>
                    <a:pt x="737" y="534"/>
                  </a:lnTo>
                  <a:lnTo>
                    <a:pt x="736" y="527"/>
                  </a:lnTo>
                  <a:lnTo>
                    <a:pt x="734" y="523"/>
                  </a:lnTo>
                  <a:lnTo>
                    <a:pt x="734" y="522"/>
                  </a:lnTo>
                  <a:lnTo>
                    <a:pt x="733" y="517"/>
                  </a:lnTo>
                  <a:lnTo>
                    <a:pt x="731" y="503"/>
                  </a:lnTo>
                  <a:lnTo>
                    <a:pt x="730" y="498"/>
                  </a:lnTo>
                  <a:lnTo>
                    <a:pt x="730" y="498"/>
                  </a:lnTo>
                  <a:lnTo>
                    <a:pt x="728" y="483"/>
                  </a:lnTo>
                  <a:lnTo>
                    <a:pt x="726" y="471"/>
                  </a:lnTo>
                  <a:lnTo>
                    <a:pt x="727" y="463"/>
                  </a:lnTo>
                  <a:lnTo>
                    <a:pt x="734" y="461"/>
                  </a:lnTo>
                  <a:lnTo>
                    <a:pt x="740" y="459"/>
                  </a:lnTo>
                  <a:lnTo>
                    <a:pt x="746" y="456"/>
                  </a:lnTo>
                  <a:lnTo>
                    <a:pt x="746" y="456"/>
                  </a:lnTo>
                  <a:lnTo>
                    <a:pt x="745" y="455"/>
                  </a:lnTo>
                  <a:lnTo>
                    <a:pt x="744" y="454"/>
                  </a:lnTo>
                  <a:lnTo>
                    <a:pt x="743" y="453"/>
                  </a:lnTo>
                  <a:lnTo>
                    <a:pt x="742" y="453"/>
                  </a:lnTo>
                  <a:lnTo>
                    <a:pt x="742" y="453"/>
                  </a:lnTo>
                  <a:lnTo>
                    <a:pt x="740" y="451"/>
                  </a:lnTo>
                  <a:lnTo>
                    <a:pt x="741" y="451"/>
                  </a:lnTo>
                  <a:lnTo>
                    <a:pt x="746" y="449"/>
                  </a:lnTo>
                  <a:lnTo>
                    <a:pt x="753" y="445"/>
                  </a:lnTo>
                  <a:lnTo>
                    <a:pt x="753" y="444"/>
                  </a:lnTo>
                  <a:lnTo>
                    <a:pt x="751" y="440"/>
                  </a:lnTo>
                  <a:lnTo>
                    <a:pt x="751" y="440"/>
                  </a:lnTo>
                  <a:lnTo>
                    <a:pt x="751" y="435"/>
                  </a:lnTo>
                  <a:lnTo>
                    <a:pt x="750" y="433"/>
                  </a:lnTo>
                  <a:lnTo>
                    <a:pt x="749" y="430"/>
                  </a:lnTo>
                  <a:lnTo>
                    <a:pt x="748" y="426"/>
                  </a:lnTo>
                  <a:lnTo>
                    <a:pt x="746" y="422"/>
                  </a:lnTo>
                  <a:lnTo>
                    <a:pt x="742" y="416"/>
                  </a:lnTo>
                  <a:lnTo>
                    <a:pt x="741" y="415"/>
                  </a:lnTo>
                  <a:lnTo>
                    <a:pt x="740" y="413"/>
                  </a:lnTo>
                  <a:lnTo>
                    <a:pt x="739" y="413"/>
                  </a:lnTo>
                  <a:lnTo>
                    <a:pt x="738" y="412"/>
                  </a:lnTo>
                  <a:lnTo>
                    <a:pt x="741" y="410"/>
                  </a:lnTo>
                  <a:lnTo>
                    <a:pt x="735" y="400"/>
                  </a:lnTo>
                  <a:lnTo>
                    <a:pt x="727" y="388"/>
                  </a:lnTo>
                  <a:lnTo>
                    <a:pt x="727" y="388"/>
                  </a:lnTo>
                  <a:lnTo>
                    <a:pt x="727" y="382"/>
                  </a:lnTo>
                  <a:lnTo>
                    <a:pt x="725" y="376"/>
                  </a:lnTo>
                  <a:lnTo>
                    <a:pt x="722" y="375"/>
                  </a:lnTo>
                  <a:lnTo>
                    <a:pt x="721" y="371"/>
                  </a:lnTo>
                  <a:lnTo>
                    <a:pt x="720" y="362"/>
                  </a:lnTo>
                  <a:lnTo>
                    <a:pt x="715" y="336"/>
                  </a:lnTo>
                  <a:lnTo>
                    <a:pt x="716" y="333"/>
                  </a:lnTo>
                  <a:lnTo>
                    <a:pt x="717" y="332"/>
                  </a:lnTo>
                  <a:lnTo>
                    <a:pt x="725" y="321"/>
                  </a:lnTo>
                  <a:lnTo>
                    <a:pt x="728" y="320"/>
                  </a:lnTo>
                  <a:lnTo>
                    <a:pt x="732" y="320"/>
                  </a:lnTo>
                  <a:lnTo>
                    <a:pt x="734" y="318"/>
                  </a:lnTo>
                  <a:lnTo>
                    <a:pt x="738" y="311"/>
                  </a:lnTo>
                  <a:lnTo>
                    <a:pt x="740" y="313"/>
                  </a:lnTo>
                  <a:lnTo>
                    <a:pt x="741" y="313"/>
                  </a:lnTo>
                  <a:lnTo>
                    <a:pt x="742" y="315"/>
                  </a:lnTo>
                  <a:lnTo>
                    <a:pt x="756" y="317"/>
                  </a:lnTo>
                  <a:lnTo>
                    <a:pt x="756" y="313"/>
                  </a:lnTo>
                  <a:lnTo>
                    <a:pt x="757" y="309"/>
                  </a:lnTo>
                  <a:lnTo>
                    <a:pt x="758" y="303"/>
                  </a:lnTo>
                  <a:lnTo>
                    <a:pt x="759" y="295"/>
                  </a:lnTo>
                  <a:lnTo>
                    <a:pt x="761" y="290"/>
                  </a:lnTo>
                  <a:lnTo>
                    <a:pt x="762" y="283"/>
                  </a:lnTo>
                  <a:lnTo>
                    <a:pt x="761" y="280"/>
                  </a:lnTo>
                  <a:lnTo>
                    <a:pt x="761" y="274"/>
                  </a:lnTo>
                  <a:lnTo>
                    <a:pt x="761" y="272"/>
                  </a:lnTo>
                  <a:lnTo>
                    <a:pt x="759" y="271"/>
                  </a:lnTo>
                  <a:lnTo>
                    <a:pt x="759" y="267"/>
                  </a:lnTo>
                  <a:lnTo>
                    <a:pt x="759" y="267"/>
                  </a:lnTo>
                  <a:lnTo>
                    <a:pt x="761" y="262"/>
                  </a:lnTo>
                  <a:lnTo>
                    <a:pt x="763" y="258"/>
                  </a:lnTo>
                  <a:lnTo>
                    <a:pt x="765" y="254"/>
                  </a:lnTo>
                  <a:lnTo>
                    <a:pt x="766" y="249"/>
                  </a:lnTo>
                  <a:lnTo>
                    <a:pt x="766" y="249"/>
                  </a:lnTo>
                  <a:lnTo>
                    <a:pt x="766" y="244"/>
                  </a:lnTo>
                  <a:lnTo>
                    <a:pt x="765" y="240"/>
                  </a:lnTo>
                  <a:lnTo>
                    <a:pt x="767" y="235"/>
                  </a:lnTo>
                  <a:lnTo>
                    <a:pt x="768" y="232"/>
                  </a:lnTo>
                  <a:lnTo>
                    <a:pt x="768" y="231"/>
                  </a:lnTo>
                  <a:lnTo>
                    <a:pt x="768" y="231"/>
                  </a:lnTo>
                  <a:lnTo>
                    <a:pt x="766" y="231"/>
                  </a:lnTo>
                  <a:lnTo>
                    <a:pt x="763" y="230"/>
                  </a:lnTo>
                  <a:lnTo>
                    <a:pt x="763" y="224"/>
                  </a:lnTo>
                  <a:lnTo>
                    <a:pt x="765" y="217"/>
                  </a:lnTo>
                  <a:lnTo>
                    <a:pt x="764" y="209"/>
                  </a:lnTo>
                  <a:lnTo>
                    <a:pt x="766" y="202"/>
                  </a:lnTo>
                  <a:lnTo>
                    <a:pt x="768" y="195"/>
                  </a:lnTo>
                  <a:lnTo>
                    <a:pt x="771" y="189"/>
                  </a:lnTo>
                  <a:lnTo>
                    <a:pt x="769" y="183"/>
                  </a:lnTo>
                  <a:lnTo>
                    <a:pt x="766" y="178"/>
                  </a:lnTo>
                  <a:lnTo>
                    <a:pt x="764" y="173"/>
                  </a:lnTo>
                  <a:lnTo>
                    <a:pt x="763" y="168"/>
                  </a:lnTo>
                  <a:lnTo>
                    <a:pt x="760" y="162"/>
                  </a:lnTo>
                  <a:lnTo>
                    <a:pt x="762" y="155"/>
                  </a:lnTo>
                  <a:lnTo>
                    <a:pt x="766" y="150"/>
                  </a:lnTo>
                  <a:lnTo>
                    <a:pt x="769" y="145"/>
                  </a:lnTo>
                  <a:lnTo>
                    <a:pt x="771" y="142"/>
                  </a:lnTo>
                  <a:lnTo>
                    <a:pt x="780" y="142"/>
                  </a:lnTo>
                  <a:lnTo>
                    <a:pt x="786" y="134"/>
                  </a:lnTo>
                  <a:lnTo>
                    <a:pt x="786" y="132"/>
                  </a:lnTo>
                  <a:lnTo>
                    <a:pt x="788" y="129"/>
                  </a:lnTo>
                  <a:lnTo>
                    <a:pt x="790" y="125"/>
                  </a:lnTo>
                  <a:lnTo>
                    <a:pt x="788" y="118"/>
                  </a:lnTo>
                  <a:lnTo>
                    <a:pt x="789" y="109"/>
                  </a:lnTo>
                  <a:lnTo>
                    <a:pt x="787" y="100"/>
                  </a:lnTo>
                  <a:lnTo>
                    <a:pt x="785" y="90"/>
                  </a:lnTo>
                  <a:lnTo>
                    <a:pt x="778" y="77"/>
                  </a:lnTo>
                  <a:lnTo>
                    <a:pt x="768" y="63"/>
                  </a:lnTo>
                  <a:lnTo>
                    <a:pt x="759" y="47"/>
                  </a:lnTo>
                  <a:lnTo>
                    <a:pt x="751" y="36"/>
                  </a:lnTo>
                  <a:lnTo>
                    <a:pt x="742" y="26"/>
                  </a:lnTo>
                  <a:lnTo>
                    <a:pt x="733" y="16"/>
                  </a:lnTo>
                  <a:lnTo>
                    <a:pt x="724" y="8"/>
                  </a:lnTo>
                  <a:lnTo>
                    <a:pt x="715" y="2"/>
                  </a:lnTo>
                  <a:lnTo>
                    <a:pt x="715" y="0"/>
                  </a:lnTo>
                  <a:lnTo>
                    <a:pt x="711" y="0"/>
                  </a:lnTo>
                  <a:lnTo>
                    <a:pt x="702" y="4"/>
                  </a:lnTo>
                  <a:lnTo>
                    <a:pt x="700" y="6"/>
                  </a:lnTo>
                  <a:lnTo>
                    <a:pt x="701" y="7"/>
                  </a:lnTo>
                  <a:lnTo>
                    <a:pt x="706" y="9"/>
                  </a:lnTo>
                  <a:lnTo>
                    <a:pt x="710" y="10"/>
                  </a:lnTo>
                  <a:lnTo>
                    <a:pt x="710" y="14"/>
                  </a:lnTo>
                  <a:lnTo>
                    <a:pt x="710" y="16"/>
                  </a:lnTo>
                  <a:lnTo>
                    <a:pt x="712" y="28"/>
                  </a:lnTo>
                  <a:lnTo>
                    <a:pt x="711" y="29"/>
                  </a:lnTo>
                  <a:lnTo>
                    <a:pt x="668" y="40"/>
                  </a:lnTo>
                  <a:lnTo>
                    <a:pt x="666" y="55"/>
                  </a:lnTo>
                  <a:lnTo>
                    <a:pt x="659" y="85"/>
                  </a:lnTo>
                  <a:lnTo>
                    <a:pt x="658" y="94"/>
                  </a:lnTo>
                  <a:lnTo>
                    <a:pt x="662" y="108"/>
                  </a:lnTo>
                  <a:lnTo>
                    <a:pt x="658" y="118"/>
                  </a:lnTo>
                  <a:lnTo>
                    <a:pt x="657" y="130"/>
                  </a:lnTo>
                  <a:lnTo>
                    <a:pt x="658" y="142"/>
                  </a:lnTo>
                  <a:lnTo>
                    <a:pt x="655" y="150"/>
                  </a:lnTo>
                  <a:lnTo>
                    <a:pt x="649" y="158"/>
                  </a:lnTo>
                  <a:lnTo>
                    <a:pt x="638" y="159"/>
                  </a:lnTo>
                  <a:lnTo>
                    <a:pt x="635" y="159"/>
                  </a:lnTo>
                  <a:lnTo>
                    <a:pt x="634" y="159"/>
                  </a:lnTo>
                  <a:lnTo>
                    <a:pt x="633" y="163"/>
                  </a:lnTo>
                  <a:lnTo>
                    <a:pt x="636" y="174"/>
                  </a:lnTo>
                  <a:lnTo>
                    <a:pt x="636" y="185"/>
                  </a:lnTo>
                  <a:lnTo>
                    <a:pt x="637" y="202"/>
                  </a:lnTo>
                  <a:lnTo>
                    <a:pt x="635" y="213"/>
                  </a:lnTo>
                  <a:lnTo>
                    <a:pt x="628" y="219"/>
                  </a:lnTo>
                  <a:lnTo>
                    <a:pt x="621" y="222"/>
                  </a:lnTo>
                  <a:lnTo>
                    <a:pt x="610" y="218"/>
                  </a:lnTo>
                  <a:lnTo>
                    <a:pt x="603" y="214"/>
                  </a:lnTo>
                  <a:lnTo>
                    <a:pt x="588" y="211"/>
                  </a:lnTo>
                  <a:lnTo>
                    <a:pt x="579" y="203"/>
                  </a:lnTo>
                  <a:lnTo>
                    <a:pt x="576" y="200"/>
                  </a:lnTo>
                  <a:lnTo>
                    <a:pt x="569" y="197"/>
                  </a:lnTo>
                  <a:lnTo>
                    <a:pt x="562" y="191"/>
                  </a:lnTo>
                  <a:lnTo>
                    <a:pt x="553" y="189"/>
                  </a:lnTo>
                  <a:lnTo>
                    <a:pt x="546" y="184"/>
                  </a:lnTo>
                  <a:lnTo>
                    <a:pt x="542" y="180"/>
                  </a:lnTo>
                  <a:lnTo>
                    <a:pt x="539" y="170"/>
                  </a:lnTo>
                  <a:lnTo>
                    <a:pt x="539" y="170"/>
                  </a:lnTo>
                  <a:lnTo>
                    <a:pt x="536" y="153"/>
                  </a:lnTo>
                  <a:lnTo>
                    <a:pt x="528" y="153"/>
                  </a:lnTo>
                  <a:lnTo>
                    <a:pt x="516" y="154"/>
                  </a:lnTo>
                  <a:lnTo>
                    <a:pt x="507" y="156"/>
                  </a:lnTo>
                  <a:lnTo>
                    <a:pt x="505" y="151"/>
                  </a:lnTo>
                  <a:lnTo>
                    <a:pt x="505" y="141"/>
                  </a:lnTo>
                  <a:lnTo>
                    <a:pt x="500" y="132"/>
                  </a:lnTo>
                  <a:lnTo>
                    <a:pt x="498" y="130"/>
                  </a:lnTo>
                  <a:lnTo>
                    <a:pt x="496" y="126"/>
                  </a:lnTo>
                  <a:lnTo>
                    <a:pt x="493" y="125"/>
                  </a:lnTo>
                  <a:lnTo>
                    <a:pt x="491" y="125"/>
                  </a:lnTo>
                  <a:lnTo>
                    <a:pt x="485" y="125"/>
                  </a:lnTo>
                  <a:lnTo>
                    <a:pt x="482" y="134"/>
                  </a:lnTo>
                  <a:lnTo>
                    <a:pt x="476" y="144"/>
                  </a:lnTo>
                  <a:lnTo>
                    <a:pt x="477" y="149"/>
                  </a:lnTo>
                  <a:lnTo>
                    <a:pt x="482" y="154"/>
                  </a:lnTo>
                  <a:lnTo>
                    <a:pt x="482" y="154"/>
                  </a:lnTo>
                  <a:lnTo>
                    <a:pt x="482" y="154"/>
                  </a:lnTo>
                  <a:lnTo>
                    <a:pt x="485" y="157"/>
                  </a:lnTo>
                  <a:lnTo>
                    <a:pt x="490" y="162"/>
                  </a:lnTo>
                  <a:lnTo>
                    <a:pt x="496" y="169"/>
                  </a:lnTo>
                  <a:lnTo>
                    <a:pt x="503" y="177"/>
                  </a:lnTo>
                  <a:lnTo>
                    <a:pt x="503" y="177"/>
                  </a:lnTo>
                  <a:lnTo>
                    <a:pt x="508" y="182"/>
                  </a:lnTo>
                  <a:lnTo>
                    <a:pt x="513" y="188"/>
                  </a:lnTo>
                  <a:lnTo>
                    <a:pt x="517" y="196"/>
                  </a:lnTo>
                  <a:lnTo>
                    <a:pt x="515" y="207"/>
                  </a:lnTo>
                  <a:lnTo>
                    <a:pt x="513" y="211"/>
                  </a:lnTo>
                  <a:lnTo>
                    <a:pt x="510" y="220"/>
                  </a:lnTo>
                  <a:lnTo>
                    <a:pt x="505" y="227"/>
                  </a:lnTo>
                  <a:lnTo>
                    <a:pt x="505" y="229"/>
                  </a:lnTo>
                  <a:lnTo>
                    <a:pt x="501" y="233"/>
                  </a:lnTo>
                  <a:lnTo>
                    <a:pt x="495" y="245"/>
                  </a:lnTo>
                  <a:lnTo>
                    <a:pt x="487" y="255"/>
                  </a:lnTo>
                  <a:lnTo>
                    <a:pt x="478" y="264"/>
                  </a:lnTo>
                  <a:lnTo>
                    <a:pt x="472" y="270"/>
                  </a:lnTo>
                  <a:lnTo>
                    <a:pt x="467" y="279"/>
                  </a:lnTo>
                  <a:lnTo>
                    <a:pt x="465" y="285"/>
                  </a:lnTo>
                  <a:lnTo>
                    <a:pt x="464" y="287"/>
                  </a:lnTo>
                  <a:lnTo>
                    <a:pt x="461" y="287"/>
                  </a:lnTo>
                  <a:lnTo>
                    <a:pt x="458" y="281"/>
                  </a:lnTo>
                  <a:lnTo>
                    <a:pt x="455" y="273"/>
                  </a:lnTo>
                  <a:lnTo>
                    <a:pt x="451" y="265"/>
                  </a:lnTo>
                  <a:lnTo>
                    <a:pt x="441" y="258"/>
                  </a:lnTo>
                  <a:lnTo>
                    <a:pt x="429" y="253"/>
                  </a:lnTo>
                  <a:lnTo>
                    <a:pt x="424" y="252"/>
                  </a:lnTo>
                  <a:lnTo>
                    <a:pt x="418" y="262"/>
                  </a:lnTo>
                  <a:lnTo>
                    <a:pt x="401" y="289"/>
                  </a:lnTo>
                  <a:lnTo>
                    <a:pt x="398" y="289"/>
                  </a:lnTo>
                  <a:lnTo>
                    <a:pt x="397" y="290"/>
                  </a:lnTo>
                  <a:lnTo>
                    <a:pt x="393" y="294"/>
                  </a:lnTo>
                  <a:lnTo>
                    <a:pt x="385" y="302"/>
                  </a:lnTo>
                  <a:lnTo>
                    <a:pt x="377" y="312"/>
                  </a:lnTo>
                  <a:lnTo>
                    <a:pt x="375" y="317"/>
                  </a:lnTo>
                  <a:lnTo>
                    <a:pt x="373" y="314"/>
                  </a:lnTo>
                  <a:lnTo>
                    <a:pt x="369" y="308"/>
                  </a:lnTo>
                  <a:lnTo>
                    <a:pt x="364" y="303"/>
                  </a:lnTo>
                  <a:lnTo>
                    <a:pt x="359" y="303"/>
                  </a:lnTo>
                  <a:lnTo>
                    <a:pt x="356" y="307"/>
                  </a:lnTo>
                  <a:lnTo>
                    <a:pt x="356" y="307"/>
                  </a:lnTo>
                  <a:lnTo>
                    <a:pt x="354" y="312"/>
                  </a:lnTo>
                  <a:lnTo>
                    <a:pt x="349" y="312"/>
                  </a:lnTo>
                  <a:lnTo>
                    <a:pt x="349" y="361"/>
                  </a:lnTo>
                  <a:lnTo>
                    <a:pt x="339" y="381"/>
                  </a:lnTo>
                  <a:lnTo>
                    <a:pt x="338" y="381"/>
                  </a:lnTo>
                  <a:lnTo>
                    <a:pt x="332" y="377"/>
                  </a:lnTo>
                  <a:lnTo>
                    <a:pt x="324" y="387"/>
                  </a:lnTo>
                  <a:lnTo>
                    <a:pt x="313" y="391"/>
                  </a:lnTo>
                  <a:lnTo>
                    <a:pt x="299" y="396"/>
                  </a:lnTo>
                  <a:lnTo>
                    <a:pt x="293" y="397"/>
                  </a:lnTo>
                  <a:lnTo>
                    <a:pt x="286" y="398"/>
                  </a:lnTo>
                  <a:lnTo>
                    <a:pt x="280" y="396"/>
                  </a:lnTo>
                  <a:lnTo>
                    <a:pt x="280" y="386"/>
                  </a:lnTo>
                  <a:lnTo>
                    <a:pt x="279" y="377"/>
                  </a:lnTo>
                  <a:lnTo>
                    <a:pt x="279" y="366"/>
                  </a:lnTo>
                  <a:lnTo>
                    <a:pt x="282" y="359"/>
                  </a:lnTo>
                  <a:lnTo>
                    <a:pt x="284" y="352"/>
                  </a:lnTo>
                  <a:lnTo>
                    <a:pt x="276" y="341"/>
                  </a:lnTo>
                  <a:lnTo>
                    <a:pt x="263" y="322"/>
                  </a:lnTo>
                  <a:lnTo>
                    <a:pt x="254" y="311"/>
                  </a:lnTo>
                  <a:lnTo>
                    <a:pt x="248" y="299"/>
                  </a:lnTo>
                  <a:lnTo>
                    <a:pt x="249" y="290"/>
                  </a:lnTo>
                  <a:lnTo>
                    <a:pt x="249" y="280"/>
                  </a:lnTo>
                  <a:lnTo>
                    <a:pt x="236" y="279"/>
                  </a:lnTo>
                  <a:lnTo>
                    <a:pt x="226" y="281"/>
                  </a:lnTo>
                  <a:lnTo>
                    <a:pt x="233" y="268"/>
                  </a:lnTo>
                  <a:lnTo>
                    <a:pt x="237" y="259"/>
                  </a:lnTo>
                  <a:lnTo>
                    <a:pt x="231" y="261"/>
                  </a:lnTo>
                  <a:lnTo>
                    <a:pt x="224" y="263"/>
                  </a:lnTo>
                  <a:lnTo>
                    <a:pt x="224" y="263"/>
                  </a:lnTo>
                  <a:lnTo>
                    <a:pt x="218" y="267"/>
                  </a:lnTo>
                  <a:lnTo>
                    <a:pt x="214" y="267"/>
                  </a:lnTo>
                  <a:lnTo>
                    <a:pt x="211" y="264"/>
                  </a:lnTo>
                  <a:lnTo>
                    <a:pt x="212" y="260"/>
                  </a:lnTo>
                  <a:lnTo>
                    <a:pt x="212" y="259"/>
                  </a:lnTo>
                  <a:lnTo>
                    <a:pt x="210" y="260"/>
                  </a:lnTo>
                  <a:lnTo>
                    <a:pt x="205" y="256"/>
                  </a:lnTo>
                  <a:lnTo>
                    <a:pt x="205" y="256"/>
                  </a:lnTo>
                  <a:lnTo>
                    <a:pt x="201" y="258"/>
                  </a:lnTo>
                  <a:lnTo>
                    <a:pt x="201" y="265"/>
                  </a:lnTo>
                  <a:lnTo>
                    <a:pt x="194" y="272"/>
                  </a:lnTo>
                  <a:lnTo>
                    <a:pt x="187" y="279"/>
                  </a:lnTo>
                  <a:lnTo>
                    <a:pt x="183" y="285"/>
                  </a:lnTo>
                  <a:lnTo>
                    <a:pt x="181" y="291"/>
                  </a:lnTo>
                  <a:lnTo>
                    <a:pt x="182" y="292"/>
                  </a:lnTo>
                  <a:lnTo>
                    <a:pt x="185" y="296"/>
                  </a:lnTo>
                  <a:lnTo>
                    <a:pt x="185" y="296"/>
                  </a:lnTo>
                  <a:lnTo>
                    <a:pt x="185" y="298"/>
                  </a:lnTo>
                  <a:lnTo>
                    <a:pt x="186" y="302"/>
                  </a:lnTo>
                  <a:lnTo>
                    <a:pt x="182" y="309"/>
                  </a:lnTo>
                  <a:lnTo>
                    <a:pt x="178" y="316"/>
                  </a:lnTo>
                  <a:lnTo>
                    <a:pt x="171" y="321"/>
                  </a:lnTo>
                  <a:lnTo>
                    <a:pt x="165" y="323"/>
                  </a:lnTo>
                  <a:lnTo>
                    <a:pt x="167" y="331"/>
                  </a:lnTo>
                  <a:lnTo>
                    <a:pt x="167" y="336"/>
                  </a:lnTo>
                  <a:lnTo>
                    <a:pt x="171" y="334"/>
                  </a:lnTo>
                  <a:lnTo>
                    <a:pt x="173" y="339"/>
                  </a:lnTo>
                  <a:lnTo>
                    <a:pt x="173" y="345"/>
                  </a:lnTo>
                  <a:lnTo>
                    <a:pt x="174" y="351"/>
                  </a:lnTo>
                  <a:lnTo>
                    <a:pt x="180" y="353"/>
                  </a:lnTo>
                  <a:lnTo>
                    <a:pt x="190" y="349"/>
                  </a:lnTo>
                  <a:lnTo>
                    <a:pt x="197" y="348"/>
                  </a:lnTo>
                  <a:lnTo>
                    <a:pt x="206" y="348"/>
                  </a:lnTo>
                  <a:lnTo>
                    <a:pt x="208" y="351"/>
                  </a:lnTo>
                  <a:lnTo>
                    <a:pt x="211" y="353"/>
                  </a:lnTo>
                  <a:lnTo>
                    <a:pt x="216" y="359"/>
                  </a:lnTo>
                  <a:lnTo>
                    <a:pt x="218" y="359"/>
                  </a:lnTo>
                  <a:lnTo>
                    <a:pt x="226" y="360"/>
                  </a:lnTo>
                  <a:lnTo>
                    <a:pt x="226" y="362"/>
                  </a:lnTo>
                  <a:lnTo>
                    <a:pt x="228" y="368"/>
                  </a:lnTo>
                  <a:lnTo>
                    <a:pt x="228" y="377"/>
                  </a:lnTo>
                  <a:lnTo>
                    <a:pt x="230" y="380"/>
                  </a:lnTo>
                  <a:lnTo>
                    <a:pt x="230" y="381"/>
                  </a:lnTo>
                  <a:lnTo>
                    <a:pt x="231" y="382"/>
                  </a:lnTo>
                  <a:lnTo>
                    <a:pt x="227" y="388"/>
                  </a:lnTo>
                  <a:lnTo>
                    <a:pt x="226" y="392"/>
                  </a:lnTo>
                  <a:lnTo>
                    <a:pt x="224" y="398"/>
                  </a:lnTo>
                  <a:lnTo>
                    <a:pt x="219" y="402"/>
                  </a:lnTo>
                  <a:lnTo>
                    <a:pt x="216" y="407"/>
                  </a:lnTo>
                  <a:lnTo>
                    <a:pt x="218" y="411"/>
                  </a:lnTo>
                  <a:lnTo>
                    <a:pt x="218" y="416"/>
                  </a:lnTo>
                  <a:lnTo>
                    <a:pt x="217" y="427"/>
                  </a:lnTo>
                  <a:lnTo>
                    <a:pt x="215" y="435"/>
                  </a:lnTo>
                  <a:lnTo>
                    <a:pt x="211" y="447"/>
                  </a:lnTo>
                  <a:lnTo>
                    <a:pt x="207" y="458"/>
                  </a:lnTo>
                  <a:lnTo>
                    <a:pt x="201" y="463"/>
                  </a:lnTo>
                  <a:lnTo>
                    <a:pt x="194" y="466"/>
                  </a:lnTo>
                  <a:lnTo>
                    <a:pt x="191" y="472"/>
                  </a:lnTo>
                  <a:lnTo>
                    <a:pt x="190" y="477"/>
                  </a:lnTo>
                  <a:lnTo>
                    <a:pt x="189" y="481"/>
                  </a:lnTo>
                  <a:lnTo>
                    <a:pt x="189" y="481"/>
                  </a:lnTo>
                  <a:lnTo>
                    <a:pt x="189" y="481"/>
                  </a:lnTo>
                  <a:lnTo>
                    <a:pt x="188" y="481"/>
                  </a:lnTo>
                  <a:lnTo>
                    <a:pt x="183" y="482"/>
                  </a:lnTo>
                  <a:lnTo>
                    <a:pt x="178" y="478"/>
                  </a:lnTo>
                  <a:lnTo>
                    <a:pt x="174" y="476"/>
                  </a:lnTo>
                  <a:lnTo>
                    <a:pt x="167" y="470"/>
                  </a:lnTo>
                  <a:lnTo>
                    <a:pt x="164" y="467"/>
                  </a:lnTo>
                  <a:lnTo>
                    <a:pt x="162" y="466"/>
                  </a:lnTo>
                  <a:lnTo>
                    <a:pt x="161" y="465"/>
                  </a:lnTo>
                  <a:lnTo>
                    <a:pt x="156" y="467"/>
                  </a:lnTo>
                  <a:lnTo>
                    <a:pt x="156" y="473"/>
                  </a:lnTo>
                  <a:lnTo>
                    <a:pt x="152" y="479"/>
                  </a:lnTo>
                  <a:lnTo>
                    <a:pt x="150" y="485"/>
                  </a:lnTo>
                  <a:lnTo>
                    <a:pt x="146" y="492"/>
                  </a:lnTo>
                  <a:lnTo>
                    <a:pt x="144" y="491"/>
                  </a:lnTo>
                  <a:lnTo>
                    <a:pt x="140" y="490"/>
                  </a:lnTo>
                  <a:lnTo>
                    <a:pt x="139" y="483"/>
                  </a:lnTo>
                  <a:lnTo>
                    <a:pt x="140" y="474"/>
                  </a:lnTo>
                  <a:lnTo>
                    <a:pt x="139" y="469"/>
                  </a:lnTo>
                  <a:lnTo>
                    <a:pt x="129" y="463"/>
                  </a:lnTo>
                  <a:lnTo>
                    <a:pt x="118" y="458"/>
                  </a:lnTo>
                  <a:lnTo>
                    <a:pt x="112" y="453"/>
                  </a:lnTo>
                  <a:lnTo>
                    <a:pt x="105" y="451"/>
                  </a:lnTo>
                  <a:lnTo>
                    <a:pt x="102" y="457"/>
                  </a:lnTo>
                  <a:lnTo>
                    <a:pt x="98" y="457"/>
                  </a:lnTo>
                  <a:lnTo>
                    <a:pt x="97" y="457"/>
                  </a:lnTo>
                  <a:lnTo>
                    <a:pt x="90" y="457"/>
                  </a:lnTo>
                  <a:lnTo>
                    <a:pt x="86" y="457"/>
                  </a:lnTo>
                  <a:lnTo>
                    <a:pt x="83" y="457"/>
                  </a:lnTo>
                  <a:lnTo>
                    <a:pt x="78" y="457"/>
                  </a:lnTo>
                  <a:lnTo>
                    <a:pt x="65" y="462"/>
                  </a:lnTo>
                  <a:lnTo>
                    <a:pt x="58" y="464"/>
                  </a:lnTo>
                  <a:lnTo>
                    <a:pt x="46" y="470"/>
                  </a:lnTo>
                  <a:lnTo>
                    <a:pt x="45" y="470"/>
                  </a:lnTo>
                  <a:lnTo>
                    <a:pt x="39" y="473"/>
                  </a:lnTo>
                  <a:lnTo>
                    <a:pt x="39" y="473"/>
                  </a:lnTo>
                  <a:lnTo>
                    <a:pt x="33" y="477"/>
                  </a:lnTo>
                  <a:lnTo>
                    <a:pt x="24" y="480"/>
                  </a:lnTo>
                  <a:lnTo>
                    <a:pt x="0" y="489"/>
                  </a:lnTo>
                  <a:lnTo>
                    <a:pt x="9" y="504"/>
                  </a:lnTo>
                  <a:lnTo>
                    <a:pt x="25" y="532"/>
                  </a:lnTo>
                  <a:lnTo>
                    <a:pt x="24" y="534"/>
                  </a:lnTo>
                  <a:lnTo>
                    <a:pt x="29" y="543"/>
                  </a:lnTo>
                  <a:lnTo>
                    <a:pt x="35" y="553"/>
                  </a:lnTo>
                  <a:close/>
                </a:path>
              </a:pathLst>
            </a:custGeom>
            <a:solidFill>
              <a:srgbClr val="323F4F"/>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06" name="Google Shape;1206;p51" descr="{&quot;Key&quot;:&quot;nandi&quot;,&quot;Name&quot;:&quot;Nandi&quot;,&quot;Value&quot;:28.0,&quot;Formula&quot;:&quot;28&quot;,&quot;Text&quot;:&quot;28&quot;,&quot;OfficeApplication&quot;:1,&quot;HasValue&quot;:true}"/>
            <p:cNvSpPr/>
            <p:nvPr/>
          </p:nvSpPr>
          <p:spPr>
            <a:xfrm>
              <a:off x="1472354" y="3271763"/>
              <a:ext cx="379802" cy="366216"/>
            </a:xfrm>
            <a:custGeom>
              <a:avLst/>
              <a:gdLst/>
              <a:ahLst/>
              <a:cxnLst/>
              <a:rect l="l" t="t" r="r" b="b"/>
              <a:pathLst>
                <a:path w="305" h="293" extrusionOk="0">
                  <a:moveTo>
                    <a:pt x="213" y="291"/>
                  </a:moveTo>
                  <a:lnTo>
                    <a:pt x="228" y="289"/>
                  </a:lnTo>
                  <a:lnTo>
                    <a:pt x="229" y="289"/>
                  </a:lnTo>
                  <a:lnTo>
                    <a:pt x="234" y="288"/>
                  </a:lnTo>
                  <a:lnTo>
                    <a:pt x="239" y="287"/>
                  </a:lnTo>
                  <a:lnTo>
                    <a:pt x="241" y="285"/>
                  </a:lnTo>
                  <a:lnTo>
                    <a:pt x="244" y="283"/>
                  </a:lnTo>
                  <a:lnTo>
                    <a:pt x="246" y="282"/>
                  </a:lnTo>
                  <a:lnTo>
                    <a:pt x="248" y="282"/>
                  </a:lnTo>
                  <a:lnTo>
                    <a:pt x="249" y="282"/>
                  </a:lnTo>
                  <a:lnTo>
                    <a:pt x="250" y="283"/>
                  </a:lnTo>
                  <a:lnTo>
                    <a:pt x="252" y="285"/>
                  </a:lnTo>
                  <a:lnTo>
                    <a:pt x="254" y="287"/>
                  </a:lnTo>
                  <a:lnTo>
                    <a:pt x="256" y="288"/>
                  </a:lnTo>
                  <a:lnTo>
                    <a:pt x="259" y="290"/>
                  </a:lnTo>
                  <a:lnTo>
                    <a:pt x="260" y="290"/>
                  </a:lnTo>
                  <a:lnTo>
                    <a:pt x="262" y="292"/>
                  </a:lnTo>
                  <a:lnTo>
                    <a:pt x="277" y="293"/>
                  </a:lnTo>
                  <a:lnTo>
                    <a:pt x="286" y="287"/>
                  </a:lnTo>
                  <a:lnTo>
                    <a:pt x="291" y="283"/>
                  </a:lnTo>
                  <a:lnTo>
                    <a:pt x="293" y="282"/>
                  </a:lnTo>
                  <a:lnTo>
                    <a:pt x="300" y="279"/>
                  </a:lnTo>
                  <a:lnTo>
                    <a:pt x="292" y="255"/>
                  </a:lnTo>
                  <a:lnTo>
                    <a:pt x="295" y="244"/>
                  </a:lnTo>
                  <a:lnTo>
                    <a:pt x="295" y="243"/>
                  </a:lnTo>
                  <a:lnTo>
                    <a:pt x="297" y="241"/>
                  </a:lnTo>
                  <a:lnTo>
                    <a:pt x="298" y="241"/>
                  </a:lnTo>
                  <a:lnTo>
                    <a:pt x="305" y="237"/>
                  </a:lnTo>
                  <a:lnTo>
                    <a:pt x="305" y="236"/>
                  </a:lnTo>
                  <a:lnTo>
                    <a:pt x="305" y="235"/>
                  </a:lnTo>
                  <a:lnTo>
                    <a:pt x="302" y="230"/>
                  </a:lnTo>
                  <a:lnTo>
                    <a:pt x="295" y="219"/>
                  </a:lnTo>
                  <a:lnTo>
                    <a:pt x="290" y="209"/>
                  </a:lnTo>
                  <a:lnTo>
                    <a:pt x="285" y="200"/>
                  </a:lnTo>
                  <a:lnTo>
                    <a:pt x="283" y="196"/>
                  </a:lnTo>
                  <a:lnTo>
                    <a:pt x="282" y="194"/>
                  </a:lnTo>
                  <a:lnTo>
                    <a:pt x="280" y="194"/>
                  </a:lnTo>
                  <a:lnTo>
                    <a:pt x="278" y="194"/>
                  </a:lnTo>
                  <a:lnTo>
                    <a:pt x="277" y="192"/>
                  </a:lnTo>
                  <a:lnTo>
                    <a:pt x="277" y="191"/>
                  </a:lnTo>
                  <a:lnTo>
                    <a:pt x="277" y="191"/>
                  </a:lnTo>
                  <a:lnTo>
                    <a:pt x="276" y="189"/>
                  </a:lnTo>
                  <a:lnTo>
                    <a:pt x="274" y="189"/>
                  </a:lnTo>
                  <a:lnTo>
                    <a:pt x="272" y="188"/>
                  </a:lnTo>
                  <a:lnTo>
                    <a:pt x="270" y="188"/>
                  </a:lnTo>
                  <a:lnTo>
                    <a:pt x="268" y="187"/>
                  </a:lnTo>
                  <a:lnTo>
                    <a:pt x="264" y="186"/>
                  </a:lnTo>
                  <a:lnTo>
                    <a:pt x="262" y="185"/>
                  </a:lnTo>
                  <a:lnTo>
                    <a:pt x="261" y="183"/>
                  </a:lnTo>
                  <a:lnTo>
                    <a:pt x="260" y="176"/>
                  </a:lnTo>
                  <a:lnTo>
                    <a:pt x="262" y="174"/>
                  </a:lnTo>
                  <a:lnTo>
                    <a:pt x="262" y="172"/>
                  </a:lnTo>
                  <a:lnTo>
                    <a:pt x="262" y="165"/>
                  </a:lnTo>
                  <a:lnTo>
                    <a:pt x="262" y="162"/>
                  </a:lnTo>
                  <a:lnTo>
                    <a:pt x="264" y="162"/>
                  </a:lnTo>
                  <a:lnTo>
                    <a:pt x="267" y="162"/>
                  </a:lnTo>
                  <a:lnTo>
                    <a:pt x="268" y="163"/>
                  </a:lnTo>
                  <a:lnTo>
                    <a:pt x="269" y="163"/>
                  </a:lnTo>
                  <a:lnTo>
                    <a:pt x="271" y="163"/>
                  </a:lnTo>
                  <a:lnTo>
                    <a:pt x="272" y="163"/>
                  </a:lnTo>
                  <a:lnTo>
                    <a:pt x="274" y="163"/>
                  </a:lnTo>
                  <a:lnTo>
                    <a:pt x="274" y="161"/>
                  </a:lnTo>
                  <a:lnTo>
                    <a:pt x="274" y="160"/>
                  </a:lnTo>
                  <a:lnTo>
                    <a:pt x="273" y="158"/>
                  </a:lnTo>
                  <a:lnTo>
                    <a:pt x="272" y="156"/>
                  </a:lnTo>
                  <a:lnTo>
                    <a:pt x="270" y="153"/>
                  </a:lnTo>
                  <a:lnTo>
                    <a:pt x="270" y="152"/>
                  </a:lnTo>
                  <a:lnTo>
                    <a:pt x="268" y="153"/>
                  </a:lnTo>
                  <a:lnTo>
                    <a:pt x="266" y="154"/>
                  </a:lnTo>
                  <a:lnTo>
                    <a:pt x="265" y="154"/>
                  </a:lnTo>
                  <a:lnTo>
                    <a:pt x="263" y="155"/>
                  </a:lnTo>
                  <a:lnTo>
                    <a:pt x="260" y="152"/>
                  </a:lnTo>
                  <a:lnTo>
                    <a:pt x="259" y="150"/>
                  </a:lnTo>
                  <a:lnTo>
                    <a:pt x="258" y="148"/>
                  </a:lnTo>
                  <a:lnTo>
                    <a:pt x="257" y="148"/>
                  </a:lnTo>
                  <a:lnTo>
                    <a:pt x="255" y="146"/>
                  </a:lnTo>
                  <a:lnTo>
                    <a:pt x="254" y="146"/>
                  </a:lnTo>
                  <a:lnTo>
                    <a:pt x="252" y="149"/>
                  </a:lnTo>
                  <a:lnTo>
                    <a:pt x="250" y="150"/>
                  </a:lnTo>
                  <a:lnTo>
                    <a:pt x="249" y="148"/>
                  </a:lnTo>
                  <a:lnTo>
                    <a:pt x="247" y="148"/>
                  </a:lnTo>
                  <a:lnTo>
                    <a:pt x="244" y="147"/>
                  </a:lnTo>
                  <a:lnTo>
                    <a:pt x="244" y="147"/>
                  </a:lnTo>
                  <a:lnTo>
                    <a:pt x="243" y="146"/>
                  </a:lnTo>
                  <a:lnTo>
                    <a:pt x="241" y="145"/>
                  </a:lnTo>
                  <a:lnTo>
                    <a:pt x="241" y="144"/>
                  </a:lnTo>
                  <a:lnTo>
                    <a:pt x="240" y="143"/>
                  </a:lnTo>
                  <a:lnTo>
                    <a:pt x="236" y="137"/>
                  </a:lnTo>
                  <a:lnTo>
                    <a:pt x="234" y="134"/>
                  </a:lnTo>
                  <a:lnTo>
                    <a:pt x="234" y="133"/>
                  </a:lnTo>
                  <a:lnTo>
                    <a:pt x="231" y="129"/>
                  </a:lnTo>
                  <a:lnTo>
                    <a:pt x="229" y="126"/>
                  </a:lnTo>
                  <a:lnTo>
                    <a:pt x="228" y="125"/>
                  </a:lnTo>
                  <a:lnTo>
                    <a:pt x="226" y="123"/>
                  </a:lnTo>
                  <a:lnTo>
                    <a:pt x="225" y="120"/>
                  </a:lnTo>
                  <a:lnTo>
                    <a:pt x="223" y="117"/>
                  </a:lnTo>
                  <a:lnTo>
                    <a:pt x="221" y="114"/>
                  </a:lnTo>
                  <a:lnTo>
                    <a:pt x="216" y="110"/>
                  </a:lnTo>
                  <a:lnTo>
                    <a:pt x="213" y="104"/>
                  </a:lnTo>
                  <a:lnTo>
                    <a:pt x="209" y="97"/>
                  </a:lnTo>
                  <a:lnTo>
                    <a:pt x="203" y="90"/>
                  </a:lnTo>
                  <a:lnTo>
                    <a:pt x="201" y="83"/>
                  </a:lnTo>
                  <a:lnTo>
                    <a:pt x="199" y="80"/>
                  </a:lnTo>
                  <a:lnTo>
                    <a:pt x="198" y="76"/>
                  </a:lnTo>
                  <a:lnTo>
                    <a:pt x="196" y="76"/>
                  </a:lnTo>
                  <a:lnTo>
                    <a:pt x="194" y="70"/>
                  </a:lnTo>
                  <a:lnTo>
                    <a:pt x="193" y="66"/>
                  </a:lnTo>
                  <a:lnTo>
                    <a:pt x="190" y="61"/>
                  </a:lnTo>
                  <a:lnTo>
                    <a:pt x="187" y="59"/>
                  </a:lnTo>
                  <a:lnTo>
                    <a:pt x="182" y="51"/>
                  </a:lnTo>
                  <a:lnTo>
                    <a:pt x="182" y="50"/>
                  </a:lnTo>
                  <a:lnTo>
                    <a:pt x="176" y="39"/>
                  </a:lnTo>
                  <a:lnTo>
                    <a:pt x="179" y="35"/>
                  </a:lnTo>
                  <a:lnTo>
                    <a:pt x="182" y="30"/>
                  </a:lnTo>
                  <a:lnTo>
                    <a:pt x="184" y="25"/>
                  </a:lnTo>
                  <a:lnTo>
                    <a:pt x="184" y="25"/>
                  </a:lnTo>
                  <a:lnTo>
                    <a:pt x="184" y="21"/>
                  </a:lnTo>
                  <a:lnTo>
                    <a:pt x="184" y="17"/>
                  </a:lnTo>
                  <a:lnTo>
                    <a:pt x="186" y="12"/>
                  </a:lnTo>
                  <a:lnTo>
                    <a:pt x="187" y="8"/>
                  </a:lnTo>
                  <a:lnTo>
                    <a:pt x="187" y="8"/>
                  </a:lnTo>
                  <a:lnTo>
                    <a:pt x="184" y="9"/>
                  </a:lnTo>
                  <a:lnTo>
                    <a:pt x="182" y="10"/>
                  </a:lnTo>
                  <a:lnTo>
                    <a:pt x="178" y="11"/>
                  </a:lnTo>
                  <a:lnTo>
                    <a:pt x="177" y="11"/>
                  </a:lnTo>
                  <a:lnTo>
                    <a:pt x="176" y="10"/>
                  </a:lnTo>
                  <a:lnTo>
                    <a:pt x="174" y="9"/>
                  </a:lnTo>
                  <a:lnTo>
                    <a:pt x="172" y="8"/>
                  </a:lnTo>
                  <a:lnTo>
                    <a:pt x="169" y="8"/>
                  </a:lnTo>
                  <a:lnTo>
                    <a:pt x="168" y="7"/>
                  </a:lnTo>
                  <a:lnTo>
                    <a:pt x="167" y="7"/>
                  </a:lnTo>
                  <a:lnTo>
                    <a:pt x="165" y="7"/>
                  </a:lnTo>
                  <a:lnTo>
                    <a:pt x="162" y="6"/>
                  </a:lnTo>
                  <a:lnTo>
                    <a:pt x="161" y="4"/>
                  </a:lnTo>
                  <a:lnTo>
                    <a:pt x="160" y="6"/>
                  </a:lnTo>
                  <a:lnTo>
                    <a:pt x="159" y="10"/>
                  </a:lnTo>
                  <a:lnTo>
                    <a:pt x="157" y="9"/>
                  </a:lnTo>
                  <a:lnTo>
                    <a:pt x="157" y="10"/>
                  </a:lnTo>
                  <a:lnTo>
                    <a:pt x="155" y="9"/>
                  </a:lnTo>
                  <a:lnTo>
                    <a:pt x="153" y="8"/>
                  </a:lnTo>
                  <a:lnTo>
                    <a:pt x="146" y="5"/>
                  </a:lnTo>
                  <a:lnTo>
                    <a:pt x="143" y="4"/>
                  </a:lnTo>
                  <a:lnTo>
                    <a:pt x="139" y="2"/>
                  </a:lnTo>
                  <a:lnTo>
                    <a:pt x="138" y="1"/>
                  </a:lnTo>
                  <a:lnTo>
                    <a:pt x="135" y="0"/>
                  </a:lnTo>
                  <a:lnTo>
                    <a:pt x="124" y="1"/>
                  </a:lnTo>
                  <a:lnTo>
                    <a:pt x="124" y="0"/>
                  </a:lnTo>
                  <a:lnTo>
                    <a:pt x="124" y="0"/>
                  </a:lnTo>
                  <a:lnTo>
                    <a:pt x="123" y="1"/>
                  </a:lnTo>
                  <a:lnTo>
                    <a:pt x="106" y="3"/>
                  </a:lnTo>
                  <a:lnTo>
                    <a:pt x="104" y="3"/>
                  </a:lnTo>
                  <a:lnTo>
                    <a:pt x="97" y="3"/>
                  </a:lnTo>
                  <a:lnTo>
                    <a:pt x="97" y="2"/>
                  </a:lnTo>
                  <a:lnTo>
                    <a:pt x="82" y="3"/>
                  </a:lnTo>
                  <a:lnTo>
                    <a:pt x="76" y="3"/>
                  </a:lnTo>
                  <a:lnTo>
                    <a:pt x="70" y="4"/>
                  </a:lnTo>
                  <a:lnTo>
                    <a:pt x="62" y="5"/>
                  </a:lnTo>
                  <a:lnTo>
                    <a:pt x="58" y="5"/>
                  </a:lnTo>
                  <a:lnTo>
                    <a:pt x="54" y="5"/>
                  </a:lnTo>
                  <a:lnTo>
                    <a:pt x="51" y="6"/>
                  </a:lnTo>
                  <a:lnTo>
                    <a:pt x="58" y="11"/>
                  </a:lnTo>
                  <a:lnTo>
                    <a:pt x="59" y="13"/>
                  </a:lnTo>
                  <a:lnTo>
                    <a:pt x="61" y="14"/>
                  </a:lnTo>
                  <a:lnTo>
                    <a:pt x="64" y="16"/>
                  </a:lnTo>
                  <a:lnTo>
                    <a:pt x="64" y="16"/>
                  </a:lnTo>
                  <a:lnTo>
                    <a:pt x="66" y="18"/>
                  </a:lnTo>
                  <a:lnTo>
                    <a:pt x="68" y="19"/>
                  </a:lnTo>
                  <a:lnTo>
                    <a:pt x="71" y="22"/>
                  </a:lnTo>
                  <a:lnTo>
                    <a:pt x="74" y="24"/>
                  </a:lnTo>
                  <a:lnTo>
                    <a:pt x="74" y="25"/>
                  </a:lnTo>
                  <a:lnTo>
                    <a:pt x="74" y="27"/>
                  </a:lnTo>
                  <a:lnTo>
                    <a:pt x="74" y="29"/>
                  </a:lnTo>
                  <a:lnTo>
                    <a:pt x="75" y="30"/>
                  </a:lnTo>
                  <a:lnTo>
                    <a:pt x="76" y="31"/>
                  </a:lnTo>
                  <a:lnTo>
                    <a:pt x="76" y="31"/>
                  </a:lnTo>
                  <a:lnTo>
                    <a:pt x="79" y="33"/>
                  </a:lnTo>
                  <a:lnTo>
                    <a:pt x="79" y="34"/>
                  </a:lnTo>
                  <a:lnTo>
                    <a:pt x="81" y="35"/>
                  </a:lnTo>
                  <a:lnTo>
                    <a:pt x="81" y="36"/>
                  </a:lnTo>
                  <a:lnTo>
                    <a:pt x="82" y="37"/>
                  </a:lnTo>
                  <a:lnTo>
                    <a:pt x="83" y="37"/>
                  </a:lnTo>
                  <a:lnTo>
                    <a:pt x="84" y="40"/>
                  </a:lnTo>
                  <a:lnTo>
                    <a:pt x="87" y="46"/>
                  </a:lnTo>
                  <a:lnTo>
                    <a:pt x="90" y="52"/>
                  </a:lnTo>
                  <a:lnTo>
                    <a:pt x="93" y="58"/>
                  </a:lnTo>
                  <a:lnTo>
                    <a:pt x="95" y="61"/>
                  </a:lnTo>
                  <a:lnTo>
                    <a:pt x="95" y="61"/>
                  </a:lnTo>
                  <a:lnTo>
                    <a:pt x="95" y="63"/>
                  </a:lnTo>
                  <a:lnTo>
                    <a:pt x="96" y="64"/>
                  </a:lnTo>
                  <a:lnTo>
                    <a:pt x="96" y="66"/>
                  </a:lnTo>
                  <a:lnTo>
                    <a:pt x="96" y="67"/>
                  </a:lnTo>
                  <a:lnTo>
                    <a:pt x="95" y="75"/>
                  </a:lnTo>
                  <a:lnTo>
                    <a:pt x="95" y="79"/>
                  </a:lnTo>
                  <a:lnTo>
                    <a:pt x="95" y="83"/>
                  </a:lnTo>
                  <a:lnTo>
                    <a:pt x="94" y="86"/>
                  </a:lnTo>
                  <a:lnTo>
                    <a:pt x="93" y="88"/>
                  </a:lnTo>
                  <a:lnTo>
                    <a:pt x="92" y="89"/>
                  </a:lnTo>
                  <a:lnTo>
                    <a:pt x="92" y="89"/>
                  </a:lnTo>
                  <a:lnTo>
                    <a:pt x="91" y="90"/>
                  </a:lnTo>
                  <a:lnTo>
                    <a:pt x="87" y="87"/>
                  </a:lnTo>
                  <a:lnTo>
                    <a:pt x="88" y="92"/>
                  </a:lnTo>
                  <a:lnTo>
                    <a:pt x="88" y="92"/>
                  </a:lnTo>
                  <a:lnTo>
                    <a:pt x="89" y="98"/>
                  </a:lnTo>
                  <a:lnTo>
                    <a:pt x="89" y="102"/>
                  </a:lnTo>
                  <a:lnTo>
                    <a:pt x="91" y="105"/>
                  </a:lnTo>
                  <a:lnTo>
                    <a:pt x="99" y="123"/>
                  </a:lnTo>
                  <a:lnTo>
                    <a:pt x="99" y="124"/>
                  </a:lnTo>
                  <a:lnTo>
                    <a:pt x="99" y="125"/>
                  </a:lnTo>
                  <a:lnTo>
                    <a:pt x="100" y="126"/>
                  </a:lnTo>
                  <a:lnTo>
                    <a:pt x="105" y="136"/>
                  </a:lnTo>
                  <a:lnTo>
                    <a:pt x="105" y="138"/>
                  </a:lnTo>
                  <a:lnTo>
                    <a:pt x="105" y="138"/>
                  </a:lnTo>
                  <a:lnTo>
                    <a:pt x="103" y="140"/>
                  </a:lnTo>
                  <a:lnTo>
                    <a:pt x="99" y="139"/>
                  </a:lnTo>
                  <a:lnTo>
                    <a:pt x="96" y="139"/>
                  </a:lnTo>
                  <a:lnTo>
                    <a:pt x="95" y="139"/>
                  </a:lnTo>
                  <a:lnTo>
                    <a:pt x="94" y="142"/>
                  </a:lnTo>
                  <a:lnTo>
                    <a:pt x="92" y="145"/>
                  </a:lnTo>
                  <a:lnTo>
                    <a:pt x="91" y="149"/>
                  </a:lnTo>
                  <a:lnTo>
                    <a:pt x="91" y="149"/>
                  </a:lnTo>
                  <a:lnTo>
                    <a:pt x="89" y="153"/>
                  </a:lnTo>
                  <a:lnTo>
                    <a:pt x="85" y="154"/>
                  </a:lnTo>
                  <a:lnTo>
                    <a:pt x="84" y="154"/>
                  </a:lnTo>
                  <a:lnTo>
                    <a:pt x="83" y="156"/>
                  </a:lnTo>
                  <a:lnTo>
                    <a:pt x="82" y="160"/>
                  </a:lnTo>
                  <a:lnTo>
                    <a:pt x="81" y="163"/>
                  </a:lnTo>
                  <a:lnTo>
                    <a:pt x="79" y="167"/>
                  </a:lnTo>
                  <a:lnTo>
                    <a:pt x="78" y="171"/>
                  </a:lnTo>
                  <a:lnTo>
                    <a:pt x="78" y="171"/>
                  </a:lnTo>
                  <a:lnTo>
                    <a:pt x="78" y="171"/>
                  </a:lnTo>
                  <a:lnTo>
                    <a:pt x="78" y="171"/>
                  </a:lnTo>
                  <a:lnTo>
                    <a:pt x="78" y="172"/>
                  </a:lnTo>
                  <a:lnTo>
                    <a:pt x="78" y="174"/>
                  </a:lnTo>
                  <a:lnTo>
                    <a:pt x="78" y="174"/>
                  </a:lnTo>
                  <a:lnTo>
                    <a:pt x="77" y="175"/>
                  </a:lnTo>
                  <a:lnTo>
                    <a:pt x="76" y="176"/>
                  </a:lnTo>
                  <a:lnTo>
                    <a:pt x="75" y="176"/>
                  </a:lnTo>
                  <a:lnTo>
                    <a:pt x="74" y="177"/>
                  </a:lnTo>
                  <a:lnTo>
                    <a:pt x="71" y="177"/>
                  </a:lnTo>
                  <a:lnTo>
                    <a:pt x="69" y="179"/>
                  </a:lnTo>
                  <a:lnTo>
                    <a:pt x="66" y="180"/>
                  </a:lnTo>
                  <a:lnTo>
                    <a:pt x="64" y="181"/>
                  </a:lnTo>
                  <a:lnTo>
                    <a:pt x="62" y="183"/>
                  </a:lnTo>
                  <a:lnTo>
                    <a:pt x="62" y="183"/>
                  </a:lnTo>
                  <a:lnTo>
                    <a:pt x="62" y="184"/>
                  </a:lnTo>
                  <a:lnTo>
                    <a:pt x="61" y="184"/>
                  </a:lnTo>
                  <a:lnTo>
                    <a:pt x="60" y="185"/>
                  </a:lnTo>
                  <a:lnTo>
                    <a:pt x="58" y="186"/>
                  </a:lnTo>
                  <a:lnTo>
                    <a:pt x="58" y="186"/>
                  </a:lnTo>
                  <a:lnTo>
                    <a:pt x="57" y="186"/>
                  </a:lnTo>
                  <a:lnTo>
                    <a:pt x="57" y="188"/>
                  </a:lnTo>
                  <a:lnTo>
                    <a:pt x="55" y="189"/>
                  </a:lnTo>
                  <a:lnTo>
                    <a:pt x="55" y="189"/>
                  </a:lnTo>
                  <a:lnTo>
                    <a:pt x="55" y="189"/>
                  </a:lnTo>
                  <a:lnTo>
                    <a:pt x="54" y="190"/>
                  </a:lnTo>
                  <a:lnTo>
                    <a:pt x="52" y="191"/>
                  </a:lnTo>
                  <a:lnTo>
                    <a:pt x="52" y="192"/>
                  </a:lnTo>
                  <a:lnTo>
                    <a:pt x="52" y="194"/>
                  </a:lnTo>
                  <a:lnTo>
                    <a:pt x="52" y="195"/>
                  </a:lnTo>
                  <a:lnTo>
                    <a:pt x="52" y="195"/>
                  </a:lnTo>
                  <a:lnTo>
                    <a:pt x="52" y="197"/>
                  </a:lnTo>
                  <a:lnTo>
                    <a:pt x="52" y="199"/>
                  </a:lnTo>
                  <a:lnTo>
                    <a:pt x="52" y="201"/>
                  </a:lnTo>
                  <a:lnTo>
                    <a:pt x="52" y="203"/>
                  </a:lnTo>
                  <a:lnTo>
                    <a:pt x="53" y="206"/>
                  </a:lnTo>
                  <a:lnTo>
                    <a:pt x="52" y="207"/>
                  </a:lnTo>
                  <a:lnTo>
                    <a:pt x="52" y="207"/>
                  </a:lnTo>
                  <a:lnTo>
                    <a:pt x="51" y="209"/>
                  </a:lnTo>
                  <a:lnTo>
                    <a:pt x="51" y="209"/>
                  </a:lnTo>
                  <a:lnTo>
                    <a:pt x="51" y="210"/>
                  </a:lnTo>
                  <a:lnTo>
                    <a:pt x="50" y="210"/>
                  </a:lnTo>
                  <a:lnTo>
                    <a:pt x="50" y="210"/>
                  </a:lnTo>
                  <a:lnTo>
                    <a:pt x="49" y="213"/>
                  </a:lnTo>
                  <a:lnTo>
                    <a:pt x="49" y="213"/>
                  </a:lnTo>
                  <a:lnTo>
                    <a:pt x="48" y="214"/>
                  </a:lnTo>
                  <a:lnTo>
                    <a:pt x="48" y="215"/>
                  </a:lnTo>
                  <a:lnTo>
                    <a:pt x="47" y="217"/>
                  </a:lnTo>
                  <a:lnTo>
                    <a:pt x="48" y="217"/>
                  </a:lnTo>
                  <a:lnTo>
                    <a:pt x="48" y="218"/>
                  </a:lnTo>
                  <a:lnTo>
                    <a:pt x="47" y="218"/>
                  </a:lnTo>
                  <a:lnTo>
                    <a:pt x="47" y="219"/>
                  </a:lnTo>
                  <a:lnTo>
                    <a:pt x="47" y="220"/>
                  </a:lnTo>
                  <a:lnTo>
                    <a:pt x="46" y="222"/>
                  </a:lnTo>
                  <a:lnTo>
                    <a:pt x="46" y="222"/>
                  </a:lnTo>
                  <a:lnTo>
                    <a:pt x="45" y="223"/>
                  </a:lnTo>
                  <a:lnTo>
                    <a:pt x="45" y="223"/>
                  </a:lnTo>
                  <a:lnTo>
                    <a:pt x="44" y="224"/>
                  </a:lnTo>
                  <a:lnTo>
                    <a:pt x="43" y="226"/>
                  </a:lnTo>
                  <a:lnTo>
                    <a:pt x="43" y="228"/>
                  </a:lnTo>
                  <a:lnTo>
                    <a:pt x="43" y="229"/>
                  </a:lnTo>
                  <a:lnTo>
                    <a:pt x="43" y="229"/>
                  </a:lnTo>
                  <a:lnTo>
                    <a:pt x="42" y="230"/>
                  </a:lnTo>
                  <a:lnTo>
                    <a:pt x="42" y="230"/>
                  </a:lnTo>
                  <a:lnTo>
                    <a:pt x="41" y="231"/>
                  </a:lnTo>
                  <a:lnTo>
                    <a:pt x="39" y="230"/>
                  </a:lnTo>
                  <a:lnTo>
                    <a:pt x="38" y="230"/>
                  </a:lnTo>
                  <a:lnTo>
                    <a:pt x="37" y="230"/>
                  </a:lnTo>
                  <a:lnTo>
                    <a:pt x="36" y="229"/>
                  </a:lnTo>
                  <a:lnTo>
                    <a:pt x="36" y="229"/>
                  </a:lnTo>
                  <a:lnTo>
                    <a:pt x="35" y="229"/>
                  </a:lnTo>
                  <a:lnTo>
                    <a:pt x="33" y="229"/>
                  </a:lnTo>
                  <a:lnTo>
                    <a:pt x="32" y="230"/>
                  </a:lnTo>
                  <a:lnTo>
                    <a:pt x="31" y="232"/>
                  </a:lnTo>
                  <a:lnTo>
                    <a:pt x="31" y="232"/>
                  </a:lnTo>
                  <a:lnTo>
                    <a:pt x="31" y="232"/>
                  </a:lnTo>
                  <a:lnTo>
                    <a:pt x="31" y="233"/>
                  </a:lnTo>
                  <a:lnTo>
                    <a:pt x="31" y="234"/>
                  </a:lnTo>
                  <a:lnTo>
                    <a:pt x="30" y="234"/>
                  </a:lnTo>
                  <a:lnTo>
                    <a:pt x="28" y="234"/>
                  </a:lnTo>
                  <a:lnTo>
                    <a:pt x="25" y="234"/>
                  </a:lnTo>
                  <a:lnTo>
                    <a:pt x="23" y="235"/>
                  </a:lnTo>
                  <a:lnTo>
                    <a:pt x="21" y="237"/>
                  </a:lnTo>
                  <a:lnTo>
                    <a:pt x="20" y="238"/>
                  </a:lnTo>
                  <a:lnTo>
                    <a:pt x="19" y="239"/>
                  </a:lnTo>
                  <a:lnTo>
                    <a:pt x="18" y="240"/>
                  </a:lnTo>
                  <a:lnTo>
                    <a:pt x="15" y="242"/>
                  </a:lnTo>
                  <a:lnTo>
                    <a:pt x="13" y="243"/>
                  </a:lnTo>
                  <a:lnTo>
                    <a:pt x="11" y="244"/>
                  </a:lnTo>
                  <a:lnTo>
                    <a:pt x="10" y="244"/>
                  </a:lnTo>
                  <a:lnTo>
                    <a:pt x="10" y="244"/>
                  </a:lnTo>
                  <a:lnTo>
                    <a:pt x="10" y="244"/>
                  </a:lnTo>
                  <a:lnTo>
                    <a:pt x="10" y="243"/>
                  </a:lnTo>
                  <a:lnTo>
                    <a:pt x="10" y="242"/>
                  </a:lnTo>
                  <a:lnTo>
                    <a:pt x="9" y="240"/>
                  </a:lnTo>
                  <a:lnTo>
                    <a:pt x="9" y="239"/>
                  </a:lnTo>
                  <a:lnTo>
                    <a:pt x="7" y="240"/>
                  </a:lnTo>
                  <a:lnTo>
                    <a:pt x="6" y="240"/>
                  </a:lnTo>
                  <a:lnTo>
                    <a:pt x="5" y="241"/>
                  </a:lnTo>
                  <a:lnTo>
                    <a:pt x="5" y="241"/>
                  </a:lnTo>
                  <a:lnTo>
                    <a:pt x="4" y="242"/>
                  </a:lnTo>
                  <a:lnTo>
                    <a:pt x="2" y="242"/>
                  </a:lnTo>
                  <a:lnTo>
                    <a:pt x="2" y="241"/>
                  </a:lnTo>
                  <a:lnTo>
                    <a:pt x="1" y="242"/>
                  </a:lnTo>
                  <a:lnTo>
                    <a:pt x="1" y="242"/>
                  </a:lnTo>
                  <a:lnTo>
                    <a:pt x="0" y="243"/>
                  </a:lnTo>
                  <a:lnTo>
                    <a:pt x="0" y="244"/>
                  </a:lnTo>
                  <a:lnTo>
                    <a:pt x="0" y="245"/>
                  </a:lnTo>
                  <a:lnTo>
                    <a:pt x="0" y="245"/>
                  </a:lnTo>
                  <a:lnTo>
                    <a:pt x="1" y="246"/>
                  </a:lnTo>
                  <a:lnTo>
                    <a:pt x="1" y="246"/>
                  </a:lnTo>
                  <a:lnTo>
                    <a:pt x="2" y="248"/>
                  </a:lnTo>
                  <a:lnTo>
                    <a:pt x="3" y="250"/>
                  </a:lnTo>
                  <a:lnTo>
                    <a:pt x="3" y="251"/>
                  </a:lnTo>
                  <a:lnTo>
                    <a:pt x="4" y="252"/>
                  </a:lnTo>
                  <a:lnTo>
                    <a:pt x="4" y="252"/>
                  </a:lnTo>
                  <a:lnTo>
                    <a:pt x="4" y="252"/>
                  </a:lnTo>
                  <a:lnTo>
                    <a:pt x="4" y="253"/>
                  </a:lnTo>
                  <a:lnTo>
                    <a:pt x="4" y="254"/>
                  </a:lnTo>
                  <a:lnTo>
                    <a:pt x="4" y="254"/>
                  </a:lnTo>
                  <a:lnTo>
                    <a:pt x="4" y="254"/>
                  </a:lnTo>
                  <a:lnTo>
                    <a:pt x="4" y="255"/>
                  </a:lnTo>
                  <a:lnTo>
                    <a:pt x="4" y="256"/>
                  </a:lnTo>
                  <a:lnTo>
                    <a:pt x="4" y="256"/>
                  </a:lnTo>
                  <a:lnTo>
                    <a:pt x="4" y="257"/>
                  </a:lnTo>
                  <a:lnTo>
                    <a:pt x="4" y="258"/>
                  </a:lnTo>
                  <a:lnTo>
                    <a:pt x="5" y="258"/>
                  </a:lnTo>
                  <a:lnTo>
                    <a:pt x="6" y="258"/>
                  </a:lnTo>
                  <a:lnTo>
                    <a:pt x="7" y="257"/>
                  </a:lnTo>
                  <a:lnTo>
                    <a:pt x="8" y="256"/>
                  </a:lnTo>
                  <a:lnTo>
                    <a:pt x="9" y="254"/>
                  </a:lnTo>
                  <a:lnTo>
                    <a:pt x="9" y="254"/>
                  </a:lnTo>
                  <a:lnTo>
                    <a:pt x="9" y="254"/>
                  </a:lnTo>
                  <a:lnTo>
                    <a:pt x="10" y="252"/>
                  </a:lnTo>
                  <a:lnTo>
                    <a:pt x="10" y="252"/>
                  </a:lnTo>
                  <a:lnTo>
                    <a:pt x="10" y="251"/>
                  </a:lnTo>
                  <a:lnTo>
                    <a:pt x="11" y="251"/>
                  </a:lnTo>
                  <a:lnTo>
                    <a:pt x="12" y="251"/>
                  </a:lnTo>
                  <a:lnTo>
                    <a:pt x="13" y="251"/>
                  </a:lnTo>
                  <a:lnTo>
                    <a:pt x="13" y="251"/>
                  </a:lnTo>
                  <a:lnTo>
                    <a:pt x="13" y="251"/>
                  </a:lnTo>
                  <a:lnTo>
                    <a:pt x="15" y="251"/>
                  </a:lnTo>
                  <a:lnTo>
                    <a:pt x="16" y="252"/>
                  </a:lnTo>
                  <a:lnTo>
                    <a:pt x="17" y="252"/>
                  </a:lnTo>
                  <a:lnTo>
                    <a:pt x="17" y="252"/>
                  </a:lnTo>
                  <a:lnTo>
                    <a:pt x="17" y="252"/>
                  </a:lnTo>
                  <a:lnTo>
                    <a:pt x="18" y="251"/>
                  </a:lnTo>
                  <a:lnTo>
                    <a:pt x="19" y="249"/>
                  </a:lnTo>
                  <a:lnTo>
                    <a:pt x="21" y="248"/>
                  </a:lnTo>
                  <a:lnTo>
                    <a:pt x="21" y="247"/>
                  </a:lnTo>
                  <a:lnTo>
                    <a:pt x="21" y="247"/>
                  </a:lnTo>
                  <a:lnTo>
                    <a:pt x="22" y="246"/>
                  </a:lnTo>
                  <a:lnTo>
                    <a:pt x="22" y="246"/>
                  </a:lnTo>
                  <a:lnTo>
                    <a:pt x="22" y="246"/>
                  </a:lnTo>
                  <a:lnTo>
                    <a:pt x="23" y="245"/>
                  </a:lnTo>
                  <a:lnTo>
                    <a:pt x="23" y="245"/>
                  </a:lnTo>
                  <a:lnTo>
                    <a:pt x="24" y="244"/>
                  </a:lnTo>
                  <a:lnTo>
                    <a:pt x="25" y="243"/>
                  </a:lnTo>
                  <a:lnTo>
                    <a:pt x="27" y="241"/>
                  </a:lnTo>
                  <a:lnTo>
                    <a:pt x="28" y="241"/>
                  </a:lnTo>
                  <a:lnTo>
                    <a:pt x="28" y="240"/>
                  </a:lnTo>
                  <a:lnTo>
                    <a:pt x="29" y="239"/>
                  </a:lnTo>
                  <a:lnTo>
                    <a:pt x="31" y="239"/>
                  </a:lnTo>
                  <a:lnTo>
                    <a:pt x="31" y="239"/>
                  </a:lnTo>
                  <a:lnTo>
                    <a:pt x="32" y="238"/>
                  </a:lnTo>
                  <a:lnTo>
                    <a:pt x="33" y="237"/>
                  </a:lnTo>
                  <a:lnTo>
                    <a:pt x="33" y="236"/>
                  </a:lnTo>
                  <a:lnTo>
                    <a:pt x="34" y="235"/>
                  </a:lnTo>
                  <a:lnTo>
                    <a:pt x="34" y="235"/>
                  </a:lnTo>
                  <a:lnTo>
                    <a:pt x="35" y="234"/>
                  </a:lnTo>
                  <a:lnTo>
                    <a:pt x="36" y="234"/>
                  </a:lnTo>
                  <a:lnTo>
                    <a:pt x="37" y="234"/>
                  </a:lnTo>
                  <a:lnTo>
                    <a:pt x="38" y="234"/>
                  </a:lnTo>
                  <a:lnTo>
                    <a:pt x="38" y="234"/>
                  </a:lnTo>
                  <a:lnTo>
                    <a:pt x="40" y="234"/>
                  </a:lnTo>
                  <a:lnTo>
                    <a:pt x="40" y="234"/>
                  </a:lnTo>
                  <a:lnTo>
                    <a:pt x="39" y="235"/>
                  </a:lnTo>
                  <a:lnTo>
                    <a:pt x="38" y="237"/>
                  </a:lnTo>
                  <a:lnTo>
                    <a:pt x="37" y="239"/>
                  </a:lnTo>
                  <a:lnTo>
                    <a:pt x="36" y="239"/>
                  </a:lnTo>
                  <a:lnTo>
                    <a:pt x="34" y="241"/>
                  </a:lnTo>
                  <a:lnTo>
                    <a:pt x="33" y="243"/>
                  </a:lnTo>
                  <a:lnTo>
                    <a:pt x="33" y="244"/>
                  </a:lnTo>
                  <a:lnTo>
                    <a:pt x="34" y="244"/>
                  </a:lnTo>
                  <a:lnTo>
                    <a:pt x="34" y="244"/>
                  </a:lnTo>
                  <a:lnTo>
                    <a:pt x="33" y="245"/>
                  </a:lnTo>
                  <a:lnTo>
                    <a:pt x="33" y="245"/>
                  </a:lnTo>
                  <a:lnTo>
                    <a:pt x="33" y="246"/>
                  </a:lnTo>
                  <a:lnTo>
                    <a:pt x="31" y="246"/>
                  </a:lnTo>
                  <a:lnTo>
                    <a:pt x="30" y="247"/>
                  </a:lnTo>
                  <a:lnTo>
                    <a:pt x="30" y="248"/>
                  </a:lnTo>
                  <a:lnTo>
                    <a:pt x="30" y="249"/>
                  </a:lnTo>
                  <a:lnTo>
                    <a:pt x="31" y="250"/>
                  </a:lnTo>
                  <a:lnTo>
                    <a:pt x="30" y="251"/>
                  </a:lnTo>
                  <a:lnTo>
                    <a:pt x="30" y="252"/>
                  </a:lnTo>
                  <a:lnTo>
                    <a:pt x="30" y="253"/>
                  </a:lnTo>
                  <a:lnTo>
                    <a:pt x="30" y="253"/>
                  </a:lnTo>
                  <a:lnTo>
                    <a:pt x="30" y="254"/>
                  </a:lnTo>
                  <a:lnTo>
                    <a:pt x="30" y="254"/>
                  </a:lnTo>
                  <a:lnTo>
                    <a:pt x="31" y="255"/>
                  </a:lnTo>
                  <a:lnTo>
                    <a:pt x="34" y="256"/>
                  </a:lnTo>
                  <a:lnTo>
                    <a:pt x="34" y="256"/>
                  </a:lnTo>
                  <a:lnTo>
                    <a:pt x="36" y="257"/>
                  </a:lnTo>
                  <a:lnTo>
                    <a:pt x="37" y="257"/>
                  </a:lnTo>
                  <a:lnTo>
                    <a:pt x="38" y="257"/>
                  </a:lnTo>
                  <a:lnTo>
                    <a:pt x="40" y="257"/>
                  </a:lnTo>
                  <a:lnTo>
                    <a:pt x="42" y="257"/>
                  </a:lnTo>
                  <a:lnTo>
                    <a:pt x="45" y="257"/>
                  </a:lnTo>
                  <a:lnTo>
                    <a:pt x="47" y="257"/>
                  </a:lnTo>
                  <a:lnTo>
                    <a:pt x="49" y="257"/>
                  </a:lnTo>
                  <a:lnTo>
                    <a:pt x="49" y="257"/>
                  </a:lnTo>
                  <a:lnTo>
                    <a:pt x="54" y="257"/>
                  </a:lnTo>
                  <a:lnTo>
                    <a:pt x="54" y="257"/>
                  </a:lnTo>
                  <a:lnTo>
                    <a:pt x="56" y="257"/>
                  </a:lnTo>
                  <a:lnTo>
                    <a:pt x="57" y="257"/>
                  </a:lnTo>
                  <a:lnTo>
                    <a:pt x="59" y="257"/>
                  </a:lnTo>
                  <a:lnTo>
                    <a:pt x="61" y="257"/>
                  </a:lnTo>
                  <a:lnTo>
                    <a:pt x="62" y="256"/>
                  </a:lnTo>
                  <a:lnTo>
                    <a:pt x="64" y="256"/>
                  </a:lnTo>
                  <a:lnTo>
                    <a:pt x="64" y="256"/>
                  </a:lnTo>
                  <a:lnTo>
                    <a:pt x="65" y="256"/>
                  </a:lnTo>
                  <a:lnTo>
                    <a:pt x="66" y="256"/>
                  </a:lnTo>
                  <a:lnTo>
                    <a:pt x="67" y="256"/>
                  </a:lnTo>
                  <a:lnTo>
                    <a:pt x="69" y="256"/>
                  </a:lnTo>
                  <a:lnTo>
                    <a:pt x="71" y="257"/>
                  </a:lnTo>
                  <a:lnTo>
                    <a:pt x="73" y="257"/>
                  </a:lnTo>
                  <a:lnTo>
                    <a:pt x="74" y="257"/>
                  </a:lnTo>
                  <a:lnTo>
                    <a:pt x="75" y="257"/>
                  </a:lnTo>
                  <a:lnTo>
                    <a:pt x="77" y="257"/>
                  </a:lnTo>
                  <a:lnTo>
                    <a:pt x="78" y="256"/>
                  </a:lnTo>
                  <a:lnTo>
                    <a:pt x="80" y="256"/>
                  </a:lnTo>
                  <a:lnTo>
                    <a:pt x="79" y="258"/>
                  </a:lnTo>
                  <a:lnTo>
                    <a:pt x="78" y="259"/>
                  </a:lnTo>
                  <a:lnTo>
                    <a:pt x="78" y="260"/>
                  </a:lnTo>
                  <a:lnTo>
                    <a:pt x="80" y="260"/>
                  </a:lnTo>
                  <a:lnTo>
                    <a:pt x="82" y="260"/>
                  </a:lnTo>
                  <a:lnTo>
                    <a:pt x="83" y="260"/>
                  </a:lnTo>
                  <a:lnTo>
                    <a:pt x="85" y="260"/>
                  </a:lnTo>
                  <a:lnTo>
                    <a:pt x="85" y="260"/>
                  </a:lnTo>
                  <a:lnTo>
                    <a:pt x="86" y="259"/>
                  </a:lnTo>
                  <a:lnTo>
                    <a:pt x="88" y="259"/>
                  </a:lnTo>
                  <a:lnTo>
                    <a:pt x="89" y="259"/>
                  </a:lnTo>
                  <a:lnTo>
                    <a:pt x="91" y="258"/>
                  </a:lnTo>
                  <a:lnTo>
                    <a:pt x="92" y="258"/>
                  </a:lnTo>
                  <a:lnTo>
                    <a:pt x="93" y="258"/>
                  </a:lnTo>
                  <a:lnTo>
                    <a:pt x="93" y="258"/>
                  </a:lnTo>
                  <a:lnTo>
                    <a:pt x="93" y="257"/>
                  </a:lnTo>
                  <a:lnTo>
                    <a:pt x="93" y="257"/>
                  </a:lnTo>
                  <a:lnTo>
                    <a:pt x="94" y="256"/>
                  </a:lnTo>
                  <a:lnTo>
                    <a:pt x="95" y="256"/>
                  </a:lnTo>
                  <a:lnTo>
                    <a:pt x="95" y="256"/>
                  </a:lnTo>
                  <a:lnTo>
                    <a:pt x="96" y="258"/>
                  </a:lnTo>
                  <a:lnTo>
                    <a:pt x="97" y="258"/>
                  </a:lnTo>
                  <a:lnTo>
                    <a:pt x="98" y="259"/>
                  </a:lnTo>
                  <a:lnTo>
                    <a:pt x="99" y="259"/>
                  </a:lnTo>
                  <a:lnTo>
                    <a:pt x="101" y="258"/>
                  </a:lnTo>
                  <a:lnTo>
                    <a:pt x="101" y="258"/>
                  </a:lnTo>
                  <a:lnTo>
                    <a:pt x="103" y="257"/>
                  </a:lnTo>
                  <a:lnTo>
                    <a:pt x="104" y="256"/>
                  </a:lnTo>
                  <a:lnTo>
                    <a:pt x="105" y="256"/>
                  </a:lnTo>
                  <a:lnTo>
                    <a:pt x="105" y="256"/>
                  </a:lnTo>
                  <a:lnTo>
                    <a:pt x="107" y="256"/>
                  </a:lnTo>
                  <a:lnTo>
                    <a:pt x="108" y="256"/>
                  </a:lnTo>
                  <a:lnTo>
                    <a:pt x="108" y="256"/>
                  </a:lnTo>
                  <a:lnTo>
                    <a:pt x="109" y="255"/>
                  </a:lnTo>
                  <a:lnTo>
                    <a:pt x="109" y="255"/>
                  </a:lnTo>
                  <a:lnTo>
                    <a:pt x="110" y="255"/>
                  </a:lnTo>
                  <a:lnTo>
                    <a:pt x="112" y="256"/>
                  </a:lnTo>
                  <a:lnTo>
                    <a:pt x="114" y="256"/>
                  </a:lnTo>
                  <a:lnTo>
                    <a:pt x="114" y="256"/>
                  </a:lnTo>
                  <a:lnTo>
                    <a:pt x="118" y="258"/>
                  </a:lnTo>
                  <a:lnTo>
                    <a:pt x="117" y="269"/>
                  </a:lnTo>
                  <a:lnTo>
                    <a:pt x="118" y="269"/>
                  </a:lnTo>
                  <a:lnTo>
                    <a:pt x="139" y="269"/>
                  </a:lnTo>
                  <a:lnTo>
                    <a:pt x="140" y="269"/>
                  </a:lnTo>
                  <a:lnTo>
                    <a:pt x="140" y="269"/>
                  </a:lnTo>
                  <a:lnTo>
                    <a:pt x="141" y="271"/>
                  </a:lnTo>
                  <a:lnTo>
                    <a:pt x="141" y="271"/>
                  </a:lnTo>
                  <a:lnTo>
                    <a:pt x="142" y="273"/>
                  </a:lnTo>
                  <a:lnTo>
                    <a:pt x="143" y="275"/>
                  </a:lnTo>
                  <a:lnTo>
                    <a:pt x="143" y="274"/>
                  </a:lnTo>
                  <a:lnTo>
                    <a:pt x="144" y="273"/>
                  </a:lnTo>
                  <a:lnTo>
                    <a:pt x="144" y="271"/>
                  </a:lnTo>
                  <a:lnTo>
                    <a:pt x="145" y="272"/>
                  </a:lnTo>
                  <a:lnTo>
                    <a:pt x="146" y="271"/>
                  </a:lnTo>
                  <a:lnTo>
                    <a:pt x="147" y="270"/>
                  </a:lnTo>
                  <a:lnTo>
                    <a:pt x="149" y="269"/>
                  </a:lnTo>
                  <a:lnTo>
                    <a:pt x="149" y="268"/>
                  </a:lnTo>
                  <a:lnTo>
                    <a:pt x="150" y="267"/>
                  </a:lnTo>
                  <a:lnTo>
                    <a:pt x="152" y="266"/>
                  </a:lnTo>
                  <a:lnTo>
                    <a:pt x="153" y="265"/>
                  </a:lnTo>
                  <a:lnTo>
                    <a:pt x="153" y="265"/>
                  </a:lnTo>
                  <a:lnTo>
                    <a:pt x="154" y="263"/>
                  </a:lnTo>
                  <a:lnTo>
                    <a:pt x="155" y="262"/>
                  </a:lnTo>
                  <a:lnTo>
                    <a:pt x="155" y="261"/>
                  </a:lnTo>
                  <a:lnTo>
                    <a:pt x="157" y="259"/>
                  </a:lnTo>
                  <a:lnTo>
                    <a:pt x="158" y="258"/>
                  </a:lnTo>
                  <a:lnTo>
                    <a:pt x="158" y="257"/>
                  </a:lnTo>
                  <a:lnTo>
                    <a:pt x="159" y="255"/>
                  </a:lnTo>
                  <a:lnTo>
                    <a:pt x="159" y="254"/>
                  </a:lnTo>
                  <a:lnTo>
                    <a:pt x="159" y="251"/>
                  </a:lnTo>
                  <a:lnTo>
                    <a:pt x="159" y="249"/>
                  </a:lnTo>
                  <a:lnTo>
                    <a:pt x="159" y="248"/>
                  </a:lnTo>
                  <a:lnTo>
                    <a:pt x="161" y="249"/>
                  </a:lnTo>
                  <a:lnTo>
                    <a:pt x="163" y="251"/>
                  </a:lnTo>
                  <a:lnTo>
                    <a:pt x="167" y="254"/>
                  </a:lnTo>
                  <a:lnTo>
                    <a:pt x="173" y="258"/>
                  </a:lnTo>
                  <a:lnTo>
                    <a:pt x="175" y="259"/>
                  </a:lnTo>
                  <a:lnTo>
                    <a:pt x="177" y="259"/>
                  </a:lnTo>
                  <a:lnTo>
                    <a:pt x="178" y="260"/>
                  </a:lnTo>
                  <a:lnTo>
                    <a:pt x="178" y="261"/>
                  </a:lnTo>
                  <a:lnTo>
                    <a:pt x="179" y="262"/>
                  </a:lnTo>
                  <a:lnTo>
                    <a:pt x="179" y="262"/>
                  </a:lnTo>
                  <a:lnTo>
                    <a:pt x="180" y="263"/>
                  </a:lnTo>
                  <a:lnTo>
                    <a:pt x="180" y="263"/>
                  </a:lnTo>
                  <a:lnTo>
                    <a:pt x="180" y="263"/>
                  </a:lnTo>
                  <a:lnTo>
                    <a:pt x="182" y="262"/>
                  </a:lnTo>
                  <a:lnTo>
                    <a:pt x="183" y="262"/>
                  </a:lnTo>
                  <a:lnTo>
                    <a:pt x="183" y="261"/>
                  </a:lnTo>
                  <a:lnTo>
                    <a:pt x="184" y="261"/>
                  </a:lnTo>
                  <a:lnTo>
                    <a:pt x="184" y="260"/>
                  </a:lnTo>
                  <a:lnTo>
                    <a:pt x="185" y="259"/>
                  </a:lnTo>
                  <a:lnTo>
                    <a:pt x="187" y="260"/>
                  </a:lnTo>
                  <a:lnTo>
                    <a:pt x="189" y="259"/>
                  </a:lnTo>
                  <a:lnTo>
                    <a:pt x="192" y="258"/>
                  </a:lnTo>
                  <a:lnTo>
                    <a:pt x="192" y="258"/>
                  </a:lnTo>
                  <a:lnTo>
                    <a:pt x="192" y="258"/>
                  </a:lnTo>
                  <a:lnTo>
                    <a:pt x="195" y="258"/>
                  </a:lnTo>
                  <a:lnTo>
                    <a:pt x="195" y="258"/>
                  </a:lnTo>
                  <a:lnTo>
                    <a:pt x="196" y="258"/>
                  </a:lnTo>
                  <a:lnTo>
                    <a:pt x="197" y="258"/>
                  </a:lnTo>
                  <a:lnTo>
                    <a:pt x="197" y="258"/>
                  </a:lnTo>
                  <a:lnTo>
                    <a:pt x="199" y="258"/>
                  </a:lnTo>
                  <a:lnTo>
                    <a:pt x="201" y="258"/>
                  </a:lnTo>
                  <a:lnTo>
                    <a:pt x="204" y="259"/>
                  </a:lnTo>
                  <a:lnTo>
                    <a:pt x="207" y="259"/>
                  </a:lnTo>
                  <a:lnTo>
                    <a:pt x="208" y="261"/>
                  </a:lnTo>
                  <a:lnTo>
                    <a:pt x="208" y="261"/>
                  </a:lnTo>
                  <a:lnTo>
                    <a:pt x="208" y="261"/>
                  </a:lnTo>
                  <a:lnTo>
                    <a:pt x="208" y="261"/>
                  </a:lnTo>
                  <a:lnTo>
                    <a:pt x="210" y="263"/>
                  </a:lnTo>
                  <a:lnTo>
                    <a:pt x="211" y="265"/>
                  </a:lnTo>
                  <a:lnTo>
                    <a:pt x="211" y="269"/>
                  </a:lnTo>
                  <a:lnTo>
                    <a:pt x="212" y="270"/>
                  </a:lnTo>
                  <a:lnTo>
                    <a:pt x="212" y="273"/>
                  </a:lnTo>
                  <a:lnTo>
                    <a:pt x="212" y="276"/>
                  </a:lnTo>
                  <a:lnTo>
                    <a:pt x="213" y="276"/>
                  </a:lnTo>
                  <a:lnTo>
                    <a:pt x="213" y="283"/>
                  </a:lnTo>
                  <a:lnTo>
                    <a:pt x="212" y="283"/>
                  </a:lnTo>
                  <a:lnTo>
                    <a:pt x="212" y="284"/>
                  </a:lnTo>
                  <a:lnTo>
                    <a:pt x="213" y="288"/>
                  </a:lnTo>
                  <a:lnTo>
                    <a:pt x="213" y="288"/>
                  </a:lnTo>
                  <a:lnTo>
                    <a:pt x="213" y="288"/>
                  </a:lnTo>
                  <a:lnTo>
                    <a:pt x="213" y="291"/>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07" name="Google Shape;1207;p51" descr="{&quot;Key&quot;:&quot;narok&quot;,&quot;Name&quot;:&quot;Narok&quot;,&quot;Value&quot;:39.0,&quot;Formula&quot;:&quot;39&quot;,&quot;Text&quot;:&quot;39&quot;,&quot;OfficeApplication&quot;:1,&quot;HasValue&quot;:true}"/>
            <p:cNvSpPr/>
            <p:nvPr/>
          </p:nvSpPr>
          <p:spPr>
            <a:xfrm>
              <a:off x="1392658" y="3829211"/>
              <a:ext cx="951372" cy="892416"/>
            </a:xfrm>
            <a:custGeom>
              <a:avLst/>
              <a:gdLst/>
              <a:ahLst/>
              <a:cxnLst/>
              <a:rect l="l" t="t" r="r" b="b"/>
              <a:pathLst>
                <a:path w="1593" h="1488" extrusionOk="0">
                  <a:moveTo>
                    <a:pt x="119" y="832"/>
                  </a:moveTo>
                  <a:lnTo>
                    <a:pt x="167" y="860"/>
                  </a:lnTo>
                  <a:lnTo>
                    <a:pt x="191" y="873"/>
                  </a:lnTo>
                  <a:lnTo>
                    <a:pt x="211" y="883"/>
                  </a:lnTo>
                  <a:lnTo>
                    <a:pt x="267" y="916"/>
                  </a:lnTo>
                  <a:lnTo>
                    <a:pt x="284" y="925"/>
                  </a:lnTo>
                  <a:lnTo>
                    <a:pt x="289" y="928"/>
                  </a:lnTo>
                  <a:lnTo>
                    <a:pt x="293" y="929"/>
                  </a:lnTo>
                  <a:lnTo>
                    <a:pt x="294" y="932"/>
                  </a:lnTo>
                  <a:lnTo>
                    <a:pt x="316" y="945"/>
                  </a:lnTo>
                  <a:lnTo>
                    <a:pt x="332" y="953"/>
                  </a:lnTo>
                  <a:lnTo>
                    <a:pt x="347" y="963"/>
                  </a:lnTo>
                  <a:lnTo>
                    <a:pt x="365" y="973"/>
                  </a:lnTo>
                  <a:lnTo>
                    <a:pt x="373" y="976"/>
                  </a:lnTo>
                  <a:lnTo>
                    <a:pt x="394" y="988"/>
                  </a:lnTo>
                  <a:lnTo>
                    <a:pt x="426" y="1006"/>
                  </a:lnTo>
                  <a:lnTo>
                    <a:pt x="438" y="1013"/>
                  </a:lnTo>
                  <a:lnTo>
                    <a:pt x="453" y="1020"/>
                  </a:lnTo>
                  <a:lnTo>
                    <a:pt x="466" y="1029"/>
                  </a:lnTo>
                  <a:lnTo>
                    <a:pt x="467" y="1030"/>
                  </a:lnTo>
                  <a:lnTo>
                    <a:pt x="538" y="1070"/>
                  </a:lnTo>
                  <a:lnTo>
                    <a:pt x="545" y="1073"/>
                  </a:lnTo>
                  <a:lnTo>
                    <a:pt x="554" y="1077"/>
                  </a:lnTo>
                  <a:lnTo>
                    <a:pt x="563" y="1083"/>
                  </a:lnTo>
                  <a:lnTo>
                    <a:pt x="565" y="1085"/>
                  </a:lnTo>
                  <a:lnTo>
                    <a:pt x="621" y="1117"/>
                  </a:lnTo>
                  <a:lnTo>
                    <a:pt x="630" y="1123"/>
                  </a:lnTo>
                  <a:lnTo>
                    <a:pt x="665" y="1141"/>
                  </a:lnTo>
                  <a:lnTo>
                    <a:pt x="666" y="1141"/>
                  </a:lnTo>
                  <a:lnTo>
                    <a:pt x="684" y="1152"/>
                  </a:lnTo>
                  <a:lnTo>
                    <a:pt x="690" y="1153"/>
                  </a:lnTo>
                  <a:lnTo>
                    <a:pt x="718" y="1171"/>
                  </a:lnTo>
                  <a:lnTo>
                    <a:pt x="747" y="1187"/>
                  </a:lnTo>
                  <a:lnTo>
                    <a:pt x="755" y="1190"/>
                  </a:lnTo>
                  <a:lnTo>
                    <a:pt x="764" y="1195"/>
                  </a:lnTo>
                  <a:lnTo>
                    <a:pt x="776" y="1203"/>
                  </a:lnTo>
                  <a:lnTo>
                    <a:pt x="794" y="1212"/>
                  </a:lnTo>
                  <a:lnTo>
                    <a:pt x="797" y="1215"/>
                  </a:lnTo>
                  <a:lnTo>
                    <a:pt x="821" y="1229"/>
                  </a:lnTo>
                  <a:lnTo>
                    <a:pt x="863" y="1252"/>
                  </a:lnTo>
                  <a:lnTo>
                    <a:pt x="864" y="1253"/>
                  </a:lnTo>
                  <a:lnTo>
                    <a:pt x="900" y="1273"/>
                  </a:lnTo>
                  <a:lnTo>
                    <a:pt x="906" y="1274"/>
                  </a:lnTo>
                  <a:lnTo>
                    <a:pt x="929" y="1289"/>
                  </a:lnTo>
                  <a:lnTo>
                    <a:pt x="964" y="1307"/>
                  </a:lnTo>
                  <a:lnTo>
                    <a:pt x="1026" y="1341"/>
                  </a:lnTo>
                  <a:lnTo>
                    <a:pt x="1037" y="1347"/>
                  </a:lnTo>
                  <a:lnTo>
                    <a:pt x="1045" y="1354"/>
                  </a:lnTo>
                  <a:lnTo>
                    <a:pt x="1061" y="1363"/>
                  </a:lnTo>
                  <a:lnTo>
                    <a:pt x="1063" y="1364"/>
                  </a:lnTo>
                  <a:lnTo>
                    <a:pt x="1134" y="1403"/>
                  </a:lnTo>
                  <a:lnTo>
                    <a:pt x="1148" y="1409"/>
                  </a:lnTo>
                  <a:lnTo>
                    <a:pt x="1163" y="1419"/>
                  </a:lnTo>
                  <a:lnTo>
                    <a:pt x="1166" y="1422"/>
                  </a:lnTo>
                  <a:lnTo>
                    <a:pt x="1238" y="1461"/>
                  </a:lnTo>
                  <a:lnTo>
                    <a:pt x="1262" y="1475"/>
                  </a:lnTo>
                  <a:lnTo>
                    <a:pt x="1265" y="1477"/>
                  </a:lnTo>
                  <a:lnTo>
                    <a:pt x="1283" y="1488"/>
                  </a:lnTo>
                  <a:lnTo>
                    <a:pt x="1301" y="1487"/>
                  </a:lnTo>
                  <a:lnTo>
                    <a:pt x="1305" y="1429"/>
                  </a:lnTo>
                  <a:lnTo>
                    <a:pt x="1309" y="1424"/>
                  </a:lnTo>
                  <a:lnTo>
                    <a:pt x="1313" y="1408"/>
                  </a:lnTo>
                  <a:lnTo>
                    <a:pt x="1315" y="1377"/>
                  </a:lnTo>
                  <a:lnTo>
                    <a:pt x="1314" y="1363"/>
                  </a:lnTo>
                  <a:lnTo>
                    <a:pt x="1315" y="1355"/>
                  </a:lnTo>
                  <a:lnTo>
                    <a:pt x="1315" y="1354"/>
                  </a:lnTo>
                  <a:lnTo>
                    <a:pt x="1310" y="1344"/>
                  </a:lnTo>
                  <a:lnTo>
                    <a:pt x="1313" y="1343"/>
                  </a:lnTo>
                  <a:lnTo>
                    <a:pt x="1316" y="1340"/>
                  </a:lnTo>
                  <a:lnTo>
                    <a:pt x="1314" y="1337"/>
                  </a:lnTo>
                  <a:lnTo>
                    <a:pt x="1309" y="1331"/>
                  </a:lnTo>
                  <a:lnTo>
                    <a:pt x="1308" y="1330"/>
                  </a:lnTo>
                  <a:lnTo>
                    <a:pt x="1300" y="1320"/>
                  </a:lnTo>
                  <a:lnTo>
                    <a:pt x="1302" y="1319"/>
                  </a:lnTo>
                  <a:lnTo>
                    <a:pt x="1309" y="1315"/>
                  </a:lnTo>
                  <a:lnTo>
                    <a:pt x="1316" y="1309"/>
                  </a:lnTo>
                  <a:lnTo>
                    <a:pt x="1323" y="1308"/>
                  </a:lnTo>
                  <a:lnTo>
                    <a:pt x="1325" y="1293"/>
                  </a:lnTo>
                  <a:lnTo>
                    <a:pt x="1323" y="1281"/>
                  </a:lnTo>
                  <a:lnTo>
                    <a:pt x="1322" y="1274"/>
                  </a:lnTo>
                  <a:lnTo>
                    <a:pt x="1318" y="1259"/>
                  </a:lnTo>
                  <a:lnTo>
                    <a:pt x="1318" y="1259"/>
                  </a:lnTo>
                  <a:lnTo>
                    <a:pt x="1317" y="1257"/>
                  </a:lnTo>
                  <a:lnTo>
                    <a:pt x="1312" y="1249"/>
                  </a:lnTo>
                  <a:lnTo>
                    <a:pt x="1308" y="1252"/>
                  </a:lnTo>
                  <a:lnTo>
                    <a:pt x="1306" y="1248"/>
                  </a:lnTo>
                  <a:lnTo>
                    <a:pt x="1306" y="1240"/>
                  </a:lnTo>
                  <a:lnTo>
                    <a:pt x="1305" y="1236"/>
                  </a:lnTo>
                  <a:lnTo>
                    <a:pt x="1300" y="1235"/>
                  </a:lnTo>
                  <a:lnTo>
                    <a:pt x="1296" y="1234"/>
                  </a:lnTo>
                  <a:lnTo>
                    <a:pt x="1292" y="1232"/>
                  </a:lnTo>
                  <a:lnTo>
                    <a:pt x="1297" y="1226"/>
                  </a:lnTo>
                  <a:lnTo>
                    <a:pt x="1300" y="1218"/>
                  </a:lnTo>
                  <a:lnTo>
                    <a:pt x="1301" y="1216"/>
                  </a:lnTo>
                  <a:lnTo>
                    <a:pt x="1302" y="1214"/>
                  </a:lnTo>
                  <a:lnTo>
                    <a:pt x="1308" y="1209"/>
                  </a:lnTo>
                  <a:lnTo>
                    <a:pt x="1312" y="1194"/>
                  </a:lnTo>
                  <a:lnTo>
                    <a:pt x="1315" y="1179"/>
                  </a:lnTo>
                  <a:lnTo>
                    <a:pt x="1322" y="1175"/>
                  </a:lnTo>
                  <a:lnTo>
                    <a:pt x="1319" y="1168"/>
                  </a:lnTo>
                  <a:lnTo>
                    <a:pt x="1318" y="1165"/>
                  </a:lnTo>
                  <a:lnTo>
                    <a:pt x="1319" y="1155"/>
                  </a:lnTo>
                  <a:lnTo>
                    <a:pt x="1319" y="1154"/>
                  </a:lnTo>
                  <a:lnTo>
                    <a:pt x="1329" y="1150"/>
                  </a:lnTo>
                  <a:lnTo>
                    <a:pt x="1335" y="1142"/>
                  </a:lnTo>
                  <a:lnTo>
                    <a:pt x="1333" y="1137"/>
                  </a:lnTo>
                  <a:lnTo>
                    <a:pt x="1330" y="1131"/>
                  </a:lnTo>
                  <a:lnTo>
                    <a:pt x="1329" y="1121"/>
                  </a:lnTo>
                  <a:lnTo>
                    <a:pt x="1328" y="1114"/>
                  </a:lnTo>
                  <a:lnTo>
                    <a:pt x="1328" y="1114"/>
                  </a:lnTo>
                  <a:lnTo>
                    <a:pt x="1323" y="1099"/>
                  </a:lnTo>
                  <a:lnTo>
                    <a:pt x="1323" y="1094"/>
                  </a:lnTo>
                  <a:lnTo>
                    <a:pt x="1330" y="1077"/>
                  </a:lnTo>
                  <a:lnTo>
                    <a:pt x="1340" y="1054"/>
                  </a:lnTo>
                  <a:lnTo>
                    <a:pt x="1343" y="1050"/>
                  </a:lnTo>
                  <a:lnTo>
                    <a:pt x="1347" y="1047"/>
                  </a:lnTo>
                  <a:lnTo>
                    <a:pt x="1353" y="1032"/>
                  </a:lnTo>
                  <a:lnTo>
                    <a:pt x="1352" y="1029"/>
                  </a:lnTo>
                  <a:lnTo>
                    <a:pt x="1353" y="1026"/>
                  </a:lnTo>
                  <a:lnTo>
                    <a:pt x="1352" y="1014"/>
                  </a:lnTo>
                  <a:lnTo>
                    <a:pt x="1349" y="1002"/>
                  </a:lnTo>
                  <a:lnTo>
                    <a:pt x="1338" y="985"/>
                  </a:lnTo>
                  <a:lnTo>
                    <a:pt x="1333" y="969"/>
                  </a:lnTo>
                  <a:lnTo>
                    <a:pt x="1329" y="954"/>
                  </a:lnTo>
                  <a:lnTo>
                    <a:pt x="1327" y="952"/>
                  </a:lnTo>
                  <a:lnTo>
                    <a:pt x="1324" y="949"/>
                  </a:lnTo>
                  <a:lnTo>
                    <a:pt x="1326" y="944"/>
                  </a:lnTo>
                  <a:lnTo>
                    <a:pt x="1341" y="928"/>
                  </a:lnTo>
                  <a:lnTo>
                    <a:pt x="1402" y="864"/>
                  </a:lnTo>
                  <a:lnTo>
                    <a:pt x="1457" y="805"/>
                  </a:lnTo>
                  <a:lnTo>
                    <a:pt x="1510" y="749"/>
                  </a:lnTo>
                  <a:lnTo>
                    <a:pt x="1592" y="663"/>
                  </a:lnTo>
                  <a:lnTo>
                    <a:pt x="1593" y="663"/>
                  </a:lnTo>
                  <a:lnTo>
                    <a:pt x="1583" y="550"/>
                  </a:lnTo>
                  <a:lnTo>
                    <a:pt x="1583" y="545"/>
                  </a:lnTo>
                  <a:lnTo>
                    <a:pt x="1566" y="514"/>
                  </a:lnTo>
                  <a:lnTo>
                    <a:pt x="1546" y="475"/>
                  </a:lnTo>
                  <a:lnTo>
                    <a:pt x="1528" y="442"/>
                  </a:lnTo>
                  <a:lnTo>
                    <a:pt x="1516" y="420"/>
                  </a:lnTo>
                  <a:lnTo>
                    <a:pt x="1464" y="436"/>
                  </a:lnTo>
                  <a:lnTo>
                    <a:pt x="1456" y="425"/>
                  </a:lnTo>
                  <a:lnTo>
                    <a:pt x="1446" y="420"/>
                  </a:lnTo>
                  <a:lnTo>
                    <a:pt x="1450" y="416"/>
                  </a:lnTo>
                  <a:lnTo>
                    <a:pt x="1447" y="409"/>
                  </a:lnTo>
                  <a:lnTo>
                    <a:pt x="1436" y="391"/>
                  </a:lnTo>
                  <a:lnTo>
                    <a:pt x="1431" y="376"/>
                  </a:lnTo>
                  <a:lnTo>
                    <a:pt x="1428" y="363"/>
                  </a:lnTo>
                  <a:lnTo>
                    <a:pt x="1425" y="351"/>
                  </a:lnTo>
                  <a:lnTo>
                    <a:pt x="1426" y="348"/>
                  </a:lnTo>
                  <a:lnTo>
                    <a:pt x="1431" y="341"/>
                  </a:lnTo>
                  <a:lnTo>
                    <a:pt x="1440" y="332"/>
                  </a:lnTo>
                  <a:lnTo>
                    <a:pt x="1447" y="327"/>
                  </a:lnTo>
                  <a:lnTo>
                    <a:pt x="1450" y="321"/>
                  </a:lnTo>
                  <a:lnTo>
                    <a:pt x="1452" y="316"/>
                  </a:lnTo>
                  <a:lnTo>
                    <a:pt x="1453" y="304"/>
                  </a:lnTo>
                  <a:lnTo>
                    <a:pt x="1447" y="295"/>
                  </a:lnTo>
                  <a:lnTo>
                    <a:pt x="1452" y="290"/>
                  </a:lnTo>
                  <a:lnTo>
                    <a:pt x="1444" y="282"/>
                  </a:lnTo>
                  <a:lnTo>
                    <a:pt x="1435" y="272"/>
                  </a:lnTo>
                  <a:lnTo>
                    <a:pt x="1426" y="267"/>
                  </a:lnTo>
                  <a:lnTo>
                    <a:pt x="1423" y="258"/>
                  </a:lnTo>
                  <a:lnTo>
                    <a:pt x="1421" y="248"/>
                  </a:lnTo>
                  <a:lnTo>
                    <a:pt x="1415" y="238"/>
                  </a:lnTo>
                  <a:lnTo>
                    <a:pt x="1410" y="236"/>
                  </a:lnTo>
                  <a:lnTo>
                    <a:pt x="1395" y="224"/>
                  </a:lnTo>
                  <a:lnTo>
                    <a:pt x="1384" y="213"/>
                  </a:lnTo>
                  <a:lnTo>
                    <a:pt x="1372" y="204"/>
                  </a:lnTo>
                  <a:lnTo>
                    <a:pt x="1366" y="196"/>
                  </a:lnTo>
                  <a:lnTo>
                    <a:pt x="1368" y="183"/>
                  </a:lnTo>
                  <a:lnTo>
                    <a:pt x="1368" y="170"/>
                  </a:lnTo>
                  <a:lnTo>
                    <a:pt x="1367" y="168"/>
                  </a:lnTo>
                  <a:lnTo>
                    <a:pt x="1343" y="183"/>
                  </a:lnTo>
                  <a:lnTo>
                    <a:pt x="1305" y="204"/>
                  </a:lnTo>
                  <a:lnTo>
                    <a:pt x="1302" y="205"/>
                  </a:lnTo>
                  <a:lnTo>
                    <a:pt x="1285" y="194"/>
                  </a:lnTo>
                  <a:lnTo>
                    <a:pt x="1284" y="196"/>
                  </a:lnTo>
                  <a:lnTo>
                    <a:pt x="1275" y="204"/>
                  </a:lnTo>
                  <a:lnTo>
                    <a:pt x="1265" y="210"/>
                  </a:lnTo>
                  <a:lnTo>
                    <a:pt x="1259" y="213"/>
                  </a:lnTo>
                  <a:lnTo>
                    <a:pt x="1238" y="231"/>
                  </a:lnTo>
                  <a:lnTo>
                    <a:pt x="1229" y="236"/>
                  </a:lnTo>
                  <a:lnTo>
                    <a:pt x="1217" y="232"/>
                  </a:lnTo>
                  <a:lnTo>
                    <a:pt x="1214" y="230"/>
                  </a:lnTo>
                  <a:lnTo>
                    <a:pt x="1213" y="221"/>
                  </a:lnTo>
                  <a:lnTo>
                    <a:pt x="1209" y="217"/>
                  </a:lnTo>
                  <a:lnTo>
                    <a:pt x="1187" y="190"/>
                  </a:lnTo>
                  <a:lnTo>
                    <a:pt x="1177" y="179"/>
                  </a:lnTo>
                  <a:lnTo>
                    <a:pt x="1174" y="180"/>
                  </a:lnTo>
                  <a:lnTo>
                    <a:pt x="1169" y="180"/>
                  </a:lnTo>
                  <a:lnTo>
                    <a:pt x="1166" y="175"/>
                  </a:lnTo>
                  <a:lnTo>
                    <a:pt x="1165" y="170"/>
                  </a:lnTo>
                  <a:lnTo>
                    <a:pt x="1167" y="168"/>
                  </a:lnTo>
                  <a:lnTo>
                    <a:pt x="1169" y="168"/>
                  </a:lnTo>
                  <a:lnTo>
                    <a:pt x="1173" y="168"/>
                  </a:lnTo>
                  <a:lnTo>
                    <a:pt x="1172" y="165"/>
                  </a:lnTo>
                  <a:lnTo>
                    <a:pt x="1175" y="161"/>
                  </a:lnTo>
                  <a:lnTo>
                    <a:pt x="1189" y="161"/>
                  </a:lnTo>
                  <a:lnTo>
                    <a:pt x="1201" y="161"/>
                  </a:lnTo>
                  <a:lnTo>
                    <a:pt x="1214" y="166"/>
                  </a:lnTo>
                  <a:lnTo>
                    <a:pt x="1223" y="174"/>
                  </a:lnTo>
                  <a:lnTo>
                    <a:pt x="1237" y="186"/>
                  </a:lnTo>
                  <a:lnTo>
                    <a:pt x="1238" y="187"/>
                  </a:lnTo>
                  <a:lnTo>
                    <a:pt x="1246" y="177"/>
                  </a:lnTo>
                  <a:lnTo>
                    <a:pt x="1255" y="169"/>
                  </a:lnTo>
                  <a:lnTo>
                    <a:pt x="1265" y="160"/>
                  </a:lnTo>
                  <a:lnTo>
                    <a:pt x="1264" y="154"/>
                  </a:lnTo>
                  <a:lnTo>
                    <a:pt x="1259" y="147"/>
                  </a:lnTo>
                  <a:lnTo>
                    <a:pt x="1255" y="134"/>
                  </a:lnTo>
                  <a:lnTo>
                    <a:pt x="1245" y="119"/>
                  </a:lnTo>
                  <a:lnTo>
                    <a:pt x="1235" y="103"/>
                  </a:lnTo>
                  <a:lnTo>
                    <a:pt x="1228" y="90"/>
                  </a:lnTo>
                  <a:lnTo>
                    <a:pt x="1224" y="90"/>
                  </a:lnTo>
                  <a:lnTo>
                    <a:pt x="1218" y="87"/>
                  </a:lnTo>
                  <a:lnTo>
                    <a:pt x="1211" y="83"/>
                  </a:lnTo>
                  <a:lnTo>
                    <a:pt x="1205" y="86"/>
                  </a:lnTo>
                  <a:lnTo>
                    <a:pt x="1198" y="84"/>
                  </a:lnTo>
                  <a:lnTo>
                    <a:pt x="1191" y="77"/>
                  </a:lnTo>
                  <a:lnTo>
                    <a:pt x="1184" y="66"/>
                  </a:lnTo>
                  <a:lnTo>
                    <a:pt x="1173" y="58"/>
                  </a:lnTo>
                  <a:lnTo>
                    <a:pt x="1159" y="51"/>
                  </a:lnTo>
                  <a:lnTo>
                    <a:pt x="1144" y="42"/>
                  </a:lnTo>
                  <a:lnTo>
                    <a:pt x="1131" y="36"/>
                  </a:lnTo>
                  <a:lnTo>
                    <a:pt x="1127" y="27"/>
                  </a:lnTo>
                  <a:lnTo>
                    <a:pt x="1127" y="23"/>
                  </a:lnTo>
                  <a:lnTo>
                    <a:pt x="1127" y="22"/>
                  </a:lnTo>
                  <a:lnTo>
                    <a:pt x="1130" y="16"/>
                  </a:lnTo>
                  <a:lnTo>
                    <a:pt x="1130" y="9"/>
                  </a:lnTo>
                  <a:lnTo>
                    <a:pt x="1125" y="6"/>
                  </a:lnTo>
                  <a:lnTo>
                    <a:pt x="1116" y="11"/>
                  </a:lnTo>
                  <a:lnTo>
                    <a:pt x="1110" y="15"/>
                  </a:lnTo>
                  <a:lnTo>
                    <a:pt x="1109" y="9"/>
                  </a:lnTo>
                  <a:lnTo>
                    <a:pt x="1110" y="3"/>
                  </a:lnTo>
                  <a:lnTo>
                    <a:pt x="1107" y="0"/>
                  </a:lnTo>
                  <a:lnTo>
                    <a:pt x="1103" y="0"/>
                  </a:lnTo>
                  <a:lnTo>
                    <a:pt x="1095" y="0"/>
                  </a:lnTo>
                  <a:lnTo>
                    <a:pt x="1094" y="6"/>
                  </a:lnTo>
                  <a:lnTo>
                    <a:pt x="1094" y="8"/>
                  </a:lnTo>
                  <a:lnTo>
                    <a:pt x="1092" y="16"/>
                  </a:lnTo>
                  <a:lnTo>
                    <a:pt x="1088" y="23"/>
                  </a:lnTo>
                  <a:lnTo>
                    <a:pt x="1085" y="29"/>
                  </a:lnTo>
                  <a:lnTo>
                    <a:pt x="1085" y="29"/>
                  </a:lnTo>
                  <a:lnTo>
                    <a:pt x="1081" y="40"/>
                  </a:lnTo>
                  <a:lnTo>
                    <a:pt x="1080" y="41"/>
                  </a:lnTo>
                  <a:lnTo>
                    <a:pt x="1073" y="61"/>
                  </a:lnTo>
                  <a:lnTo>
                    <a:pt x="1066" y="72"/>
                  </a:lnTo>
                  <a:lnTo>
                    <a:pt x="1062" y="70"/>
                  </a:lnTo>
                  <a:lnTo>
                    <a:pt x="1053" y="68"/>
                  </a:lnTo>
                  <a:lnTo>
                    <a:pt x="1044" y="67"/>
                  </a:lnTo>
                  <a:lnTo>
                    <a:pt x="1039" y="69"/>
                  </a:lnTo>
                  <a:lnTo>
                    <a:pt x="1035" y="71"/>
                  </a:lnTo>
                  <a:lnTo>
                    <a:pt x="1031" y="77"/>
                  </a:lnTo>
                  <a:lnTo>
                    <a:pt x="1028" y="81"/>
                  </a:lnTo>
                  <a:lnTo>
                    <a:pt x="1024" y="84"/>
                  </a:lnTo>
                  <a:lnTo>
                    <a:pt x="1017" y="87"/>
                  </a:lnTo>
                  <a:lnTo>
                    <a:pt x="1018" y="91"/>
                  </a:lnTo>
                  <a:lnTo>
                    <a:pt x="1019" y="98"/>
                  </a:lnTo>
                  <a:lnTo>
                    <a:pt x="1018" y="110"/>
                  </a:lnTo>
                  <a:lnTo>
                    <a:pt x="1014" y="114"/>
                  </a:lnTo>
                  <a:lnTo>
                    <a:pt x="1007" y="121"/>
                  </a:lnTo>
                  <a:lnTo>
                    <a:pt x="1000" y="131"/>
                  </a:lnTo>
                  <a:lnTo>
                    <a:pt x="996" y="142"/>
                  </a:lnTo>
                  <a:lnTo>
                    <a:pt x="994" y="153"/>
                  </a:lnTo>
                  <a:lnTo>
                    <a:pt x="993" y="157"/>
                  </a:lnTo>
                  <a:lnTo>
                    <a:pt x="990" y="171"/>
                  </a:lnTo>
                  <a:lnTo>
                    <a:pt x="987" y="176"/>
                  </a:lnTo>
                  <a:lnTo>
                    <a:pt x="984" y="181"/>
                  </a:lnTo>
                  <a:lnTo>
                    <a:pt x="977" y="191"/>
                  </a:lnTo>
                  <a:lnTo>
                    <a:pt x="972" y="201"/>
                  </a:lnTo>
                  <a:lnTo>
                    <a:pt x="964" y="213"/>
                  </a:lnTo>
                  <a:lnTo>
                    <a:pt x="959" y="221"/>
                  </a:lnTo>
                  <a:lnTo>
                    <a:pt x="956" y="224"/>
                  </a:lnTo>
                  <a:lnTo>
                    <a:pt x="952" y="220"/>
                  </a:lnTo>
                  <a:lnTo>
                    <a:pt x="947" y="213"/>
                  </a:lnTo>
                  <a:lnTo>
                    <a:pt x="939" y="207"/>
                  </a:lnTo>
                  <a:lnTo>
                    <a:pt x="932" y="201"/>
                  </a:lnTo>
                  <a:lnTo>
                    <a:pt x="923" y="196"/>
                  </a:lnTo>
                  <a:lnTo>
                    <a:pt x="919" y="193"/>
                  </a:lnTo>
                  <a:lnTo>
                    <a:pt x="915" y="184"/>
                  </a:lnTo>
                  <a:lnTo>
                    <a:pt x="909" y="163"/>
                  </a:lnTo>
                  <a:lnTo>
                    <a:pt x="905" y="141"/>
                  </a:lnTo>
                  <a:lnTo>
                    <a:pt x="903" y="120"/>
                  </a:lnTo>
                  <a:lnTo>
                    <a:pt x="733" y="170"/>
                  </a:lnTo>
                  <a:lnTo>
                    <a:pt x="736" y="175"/>
                  </a:lnTo>
                  <a:lnTo>
                    <a:pt x="752" y="216"/>
                  </a:lnTo>
                  <a:lnTo>
                    <a:pt x="755" y="226"/>
                  </a:lnTo>
                  <a:lnTo>
                    <a:pt x="753" y="227"/>
                  </a:lnTo>
                  <a:lnTo>
                    <a:pt x="753" y="229"/>
                  </a:lnTo>
                  <a:lnTo>
                    <a:pt x="751" y="230"/>
                  </a:lnTo>
                  <a:lnTo>
                    <a:pt x="750" y="230"/>
                  </a:lnTo>
                  <a:lnTo>
                    <a:pt x="755" y="244"/>
                  </a:lnTo>
                  <a:lnTo>
                    <a:pt x="762" y="250"/>
                  </a:lnTo>
                  <a:lnTo>
                    <a:pt x="764" y="247"/>
                  </a:lnTo>
                  <a:lnTo>
                    <a:pt x="766" y="245"/>
                  </a:lnTo>
                  <a:lnTo>
                    <a:pt x="783" y="259"/>
                  </a:lnTo>
                  <a:lnTo>
                    <a:pt x="794" y="267"/>
                  </a:lnTo>
                  <a:lnTo>
                    <a:pt x="793" y="272"/>
                  </a:lnTo>
                  <a:lnTo>
                    <a:pt x="793" y="275"/>
                  </a:lnTo>
                  <a:lnTo>
                    <a:pt x="811" y="290"/>
                  </a:lnTo>
                  <a:lnTo>
                    <a:pt x="823" y="294"/>
                  </a:lnTo>
                  <a:lnTo>
                    <a:pt x="831" y="297"/>
                  </a:lnTo>
                  <a:lnTo>
                    <a:pt x="853" y="301"/>
                  </a:lnTo>
                  <a:lnTo>
                    <a:pt x="863" y="308"/>
                  </a:lnTo>
                  <a:lnTo>
                    <a:pt x="862" y="309"/>
                  </a:lnTo>
                  <a:lnTo>
                    <a:pt x="859" y="310"/>
                  </a:lnTo>
                  <a:lnTo>
                    <a:pt x="851" y="318"/>
                  </a:lnTo>
                  <a:lnTo>
                    <a:pt x="846" y="321"/>
                  </a:lnTo>
                  <a:lnTo>
                    <a:pt x="845" y="322"/>
                  </a:lnTo>
                  <a:lnTo>
                    <a:pt x="841" y="326"/>
                  </a:lnTo>
                  <a:lnTo>
                    <a:pt x="841" y="326"/>
                  </a:lnTo>
                  <a:lnTo>
                    <a:pt x="839" y="328"/>
                  </a:lnTo>
                  <a:lnTo>
                    <a:pt x="834" y="332"/>
                  </a:lnTo>
                  <a:lnTo>
                    <a:pt x="830" y="333"/>
                  </a:lnTo>
                  <a:lnTo>
                    <a:pt x="825" y="334"/>
                  </a:lnTo>
                  <a:lnTo>
                    <a:pt x="823" y="336"/>
                  </a:lnTo>
                  <a:lnTo>
                    <a:pt x="822" y="339"/>
                  </a:lnTo>
                  <a:lnTo>
                    <a:pt x="820" y="339"/>
                  </a:lnTo>
                  <a:lnTo>
                    <a:pt x="818" y="340"/>
                  </a:lnTo>
                  <a:lnTo>
                    <a:pt x="816" y="340"/>
                  </a:lnTo>
                  <a:lnTo>
                    <a:pt x="816" y="341"/>
                  </a:lnTo>
                  <a:lnTo>
                    <a:pt x="815" y="341"/>
                  </a:lnTo>
                  <a:lnTo>
                    <a:pt x="813" y="343"/>
                  </a:lnTo>
                  <a:lnTo>
                    <a:pt x="809" y="347"/>
                  </a:lnTo>
                  <a:lnTo>
                    <a:pt x="804" y="351"/>
                  </a:lnTo>
                  <a:lnTo>
                    <a:pt x="801" y="358"/>
                  </a:lnTo>
                  <a:lnTo>
                    <a:pt x="797" y="368"/>
                  </a:lnTo>
                  <a:lnTo>
                    <a:pt x="796" y="369"/>
                  </a:lnTo>
                  <a:lnTo>
                    <a:pt x="794" y="370"/>
                  </a:lnTo>
                  <a:lnTo>
                    <a:pt x="793" y="369"/>
                  </a:lnTo>
                  <a:lnTo>
                    <a:pt x="792" y="370"/>
                  </a:lnTo>
                  <a:lnTo>
                    <a:pt x="793" y="371"/>
                  </a:lnTo>
                  <a:lnTo>
                    <a:pt x="789" y="374"/>
                  </a:lnTo>
                  <a:lnTo>
                    <a:pt x="784" y="376"/>
                  </a:lnTo>
                  <a:lnTo>
                    <a:pt x="783" y="386"/>
                  </a:lnTo>
                  <a:lnTo>
                    <a:pt x="783" y="386"/>
                  </a:lnTo>
                  <a:lnTo>
                    <a:pt x="782" y="386"/>
                  </a:lnTo>
                  <a:lnTo>
                    <a:pt x="779" y="388"/>
                  </a:lnTo>
                  <a:lnTo>
                    <a:pt x="773" y="391"/>
                  </a:lnTo>
                  <a:lnTo>
                    <a:pt x="772" y="391"/>
                  </a:lnTo>
                  <a:lnTo>
                    <a:pt x="770" y="392"/>
                  </a:lnTo>
                  <a:lnTo>
                    <a:pt x="765" y="394"/>
                  </a:lnTo>
                  <a:lnTo>
                    <a:pt x="763" y="400"/>
                  </a:lnTo>
                  <a:lnTo>
                    <a:pt x="763" y="404"/>
                  </a:lnTo>
                  <a:lnTo>
                    <a:pt x="763" y="406"/>
                  </a:lnTo>
                  <a:lnTo>
                    <a:pt x="760" y="408"/>
                  </a:lnTo>
                  <a:lnTo>
                    <a:pt x="758" y="408"/>
                  </a:lnTo>
                  <a:lnTo>
                    <a:pt x="758" y="409"/>
                  </a:lnTo>
                  <a:lnTo>
                    <a:pt x="758" y="409"/>
                  </a:lnTo>
                  <a:lnTo>
                    <a:pt x="755" y="416"/>
                  </a:lnTo>
                  <a:lnTo>
                    <a:pt x="753" y="421"/>
                  </a:lnTo>
                  <a:lnTo>
                    <a:pt x="758" y="426"/>
                  </a:lnTo>
                  <a:lnTo>
                    <a:pt x="756" y="432"/>
                  </a:lnTo>
                  <a:lnTo>
                    <a:pt x="753" y="434"/>
                  </a:lnTo>
                  <a:lnTo>
                    <a:pt x="752" y="443"/>
                  </a:lnTo>
                  <a:lnTo>
                    <a:pt x="752" y="443"/>
                  </a:lnTo>
                  <a:lnTo>
                    <a:pt x="743" y="451"/>
                  </a:lnTo>
                  <a:lnTo>
                    <a:pt x="735" y="452"/>
                  </a:lnTo>
                  <a:lnTo>
                    <a:pt x="731" y="456"/>
                  </a:lnTo>
                  <a:lnTo>
                    <a:pt x="721" y="461"/>
                  </a:lnTo>
                  <a:lnTo>
                    <a:pt x="711" y="466"/>
                  </a:lnTo>
                  <a:lnTo>
                    <a:pt x="700" y="473"/>
                  </a:lnTo>
                  <a:lnTo>
                    <a:pt x="692" y="470"/>
                  </a:lnTo>
                  <a:lnTo>
                    <a:pt x="691" y="469"/>
                  </a:lnTo>
                  <a:lnTo>
                    <a:pt x="688" y="467"/>
                  </a:lnTo>
                  <a:lnTo>
                    <a:pt x="688" y="467"/>
                  </a:lnTo>
                  <a:lnTo>
                    <a:pt x="685" y="473"/>
                  </a:lnTo>
                  <a:lnTo>
                    <a:pt x="678" y="476"/>
                  </a:lnTo>
                  <a:lnTo>
                    <a:pt x="675" y="478"/>
                  </a:lnTo>
                  <a:lnTo>
                    <a:pt x="673" y="480"/>
                  </a:lnTo>
                  <a:lnTo>
                    <a:pt x="673" y="481"/>
                  </a:lnTo>
                  <a:lnTo>
                    <a:pt x="672" y="485"/>
                  </a:lnTo>
                  <a:lnTo>
                    <a:pt x="664" y="488"/>
                  </a:lnTo>
                  <a:lnTo>
                    <a:pt x="662" y="490"/>
                  </a:lnTo>
                  <a:lnTo>
                    <a:pt x="660" y="492"/>
                  </a:lnTo>
                  <a:lnTo>
                    <a:pt x="660" y="492"/>
                  </a:lnTo>
                  <a:lnTo>
                    <a:pt x="659" y="493"/>
                  </a:lnTo>
                  <a:lnTo>
                    <a:pt x="655" y="494"/>
                  </a:lnTo>
                  <a:lnTo>
                    <a:pt x="652" y="496"/>
                  </a:lnTo>
                  <a:lnTo>
                    <a:pt x="649" y="499"/>
                  </a:lnTo>
                  <a:lnTo>
                    <a:pt x="646" y="498"/>
                  </a:lnTo>
                  <a:lnTo>
                    <a:pt x="644" y="500"/>
                  </a:lnTo>
                  <a:lnTo>
                    <a:pt x="642" y="502"/>
                  </a:lnTo>
                  <a:lnTo>
                    <a:pt x="639" y="502"/>
                  </a:lnTo>
                  <a:lnTo>
                    <a:pt x="636" y="504"/>
                  </a:lnTo>
                  <a:lnTo>
                    <a:pt x="634" y="504"/>
                  </a:lnTo>
                  <a:lnTo>
                    <a:pt x="633" y="505"/>
                  </a:lnTo>
                  <a:lnTo>
                    <a:pt x="630" y="504"/>
                  </a:lnTo>
                  <a:lnTo>
                    <a:pt x="630" y="506"/>
                  </a:lnTo>
                  <a:lnTo>
                    <a:pt x="629" y="509"/>
                  </a:lnTo>
                  <a:lnTo>
                    <a:pt x="623" y="511"/>
                  </a:lnTo>
                  <a:lnTo>
                    <a:pt x="620" y="512"/>
                  </a:lnTo>
                  <a:lnTo>
                    <a:pt x="622" y="512"/>
                  </a:lnTo>
                  <a:lnTo>
                    <a:pt x="621" y="513"/>
                  </a:lnTo>
                  <a:lnTo>
                    <a:pt x="614" y="512"/>
                  </a:lnTo>
                  <a:lnTo>
                    <a:pt x="611" y="512"/>
                  </a:lnTo>
                  <a:lnTo>
                    <a:pt x="611" y="518"/>
                  </a:lnTo>
                  <a:lnTo>
                    <a:pt x="608" y="520"/>
                  </a:lnTo>
                  <a:lnTo>
                    <a:pt x="605" y="518"/>
                  </a:lnTo>
                  <a:lnTo>
                    <a:pt x="602" y="519"/>
                  </a:lnTo>
                  <a:lnTo>
                    <a:pt x="603" y="521"/>
                  </a:lnTo>
                  <a:lnTo>
                    <a:pt x="602" y="522"/>
                  </a:lnTo>
                  <a:lnTo>
                    <a:pt x="602" y="524"/>
                  </a:lnTo>
                  <a:lnTo>
                    <a:pt x="602" y="525"/>
                  </a:lnTo>
                  <a:lnTo>
                    <a:pt x="601" y="528"/>
                  </a:lnTo>
                  <a:lnTo>
                    <a:pt x="596" y="528"/>
                  </a:lnTo>
                  <a:lnTo>
                    <a:pt x="594" y="526"/>
                  </a:lnTo>
                  <a:lnTo>
                    <a:pt x="594" y="526"/>
                  </a:lnTo>
                  <a:lnTo>
                    <a:pt x="594" y="525"/>
                  </a:lnTo>
                  <a:lnTo>
                    <a:pt x="576" y="511"/>
                  </a:lnTo>
                  <a:lnTo>
                    <a:pt x="566" y="502"/>
                  </a:lnTo>
                  <a:lnTo>
                    <a:pt x="554" y="492"/>
                  </a:lnTo>
                  <a:lnTo>
                    <a:pt x="508" y="453"/>
                  </a:lnTo>
                  <a:lnTo>
                    <a:pt x="472" y="431"/>
                  </a:lnTo>
                  <a:lnTo>
                    <a:pt x="463" y="423"/>
                  </a:lnTo>
                  <a:lnTo>
                    <a:pt x="450" y="412"/>
                  </a:lnTo>
                  <a:lnTo>
                    <a:pt x="447" y="410"/>
                  </a:lnTo>
                  <a:lnTo>
                    <a:pt x="430" y="405"/>
                  </a:lnTo>
                  <a:lnTo>
                    <a:pt x="388" y="395"/>
                  </a:lnTo>
                  <a:lnTo>
                    <a:pt x="385" y="394"/>
                  </a:lnTo>
                  <a:lnTo>
                    <a:pt x="376" y="396"/>
                  </a:lnTo>
                  <a:lnTo>
                    <a:pt x="369" y="398"/>
                  </a:lnTo>
                  <a:lnTo>
                    <a:pt x="361" y="401"/>
                  </a:lnTo>
                  <a:lnTo>
                    <a:pt x="357" y="402"/>
                  </a:lnTo>
                  <a:lnTo>
                    <a:pt x="345" y="404"/>
                  </a:lnTo>
                  <a:lnTo>
                    <a:pt x="332" y="407"/>
                  </a:lnTo>
                  <a:lnTo>
                    <a:pt x="311" y="413"/>
                  </a:lnTo>
                  <a:lnTo>
                    <a:pt x="302" y="414"/>
                  </a:lnTo>
                  <a:lnTo>
                    <a:pt x="299" y="415"/>
                  </a:lnTo>
                  <a:lnTo>
                    <a:pt x="268" y="423"/>
                  </a:lnTo>
                  <a:lnTo>
                    <a:pt x="257" y="425"/>
                  </a:lnTo>
                  <a:lnTo>
                    <a:pt x="235" y="431"/>
                  </a:lnTo>
                  <a:lnTo>
                    <a:pt x="226" y="433"/>
                  </a:lnTo>
                  <a:lnTo>
                    <a:pt x="209" y="438"/>
                  </a:lnTo>
                  <a:lnTo>
                    <a:pt x="198" y="441"/>
                  </a:lnTo>
                  <a:lnTo>
                    <a:pt x="192" y="443"/>
                  </a:lnTo>
                  <a:lnTo>
                    <a:pt x="188" y="443"/>
                  </a:lnTo>
                  <a:lnTo>
                    <a:pt x="168" y="449"/>
                  </a:lnTo>
                  <a:lnTo>
                    <a:pt x="142" y="454"/>
                  </a:lnTo>
                  <a:lnTo>
                    <a:pt x="125" y="458"/>
                  </a:lnTo>
                  <a:lnTo>
                    <a:pt x="114" y="461"/>
                  </a:lnTo>
                  <a:lnTo>
                    <a:pt x="91" y="466"/>
                  </a:lnTo>
                  <a:lnTo>
                    <a:pt x="75" y="470"/>
                  </a:lnTo>
                  <a:lnTo>
                    <a:pt x="71" y="467"/>
                  </a:lnTo>
                  <a:lnTo>
                    <a:pt x="68" y="468"/>
                  </a:lnTo>
                  <a:lnTo>
                    <a:pt x="60" y="465"/>
                  </a:lnTo>
                  <a:lnTo>
                    <a:pt x="55" y="463"/>
                  </a:lnTo>
                  <a:lnTo>
                    <a:pt x="50" y="464"/>
                  </a:lnTo>
                  <a:lnTo>
                    <a:pt x="44" y="464"/>
                  </a:lnTo>
                  <a:lnTo>
                    <a:pt x="33" y="475"/>
                  </a:lnTo>
                  <a:lnTo>
                    <a:pt x="28" y="482"/>
                  </a:lnTo>
                  <a:lnTo>
                    <a:pt x="26" y="484"/>
                  </a:lnTo>
                  <a:lnTo>
                    <a:pt x="20" y="491"/>
                  </a:lnTo>
                  <a:lnTo>
                    <a:pt x="14" y="496"/>
                  </a:lnTo>
                  <a:lnTo>
                    <a:pt x="8" y="503"/>
                  </a:lnTo>
                  <a:lnTo>
                    <a:pt x="7" y="505"/>
                  </a:lnTo>
                  <a:lnTo>
                    <a:pt x="2" y="508"/>
                  </a:lnTo>
                  <a:lnTo>
                    <a:pt x="0" y="510"/>
                  </a:lnTo>
                  <a:lnTo>
                    <a:pt x="0" y="514"/>
                  </a:lnTo>
                  <a:lnTo>
                    <a:pt x="0" y="517"/>
                  </a:lnTo>
                  <a:lnTo>
                    <a:pt x="0" y="523"/>
                  </a:lnTo>
                  <a:lnTo>
                    <a:pt x="0" y="526"/>
                  </a:lnTo>
                  <a:lnTo>
                    <a:pt x="2" y="533"/>
                  </a:lnTo>
                  <a:lnTo>
                    <a:pt x="2" y="533"/>
                  </a:lnTo>
                  <a:lnTo>
                    <a:pt x="5" y="540"/>
                  </a:lnTo>
                  <a:lnTo>
                    <a:pt x="6" y="541"/>
                  </a:lnTo>
                  <a:lnTo>
                    <a:pt x="6" y="541"/>
                  </a:lnTo>
                  <a:lnTo>
                    <a:pt x="7" y="543"/>
                  </a:lnTo>
                  <a:lnTo>
                    <a:pt x="9" y="546"/>
                  </a:lnTo>
                  <a:lnTo>
                    <a:pt x="12" y="552"/>
                  </a:lnTo>
                  <a:lnTo>
                    <a:pt x="17" y="556"/>
                  </a:lnTo>
                  <a:lnTo>
                    <a:pt x="20" y="560"/>
                  </a:lnTo>
                  <a:lnTo>
                    <a:pt x="23" y="563"/>
                  </a:lnTo>
                  <a:lnTo>
                    <a:pt x="22" y="564"/>
                  </a:lnTo>
                  <a:lnTo>
                    <a:pt x="20" y="568"/>
                  </a:lnTo>
                  <a:lnTo>
                    <a:pt x="20" y="571"/>
                  </a:lnTo>
                  <a:lnTo>
                    <a:pt x="20" y="572"/>
                  </a:lnTo>
                  <a:lnTo>
                    <a:pt x="24" y="584"/>
                  </a:lnTo>
                  <a:lnTo>
                    <a:pt x="28" y="594"/>
                  </a:lnTo>
                  <a:lnTo>
                    <a:pt x="30" y="600"/>
                  </a:lnTo>
                  <a:lnTo>
                    <a:pt x="31" y="603"/>
                  </a:lnTo>
                  <a:lnTo>
                    <a:pt x="36" y="609"/>
                  </a:lnTo>
                  <a:lnTo>
                    <a:pt x="36" y="610"/>
                  </a:lnTo>
                  <a:lnTo>
                    <a:pt x="36" y="613"/>
                  </a:lnTo>
                  <a:lnTo>
                    <a:pt x="37" y="614"/>
                  </a:lnTo>
                  <a:lnTo>
                    <a:pt x="37" y="623"/>
                  </a:lnTo>
                  <a:lnTo>
                    <a:pt x="36" y="624"/>
                  </a:lnTo>
                  <a:lnTo>
                    <a:pt x="34" y="628"/>
                  </a:lnTo>
                  <a:lnTo>
                    <a:pt x="33" y="631"/>
                  </a:lnTo>
                  <a:lnTo>
                    <a:pt x="33" y="634"/>
                  </a:lnTo>
                  <a:lnTo>
                    <a:pt x="33" y="634"/>
                  </a:lnTo>
                  <a:lnTo>
                    <a:pt x="33" y="636"/>
                  </a:lnTo>
                  <a:lnTo>
                    <a:pt x="36" y="640"/>
                  </a:lnTo>
                  <a:lnTo>
                    <a:pt x="38" y="641"/>
                  </a:lnTo>
                  <a:lnTo>
                    <a:pt x="40" y="641"/>
                  </a:lnTo>
                  <a:lnTo>
                    <a:pt x="42" y="643"/>
                  </a:lnTo>
                  <a:lnTo>
                    <a:pt x="43" y="645"/>
                  </a:lnTo>
                  <a:lnTo>
                    <a:pt x="42" y="649"/>
                  </a:lnTo>
                  <a:lnTo>
                    <a:pt x="42" y="649"/>
                  </a:lnTo>
                  <a:lnTo>
                    <a:pt x="47" y="652"/>
                  </a:lnTo>
                  <a:lnTo>
                    <a:pt x="56" y="661"/>
                  </a:lnTo>
                  <a:lnTo>
                    <a:pt x="54" y="667"/>
                  </a:lnTo>
                  <a:lnTo>
                    <a:pt x="67" y="677"/>
                  </a:lnTo>
                  <a:lnTo>
                    <a:pt x="68" y="680"/>
                  </a:lnTo>
                  <a:lnTo>
                    <a:pt x="72" y="687"/>
                  </a:lnTo>
                  <a:lnTo>
                    <a:pt x="78" y="693"/>
                  </a:lnTo>
                  <a:lnTo>
                    <a:pt x="86" y="694"/>
                  </a:lnTo>
                  <a:lnTo>
                    <a:pt x="88" y="694"/>
                  </a:lnTo>
                  <a:lnTo>
                    <a:pt x="92" y="715"/>
                  </a:lnTo>
                  <a:lnTo>
                    <a:pt x="90" y="716"/>
                  </a:lnTo>
                  <a:lnTo>
                    <a:pt x="96" y="741"/>
                  </a:lnTo>
                  <a:lnTo>
                    <a:pt x="99" y="740"/>
                  </a:lnTo>
                  <a:lnTo>
                    <a:pt x="99" y="744"/>
                  </a:lnTo>
                  <a:lnTo>
                    <a:pt x="104" y="769"/>
                  </a:lnTo>
                  <a:lnTo>
                    <a:pt x="102" y="771"/>
                  </a:lnTo>
                  <a:lnTo>
                    <a:pt x="109" y="799"/>
                  </a:lnTo>
                  <a:lnTo>
                    <a:pt x="112" y="811"/>
                  </a:lnTo>
                  <a:lnTo>
                    <a:pt x="114" y="811"/>
                  </a:lnTo>
                  <a:lnTo>
                    <a:pt x="115" y="815"/>
                  </a:lnTo>
                  <a:lnTo>
                    <a:pt x="115" y="816"/>
                  </a:lnTo>
                  <a:lnTo>
                    <a:pt x="114" y="816"/>
                  </a:lnTo>
                  <a:lnTo>
                    <a:pt x="119" y="832"/>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08" name="Google Shape;1208;p51" descr="{&quot;Key&quot;:&quot;nyamira&quot;,&quot;Name&quot;:&quot;Nyamira&quot;,&quot;Value&quot;:54.0,&quot;Formula&quot;:&quot;54&quot;,&quot;Text&quot;:&quot;54&quot;,&quot;OfficeApplication&quot;:1,&quot;HasValue&quot;:true}"/>
            <p:cNvSpPr/>
            <p:nvPr/>
          </p:nvSpPr>
          <p:spPr>
            <a:xfrm>
              <a:off x="1500994" y="3804214"/>
              <a:ext cx="163128" cy="256227"/>
            </a:xfrm>
            <a:custGeom>
              <a:avLst/>
              <a:gdLst/>
              <a:ahLst/>
              <a:cxnLst/>
              <a:rect l="l" t="t" r="r" b="b"/>
              <a:pathLst>
                <a:path w="273" h="429" extrusionOk="0">
                  <a:moveTo>
                    <a:pt x="201" y="429"/>
                  </a:moveTo>
                  <a:lnTo>
                    <a:pt x="203" y="424"/>
                  </a:lnTo>
                  <a:lnTo>
                    <a:pt x="208" y="420"/>
                  </a:lnTo>
                  <a:lnTo>
                    <a:pt x="210" y="423"/>
                  </a:lnTo>
                  <a:lnTo>
                    <a:pt x="212" y="422"/>
                  </a:lnTo>
                  <a:lnTo>
                    <a:pt x="212" y="422"/>
                  </a:lnTo>
                  <a:lnTo>
                    <a:pt x="212" y="422"/>
                  </a:lnTo>
                  <a:lnTo>
                    <a:pt x="211" y="414"/>
                  </a:lnTo>
                  <a:lnTo>
                    <a:pt x="212" y="411"/>
                  </a:lnTo>
                  <a:lnTo>
                    <a:pt x="210" y="408"/>
                  </a:lnTo>
                  <a:lnTo>
                    <a:pt x="208" y="403"/>
                  </a:lnTo>
                  <a:lnTo>
                    <a:pt x="208" y="399"/>
                  </a:lnTo>
                  <a:lnTo>
                    <a:pt x="210" y="396"/>
                  </a:lnTo>
                  <a:lnTo>
                    <a:pt x="213" y="396"/>
                  </a:lnTo>
                  <a:lnTo>
                    <a:pt x="214" y="398"/>
                  </a:lnTo>
                  <a:lnTo>
                    <a:pt x="219" y="397"/>
                  </a:lnTo>
                  <a:lnTo>
                    <a:pt x="222" y="398"/>
                  </a:lnTo>
                  <a:lnTo>
                    <a:pt x="224" y="398"/>
                  </a:lnTo>
                  <a:lnTo>
                    <a:pt x="229" y="401"/>
                  </a:lnTo>
                  <a:lnTo>
                    <a:pt x="231" y="403"/>
                  </a:lnTo>
                  <a:lnTo>
                    <a:pt x="244" y="386"/>
                  </a:lnTo>
                  <a:lnTo>
                    <a:pt x="259" y="370"/>
                  </a:lnTo>
                  <a:lnTo>
                    <a:pt x="271" y="354"/>
                  </a:lnTo>
                  <a:lnTo>
                    <a:pt x="270" y="352"/>
                  </a:lnTo>
                  <a:lnTo>
                    <a:pt x="273" y="350"/>
                  </a:lnTo>
                  <a:lnTo>
                    <a:pt x="271" y="344"/>
                  </a:lnTo>
                  <a:lnTo>
                    <a:pt x="268" y="339"/>
                  </a:lnTo>
                  <a:lnTo>
                    <a:pt x="263" y="338"/>
                  </a:lnTo>
                  <a:lnTo>
                    <a:pt x="252" y="314"/>
                  </a:lnTo>
                  <a:lnTo>
                    <a:pt x="242" y="293"/>
                  </a:lnTo>
                  <a:lnTo>
                    <a:pt x="243" y="293"/>
                  </a:lnTo>
                  <a:lnTo>
                    <a:pt x="246" y="292"/>
                  </a:lnTo>
                  <a:lnTo>
                    <a:pt x="242" y="283"/>
                  </a:lnTo>
                  <a:lnTo>
                    <a:pt x="239" y="275"/>
                  </a:lnTo>
                  <a:lnTo>
                    <a:pt x="237" y="269"/>
                  </a:lnTo>
                  <a:lnTo>
                    <a:pt x="239" y="266"/>
                  </a:lnTo>
                  <a:lnTo>
                    <a:pt x="236" y="267"/>
                  </a:lnTo>
                  <a:lnTo>
                    <a:pt x="242" y="263"/>
                  </a:lnTo>
                  <a:lnTo>
                    <a:pt x="249" y="260"/>
                  </a:lnTo>
                  <a:lnTo>
                    <a:pt x="252" y="259"/>
                  </a:lnTo>
                  <a:lnTo>
                    <a:pt x="254" y="255"/>
                  </a:lnTo>
                  <a:lnTo>
                    <a:pt x="251" y="248"/>
                  </a:lnTo>
                  <a:lnTo>
                    <a:pt x="250" y="245"/>
                  </a:lnTo>
                  <a:lnTo>
                    <a:pt x="253" y="242"/>
                  </a:lnTo>
                  <a:lnTo>
                    <a:pt x="248" y="234"/>
                  </a:lnTo>
                  <a:lnTo>
                    <a:pt x="245" y="227"/>
                  </a:lnTo>
                  <a:lnTo>
                    <a:pt x="244" y="221"/>
                  </a:lnTo>
                  <a:lnTo>
                    <a:pt x="245" y="213"/>
                  </a:lnTo>
                  <a:lnTo>
                    <a:pt x="240" y="214"/>
                  </a:lnTo>
                  <a:lnTo>
                    <a:pt x="240" y="210"/>
                  </a:lnTo>
                  <a:lnTo>
                    <a:pt x="244" y="205"/>
                  </a:lnTo>
                  <a:lnTo>
                    <a:pt x="249" y="200"/>
                  </a:lnTo>
                  <a:lnTo>
                    <a:pt x="244" y="193"/>
                  </a:lnTo>
                  <a:lnTo>
                    <a:pt x="242" y="187"/>
                  </a:lnTo>
                  <a:lnTo>
                    <a:pt x="243" y="183"/>
                  </a:lnTo>
                  <a:lnTo>
                    <a:pt x="246" y="180"/>
                  </a:lnTo>
                  <a:lnTo>
                    <a:pt x="249" y="175"/>
                  </a:lnTo>
                  <a:lnTo>
                    <a:pt x="249" y="175"/>
                  </a:lnTo>
                  <a:lnTo>
                    <a:pt x="250" y="174"/>
                  </a:lnTo>
                  <a:lnTo>
                    <a:pt x="247" y="170"/>
                  </a:lnTo>
                  <a:lnTo>
                    <a:pt x="242" y="163"/>
                  </a:lnTo>
                  <a:lnTo>
                    <a:pt x="239" y="153"/>
                  </a:lnTo>
                  <a:lnTo>
                    <a:pt x="237" y="147"/>
                  </a:lnTo>
                  <a:lnTo>
                    <a:pt x="238" y="141"/>
                  </a:lnTo>
                  <a:lnTo>
                    <a:pt x="238" y="133"/>
                  </a:lnTo>
                  <a:lnTo>
                    <a:pt x="239" y="123"/>
                  </a:lnTo>
                  <a:lnTo>
                    <a:pt x="239" y="114"/>
                  </a:lnTo>
                  <a:lnTo>
                    <a:pt x="238" y="105"/>
                  </a:lnTo>
                  <a:lnTo>
                    <a:pt x="233" y="101"/>
                  </a:lnTo>
                  <a:lnTo>
                    <a:pt x="232" y="97"/>
                  </a:lnTo>
                  <a:lnTo>
                    <a:pt x="235" y="93"/>
                  </a:lnTo>
                  <a:lnTo>
                    <a:pt x="236" y="91"/>
                  </a:lnTo>
                  <a:lnTo>
                    <a:pt x="236" y="90"/>
                  </a:lnTo>
                  <a:lnTo>
                    <a:pt x="238" y="83"/>
                  </a:lnTo>
                  <a:lnTo>
                    <a:pt x="236" y="80"/>
                  </a:lnTo>
                  <a:lnTo>
                    <a:pt x="235" y="79"/>
                  </a:lnTo>
                  <a:lnTo>
                    <a:pt x="232" y="77"/>
                  </a:lnTo>
                  <a:lnTo>
                    <a:pt x="236" y="78"/>
                  </a:lnTo>
                  <a:lnTo>
                    <a:pt x="237" y="77"/>
                  </a:lnTo>
                  <a:lnTo>
                    <a:pt x="235" y="76"/>
                  </a:lnTo>
                  <a:lnTo>
                    <a:pt x="230" y="76"/>
                  </a:lnTo>
                  <a:lnTo>
                    <a:pt x="226" y="77"/>
                  </a:lnTo>
                  <a:lnTo>
                    <a:pt x="222" y="77"/>
                  </a:lnTo>
                  <a:lnTo>
                    <a:pt x="221" y="78"/>
                  </a:lnTo>
                  <a:lnTo>
                    <a:pt x="221" y="78"/>
                  </a:lnTo>
                  <a:lnTo>
                    <a:pt x="220" y="75"/>
                  </a:lnTo>
                  <a:lnTo>
                    <a:pt x="220" y="67"/>
                  </a:lnTo>
                  <a:lnTo>
                    <a:pt x="221" y="66"/>
                  </a:lnTo>
                  <a:lnTo>
                    <a:pt x="224" y="65"/>
                  </a:lnTo>
                  <a:lnTo>
                    <a:pt x="225" y="64"/>
                  </a:lnTo>
                  <a:lnTo>
                    <a:pt x="227" y="63"/>
                  </a:lnTo>
                  <a:lnTo>
                    <a:pt x="230" y="55"/>
                  </a:lnTo>
                  <a:lnTo>
                    <a:pt x="231" y="46"/>
                  </a:lnTo>
                  <a:lnTo>
                    <a:pt x="231" y="38"/>
                  </a:lnTo>
                  <a:lnTo>
                    <a:pt x="231" y="35"/>
                  </a:lnTo>
                  <a:lnTo>
                    <a:pt x="230" y="31"/>
                  </a:lnTo>
                  <a:lnTo>
                    <a:pt x="226" y="24"/>
                  </a:lnTo>
                  <a:lnTo>
                    <a:pt x="224" y="20"/>
                  </a:lnTo>
                  <a:lnTo>
                    <a:pt x="221" y="13"/>
                  </a:lnTo>
                  <a:lnTo>
                    <a:pt x="220" y="11"/>
                  </a:lnTo>
                  <a:lnTo>
                    <a:pt x="221" y="9"/>
                  </a:lnTo>
                  <a:lnTo>
                    <a:pt x="217" y="5"/>
                  </a:lnTo>
                  <a:lnTo>
                    <a:pt x="216" y="4"/>
                  </a:lnTo>
                  <a:lnTo>
                    <a:pt x="215" y="5"/>
                  </a:lnTo>
                  <a:lnTo>
                    <a:pt x="214" y="3"/>
                  </a:lnTo>
                  <a:lnTo>
                    <a:pt x="211" y="2"/>
                  </a:lnTo>
                  <a:lnTo>
                    <a:pt x="209" y="2"/>
                  </a:lnTo>
                  <a:lnTo>
                    <a:pt x="209" y="0"/>
                  </a:lnTo>
                  <a:lnTo>
                    <a:pt x="208" y="0"/>
                  </a:lnTo>
                  <a:lnTo>
                    <a:pt x="208" y="0"/>
                  </a:lnTo>
                  <a:lnTo>
                    <a:pt x="204" y="3"/>
                  </a:lnTo>
                  <a:lnTo>
                    <a:pt x="197" y="8"/>
                  </a:lnTo>
                  <a:lnTo>
                    <a:pt x="189" y="13"/>
                  </a:lnTo>
                  <a:lnTo>
                    <a:pt x="180" y="19"/>
                  </a:lnTo>
                  <a:lnTo>
                    <a:pt x="175" y="21"/>
                  </a:lnTo>
                  <a:lnTo>
                    <a:pt x="176" y="23"/>
                  </a:lnTo>
                  <a:lnTo>
                    <a:pt x="174" y="23"/>
                  </a:lnTo>
                  <a:lnTo>
                    <a:pt x="171" y="23"/>
                  </a:lnTo>
                  <a:lnTo>
                    <a:pt x="167" y="26"/>
                  </a:lnTo>
                  <a:lnTo>
                    <a:pt x="160" y="28"/>
                  </a:lnTo>
                  <a:lnTo>
                    <a:pt x="154" y="31"/>
                  </a:lnTo>
                  <a:lnTo>
                    <a:pt x="150" y="35"/>
                  </a:lnTo>
                  <a:lnTo>
                    <a:pt x="148" y="34"/>
                  </a:lnTo>
                  <a:lnTo>
                    <a:pt x="144" y="37"/>
                  </a:lnTo>
                  <a:lnTo>
                    <a:pt x="135" y="46"/>
                  </a:lnTo>
                  <a:lnTo>
                    <a:pt x="134" y="46"/>
                  </a:lnTo>
                  <a:lnTo>
                    <a:pt x="128" y="51"/>
                  </a:lnTo>
                  <a:lnTo>
                    <a:pt x="122" y="53"/>
                  </a:lnTo>
                  <a:lnTo>
                    <a:pt x="118" y="55"/>
                  </a:lnTo>
                  <a:lnTo>
                    <a:pt x="111" y="58"/>
                  </a:lnTo>
                  <a:lnTo>
                    <a:pt x="111" y="61"/>
                  </a:lnTo>
                  <a:lnTo>
                    <a:pt x="110" y="62"/>
                  </a:lnTo>
                  <a:lnTo>
                    <a:pt x="103" y="64"/>
                  </a:lnTo>
                  <a:lnTo>
                    <a:pt x="102" y="64"/>
                  </a:lnTo>
                  <a:lnTo>
                    <a:pt x="101" y="62"/>
                  </a:lnTo>
                  <a:lnTo>
                    <a:pt x="99" y="64"/>
                  </a:lnTo>
                  <a:lnTo>
                    <a:pt x="94" y="65"/>
                  </a:lnTo>
                  <a:lnTo>
                    <a:pt x="89" y="66"/>
                  </a:lnTo>
                  <a:lnTo>
                    <a:pt x="89" y="68"/>
                  </a:lnTo>
                  <a:lnTo>
                    <a:pt x="85" y="69"/>
                  </a:lnTo>
                  <a:lnTo>
                    <a:pt x="81" y="70"/>
                  </a:lnTo>
                  <a:lnTo>
                    <a:pt x="80" y="72"/>
                  </a:lnTo>
                  <a:lnTo>
                    <a:pt x="78" y="73"/>
                  </a:lnTo>
                  <a:lnTo>
                    <a:pt x="75" y="72"/>
                  </a:lnTo>
                  <a:lnTo>
                    <a:pt x="70" y="75"/>
                  </a:lnTo>
                  <a:lnTo>
                    <a:pt x="65" y="80"/>
                  </a:lnTo>
                  <a:lnTo>
                    <a:pt x="60" y="84"/>
                  </a:lnTo>
                  <a:lnTo>
                    <a:pt x="62" y="84"/>
                  </a:lnTo>
                  <a:lnTo>
                    <a:pt x="62" y="84"/>
                  </a:lnTo>
                  <a:lnTo>
                    <a:pt x="69" y="87"/>
                  </a:lnTo>
                  <a:lnTo>
                    <a:pt x="69" y="90"/>
                  </a:lnTo>
                  <a:lnTo>
                    <a:pt x="69" y="96"/>
                  </a:lnTo>
                  <a:lnTo>
                    <a:pt x="70" y="99"/>
                  </a:lnTo>
                  <a:lnTo>
                    <a:pt x="70" y="103"/>
                  </a:lnTo>
                  <a:lnTo>
                    <a:pt x="70" y="109"/>
                  </a:lnTo>
                  <a:lnTo>
                    <a:pt x="70" y="114"/>
                  </a:lnTo>
                  <a:lnTo>
                    <a:pt x="72" y="118"/>
                  </a:lnTo>
                  <a:lnTo>
                    <a:pt x="74" y="124"/>
                  </a:lnTo>
                  <a:lnTo>
                    <a:pt x="74" y="131"/>
                  </a:lnTo>
                  <a:lnTo>
                    <a:pt x="76" y="134"/>
                  </a:lnTo>
                  <a:lnTo>
                    <a:pt x="76" y="136"/>
                  </a:lnTo>
                  <a:lnTo>
                    <a:pt x="75" y="141"/>
                  </a:lnTo>
                  <a:lnTo>
                    <a:pt x="71" y="149"/>
                  </a:lnTo>
                  <a:lnTo>
                    <a:pt x="73" y="153"/>
                  </a:lnTo>
                  <a:lnTo>
                    <a:pt x="76" y="156"/>
                  </a:lnTo>
                  <a:lnTo>
                    <a:pt x="79" y="163"/>
                  </a:lnTo>
                  <a:lnTo>
                    <a:pt x="79" y="165"/>
                  </a:lnTo>
                  <a:lnTo>
                    <a:pt x="80" y="169"/>
                  </a:lnTo>
                  <a:lnTo>
                    <a:pt x="85" y="173"/>
                  </a:lnTo>
                  <a:lnTo>
                    <a:pt x="87" y="175"/>
                  </a:lnTo>
                  <a:lnTo>
                    <a:pt x="86" y="179"/>
                  </a:lnTo>
                  <a:lnTo>
                    <a:pt x="86" y="184"/>
                  </a:lnTo>
                  <a:lnTo>
                    <a:pt x="83" y="183"/>
                  </a:lnTo>
                  <a:lnTo>
                    <a:pt x="81" y="182"/>
                  </a:lnTo>
                  <a:lnTo>
                    <a:pt x="78" y="180"/>
                  </a:lnTo>
                  <a:lnTo>
                    <a:pt x="75" y="178"/>
                  </a:lnTo>
                  <a:lnTo>
                    <a:pt x="72" y="178"/>
                  </a:lnTo>
                  <a:lnTo>
                    <a:pt x="68" y="179"/>
                  </a:lnTo>
                  <a:lnTo>
                    <a:pt x="64" y="177"/>
                  </a:lnTo>
                  <a:lnTo>
                    <a:pt x="60" y="174"/>
                  </a:lnTo>
                  <a:lnTo>
                    <a:pt x="58" y="170"/>
                  </a:lnTo>
                  <a:lnTo>
                    <a:pt x="55" y="169"/>
                  </a:lnTo>
                  <a:lnTo>
                    <a:pt x="51" y="171"/>
                  </a:lnTo>
                  <a:lnTo>
                    <a:pt x="48" y="172"/>
                  </a:lnTo>
                  <a:lnTo>
                    <a:pt x="44" y="172"/>
                  </a:lnTo>
                  <a:lnTo>
                    <a:pt x="42" y="170"/>
                  </a:lnTo>
                  <a:lnTo>
                    <a:pt x="40" y="172"/>
                  </a:lnTo>
                  <a:lnTo>
                    <a:pt x="38" y="174"/>
                  </a:lnTo>
                  <a:lnTo>
                    <a:pt x="36" y="179"/>
                  </a:lnTo>
                  <a:lnTo>
                    <a:pt x="32" y="184"/>
                  </a:lnTo>
                  <a:lnTo>
                    <a:pt x="34" y="187"/>
                  </a:lnTo>
                  <a:lnTo>
                    <a:pt x="39" y="193"/>
                  </a:lnTo>
                  <a:lnTo>
                    <a:pt x="42" y="196"/>
                  </a:lnTo>
                  <a:lnTo>
                    <a:pt x="45" y="198"/>
                  </a:lnTo>
                  <a:lnTo>
                    <a:pt x="50" y="200"/>
                  </a:lnTo>
                  <a:lnTo>
                    <a:pt x="54" y="204"/>
                  </a:lnTo>
                  <a:lnTo>
                    <a:pt x="53" y="206"/>
                  </a:lnTo>
                  <a:lnTo>
                    <a:pt x="51" y="211"/>
                  </a:lnTo>
                  <a:lnTo>
                    <a:pt x="49" y="221"/>
                  </a:lnTo>
                  <a:lnTo>
                    <a:pt x="47" y="222"/>
                  </a:lnTo>
                  <a:lnTo>
                    <a:pt x="46" y="224"/>
                  </a:lnTo>
                  <a:lnTo>
                    <a:pt x="43" y="222"/>
                  </a:lnTo>
                  <a:lnTo>
                    <a:pt x="39" y="218"/>
                  </a:lnTo>
                  <a:lnTo>
                    <a:pt x="36" y="214"/>
                  </a:lnTo>
                  <a:lnTo>
                    <a:pt x="33" y="211"/>
                  </a:lnTo>
                  <a:lnTo>
                    <a:pt x="31" y="209"/>
                  </a:lnTo>
                  <a:lnTo>
                    <a:pt x="32" y="213"/>
                  </a:lnTo>
                  <a:lnTo>
                    <a:pt x="34" y="219"/>
                  </a:lnTo>
                  <a:lnTo>
                    <a:pt x="36" y="225"/>
                  </a:lnTo>
                  <a:lnTo>
                    <a:pt x="34" y="229"/>
                  </a:lnTo>
                  <a:lnTo>
                    <a:pt x="30" y="229"/>
                  </a:lnTo>
                  <a:lnTo>
                    <a:pt x="26" y="229"/>
                  </a:lnTo>
                  <a:lnTo>
                    <a:pt x="22" y="231"/>
                  </a:lnTo>
                  <a:lnTo>
                    <a:pt x="19" y="230"/>
                  </a:lnTo>
                  <a:lnTo>
                    <a:pt x="17" y="231"/>
                  </a:lnTo>
                  <a:lnTo>
                    <a:pt x="17" y="233"/>
                  </a:lnTo>
                  <a:lnTo>
                    <a:pt x="11" y="233"/>
                  </a:lnTo>
                  <a:lnTo>
                    <a:pt x="7" y="233"/>
                  </a:lnTo>
                  <a:lnTo>
                    <a:pt x="4" y="234"/>
                  </a:lnTo>
                  <a:lnTo>
                    <a:pt x="0" y="234"/>
                  </a:lnTo>
                  <a:lnTo>
                    <a:pt x="2" y="236"/>
                  </a:lnTo>
                  <a:lnTo>
                    <a:pt x="4" y="239"/>
                  </a:lnTo>
                  <a:lnTo>
                    <a:pt x="6" y="244"/>
                  </a:lnTo>
                  <a:lnTo>
                    <a:pt x="6" y="246"/>
                  </a:lnTo>
                  <a:lnTo>
                    <a:pt x="4" y="250"/>
                  </a:lnTo>
                  <a:lnTo>
                    <a:pt x="1" y="253"/>
                  </a:lnTo>
                  <a:lnTo>
                    <a:pt x="6" y="253"/>
                  </a:lnTo>
                  <a:lnTo>
                    <a:pt x="10" y="252"/>
                  </a:lnTo>
                  <a:lnTo>
                    <a:pt x="12" y="252"/>
                  </a:lnTo>
                  <a:lnTo>
                    <a:pt x="17" y="253"/>
                  </a:lnTo>
                  <a:lnTo>
                    <a:pt x="21" y="256"/>
                  </a:lnTo>
                  <a:lnTo>
                    <a:pt x="25" y="260"/>
                  </a:lnTo>
                  <a:lnTo>
                    <a:pt x="26" y="265"/>
                  </a:lnTo>
                  <a:lnTo>
                    <a:pt x="27" y="267"/>
                  </a:lnTo>
                  <a:lnTo>
                    <a:pt x="31" y="268"/>
                  </a:lnTo>
                  <a:lnTo>
                    <a:pt x="37" y="272"/>
                  </a:lnTo>
                  <a:lnTo>
                    <a:pt x="39" y="274"/>
                  </a:lnTo>
                  <a:lnTo>
                    <a:pt x="45" y="278"/>
                  </a:lnTo>
                  <a:lnTo>
                    <a:pt x="50" y="282"/>
                  </a:lnTo>
                  <a:lnTo>
                    <a:pt x="56" y="287"/>
                  </a:lnTo>
                  <a:lnTo>
                    <a:pt x="64" y="293"/>
                  </a:lnTo>
                  <a:lnTo>
                    <a:pt x="71" y="296"/>
                  </a:lnTo>
                  <a:lnTo>
                    <a:pt x="79" y="299"/>
                  </a:lnTo>
                  <a:lnTo>
                    <a:pt x="85" y="301"/>
                  </a:lnTo>
                  <a:lnTo>
                    <a:pt x="89" y="303"/>
                  </a:lnTo>
                  <a:lnTo>
                    <a:pt x="90" y="305"/>
                  </a:lnTo>
                  <a:lnTo>
                    <a:pt x="91" y="305"/>
                  </a:lnTo>
                  <a:lnTo>
                    <a:pt x="92" y="305"/>
                  </a:lnTo>
                  <a:lnTo>
                    <a:pt x="95" y="305"/>
                  </a:lnTo>
                  <a:lnTo>
                    <a:pt x="99" y="305"/>
                  </a:lnTo>
                  <a:lnTo>
                    <a:pt x="102" y="310"/>
                  </a:lnTo>
                  <a:lnTo>
                    <a:pt x="105" y="315"/>
                  </a:lnTo>
                  <a:lnTo>
                    <a:pt x="108" y="317"/>
                  </a:lnTo>
                  <a:lnTo>
                    <a:pt x="110" y="317"/>
                  </a:lnTo>
                  <a:lnTo>
                    <a:pt x="112" y="317"/>
                  </a:lnTo>
                  <a:lnTo>
                    <a:pt x="116" y="317"/>
                  </a:lnTo>
                  <a:lnTo>
                    <a:pt x="121" y="318"/>
                  </a:lnTo>
                  <a:lnTo>
                    <a:pt x="124" y="320"/>
                  </a:lnTo>
                  <a:lnTo>
                    <a:pt x="129" y="323"/>
                  </a:lnTo>
                  <a:lnTo>
                    <a:pt x="134" y="326"/>
                  </a:lnTo>
                  <a:lnTo>
                    <a:pt x="140" y="331"/>
                  </a:lnTo>
                  <a:lnTo>
                    <a:pt x="142" y="335"/>
                  </a:lnTo>
                  <a:lnTo>
                    <a:pt x="143" y="337"/>
                  </a:lnTo>
                  <a:lnTo>
                    <a:pt x="145" y="340"/>
                  </a:lnTo>
                  <a:lnTo>
                    <a:pt x="147" y="344"/>
                  </a:lnTo>
                  <a:lnTo>
                    <a:pt x="149" y="346"/>
                  </a:lnTo>
                  <a:lnTo>
                    <a:pt x="151" y="351"/>
                  </a:lnTo>
                  <a:lnTo>
                    <a:pt x="154" y="356"/>
                  </a:lnTo>
                  <a:lnTo>
                    <a:pt x="158" y="362"/>
                  </a:lnTo>
                  <a:lnTo>
                    <a:pt x="160" y="365"/>
                  </a:lnTo>
                  <a:lnTo>
                    <a:pt x="162" y="368"/>
                  </a:lnTo>
                  <a:lnTo>
                    <a:pt x="166" y="374"/>
                  </a:lnTo>
                  <a:lnTo>
                    <a:pt x="170" y="381"/>
                  </a:lnTo>
                  <a:lnTo>
                    <a:pt x="175" y="390"/>
                  </a:lnTo>
                  <a:lnTo>
                    <a:pt x="181" y="399"/>
                  </a:lnTo>
                  <a:lnTo>
                    <a:pt x="187" y="408"/>
                  </a:lnTo>
                  <a:lnTo>
                    <a:pt x="191" y="416"/>
                  </a:lnTo>
                  <a:lnTo>
                    <a:pt x="200" y="428"/>
                  </a:lnTo>
                  <a:lnTo>
                    <a:pt x="201" y="429"/>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09" name="Google Shape;1209;p51" descr="{&quot;Key&quot;:&quot;nyandarusa&quot;,&quot;Name&quot;:&quot;Nyandarusa&quot;,&quot;Value&quot;:35.0,&quot;Formula&quot;:&quot;35&quot;,&quot;Text&quot;:&quot;35&quot;,&quot;OfficeApplication&quot;:1,&quot;HasValue&quot;:true}"/>
            <p:cNvSpPr/>
            <p:nvPr/>
          </p:nvSpPr>
          <p:spPr>
            <a:xfrm>
              <a:off x="2266823" y="3515491"/>
              <a:ext cx="288898" cy="563699"/>
            </a:xfrm>
            <a:custGeom>
              <a:avLst/>
              <a:gdLst/>
              <a:ahLst/>
              <a:cxnLst/>
              <a:rect l="l" t="t" r="r" b="b"/>
              <a:pathLst>
                <a:path w="483" h="940" extrusionOk="0">
                  <a:moveTo>
                    <a:pt x="322" y="940"/>
                  </a:moveTo>
                  <a:lnTo>
                    <a:pt x="334" y="934"/>
                  </a:lnTo>
                  <a:lnTo>
                    <a:pt x="335" y="932"/>
                  </a:lnTo>
                  <a:lnTo>
                    <a:pt x="331" y="931"/>
                  </a:lnTo>
                  <a:lnTo>
                    <a:pt x="329" y="928"/>
                  </a:lnTo>
                  <a:lnTo>
                    <a:pt x="331" y="925"/>
                  </a:lnTo>
                  <a:lnTo>
                    <a:pt x="338" y="921"/>
                  </a:lnTo>
                  <a:lnTo>
                    <a:pt x="349" y="914"/>
                  </a:lnTo>
                  <a:lnTo>
                    <a:pt x="350" y="913"/>
                  </a:lnTo>
                  <a:lnTo>
                    <a:pt x="352" y="911"/>
                  </a:lnTo>
                  <a:lnTo>
                    <a:pt x="358" y="899"/>
                  </a:lnTo>
                  <a:lnTo>
                    <a:pt x="361" y="890"/>
                  </a:lnTo>
                  <a:lnTo>
                    <a:pt x="363" y="892"/>
                  </a:lnTo>
                  <a:lnTo>
                    <a:pt x="364" y="893"/>
                  </a:lnTo>
                  <a:lnTo>
                    <a:pt x="365" y="890"/>
                  </a:lnTo>
                  <a:lnTo>
                    <a:pt x="357" y="877"/>
                  </a:lnTo>
                  <a:lnTo>
                    <a:pt x="357" y="871"/>
                  </a:lnTo>
                  <a:lnTo>
                    <a:pt x="354" y="858"/>
                  </a:lnTo>
                  <a:lnTo>
                    <a:pt x="378" y="859"/>
                  </a:lnTo>
                  <a:lnTo>
                    <a:pt x="381" y="859"/>
                  </a:lnTo>
                  <a:lnTo>
                    <a:pt x="382" y="856"/>
                  </a:lnTo>
                  <a:lnTo>
                    <a:pt x="384" y="853"/>
                  </a:lnTo>
                  <a:lnTo>
                    <a:pt x="389" y="853"/>
                  </a:lnTo>
                  <a:lnTo>
                    <a:pt x="391" y="851"/>
                  </a:lnTo>
                  <a:lnTo>
                    <a:pt x="414" y="826"/>
                  </a:lnTo>
                  <a:lnTo>
                    <a:pt x="428" y="811"/>
                  </a:lnTo>
                  <a:lnTo>
                    <a:pt x="418" y="808"/>
                  </a:lnTo>
                  <a:lnTo>
                    <a:pt x="414" y="807"/>
                  </a:lnTo>
                  <a:lnTo>
                    <a:pt x="410" y="808"/>
                  </a:lnTo>
                  <a:lnTo>
                    <a:pt x="405" y="808"/>
                  </a:lnTo>
                  <a:lnTo>
                    <a:pt x="404" y="806"/>
                  </a:lnTo>
                  <a:lnTo>
                    <a:pt x="405" y="805"/>
                  </a:lnTo>
                  <a:lnTo>
                    <a:pt x="406" y="804"/>
                  </a:lnTo>
                  <a:lnTo>
                    <a:pt x="408" y="801"/>
                  </a:lnTo>
                  <a:lnTo>
                    <a:pt x="410" y="800"/>
                  </a:lnTo>
                  <a:lnTo>
                    <a:pt x="411" y="800"/>
                  </a:lnTo>
                  <a:lnTo>
                    <a:pt x="413" y="800"/>
                  </a:lnTo>
                  <a:lnTo>
                    <a:pt x="418" y="801"/>
                  </a:lnTo>
                  <a:lnTo>
                    <a:pt x="420" y="798"/>
                  </a:lnTo>
                  <a:lnTo>
                    <a:pt x="422" y="796"/>
                  </a:lnTo>
                  <a:lnTo>
                    <a:pt x="423" y="796"/>
                  </a:lnTo>
                  <a:lnTo>
                    <a:pt x="426" y="794"/>
                  </a:lnTo>
                  <a:lnTo>
                    <a:pt x="427" y="793"/>
                  </a:lnTo>
                  <a:lnTo>
                    <a:pt x="431" y="793"/>
                  </a:lnTo>
                  <a:lnTo>
                    <a:pt x="433" y="794"/>
                  </a:lnTo>
                  <a:lnTo>
                    <a:pt x="436" y="795"/>
                  </a:lnTo>
                  <a:lnTo>
                    <a:pt x="440" y="797"/>
                  </a:lnTo>
                  <a:lnTo>
                    <a:pt x="442" y="798"/>
                  </a:lnTo>
                  <a:lnTo>
                    <a:pt x="442" y="799"/>
                  </a:lnTo>
                  <a:lnTo>
                    <a:pt x="443" y="800"/>
                  </a:lnTo>
                  <a:lnTo>
                    <a:pt x="447" y="802"/>
                  </a:lnTo>
                  <a:lnTo>
                    <a:pt x="448" y="804"/>
                  </a:lnTo>
                  <a:lnTo>
                    <a:pt x="451" y="808"/>
                  </a:lnTo>
                  <a:lnTo>
                    <a:pt x="454" y="813"/>
                  </a:lnTo>
                  <a:lnTo>
                    <a:pt x="455" y="813"/>
                  </a:lnTo>
                  <a:lnTo>
                    <a:pt x="458" y="814"/>
                  </a:lnTo>
                  <a:lnTo>
                    <a:pt x="458" y="814"/>
                  </a:lnTo>
                  <a:lnTo>
                    <a:pt x="460" y="817"/>
                  </a:lnTo>
                  <a:lnTo>
                    <a:pt x="461" y="821"/>
                  </a:lnTo>
                  <a:lnTo>
                    <a:pt x="462" y="823"/>
                  </a:lnTo>
                  <a:lnTo>
                    <a:pt x="462" y="824"/>
                  </a:lnTo>
                  <a:lnTo>
                    <a:pt x="464" y="827"/>
                  </a:lnTo>
                  <a:lnTo>
                    <a:pt x="469" y="831"/>
                  </a:lnTo>
                  <a:lnTo>
                    <a:pt x="471" y="833"/>
                  </a:lnTo>
                  <a:lnTo>
                    <a:pt x="472" y="834"/>
                  </a:lnTo>
                  <a:lnTo>
                    <a:pt x="472" y="835"/>
                  </a:lnTo>
                  <a:lnTo>
                    <a:pt x="473" y="836"/>
                  </a:lnTo>
                  <a:lnTo>
                    <a:pt x="473" y="836"/>
                  </a:lnTo>
                  <a:lnTo>
                    <a:pt x="474" y="836"/>
                  </a:lnTo>
                  <a:lnTo>
                    <a:pt x="475" y="834"/>
                  </a:lnTo>
                  <a:lnTo>
                    <a:pt x="475" y="831"/>
                  </a:lnTo>
                  <a:lnTo>
                    <a:pt x="475" y="826"/>
                  </a:lnTo>
                  <a:lnTo>
                    <a:pt x="476" y="823"/>
                  </a:lnTo>
                  <a:lnTo>
                    <a:pt x="475" y="820"/>
                  </a:lnTo>
                  <a:lnTo>
                    <a:pt x="473" y="817"/>
                  </a:lnTo>
                  <a:lnTo>
                    <a:pt x="472" y="816"/>
                  </a:lnTo>
                  <a:lnTo>
                    <a:pt x="474" y="817"/>
                  </a:lnTo>
                  <a:lnTo>
                    <a:pt x="475" y="815"/>
                  </a:lnTo>
                  <a:lnTo>
                    <a:pt x="475" y="814"/>
                  </a:lnTo>
                  <a:lnTo>
                    <a:pt x="476" y="814"/>
                  </a:lnTo>
                  <a:lnTo>
                    <a:pt x="478" y="813"/>
                  </a:lnTo>
                  <a:lnTo>
                    <a:pt x="478" y="813"/>
                  </a:lnTo>
                  <a:lnTo>
                    <a:pt x="479" y="813"/>
                  </a:lnTo>
                  <a:lnTo>
                    <a:pt x="482" y="812"/>
                  </a:lnTo>
                  <a:lnTo>
                    <a:pt x="483" y="812"/>
                  </a:lnTo>
                  <a:lnTo>
                    <a:pt x="479" y="806"/>
                  </a:lnTo>
                  <a:lnTo>
                    <a:pt x="476" y="803"/>
                  </a:lnTo>
                  <a:lnTo>
                    <a:pt x="472" y="795"/>
                  </a:lnTo>
                  <a:lnTo>
                    <a:pt x="470" y="790"/>
                  </a:lnTo>
                  <a:lnTo>
                    <a:pt x="466" y="783"/>
                  </a:lnTo>
                  <a:lnTo>
                    <a:pt x="468" y="779"/>
                  </a:lnTo>
                  <a:lnTo>
                    <a:pt x="467" y="772"/>
                  </a:lnTo>
                  <a:lnTo>
                    <a:pt x="465" y="763"/>
                  </a:lnTo>
                  <a:lnTo>
                    <a:pt x="464" y="753"/>
                  </a:lnTo>
                  <a:lnTo>
                    <a:pt x="462" y="745"/>
                  </a:lnTo>
                  <a:lnTo>
                    <a:pt x="459" y="738"/>
                  </a:lnTo>
                  <a:lnTo>
                    <a:pt x="459" y="733"/>
                  </a:lnTo>
                  <a:lnTo>
                    <a:pt x="459" y="733"/>
                  </a:lnTo>
                  <a:lnTo>
                    <a:pt x="460" y="729"/>
                  </a:lnTo>
                  <a:lnTo>
                    <a:pt x="460" y="728"/>
                  </a:lnTo>
                  <a:lnTo>
                    <a:pt x="460" y="725"/>
                  </a:lnTo>
                  <a:lnTo>
                    <a:pt x="461" y="722"/>
                  </a:lnTo>
                  <a:lnTo>
                    <a:pt x="460" y="722"/>
                  </a:lnTo>
                  <a:lnTo>
                    <a:pt x="461" y="717"/>
                  </a:lnTo>
                  <a:lnTo>
                    <a:pt x="462" y="715"/>
                  </a:lnTo>
                  <a:lnTo>
                    <a:pt x="462" y="714"/>
                  </a:lnTo>
                  <a:lnTo>
                    <a:pt x="462" y="712"/>
                  </a:lnTo>
                  <a:lnTo>
                    <a:pt x="462" y="709"/>
                  </a:lnTo>
                  <a:lnTo>
                    <a:pt x="461" y="709"/>
                  </a:lnTo>
                  <a:lnTo>
                    <a:pt x="460" y="706"/>
                  </a:lnTo>
                  <a:lnTo>
                    <a:pt x="460" y="704"/>
                  </a:lnTo>
                  <a:lnTo>
                    <a:pt x="459" y="701"/>
                  </a:lnTo>
                  <a:lnTo>
                    <a:pt x="459" y="699"/>
                  </a:lnTo>
                  <a:lnTo>
                    <a:pt x="458" y="694"/>
                  </a:lnTo>
                  <a:lnTo>
                    <a:pt x="458" y="691"/>
                  </a:lnTo>
                  <a:lnTo>
                    <a:pt x="458" y="686"/>
                  </a:lnTo>
                  <a:lnTo>
                    <a:pt x="459" y="684"/>
                  </a:lnTo>
                  <a:lnTo>
                    <a:pt x="459" y="682"/>
                  </a:lnTo>
                  <a:lnTo>
                    <a:pt x="460" y="679"/>
                  </a:lnTo>
                  <a:lnTo>
                    <a:pt x="460" y="678"/>
                  </a:lnTo>
                  <a:lnTo>
                    <a:pt x="459" y="676"/>
                  </a:lnTo>
                  <a:lnTo>
                    <a:pt x="459" y="673"/>
                  </a:lnTo>
                  <a:lnTo>
                    <a:pt x="459" y="672"/>
                  </a:lnTo>
                  <a:lnTo>
                    <a:pt x="459" y="671"/>
                  </a:lnTo>
                  <a:lnTo>
                    <a:pt x="456" y="670"/>
                  </a:lnTo>
                  <a:lnTo>
                    <a:pt x="447" y="657"/>
                  </a:lnTo>
                  <a:lnTo>
                    <a:pt x="444" y="658"/>
                  </a:lnTo>
                  <a:lnTo>
                    <a:pt x="442" y="654"/>
                  </a:lnTo>
                  <a:lnTo>
                    <a:pt x="440" y="651"/>
                  </a:lnTo>
                  <a:lnTo>
                    <a:pt x="440" y="651"/>
                  </a:lnTo>
                  <a:lnTo>
                    <a:pt x="442" y="650"/>
                  </a:lnTo>
                  <a:lnTo>
                    <a:pt x="440" y="647"/>
                  </a:lnTo>
                  <a:lnTo>
                    <a:pt x="438" y="644"/>
                  </a:lnTo>
                  <a:lnTo>
                    <a:pt x="436" y="641"/>
                  </a:lnTo>
                  <a:lnTo>
                    <a:pt x="436" y="640"/>
                  </a:lnTo>
                  <a:lnTo>
                    <a:pt x="435" y="637"/>
                  </a:lnTo>
                  <a:lnTo>
                    <a:pt x="435" y="634"/>
                  </a:lnTo>
                  <a:lnTo>
                    <a:pt x="435" y="632"/>
                  </a:lnTo>
                  <a:lnTo>
                    <a:pt x="433" y="630"/>
                  </a:lnTo>
                  <a:lnTo>
                    <a:pt x="431" y="628"/>
                  </a:lnTo>
                  <a:lnTo>
                    <a:pt x="428" y="626"/>
                  </a:lnTo>
                  <a:lnTo>
                    <a:pt x="427" y="622"/>
                  </a:lnTo>
                  <a:lnTo>
                    <a:pt x="427" y="621"/>
                  </a:lnTo>
                  <a:lnTo>
                    <a:pt x="426" y="615"/>
                  </a:lnTo>
                  <a:lnTo>
                    <a:pt x="426" y="612"/>
                  </a:lnTo>
                  <a:lnTo>
                    <a:pt x="426" y="609"/>
                  </a:lnTo>
                  <a:lnTo>
                    <a:pt x="427" y="604"/>
                  </a:lnTo>
                  <a:lnTo>
                    <a:pt x="426" y="601"/>
                  </a:lnTo>
                  <a:lnTo>
                    <a:pt x="425" y="596"/>
                  </a:lnTo>
                  <a:lnTo>
                    <a:pt x="424" y="594"/>
                  </a:lnTo>
                  <a:lnTo>
                    <a:pt x="423" y="592"/>
                  </a:lnTo>
                  <a:lnTo>
                    <a:pt x="422" y="590"/>
                  </a:lnTo>
                  <a:lnTo>
                    <a:pt x="421" y="587"/>
                  </a:lnTo>
                  <a:lnTo>
                    <a:pt x="421" y="584"/>
                  </a:lnTo>
                  <a:lnTo>
                    <a:pt x="420" y="581"/>
                  </a:lnTo>
                  <a:lnTo>
                    <a:pt x="419" y="579"/>
                  </a:lnTo>
                  <a:lnTo>
                    <a:pt x="417" y="575"/>
                  </a:lnTo>
                  <a:lnTo>
                    <a:pt x="417" y="572"/>
                  </a:lnTo>
                  <a:lnTo>
                    <a:pt x="416" y="570"/>
                  </a:lnTo>
                  <a:lnTo>
                    <a:pt x="415" y="565"/>
                  </a:lnTo>
                  <a:lnTo>
                    <a:pt x="419" y="561"/>
                  </a:lnTo>
                  <a:lnTo>
                    <a:pt x="418" y="558"/>
                  </a:lnTo>
                  <a:lnTo>
                    <a:pt x="416" y="555"/>
                  </a:lnTo>
                  <a:lnTo>
                    <a:pt x="416" y="553"/>
                  </a:lnTo>
                  <a:lnTo>
                    <a:pt x="416" y="551"/>
                  </a:lnTo>
                  <a:lnTo>
                    <a:pt x="417" y="547"/>
                  </a:lnTo>
                  <a:lnTo>
                    <a:pt x="418" y="544"/>
                  </a:lnTo>
                  <a:lnTo>
                    <a:pt x="421" y="541"/>
                  </a:lnTo>
                  <a:lnTo>
                    <a:pt x="421" y="540"/>
                  </a:lnTo>
                  <a:lnTo>
                    <a:pt x="421" y="535"/>
                  </a:lnTo>
                  <a:lnTo>
                    <a:pt x="420" y="530"/>
                  </a:lnTo>
                  <a:lnTo>
                    <a:pt x="416" y="524"/>
                  </a:lnTo>
                  <a:lnTo>
                    <a:pt x="412" y="522"/>
                  </a:lnTo>
                  <a:lnTo>
                    <a:pt x="409" y="522"/>
                  </a:lnTo>
                  <a:lnTo>
                    <a:pt x="408" y="519"/>
                  </a:lnTo>
                  <a:lnTo>
                    <a:pt x="407" y="511"/>
                  </a:lnTo>
                  <a:lnTo>
                    <a:pt x="407" y="504"/>
                  </a:lnTo>
                  <a:lnTo>
                    <a:pt x="405" y="500"/>
                  </a:lnTo>
                  <a:lnTo>
                    <a:pt x="405" y="500"/>
                  </a:lnTo>
                  <a:lnTo>
                    <a:pt x="406" y="498"/>
                  </a:lnTo>
                  <a:lnTo>
                    <a:pt x="405" y="494"/>
                  </a:lnTo>
                  <a:lnTo>
                    <a:pt x="403" y="491"/>
                  </a:lnTo>
                  <a:lnTo>
                    <a:pt x="401" y="489"/>
                  </a:lnTo>
                  <a:lnTo>
                    <a:pt x="400" y="486"/>
                  </a:lnTo>
                  <a:lnTo>
                    <a:pt x="396" y="482"/>
                  </a:lnTo>
                  <a:lnTo>
                    <a:pt x="392" y="479"/>
                  </a:lnTo>
                  <a:lnTo>
                    <a:pt x="389" y="475"/>
                  </a:lnTo>
                  <a:lnTo>
                    <a:pt x="382" y="470"/>
                  </a:lnTo>
                  <a:lnTo>
                    <a:pt x="383" y="467"/>
                  </a:lnTo>
                  <a:lnTo>
                    <a:pt x="384" y="464"/>
                  </a:lnTo>
                  <a:lnTo>
                    <a:pt x="386" y="462"/>
                  </a:lnTo>
                  <a:lnTo>
                    <a:pt x="388" y="460"/>
                  </a:lnTo>
                  <a:lnTo>
                    <a:pt x="388" y="459"/>
                  </a:lnTo>
                  <a:lnTo>
                    <a:pt x="388" y="458"/>
                  </a:lnTo>
                  <a:lnTo>
                    <a:pt x="387" y="457"/>
                  </a:lnTo>
                  <a:lnTo>
                    <a:pt x="384" y="454"/>
                  </a:lnTo>
                  <a:lnTo>
                    <a:pt x="381" y="453"/>
                  </a:lnTo>
                  <a:lnTo>
                    <a:pt x="379" y="452"/>
                  </a:lnTo>
                  <a:lnTo>
                    <a:pt x="380" y="451"/>
                  </a:lnTo>
                  <a:lnTo>
                    <a:pt x="378" y="450"/>
                  </a:lnTo>
                  <a:lnTo>
                    <a:pt x="377" y="448"/>
                  </a:lnTo>
                  <a:lnTo>
                    <a:pt x="374" y="447"/>
                  </a:lnTo>
                  <a:lnTo>
                    <a:pt x="372" y="446"/>
                  </a:lnTo>
                  <a:lnTo>
                    <a:pt x="370" y="445"/>
                  </a:lnTo>
                  <a:lnTo>
                    <a:pt x="367" y="444"/>
                  </a:lnTo>
                  <a:lnTo>
                    <a:pt x="365" y="441"/>
                  </a:lnTo>
                  <a:lnTo>
                    <a:pt x="365" y="440"/>
                  </a:lnTo>
                  <a:lnTo>
                    <a:pt x="367" y="437"/>
                  </a:lnTo>
                  <a:lnTo>
                    <a:pt x="371" y="433"/>
                  </a:lnTo>
                  <a:lnTo>
                    <a:pt x="374" y="431"/>
                  </a:lnTo>
                  <a:lnTo>
                    <a:pt x="375" y="428"/>
                  </a:lnTo>
                  <a:lnTo>
                    <a:pt x="376" y="428"/>
                  </a:lnTo>
                  <a:lnTo>
                    <a:pt x="375" y="425"/>
                  </a:lnTo>
                  <a:lnTo>
                    <a:pt x="373" y="421"/>
                  </a:lnTo>
                  <a:lnTo>
                    <a:pt x="372" y="419"/>
                  </a:lnTo>
                  <a:lnTo>
                    <a:pt x="371" y="416"/>
                  </a:lnTo>
                  <a:lnTo>
                    <a:pt x="370" y="412"/>
                  </a:lnTo>
                  <a:lnTo>
                    <a:pt x="370" y="410"/>
                  </a:lnTo>
                  <a:lnTo>
                    <a:pt x="370" y="410"/>
                  </a:lnTo>
                  <a:lnTo>
                    <a:pt x="371" y="407"/>
                  </a:lnTo>
                  <a:lnTo>
                    <a:pt x="371" y="405"/>
                  </a:lnTo>
                  <a:lnTo>
                    <a:pt x="371" y="401"/>
                  </a:lnTo>
                  <a:lnTo>
                    <a:pt x="373" y="398"/>
                  </a:lnTo>
                  <a:lnTo>
                    <a:pt x="374" y="394"/>
                  </a:lnTo>
                  <a:lnTo>
                    <a:pt x="374" y="392"/>
                  </a:lnTo>
                  <a:lnTo>
                    <a:pt x="374" y="391"/>
                  </a:lnTo>
                  <a:lnTo>
                    <a:pt x="375" y="388"/>
                  </a:lnTo>
                  <a:lnTo>
                    <a:pt x="381" y="375"/>
                  </a:lnTo>
                  <a:lnTo>
                    <a:pt x="384" y="370"/>
                  </a:lnTo>
                  <a:lnTo>
                    <a:pt x="384" y="370"/>
                  </a:lnTo>
                  <a:lnTo>
                    <a:pt x="389" y="361"/>
                  </a:lnTo>
                  <a:lnTo>
                    <a:pt x="390" y="362"/>
                  </a:lnTo>
                  <a:lnTo>
                    <a:pt x="399" y="346"/>
                  </a:lnTo>
                  <a:lnTo>
                    <a:pt x="408" y="329"/>
                  </a:lnTo>
                  <a:lnTo>
                    <a:pt x="440" y="271"/>
                  </a:lnTo>
                  <a:lnTo>
                    <a:pt x="438" y="264"/>
                  </a:lnTo>
                  <a:lnTo>
                    <a:pt x="437" y="262"/>
                  </a:lnTo>
                  <a:lnTo>
                    <a:pt x="439" y="262"/>
                  </a:lnTo>
                  <a:lnTo>
                    <a:pt x="415" y="245"/>
                  </a:lnTo>
                  <a:lnTo>
                    <a:pt x="419" y="244"/>
                  </a:lnTo>
                  <a:lnTo>
                    <a:pt x="418" y="243"/>
                  </a:lnTo>
                  <a:lnTo>
                    <a:pt x="415" y="244"/>
                  </a:lnTo>
                  <a:lnTo>
                    <a:pt x="413" y="241"/>
                  </a:lnTo>
                  <a:lnTo>
                    <a:pt x="395" y="202"/>
                  </a:lnTo>
                  <a:lnTo>
                    <a:pt x="393" y="202"/>
                  </a:lnTo>
                  <a:lnTo>
                    <a:pt x="387" y="201"/>
                  </a:lnTo>
                  <a:lnTo>
                    <a:pt x="380" y="201"/>
                  </a:lnTo>
                  <a:lnTo>
                    <a:pt x="373" y="201"/>
                  </a:lnTo>
                  <a:lnTo>
                    <a:pt x="366" y="199"/>
                  </a:lnTo>
                  <a:lnTo>
                    <a:pt x="361" y="198"/>
                  </a:lnTo>
                  <a:lnTo>
                    <a:pt x="353" y="198"/>
                  </a:lnTo>
                  <a:lnTo>
                    <a:pt x="352" y="198"/>
                  </a:lnTo>
                  <a:lnTo>
                    <a:pt x="347" y="199"/>
                  </a:lnTo>
                  <a:lnTo>
                    <a:pt x="341" y="200"/>
                  </a:lnTo>
                  <a:lnTo>
                    <a:pt x="338" y="199"/>
                  </a:lnTo>
                  <a:lnTo>
                    <a:pt x="335" y="196"/>
                  </a:lnTo>
                  <a:lnTo>
                    <a:pt x="334" y="194"/>
                  </a:lnTo>
                  <a:lnTo>
                    <a:pt x="333" y="194"/>
                  </a:lnTo>
                  <a:lnTo>
                    <a:pt x="330" y="190"/>
                  </a:lnTo>
                  <a:lnTo>
                    <a:pt x="328" y="185"/>
                  </a:lnTo>
                  <a:lnTo>
                    <a:pt x="327" y="184"/>
                  </a:lnTo>
                  <a:lnTo>
                    <a:pt x="327" y="184"/>
                  </a:lnTo>
                  <a:lnTo>
                    <a:pt x="323" y="183"/>
                  </a:lnTo>
                  <a:lnTo>
                    <a:pt x="324" y="181"/>
                  </a:lnTo>
                  <a:lnTo>
                    <a:pt x="326" y="177"/>
                  </a:lnTo>
                  <a:lnTo>
                    <a:pt x="326" y="173"/>
                  </a:lnTo>
                  <a:lnTo>
                    <a:pt x="324" y="171"/>
                  </a:lnTo>
                  <a:lnTo>
                    <a:pt x="321" y="169"/>
                  </a:lnTo>
                  <a:lnTo>
                    <a:pt x="319" y="165"/>
                  </a:lnTo>
                  <a:lnTo>
                    <a:pt x="320" y="161"/>
                  </a:lnTo>
                  <a:lnTo>
                    <a:pt x="321" y="159"/>
                  </a:lnTo>
                  <a:lnTo>
                    <a:pt x="322" y="158"/>
                  </a:lnTo>
                  <a:lnTo>
                    <a:pt x="321" y="154"/>
                  </a:lnTo>
                  <a:lnTo>
                    <a:pt x="324" y="152"/>
                  </a:lnTo>
                  <a:lnTo>
                    <a:pt x="326" y="151"/>
                  </a:lnTo>
                  <a:lnTo>
                    <a:pt x="327" y="149"/>
                  </a:lnTo>
                  <a:lnTo>
                    <a:pt x="328" y="143"/>
                  </a:lnTo>
                  <a:lnTo>
                    <a:pt x="330" y="142"/>
                  </a:lnTo>
                  <a:lnTo>
                    <a:pt x="333" y="140"/>
                  </a:lnTo>
                  <a:lnTo>
                    <a:pt x="340" y="135"/>
                  </a:lnTo>
                  <a:lnTo>
                    <a:pt x="340" y="133"/>
                  </a:lnTo>
                  <a:lnTo>
                    <a:pt x="341" y="131"/>
                  </a:lnTo>
                  <a:lnTo>
                    <a:pt x="345" y="128"/>
                  </a:lnTo>
                  <a:lnTo>
                    <a:pt x="346" y="126"/>
                  </a:lnTo>
                  <a:lnTo>
                    <a:pt x="347" y="124"/>
                  </a:lnTo>
                  <a:lnTo>
                    <a:pt x="350" y="122"/>
                  </a:lnTo>
                  <a:lnTo>
                    <a:pt x="352" y="122"/>
                  </a:lnTo>
                  <a:lnTo>
                    <a:pt x="357" y="119"/>
                  </a:lnTo>
                  <a:lnTo>
                    <a:pt x="358" y="118"/>
                  </a:lnTo>
                  <a:lnTo>
                    <a:pt x="358" y="118"/>
                  </a:lnTo>
                  <a:lnTo>
                    <a:pt x="365" y="118"/>
                  </a:lnTo>
                  <a:lnTo>
                    <a:pt x="371" y="118"/>
                  </a:lnTo>
                  <a:lnTo>
                    <a:pt x="379" y="118"/>
                  </a:lnTo>
                  <a:lnTo>
                    <a:pt x="387" y="117"/>
                  </a:lnTo>
                  <a:lnTo>
                    <a:pt x="394" y="115"/>
                  </a:lnTo>
                  <a:lnTo>
                    <a:pt x="404" y="114"/>
                  </a:lnTo>
                  <a:lnTo>
                    <a:pt x="398" y="98"/>
                  </a:lnTo>
                  <a:lnTo>
                    <a:pt x="397" y="97"/>
                  </a:lnTo>
                  <a:lnTo>
                    <a:pt x="391" y="91"/>
                  </a:lnTo>
                  <a:lnTo>
                    <a:pt x="390" y="90"/>
                  </a:lnTo>
                  <a:lnTo>
                    <a:pt x="385" y="90"/>
                  </a:lnTo>
                  <a:lnTo>
                    <a:pt x="381" y="92"/>
                  </a:lnTo>
                  <a:lnTo>
                    <a:pt x="372" y="96"/>
                  </a:lnTo>
                  <a:lnTo>
                    <a:pt x="369" y="98"/>
                  </a:lnTo>
                  <a:lnTo>
                    <a:pt x="366" y="93"/>
                  </a:lnTo>
                  <a:lnTo>
                    <a:pt x="363" y="88"/>
                  </a:lnTo>
                  <a:lnTo>
                    <a:pt x="360" y="87"/>
                  </a:lnTo>
                  <a:lnTo>
                    <a:pt x="358" y="80"/>
                  </a:lnTo>
                  <a:lnTo>
                    <a:pt x="357" y="62"/>
                  </a:lnTo>
                  <a:lnTo>
                    <a:pt x="352" y="52"/>
                  </a:lnTo>
                  <a:lnTo>
                    <a:pt x="350" y="47"/>
                  </a:lnTo>
                  <a:lnTo>
                    <a:pt x="344" y="39"/>
                  </a:lnTo>
                  <a:lnTo>
                    <a:pt x="342" y="41"/>
                  </a:lnTo>
                  <a:lnTo>
                    <a:pt x="339" y="40"/>
                  </a:lnTo>
                  <a:lnTo>
                    <a:pt x="337" y="38"/>
                  </a:lnTo>
                  <a:lnTo>
                    <a:pt x="325" y="41"/>
                  </a:lnTo>
                  <a:lnTo>
                    <a:pt x="299" y="51"/>
                  </a:lnTo>
                  <a:lnTo>
                    <a:pt x="292" y="56"/>
                  </a:lnTo>
                  <a:lnTo>
                    <a:pt x="285" y="30"/>
                  </a:lnTo>
                  <a:lnTo>
                    <a:pt x="282" y="34"/>
                  </a:lnTo>
                  <a:lnTo>
                    <a:pt x="280" y="27"/>
                  </a:lnTo>
                  <a:lnTo>
                    <a:pt x="278" y="21"/>
                  </a:lnTo>
                  <a:lnTo>
                    <a:pt x="273" y="17"/>
                  </a:lnTo>
                  <a:lnTo>
                    <a:pt x="271" y="14"/>
                  </a:lnTo>
                  <a:lnTo>
                    <a:pt x="272" y="12"/>
                  </a:lnTo>
                  <a:lnTo>
                    <a:pt x="268" y="7"/>
                  </a:lnTo>
                  <a:lnTo>
                    <a:pt x="265" y="9"/>
                  </a:lnTo>
                  <a:lnTo>
                    <a:pt x="258" y="0"/>
                  </a:lnTo>
                  <a:lnTo>
                    <a:pt x="224" y="16"/>
                  </a:lnTo>
                  <a:lnTo>
                    <a:pt x="220" y="17"/>
                  </a:lnTo>
                  <a:lnTo>
                    <a:pt x="221" y="20"/>
                  </a:lnTo>
                  <a:lnTo>
                    <a:pt x="203" y="27"/>
                  </a:lnTo>
                  <a:lnTo>
                    <a:pt x="196" y="36"/>
                  </a:lnTo>
                  <a:lnTo>
                    <a:pt x="183" y="51"/>
                  </a:lnTo>
                  <a:lnTo>
                    <a:pt x="190" y="56"/>
                  </a:lnTo>
                  <a:lnTo>
                    <a:pt x="193" y="58"/>
                  </a:lnTo>
                  <a:lnTo>
                    <a:pt x="205" y="63"/>
                  </a:lnTo>
                  <a:lnTo>
                    <a:pt x="200" y="67"/>
                  </a:lnTo>
                  <a:lnTo>
                    <a:pt x="187" y="67"/>
                  </a:lnTo>
                  <a:lnTo>
                    <a:pt x="186" y="67"/>
                  </a:lnTo>
                  <a:lnTo>
                    <a:pt x="180" y="65"/>
                  </a:lnTo>
                  <a:lnTo>
                    <a:pt x="179" y="71"/>
                  </a:lnTo>
                  <a:lnTo>
                    <a:pt x="176" y="71"/>
                  </a:lnTo>
                  <a:lnTo>
                    <a:pt x="172" y="71"/>
                  </a:lnTo>
                  <a:lnTo>
                    <a:pt x="170" y="71"/>
                  </a:lnTo>
                  <a:lnTo>
                    <a:pt x="168" y="76"/>
                  </a:lnTo>
                  <a:lnTo>
                    <a:pt x="161" y="78"/>
                  </a:lnTo>
                  <a:lnTo>
                    <a:pt x="151" y="81"/>
                  </a:lnTo>
                  <a:lnTo>
                    <a:pt x="141" y="86"/>
                  </a:lnTo>
                  <a:lnTo>
                    <a:pt x="139" y="86"/>
                  </a:lnTo>
                  <a:lnTo>
                    <a:pt x="135" y="87"/>
                  </a:lnTo>
                  <a:lnTo>
                    <a:pt x="132" y="85"/>
                  </a:lnTo>
                  <a:lnTo>
                    <a:pt x="131" y="80"/>
                  </a:lnTo>
                  <a:lnTo>
                    <a:pt x="121" y="79"/>
                  </a:lnTo>
                  <a:lnTo>
                    <a:pt x="121" y="79"/>
                  </a:lnTo>
                  <a:lnTo>
                    <a:pt x="117" y="80"/>
                  </a:lnTo>
                  <a:lnTo>
                    <a:pt x="114" y="82"/>
                  </a:lnTo>
                  <a:lnTo>
                    <a:pt x="111" y="85"/>
                  </a:lnTo>
                  <a:lnTo>
                    <a:pt x="103" y="86"/>
                  </a:lnTo>
                  <a:lnTo>
                    <a:pt x="96" y="87"/>
                  </a:lnTo>
                  <a:lnTo>
                    <a:pt x="87" y="90"/>
                  </a:lnTo>
                  <a:lnTo>
                    <a:pt x="86" y="92"/>
                  </a:lnTo>
                  <a:lnTo>
                    <a:pt x="86" y="94"/>
                  </a:lnTo>
                  <a:lnTo>
                    <a:pt x="83" y="92"/>
                  </a:lnTo>
                  <a:lnTo>
                    <a:pt x="83" y="92"/>
                  </a:lnTo>
                  <a:lnTo>
                    <a:pt x="81" y="90"/>
                  </a:lnTo>
                  <a:lnTo>
                    <a:pt x="74" y="93"/>
                  </a:lnTo>
                  <a:lnTo>
                    <a:pt x="70" y="94"/>
                  </a:lnTo>
                  <a:lnTo>
                    <a:pt x="68" y="96"/>
                  </a:lnTo>
                  <a:lnTo>
                    <a:pt x="64" y="100"/>
                  </a:lnTo>
                  <a:lnTo>
                    <a:pt x="61" y="105"/>
                  </a:lnTo>
                  <a:lnTo>
                    <a:pt x="59" y="112"/>
                  </a:lnTo>
                  <a:lnTo>
                    <a:pt x="57" y="118"/>
                  </a:lnTo>
                  <a:lnTo>
                    <a:pt x="54" y="120"/>
                  </a:lnTo>
                  <a:lnTo>
                    <a:pt x="53" y="121"/>
                  </a:lnTo>
                  <a:lnTo>
                    <a:pt x="53" y="123"/>
                  </a:lnTo>
                  <a:lnTo>
                    <a:pt x="52" y="126"/>
                  </a:lnTo>
                  <a:lnTo>
                    <a:pt x="50" y="131"/>
                  </a:lnTo>
                  <a:lnTo>
                    <a:pt x="51" y="134"/>
                  </a:lnTo>
                  <a:lnTo>
                    <a:pt x="50" y="139"/>
                  </a:lnTo>
                  <a:lnTo>
                    <a:pt x="51" y="139"/>
                  </a:lnTo>
                  <a:lnTo>
                    <a:pt x="50" y="144"/>
                  </a:lnTo>
                  <a:lnTo>
                    <a:pt x="48" y="149"/>
                  </a:lnTo>
                  <a:lnTo>
                    <a:pt x="46" y="152"/>
                  </a:lnTo>
                  <a:lnTo>
                    <a:pt x="44" y="158"/>
                  </a:lnTo>
                  <a:lnTo>
                    <a:pt x="44" y="158"/>
                  </a:lnTo>
                  <a:lnTo>
                    <a:pt x="46" y="163"/>
                  </a:lnTo>
                  <a:lnTo>
                    <a:pt x="48" y="165"/>
                  </a:lnTo>
                  <a:lnTo>
                    <a:pt x="48" y="167"/>
                  </a:lnTo>
                  <a:lnTo>
                    <a:pt x="48" y="172"/>
                  </a:lnTo>
                  <a:lnTo>
                    <a:pt x="49" y="176"/>
                  </a:lnTo>
                  <a:lnTo>
                    <a:pt x="48" y="182"/>
                  </a:lnTo>
                  <a:lnTo>
                    <a:pt x="46" y="188"/>
                  </a:lnTo>
                  <a:lnTo>
                    <a:pt x="45" y="195"/>
                  </a:lnTo>
                  <a:lnTo>
                    <a:pt x="44" y="202"/>
                  </a:lnTo>
                  <a:lnTo>
                    <a:pt x="43" y="206"/>
                  </a:lnTo>
                  <a:lnTo>
                    <a:pt x="42" y="210"/>
                  </a:lnTo>
                  <a:lnTo>
                    <a:pt x="27" y="206"/>
                  </a:lnTo>
                  <a:lnTo>
                    <a:pt x="26" y="204"/>
                  </a:lnTo>
                  <a:lnTo>
                    <a:pt x="25" y="203"/>
                  </a:lnTo>
                  <a:lnTo>
                    <a:pt x="23" y="201"/>
                  </a:lnTo>
                  <a:lnTo>
                    <a:pt x="19" y="209"/>
                  </a:lnTo>
                  <a:lnTo>
                    <a:pt x="17" y="211"/>
                  </a:lnTo>
                  <a:lnTo>
                    <a:pt x="13" y="211"/>
                  </a:lnTo>
                  <a:lnTo>
                    <a:pt x="10" y="211"/>
                  </a:lnTo>
                  <a:lnTo>
                    <a:pt x="2" y="222"/>
                  </a:lnTo>
                  <a:lnTo>
                    <a:pt x="0" y="224"/>
                  </a:lnTo>
                  <a:lnTo>
                    <a:pt x="0" y="227"/>
                  </a:lnTo>
                  <a:lnTo>
                    <a:pt x="5" y="253"/>
                  </a:lnTo>
                  <a:lnTo>
                    <a:pt x="6" y="261"/>
                  </a:lnTo>
                  <a:lnTo>
                    <a:pt x="7" y="266"/>
                  </a:lnTo>
                  <a:lnTo>
                    <a:pt x="10" y="267"/>
                  </a:lnTo>
                  <a:lnTo>
                    <a:pt x="11" y="273"/>
                  </a:lnTo>
                  <a:lnTo>
                    <a:pt x="11" y="279"/>
                  </a:lnTo>
                  <a:lnTo>
                    <a:pt x="11" y="279"/>
                  </a:lnTo>
                  <a:lnTo>
                    <a:pt x="20" y="291"/>
                  </a:lnTo>
                  <a:lnTo>
                    <a:pt x="26" y="301"/>
                  </a:lnTo>
                  <a:lnTo>
                    <a:pt x="23" y="302"/>
                  </a:lnTo>
                  <a:lnTo>
                    <a:pt x="24" y="303"/>
                  </a:lnTo>
                  <a:lnTo>
                    <a:pt x="25" y="304"/>
                  </a:lnTo>
                  <a:lnTo>
                    <a:pt x="26" y="306"/>
                  </a:lnTo>
                  <a:lnTo>
                    <a:pt x="27" y="307"/>
                  </a:lnTo>
                  <a:lnTo>
                    <a:pt x="30" y="312"/>
                  </a:lnTo>
                  <a:lnTo>
                    <a:pt x="33" y="317"/>
                  </a:lnTo>
                  <a:lnTo>
                    <a:pt x="34" y="321"/>
                  </a:lnTo>
                  <a:lnTo>
                    <a:pt x="35" y="324"/>
                  </a:lnTo>
                  <a:lnTo>
                    <a:pt x="36" y="326"/>
                  </a:lnTo>
                  <a:lnTo>
                    <a:pt x="37" y="330"/>
                  </a:lnTo>
                  <a:lnTo>
                    <a:pt x="37" y="330"/>
                  </a:lnTo>
                  <a:lnTo>
                    <a:pt x="39" y="334"/>
                  </a:lnTo>
                  <a:lnTo>
                    <a:pt x="39" y="335"/>
                  </a:lnTo>
                  <a:lnTo>
                    <a:pt x="32" y="340"/>
                  </a:lnTo>
                  <a:lnTo>
                    <a:pt x="27" y="341"/>
                  </a:lnTo>
                  <a:lnTo>
                    <a:pt x="26" y="341"/>
                  </a:lnTo>
                  <a:lnTo>
                    <a:pt x="28" y="343"/>
                  </a:lnTo>
                  <a:lnTo>
                    <a:pt x="28" y="343"/>
                  </a:lnTo>
                  <a:lnTo>
                    <a:pt x="29" y="344"/>
                  </a:lnTo>
                  <a:lnTo>
                    <a:pt x="30" y="345"/>
                  </a:lnTo>
                  <a:lnTo>
                    <a:pt x="30" y="346"/>
                  </a:lnTo>
                  <a:lnTo>
                    <a:pt x="31" y="347"/>
                  </a:lnTo>
                  <a:lnTo>
                    <a:pt x="31" y="347"/>
                  </a:lnTo>
                  <a:lnTo>
                    <a:pt x="26" y="350"/>
                  </a:lnTo>
                  <a:lnTo>
                    <a:pt x="20" y="351"/>
                  </a:lnTo>
                  <a:lnTo>
                    <a:pt x="13" y="354"/>
                  </a:lnTo>
                  <a:lnTo>
                    <a:pt x="12" y="361"/>
                  </a:lnTo>
                  <a:lnTo>
                    <a:pt x="14" y="374"/>
                  </a:lnTo>
                  <a:lnTo>
                    <a:pt x="16" y="389"/>
                  </a:lnTo>
                  <a:lnTo>
                    <a:pt x="16" y="389"/>
                  </a:lnTo>
                  <a:lnTo>
                    <a:pt x="17" y="394"/>
                  </a:lnTo>
                  <a:lnTo>
                    <a:pt x="19" y="408"/>
                  </a:lnTo>
                  <a:lnTo>
                    <a:pt x="20" y="412"/>
                  </a:lnTo>
                  <a:lnTo>
                    <a:pt x="20" y="413"/>
                  </a:lnTo>
                  <a:lnTo>
                    <a:pt x="22" y="417"/>
                  </a:lnTo>
                  <a:lnTo>
                    <a:pt x="24" y="424"/>
                  </a:lnTo>
                  <a:lnTo>
                    <a:pt x="29" y="426"/>
                  </a:lnTo>
                  <a:lnTo>
                    <a:pt x="35" y="420"/>
                  </a:lnTo>
                  <a:lnTo>
                    <a:pt x="41" y="420"/>
                  </a:lnTo>
                  <a:lnTo>
                    <a:pt x="41" y="420"/>
                  </a:lnTo>
                  <a:lnTo>
                    <a:pt x="49" y="421"/>
                  </a:lnTo>
                  <a:lnTo>
                    <a:pt x="54" y="418"/>
                  </a:lnTo>
                  <a:lnTo>
                    <a:pt x="59" y="422"/>
                  </a:lnTo>
                  <a:lnTo>
                    <a:pt x="59" y="423"/>
                  </a:lnTo>
                  <a:lnTo>
                    <a:pt x="61" y="430"/>
                  </a:lnTo>
                  <a:lnTo>
                    <a:pt x="70" y="458"/>
                  </a:lnTo>
                  <a:lnTo>
                    <a:pt x="70" y="462"/>
                  </a:lnTo>
                  <a:lnTo>
                    <a:pt x="77" y="454"/>
                  </a:lnTo>
                  <a:lnTo>
                    <a:pt x="83" y="449"/>
                  </a:lnTo>
                  <a:lnTo>
                    <a:pt x="90" y="447"/>
                  </a:lnTo>
                  <a:lnTo>
                    <a:pt x="97" y="446"/>
                  </a:lnTo>
                  <a:lnTo>
                    <a:pt x="101" y="449"/>
                  </a:lnTo>
                  <a:lnTo>
                    <a:pt x="101" y="451"/>
                  </a:lnTo>
                  <a:lnTo>
                    <a:pt x="101" y="453"/>
                  </a:lnTo>
                  <a:lnTo>
                    <a:pt x="106" y="453"/>
                  </a:lnTo>
                  <a:lnTo>
                    <a:pt x="110" y="454"/>
                  </a:lnTo>
                  <a:lnTo>
                    <a:pt x="114" y="455"/>
                  </a:lnTo>
                  <a:lnTo>
                    <a:pt x="118" y="456"/>
                  </a:lnTo>
                  <a:lnTo>
                    <a:pt x="120" y="456"/>
                  </a:lnTo>
                  <a:lnTo>
                    <a:pt x="124" y="454"/>
                  </a:lnTo>
                  <a:lnTo>
                    <a:pt x="129" y="453"/>
                  </a:lnTo>
                  <a:lnTo>
                    <a:pt x="134" y="452"/>
                  </a:lnTo>
                  <a:lnTo>
                    <a:pt x="139" y="451"/>
                  </a:lnTo>
                  <a:lnTo>
                    <a:pt x="141" y="450"/>
                  </a:lnTo>
                  <a:lnTo>
                    <a:pt x="144" y="448"/>
                  </a:lnTo>
                  <a:lnTo>
                    <a:pt x="147" y="452"/>
                  </a:lnTo>
                  <a:lnTo>
                    <a:pt x="147" y="456"/>
                  </a:lnTo>
                  <a:lnTo>
                    <a:pt x="148" y="458"/>
                  </a:lnTo>
                  <a:lnTo>
                    <a:pt x="150" y="462"/>
                  </a:lnTo>
                  <a:lnTo>
                    <a:pt x="150" y="462"/>
                  </a:lnTo>
                  <a:lnTo>
                    <a:pt x="150" y="462"/>
                  </a:lnTo>
                  <a:lnTo>
                    <a:pt x="151" y="462"/>
                  </a:lnTo>
                  <a:lnTo>
                    <a:pt x="158" y="470"/>
                  </a:lnTo>
                  <a:lnTo>
                    <a:pt x="162" y="474"/>
                  </a:lnTo>
                  <a:lnTo>
                    <a:pt x="163" y="477"/>
                  </a:lnTo>
                  <a:lnTo>
                    <a:pt x="166" y="484"/>
                  </a:lnTo>
                  <a:lnTo>
                    <a:pt x="167" y="489"/>
                  </a:lnTo>
                  <a:lnTo>
                    <a:pt x="168" y="496"/>
                  </a:lnTo>
                  <a:lnTo>
                    <a:pt x="171" y="510"/>
                  </a:lnTo>
                  <a:lnTo>
                    <a:pt x="171" y="510"/>
                  </a:lnTo>
                  <a:lnTo>
                    <a:pt x="171" y="522"/>
                  </a:lnTo>
                  <a:lnTo>
                    <a:pt x="171" y="522"/>
                  </a:lnTo>
                  <a:lnTo>
                    <a:pt x="173" y="532"/>
                  </a:lnTo>
                  <a:lnTo>
                    <a:pt x="176" y="535"/>
                  </a:lnTo>
                  <a:lnTo>
                    <a:pt x="178" y="537"/>
                  </a:lnTo>
                  <a:lnTo>
                    <a:pt x="179" y="543"/>
                  </a:lnTo>
                  <a:lnTo>
                    <a:pt x="179" y="545"/>
                  </a:lnTo>
                  <a:lnTo>
                    <a:pt x="180" y="556"/>
                  </a:lnTo>
                  <a:lnTo>
                    <a:pt x="180" y="557"/>
                  </a:lnTo>
                  <a:lnTo>
                    <a:pt x="181" y="561"/>
                  </a:lnTo>
                  <a:lnTo>
                    <a:pt x="181" y="562"/>
                  </a:lnTo>
                  <a:lnTo>
                    <a:pt x="183" y="563"/>
                  </a:lnTo>
                  <a:lnTo>
                    <a:pt x="184" y="567"/>
                  </a:lnTo>
                  <a:lnTo>
                    <a:pt x="184" y="570"/>
                  </a:lnTo>
                  <a:lnTo>
                    <a:pt x="181" y="572"/>
                  </a:lnTo>
                  <a:lnTo>
                    <a:pt x="181" y="573"/>
                  </a:lnTo>
                  <a:lnTo>
                    <a:pt x="182" y="575"/>
                  </a:lnTo>
                  <a:lnTo>
                    <a:pt x="183" y="577"/>
                  </a:lnTo>
                  <a:lnTo>
                    <a:pt x="183" y="580"/>
                  </a:lnTo>
                  <a:lnTo>
                    <a:pt x="182" y="582"/>
                  </a:lnTo>
                  <a:lnTo>
                    <a:pt x="183" y="594"/>
                  </a:lnTo>
                  <a:lnTo>
                    <a:pt x="183" y="594"/>
                  </a:lnTo>
                  <a:lnTo>
                    <a:pt x="183" y="595"/>
                  </a:lnTo>
                  <a:lnTo>
                    <a:pt x="184" y="602"/>
                  </a:lnTo>
                  <a:lnTo>
                    <a:pt x="184" y="605"/>
                  </a:lnTo>
                  <a:lnTo>
                    <a:pt x="184" y="608"/>
                  </a:lnTo>
                  <a:lnTo>
                    <a:pt x="183" y="613"/>
                  </a:lnTo>
                  <a:lnTo>
                    <a:pt x="183" y="614"/>
                  </a:lnTo>
                  <a:lnTo>
                    <a:pt x="183" y="622"/>
                  </a:lnTo>
                  <a:lnTo>
                    <a:pt x="183" y="622"/>
                  </a:lnTo>
                  <a:lnTo>
                    <a:pt x="185" y="625"/>
                  </a:lnTo>
                  <a:lnTo>
                    <a:pt x="189" y="631"/>
                  </a:lnTo>
                  <a:lnTo>
                    <a:pt x="200" y="631"/>
                  </a:lnTo>
                  <a:lnTo>
                    <a:pt x="210" y="631"/>
                  </a:lnTo>
                  <a:lnTo>
                    <a:pt x="216" y="631"/>
                  </a:lnTo>
                  <a:lnTo>
                    <a:pt x="223" y="629"/>
                  </a:lnTo>
                  <a:lnTo>
                    <a:pt x="228" y="626"/>
                  </a:lnTo>
                  <a:lnTo>
                    <a:pt x="229" y="632"/>
                  </a:lnTo>
                  <a:lnTo>
                    <a:pt x="232" y="661"/>
                  </a:lnTo>
                  <a:lnTo>
                    <a:pt x="244" y="674"/>
                  </a:lnTo>
                  <a:lnTo>
                    <a:pt x="277" y="670"/>
                  </a:lnTo>
                  <a:lnTo>
                    <a:pt x="283" y="660"/>
                  </a:lnTo>
                  <a:lnTo>
                    <a:pt x="284" y="666"/>
                  </a:lnTo>
                  <a:lnTo>
                    <a:pt x="287" y="668"/>
                  </a:lnTo>
                  <a:lnTo>
                    <a:pt x="288" y="671"/>
                  </a:lnTo>
                  <a:lnTo>
                    <a:pt x="289" y="674"/>
                  </a:lnTo>
                  <a:lnTo>
                    <a:pt x="289" y="674"/>
                  </a:lnTo>
                  <a:lnTo>
                    <a:pt x="291" y="680"/>
                  </a:lnTo>
                  <a:lnTo>
                    <a:pt x="295" y="683"/>
                  </a:lnTo>
                  <a:lnTo>
                    <a:pt x="296" y="684"/>
                  </a:lnTo>
                  <a:lnTo>
                    <a:pt x="296" y="685"/>
                  </a:lnTo>
                  <a:lnTo>
                    <a:pt x="296" y="689"/>
                  </a:lnTo>
                  <a:lnTo>
                    <a:pt x="296" y="692"/>
                  </a:lnTo>
                  <a:lnTo>
                    <a:pt x="296" y="694"/>
                  </a:lnTo>
                  <a:lnTo>
                    <a:pt x="295" y="702"/>
                  </a:lnTo>
                  <a:lnTo>
                    <a:pt x="295" y="703"/>
                  </a:lnTo>
                  <a:lnTo>
                    <a:pt x="298" y="710"/>
                  </a:lnTo>
                  <a:lnTo>
                    <a:pt x="309" y="733"/>
                  </a:lnTo>
                  <a:lnTo>
                    <a:pt x="312" y="740"/>
                  </a:lnTo>
                  <a:lnTo>
                    <a:pt x="311" y="741"/>
                  </a:lnTo>
                  <a:lnTo>
                    <a:pt x="311" y="743"/>
                  </a:lnTo>
                  <a:lnTo>
                    <a:pt x="307" y="747"/>
                  </a:lnTo>
                  <a:lnTo>
                    <a:pt x="301" y="750"/>
                  </a:lnTo>
                  <a:lnTo>
                    <a:pt x="295" y="749"/>
                  </a:lnTo>
                  <a:lnTo>
                    <a:pt x="293" y="753"/>
                  </a:lnTo>
                  <a:lnTo>
                    <a:pt x="295" y="755"/>
                  </a:lnTo>
                  <a:lnTo>
                    <a:pt x="297" y="758"/>
                  </a:lnTo>
                  <a:lnTo>
                    <a:pt x="299" y="763"/>
                  </a:lnTo>
                  <a:lnTo>
                    <a:pt x="300" y="764"/>
                  </a:lnTo>
                  <a:lnTo>
                    <a:pt x="300" y="764"/>
                  </a:lnTo>
                  <a:lnTo>
                    <a:pt x="300" y="765"/>
                  </a:lnTo>
                  <a:lnTo>
                    <a:pt x="300" y="765"/>
                  </a:lnTo>
                  <a:lnTo>
                    <a:pt x="302" y="775"/>
                  </a:lnTo>
                  <a:lnTo>
                    <a:pt x="302" y="778"/>
                  </a:lnTo>
                  <a:lnTo>
                    <a:pt x="303" y="782"/>
                  </a:lnTo>
                  <a:lnTo>
                    <a:pt x="306" y="793"/>
                  </a:lnTo>
                  <a:lnTo>
                    <a:pt x="311" y="812"/>
                  </a:lnTo>
                  <a:lnTo>
                    <a:pt x="318" y="835"/>
                  </a:lnTo>
                  <a:lnTo>
                    <a:pt x="322" y="851"/>
                  </a:lnTo>
                  <a:lnTo>
                    <a:pt x="323" y="855"/>
                  </a:lnTo>
                  <a:lnTo>
                    <a:pt x="327" y="864"/>
                  </a:lnTo>
                  <a:lnTo>
                    <a:pt x="327" y="867"/>
                  </a:lnTo>
                  <a:lnTo>
                    <a:pt x="328" y="868"/>
                  </a:lnTo>
                  <a:lnTo>
                    <a:pt x="329" y="868"/>
                  </a:lnTo>
                  <a:lnTo>
                    <a:pt x="329" y="869"/>
                  </a:lnTo>
                  <a:lnTo>
                    <a:pt x="328" y="871"/>
                  </a:lnTo>
                  <a:lnTo>
                    <a:pt x="325" y="874"/>
                  </a:lnTo>
                  <a:lnTo>
                    <a:pt x="321" y="879"/>
                  </a:lnTo>
                  <a:lnTo>
                    <a:pt x="321" y="882"/>
                  </a:lnTo>
                  <a:lnTo>
                    <a:pt x="321" y="889"/>
                  </a:lnTo>
                  <a:lnTo>
                    <a:pt x="321" y="890"/>
                  </a:lnTo>
                  <a:lnTo>
                    <a:pt x="321" y="893"/>
                  </a:lnTo>
                  <a:lnTo>
                    <a:pt x="322" y="896"/>
                  </a:lnTo>
                  <a:lnTo>
                    <a:pt x="321" y="901"/>
                  </a:lnTo>
                  <a:lnTo>
                    <a:pt x="321" y="904"/>
                  </a:lnTo>
                  <a:lnTo>
                    <a:pt x="321" y="909"/>
                  </a:lnTo>
                  <a:lnTo>
                    <a:pt x="319" y="914"/>
                  </a:lnTo>
                  <a:lnTo>
                    <a:pt x="318" y="919"/>
                  </a:lnTo>
                  <a:lnTo>
                    <a:pt x="314" y="928"/>
                  </a:lnTo>
                  <a:lnTo>
                    <a:pt x="314" y="932"/>
                  </a:lnTo>
                  <a:lnTo>
                    <a:pt x="316" y="934"/>
                  </a:lnTo>
                  <a:lnTo>
                    <a:pt x="318" y="935"/>
                  </a:lnTo>
                  <a:lnTo>
                    <a:pt x="320" y="938"/>
                  </a:lnTo>
                  <a:lnTo>
                    <a:pt x="322" y="940"/>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10" name="Google Shape;1210;p51" descr="{&quot;Key&quot;:&quot;nyeri&quot;,&quot;Name&quot;:&quot;Nyeri&quot;,&quot;Value&quot;:48.0,&quot;Formula&quot;:&quot;48&quot;,&quot;Text&quot;:&quot;48&quot;,&quot;OfficeApplication&quot;:1,&quot;HasValue&quot;:true}"/>
            <p:cNvSpPr/>
            <p:nvPr/>
          </p:nvSpPr>
          <p:spPr>
            <a:xfrm>
              <a:off x="2484742" y="3567986"/>
              <a:ext cx="384782" cy="361216"/>
            </a:xfrm>
            <a:custGeom>
              <a:avLst/>
              <a:gdLst/>
              <a:ahLst/>
              <a:cxnLst/>
              <a:rect l="l" t="t" r="r" b="b"/>
              <a:pathLst>
                <a:path w="309" h="289" extrusionOk="0">
                  <a:moveTo>
                    <a:pt x="308" y="77"/>
                  </a:moveTo>
                  <a:lnTo>
                    <a:pt x="309" y="75"/>
                  </a:lnTo>
                  <a:lnTo>
                    <a:pt x="309" y="74"/>
                  </a:lnTo>
                  <a:lnTo>
                    <a:pt x="277" y="54"/>
                  </a:lnTo>
                  <a:lnTo>
                    <a:pt x="273" y="50"/>
                  </a:lnTo>
                  <a:lnTo>
                    <a:pt x="264" y="45"/>
                  </a:lnTo>
                  <a:lnTo>
                    <a:pt x="263" y="45"/>
                  </a:lnTo>
                  <a:lnTo>
                    <a:pt x="232" y="25"/>
                  </a:lnTo>
                  <a:lnTo>
                    <a:pt x="231" y="22"/>
                  </a:lnTo>
                  <a:lnTo>
                    <a:pt x="230" y="21"/>
                  </a:lnTo>
                  <a:lnTo>
                    <a:pt x="227" y="18"/>
                  </a:lnTo>
                  <a:lnTo>
                    <a:pt x="225" y="16"/>
                  </a:lnTo>
                  <a:lnTo>
                    <a:pt x="224" y="15"/>
                  </a:lnTo>
                  <a:lnTo>
                    <a:pt x="223" y="15"/>
                  </a:lnTo>
                  <a:lnTo>
                    <a:pt x="223" y="15"/>
                  </a:lnTo>
                  <a:lnTo>
                    <a:pt x="222" y="16"/>
                  </a:lnTo>
                  <a:lnTo>
                    <a:pt x="220" y="14"/>
                  </a:lnTo>
                  <a:lnTo>
                    <a:pt x="220" y="12"/>
                  </a:lnTo>
                  <a:lnTo>
                    <a:pt x="219" y="11"/>
                  </a:lnTo>
                  <a:lnTo>
                    <a:pt x="217" y="11"/>
                  </a:lnTo>
                  <a:lnTo>
                    <a:pt x="216" y="11"/>
                  </a:lnTo>
                  <a:lnTo>
                    <a:pt x="215" y="12"/>
                  </a:lnTo>
                  <a:lnTo>
                    <a:pt x="215" y="11"/>
                  </a:lnTo>
                  <a:lnTo>
                    <a:pt x="214" y="11"/>
                  </a:lnTo>
                  <a:lnTo>
                    <a:pt x="212" y="9"/>
                  </a:lnTo>
                  <a:lnTo>
                    <a:pt x="210" y="8"/>
                  </a:lnTo>
                  <a:lnTo>
                    <a:pt x="209" y="6"/>
                  </a:lnTo>
                  <a:lnTo>
                    <a:pt x="209" y="5"/>
                  </a:lnTo>
                  <a:lnTo>
                    <a:pt x="209" y="4"/>
                  </a:lnTo>
                  <a:lnTo>
                    <a:pt x="209" y="3"/>
                  </a:lnTo>
                  <a:lnTo>
                    <a:pt x="208" y="0"/>
                  </a:lnTo>
                  <a:lnTo>
                    <a:pt x="206" y="3"/>
                  </a:lnTo>
                  <a:lnTo>
                    <a:pt x="204" y="5"/>
                  </a:lnTo>
                  <a:lnTo>
                    <a:pt x="201" y="7"/>
                  </a:lnTo>
                  <a:lnTo>
                    <a:pt x="198" y="10"/>
                  </a:lnTo>
                  <a:lnTo>
                    <a:pt x="198" y="11"/>
                  </a:lnTo>
                  <a:lnTo>
                    <a:pt x="196" y="13"/>
                  </a:lnTo>
                  <a:lnTo>
                    <a:pt x="196" y="13"/>
                  </a:lnTo>
                  <a:lnTo>
                    <a:pt x="195" y="15"/>
                  </a:lnTo>
                  <a:lnTo>
                    <a:pt x="192" y="18"/>
                  </a:lnTo>
                  <a:lnTo>
                    <a:pt x="190" y="21"/>
                  </a:lnTo>
                  <a:lnTo>
                    <a:pt x="185" y="26"/>
                  </a:lnTo>
                  <a:lnTo>
                    <a:pt x="186" y="29"/>
                  </a:lnTo>
                  <a:lnTo>
                    <a:pt x="185" y="30"/>
                  </a:lnTo>
                  <a:lnTo>
                    <a:pt x="183" y="30"/>
                  </a:lnTo>
                  <a:lnTo>
                    <a:pt x="181" y="31"/>
                  </a:lnTo>
                  <a:lnTo>
                    <a:pt x="180" y="33"/>
                  </a:lnTo>
                  <a:lnTo>
                    <a:pt x="177" y="34"/>
                  </a:lnTo>
                  <a:lnTo>
                    <a:pt x="175" y="35"/>
                  </a:lnTo>
                  <a:lnTo>
                    <a:pt x="173" y="36"/>
                  </a:lnTo>
                  <a:lnTo>
                    <a:pt x="171" y="36"/>
                  </a:lnTo>
                  <a:lnTo>
                    <a:pt x="169" y="37"/>
                  </a:lnTo>
                  <a:lnTo>
                    <a:pt x="168" y="38"/>
                  </a:lnTo>
                  <a:lnTo>
                    <a:pt x="167" y="39"/>
                  </a:lnTo>
                  <a:lnTo>
                    <a:pt x="165" y="39"/>
                  </a:lnTo>
                  <a:lnTo>
                    <a:pt x="165" y="42"/>
                  </a:lnTo>
                  <a:lnTo>
                    <a:pt x="166" y="46"/>
                  </a:lnTo>
                  <a:lnTo>
                    <a:pt x="167" y="53"/>
                  </a:lnTo>
                  <a:lnTo>
                    <a:pt x="167" y="58"/>
                  </a:lnTo>
                  <a:lnTo>
                    <a:pt x="167" y="62"/>
                  </a:lnTo>
                  <a:lnTo>
                    <a:pt x="168" y="65"/>
                  </a:lnTo>
                  <a:lnTo>
                    <a:pt x="168" y="66"/>
                  </a:lnTo>
                  <a:lnTo>
                    <a:pt x="169" y="67"/>
                  </a:lnTo>
                  <a:lnTo>
                    <a:pt x="171" y="68"/>
                  </a:lnTo>
                  <a:lnTo>
                    <a:pt x="172" y="69"/>
                  </a:lnTo>
                  <a:lnTo>
                    <a:pt x="174" y="69"/>
                  </a:lnTo>
                  <a:lnTo>
                    <a:pt x="175" y="70"/>
                  </a:lnTo>
                  <a:lnTo>
                    <a:pt x="177" y="71"/>
                  </a:lnTo>
                  <a:lnTo>
                    <a:pt x="179" y="71"/>
                  </a:lnTo>
                  <a:lnTo>
                    <a:pt x="180" y="72"/>
                  </a:lnTo>
                  <a:lnTo>
                    <a:pt x="180" y="74"/>
                  </a:lnTo>
                  <a:lnTo>
                    <a:pt x="181" y="75"/>
                  </a:lnTo>
                  <a:lnTo>
                    <a:pt x="183" y="77"/>
                  </a:lnTo>
                  <a:lnTo>
                    <a:pt x="183" y="78"/>
                  </a:lnTo>
                  <a:lnTo>
                    <a:pt x="184" y="79"/>
                  </a:lnTo>
                  <a:lnTo>
                    <a:pt x="186" y="80"/>
                  </a:lnTo>
                  <a:lnTo>
                    <a:pt x="184" y="85"/>
                  </a:lnTo>
                  <a:lnTo>
                    <a:pt x="181" y="93"/>
                  </a:lnTo>
                  <a:lnTo>
                    <a:pt x="181" y="98"/>
                  </a:lnTo>
                  <a:lnTo>
                    <a:pt x="181" y="103"/>
                  </a:lnTo>
                  <a:lnTo>
                    <a:pt x="181" y="107"/>
                  </a:lnTo>
                  <a:lnTo>
                    <a:pt x="180" y="108"/>
                  </a:lnTo>
                  <a:lnTo>
                    <a:pt x="180" y="108"/>
                  </a:lnTo>
                  <a:lnTo>
                    <a:pt x="180" y="109"/>
                  </a:lnTo>
                  <a:lnTo>
                    <a:pt x="180" y="109"/>
                  </a:lnTo>
                  <a:lnTo>
                    <a:pt x="180" y="110"/>
                  </a:lnTo>
                  <a:lnTo>
                    <a:pt x="179" y="111"/>
                  </a:lnTo>
                  <a:lnTo>
                    <a:pt x="179" y="113"/>
                  </a:lnTo>
                  <a:lnTo>
                    <a:pt x="177" y="113"/>
                  </a:lnTo>
                  <a:lnTo>
                    <a:pt x="176" y="114"/>
                  </a:lnTo>
                  <a:lnTo>
                    <a:pt x="176" y="115"/>
                  </a:lnTo>
                  <a:lnTo>
                    <a:pt x="175" y="116"/>
                  </a:lnTo>
                  <a:lnTo>
                    <a:pt x="172" y="117"/>
                  </a:lnTo>
                  <a:lnTo>
                    <a:pt x="171" y="118"/>
                  </a:lnTo>
                  <a:lnTo>
                    <a:pt x="172" y="121"/>
                  </a:lnTo>
                  <a:lnTo>
                    <a:pt x="172" y="125"/>
                  </a:lnTo>
                  <a:lnTo>
                    <a:pt x="172" y="125"/>
                  </a:lnTo>
                  <a:lnTo>
                    <a:pt x="173" y="127"/>
                  </a:lnTo>
                  <a:lnTo>
                    <a:pt x="172" y="129"/>
                  </a:lnTo>
                  <a:lnTo>
                    <a:pt x="171" y="132"/>
                  </a:lnTo>
                  <a:lnTo>
                    <a:pt x="169" y="136"/>
                  </a:lnTo>
                  <a:lnTo>
                    <a:pt x="163" y="133"/>
                  </a:lnTo>
                  <a:lnTo>
                    <a:pt x="156" y="129"/>
                  </a:lnTo>
                  <a:lnTo>
                    <a:pt x="148" y="128"/>
                  </a:lnTo>
                  <a:lnTo>
                    <a:pt x="144" y="127"/>
                  </a:lnTo>
                  <a:lnTo>
                    <a:pt x="136" y="125"/>
                  </a:lnTo>
                  <a:lnTo>
                    <a:pt x="132" y="124"/>
                  </a:lnTo>
                  <a:lnTo>
                    <a:pt x="125" y="121"/>
                  </a:lnTo>
                  <a:lnTo>
                    <a:pt x="122" y="120"/>
                  </a:lnTo>
                  <a:lnTo>
                    <a:pt x="119" y="119"/>
                  </a:lnTo>
                  <a:lnTo>
                    <a:pt x="118" y="117"/>
                  </a:lnTo>
                  <a:lnTo>
                    <a:pt x="118" y="116"/>
                  </a:lnTo>
                  <a:lnTo>
                    <a:pt x="114" y="118"/>
                  </a:lnTo>
                  <a:lnTo>
                    <a:pt x="112" y="119"/>
                  </a:lnTo>
                  <a:lnTo>
                    <a:pt x="109" y="114"/>
                  </a:lnTo>
                  <a:lnTo>
                    <a:pt x="107" y="108"/>
                  </a:lnTo>
                  <a:lnTo>
                    <a:pt x="106" y="105"/>
                  </a:lnTo>
                  <a:lnTo>
                    <a:pt x="105" y="102"/>
                  </a:lnTo>
                  <a:lnTo>
                    <a:pt x="106" y="101"/>
                  </a:lnTo>
                  <a:lnTo>
                    <a:pt x="107" y="101"/>
                  </a:lnTo>
                  <a:lnTo>
                    <a:pt x="106" y="99"/>
                  </a:lnTo>
                  <a:lnTo>
                    <a:pt x="106" y="98"/>
                  </a:lnTo>
                  <a:lnTo>
                    <a:pt x="106" y="97"/>
                  </a:lnTo>
                  <a:lnTo>
                    <a:pt x="105" y="95"/>
                  </a:lnTo>
                  <a:lnTo>
                    <a:pt x="105" y="95"/>
                  </a:lnTo>
                  <a:lnTo>
                    <a:pt x="105" y="91"/>
                  </a:lnTo>
                  <a:lnTo>
                    <a:pt x="109" y="91"/>
                  </a:lnTo>
                  <a:lnTo>
                    <a:pt x="113" y="88"/>
                  </a:lnTo>
                  <a:lnTo>
                    <a:pt x="115" y="84"/>
                  </a:lnTo>
                  <a:lnTo>
                    <a:pt x="116" y="82"/>
                  </a:lnTo>
                  <a:lnTo>
                    <a:pt x="117" y="81"/>
                  </a:lnTo>
                  <a:lnTo>
                    <a:pt x="114" y="76"/>
                  </a:lnTo>
                  <a:lnTo>
                    <a:pt x="113" y="74"/>
                  </a:lnTo>
                  <a:lnTo>
                    <a:pt x="113" y="73"/>
                  </a:lnTo>
                  <a:lnTo>
                    <a:pt x="112" y="71"/>
                  </a:lnTo>
                  <a:lnTo>
                    <a:pt x="113" y="70"/>
                  </a:lnTo>
                  <a:lnTo>
                    <a:pt x="112" y="69"/>
                  </a:lnTo>
                  <a:lnTo>
                    <a:pt x="111" y="67"/>
                  </a:lnTo>
                  <a:lnTo>
                    <a:pt x="107" y="65"/>
                  </a:lnTo>
                  <a:lnTo>
                    <a:pt x="107" y="64"/>
                  </a:lnTo>
                  <a:lnTo>
                    <a:pt x="104" y="64"/>
                  </a:lnTo>
                  <a:lnTo>
                    <a:pt x="103" y="64"/>
                  </a:lnTo>
                  <a:lnTo>
                    <a:pt x="100" y="63"/>
                  </a:lnTo>
                  <a:lnTo>
                    <a:pt x="100" y="63"/>
                  </a:lnTo>
                  <a:lnTo>
                    <a:pt x="99" y="61"/>
                  </a:lnTo>
                  <a:lnTo>
                    <a:pt x="99" y="60"/>
                  </a:lnTo>
                  <a:lnTo>
                    <a:pt x="99" y="54"/>
                  </a:lnTo>
                  <a:lnTo>
                    <a:pt x="99" y="50"/>
                  </a:lnTo>
                  <a:lnTo>
                    <a:pt x="91" y="51"/>
                  </a:lnTo>
                  <a:lnTo>
                    <a:pt x="88" y="52"/>
                  </a:lnTo>
                  <a:lnTo>
                    <a:pt x="86" y="51"/>
                  </a:lnTo>
                  <a:lnTo>
                    <a:pt x="83" y="52"/>
                  </a:lnTo>
                  <a:lnTo>
                    <a:pt x="80" y="53"/>
                  </a:lnTo>
                  <a:lnTo>
                    <a:pt x="76" y="55"/>
                  </a:lnTo>
                  <a:lnTo>
                    <a:pt x="73" y="56"/>
                  </a:lnTo>
                  <a:lnTo>
                    <a:pt x="71" y="54"/>
                  </a:lnTo>
                  <a:lnTo>
                    <a:pt x="69" y="55"/>
                  </a:lnTo>
                  <a:lnTo>
                    <a:pt x="67" y="57"/>
                  </a:lnTo>
                  <a:lnTo>
                    <a:pt x="64" y="59"/>
                  </a:lnTo>
                  <a:lnTo>
                    <a:pt x="61" y="60"/>
                  </a:lnTo>
                  <a:lnTo>
                    <a:pt x="56" y="60"/>
                  </a:lnTo>
                  <a:lnTo>
                    <a:pt x="52" y="60"/>
                  </a:lnTo>
                  <a:lnTo>
                    <a:pt x="49" y="61"/>
                  </a:lnTo>
                  <a:lnTo>
                    <a:pt x="48" y="63"/>
                  </a:lnTo>
                  <a:lnTo>
                    <a:pt x="44" y="65"/>
                  </a:lnTo>
                  <a:lnTo>
                    <a:pt x="39" y="67"/>
                  </a:lnTo>
                  <a:lnTo>
                    <a:pt x="35" y="68"/>
                  </a:lnTo>
                  <a:lnTo>
                    <a:pt x="31" y="69"/>
                  </a:lnTo>
                  <a:lnTo>
                    <a:pt x="26" y="71"/>
                  </a:lnTo>
                  <a:lnTo>
                    <a:pt x="23" y="72"/>
                  </a:lnTo>
                  <a:lnTo>
                    <a:pt x="24" y="74"/>
                  </a:lnTo>
                  <a:lnTo>
                    <a:pt x="25" y="74"/>
                  </a:lnTo>
                  <a:lnTo>
                    <a:pt x="25" y="74"/>
                  </a:lnTo>
                  <a:lnTo>
                    <a:pt x="24" y="75"/>
                  </a:lnTo>
                  <a:lnTo>
                    <a:pt x="35" y="83"/>
                  </a:lnTo>
                  <a:lnTo>
                    <a:pt x="34" y="83"/>
                  </a:lnTo>
                  <a:lnTo>
                    <a:pt x="35" y="84"/>
                  </a:lnTo>
                  <a:lnTo>
                    <a:pt x="36" y="87"/>
                  </a:lnTo>
                  <a:lnTo>
                    <a:pt x="20" y="115"/>
                  </a:lnTo>
                  <a:lnTo>
                    <a:pt x="16" y="123"/>
                  </a:lnTo>
                  <a:lnTo>
                    <a:pt x="12" y="131"/>
                  </a:lnTo>
                  <a:lnTo>
                    <a:pt x="11" y="130"/>
                  </a:lnTo>
                  <a:lnTo>
                    <a:pt x="9" y="134"/>
                  </a:lnTo>
                  <a:lnTo>
                    <a:pt x="9" y="134"/>
                  </a:lnTo>
                  <a:lnTo>
                    <a:pt x="8" y="138"/>
                  </a:lnTo>
                  <a:lnTo>
                    <a:pt x="5" y="144"/>
                  </a:lnTo>
                  <a:lnTo>
                    <a:pt x="5" y="145"/>
                  </a:lnTo>
                  <a:lnTo>
                    <a:pt x="5" y="146"/>
                  </a:lnTo>
                  <a:lnTo>
                    <a:pt x="5" y="147"/>
                  </a:lnTo>
                  <a:lnTo>
                    <a:pt x="4" y="149"/>
                  </a:lnTo>
                  <a:lnTo>
                    <a:pt x="3" y="151"/>
                  </a:lnTo>
                  <a:lnTo>
                    <a:pt x="3" y="153"/>
                  </a:lnTo>
                  <a:lnTo>
                    <a:pt x="3" y="153"/>
                  </a:lnTo>
                  <a:lnTo>
                    <a:pt x="2" y="154"/>
                  </a:lnTo>
                  <a:lnTo>
                    <a:pt x="2" y="154"/>
                  </a:lnTo>
                  <a:lnTo>
                    <a:pt x="2" y="156"/>
                  </a:lnTo>
                  <a:lnTo>
                    <a:pt x="3" y="157"/>
                  </a:lnTo>
                  <a:lnTo>
                    <a:pt x="4" y="159"/>
                  </a:lnTo>
                  <a:lnTo>
                    <a:pt x="5" y="161"/>
                  </a:lnTo>
                  <a:lnTo>
                    <a:pt x="6" y="162"/>
                  </a:lnTo>
                  <a:lnTo>
                    <a:pt x="6" y="164"/>
                  </a:lnTo>
                  <a:lnTo>
                    <a:pt x="6" y="164"/>
                  </a:lnTo>
                  <a:lnTo>
                    <a:pt x="5" y="165"/>
                  </a:lnTo>
                  <a:lnTo>
                    <a:pt x="4" y="166"/>
                  </a:lnTo>
                  <a:lnTo>
                    <a:pt x="2" y="168"/>
                  </a:lnTo>
                  <a:lnTo>
                    <a:pt x="0" y="169"/>
                  </a:lnTo>
                  <a:lnTo>
                    <a:pt x="0" y="170"/>
                  </a:lnTo>
                  <a:lnTo>
                    <a:pt x="1" y="172"/>
                  </a:lnTo>
                  <a:lnTo>
                    <a:pt x="3" y="172"/>
                  </a:lnTo>
                  <a:lnTo>
                    <a:pt x="4" y="172"/>
                  </a:lnTo>
                  <a:lnTo>
                    <a:pt x="5" y="173"/>
                  </a:lnTo>
                  <a:lnTo>
                    <a:pt x="7" y="173"/>
                  </a:lnTo>
                  <a:lnTo>
                    <a:pt x="7" y="174"/>
                  </a:lnTo>
                  <a:lnTo>
                    <a:pt x="8" y="175"/>
                  </a:lnTo>
                  <a:lnTo>
                    <a:pt x="8" y="176"/>
                  </a:lnTo>
                  <a:lnTo>
                    <a:pt x="8" y="176"/>
                  </a:lnTo>
                  <a:lnTo>
                    <a:pt x="10" y="177"/>
                  </a:lnTo>
                  <a:lnTo>
                    <a:pt x="12" y="178"/>
                  </a:lnTo>
                  <a:lnTo>
                    <a:pt x="12" y="178"/>
                  </a:lnTo>
                  <a:lnTo>
                    <a:pt x="12" y="178"/>
                  </a:lnTo>
                  <a:lnTo>
                    <a:pt x="12" y="179"/>
                  </a:lnTo>
                  <a:lnTo>
                    <a:pt x="11" y="180"/>
                  </a:lnTo>
                  <a:lnTo>
                    <a:pt x="10" y="181"/>
                  </a:lnTo>
                  <a:lnTo>
                    <a:pt x="10" y="182"/>
                  </a:lnTo>
                  <a:lnTo>
                    <a:pt x="9" y="184"/>
                  </a:lnTo>
                  <a:lnTo>
                    <a:pt x="12" y="186"/>
                  </a:lnTo>
                  <a:lnTo>
                    <a:pt x="14" y="188"/>
                  </a:lnTo>
                  <a:lnTo>
                    <a:pt x="16" y="190"/>
                  </a:lnTo>
                  <a:lnTo>
                    <a:pt x="18" y="191"/>
                  </a:lnTo>
                  <a:lnTo>
                    <a:pt x="18" y="193"/>
                  </a:lnTo>
                  <a:lnTo>
                    <a:pt x="19" y="194"/>
                  </a:lnTo>
                  <a:lnTo>
                    <a:pt x="20" y="196"/>
                  </a:lnTo>
                  <a:lnTo>
                    <a:pt x="21" y="197"/>
                  </a:lnTo>
                  <a:lnTo>
                    <a:pt x="21" y="198"/>
                  </a:lnTo>
                  <a:lnTo>
                    <a:pt x="21" y="198"/>
                  </a:lnTo>
                  <a:lnTo>
                    <a:pt x="22" y="200"/>
                  </a:lnTo>
                  <a:lnTo>
                    <a:pt x="22" y="203"/>
                  </a:lnTo>
                  <a:lnTo>
                    <a:pt x="22" y="207"/>
                  </a:lnTo>
                  <a:lnTo>
                    <a:pt x="23" y="209"/>
                  </a:lnTo>
                  <a:lnTo>
                    <a:pt x="24" y="210"/>
                  </a:lnTo>
                  <a:lnTo>
                    <a:pt x="26" y="210"/>
                  </a:lnTo>
                  <a:lnTo>
                    <a:pt x="28" y="213"/>
                  </a:lnTo>
                  <a:lnTo>
                    <a:pt x="29" y="215"/>
                  </a:lnTo>
                  <a:lnTo>
                    <a:pt x="29" y="218"/>
                  </a:lnTo>
                  <a:lnTo>
                    <a:pt x="28" y="218"/>
                  </a:lnTo>
                  <a:lnTo>
                    <a:pt x="27" y="220"/>
                  </a:lnTo>
                  <a:lnTo>
                    <a:pt x="26" y="221"/>
                  </a:lnTo>
                  <a:lnTo>
                    <a:pt x="25" y="224"/>
                  </a:lnTo>
                  <a:lnTo>
                    <a:pt x="25" y="224"/>
                  </a:lnTo>
                  <a:lnTo>
                    <a:pt x="25" y="225"/>
                  </a:lnTo>
                  <a:lnTo>
                    <a:pt x="26" y="226"/>
                  </a:lnTo>
                  <a:lnTo>
                    <a:pt x="26" y="227"/>
                  </a:lnTo>
                  <a:lnTo>
                    <a:pt x="24" y="230"/>
                  </a:lnTo>
                  <a:lnTo>
                    <a:pt x="25" y="232"/>
                  </a:lnTo>
                  <a:lnTo>
                    <a:pt x="25" y="233"/>
                  </a:lnTo>
                  <a:lnTo>
                    <a:pt x="25" y="235"/>
                  </a:lnTo>
                  <a:lnTo>
                    <a:pt x="26" y="236"/>
                  </a:lnTo>
                  <a:lnTo>
                    <a:pt x="27" y="237"/>
                  </a:lnTo>
                  <a:lnTo>
                    <a:pt x="27" y="239"/>
                  </a:lnTo>
                  <a:lnTo>
                    <a:pt x="27" y="240"/>
                  </a:lnTo>
                  <a:lnTo>
                    <a:pt x="27" y="241"/>
                  </a:lnTo>
                  <a:lnTo>
                    <a:pt x="28" y="243"/>
                  </a:lnTo>
                  <a:lnTo>
                    <a:pt x="29" y="244"/>
                  </a:lnTo>
                  <a:lnTo>
                    <a:pt x="29" y="245"/>
                  </a:lnTo>
                  <a:lnTo>
                    <a:pt x="30" y="247"/>
                  </a:lnTo>
                  <a:lnTo>
                    <a:pt x="30" y="249"/>
                  </a:lnTo>
                  <a:lnTo>
                    <a:pt x="30" y="251"/>
                  </a:lnTo>
                  <a:lnTo>
                    <a:pt x="30" y="253"/>
                  </a:lnTo>
                  <a:lnTo>
                    <a:pt x="30" y="254"/>
                  </a:lnTo>
                  <a:lnTo>
                    <a:pt x="31" y="257"/>
                  </a:lnTo>
                  <a:lnTo>
                    <a:pt x="31" y="258"/>
                  </a:lnTo>
                  <a:lnTo>
                    <a:pt x="32" y="259"/>
                  </a:lnTo>
                  <a:lnTo>
                    <a:pt x="33" y="260"/>
                  </a:lnTo>
                  <a:lnTo>
                    <a:pt x="34" y="261"/>
                  </a:lnTo>
                  <a:lnTo>
                    <a:pt x="35" y="261"/>
                  </a:lnTo>
                  <a:lnTo>
                    <a:pt x="35" y="262"/>
                  </a:lnTo>
                  <a:lnTo>
                    <a:pt x="35" y="264"/>
                  </a:lnTo>
                  <a:lnTo>
                    <a:pt x="35" y="265"/>
                  </a:lnTo>
                  <a:lnTo>
                    <a:pt x="35" y="267"/>
                  </a:lnTo>
                  <a:lnTo>
                    <a:pt x="36" y="269"/>
                  </a:lnTo>
                  <a:lnTo>
                    <a:pt x="37" y="270"/>
                  </a:lnTo>
                  <a:lnTo>
                    <a:pt x="38" y="271"/>
                  </a:lnTo>
                  <a:lnTo>
                    <a:pt x="37" y="272"/>
                  </a:lnTo>
                  <a:lnTo>
                    <a:pt x="37" y="272"/>
                  </a:lnTo>
                  <a:lnTo>
                    <a:pt x="37" y="274"/>
                  </a:lnTo>
                  <a:lnTo>
                    <a:pt x="39" y="275"/>
                  </a:lnTo>
                  <a:lnTo>
                    <a:pt x="40" y="274"/>
                  </a:lnTo>
                  <a:lnTo>
                    <a:pt x="45" y="281"/>
                  </a:lnTo>
                  <a:lnTo>
                    <a:pt x="46" y="281"/>
                  </a:lnTo>
                  <a:lnTo>
                    <a:pt x="46" y="282"/>
                  </a:lnTo>
                  <a:lnTo>
                    <a:pt x="47" y="279"/>
                  </a:lnTo>
                  <a:lnTo>
                    <a:pt x="47" y="275"/>
                  </a:lnTo>
                  <a:lnTo>
                    <a:pt x="47" y="272"/>
                  </a:lnTo>
                  <a:lnTo>
                    <a:pt x="47" y="269"/>
                  </a:lnTo>
                  <a:lnTo>
                    <a:pt x="46" y="267"/>
                  </a:lnTo>
                  <a:lnTo>
                    <a:pt x="46" y="266"/>
                  </a:lnTo>
                  <a:lnTo>
                    <a:pt x="46" y="266"/>
                  </a:lnTo>
                  <a:lnTo>
                    <a:pt x="47" y="264"/>
                  </a:lnTo>
                  <a:lnTo>
                    <a:pt x="47" y="263"/>
                  </a:lnTo>
                  <a:lnTo>
                    <a:pt x="48" y="261"/>
                  </a:lnTo>
                  <a:lnTo>
                    <a:pt x="51" y="259"/>
                  </a:lnTo>
                  <a:lnTo>
                    <a:pt x="53" y="258"/>
                  </a:lnTo>
                  <a:lnTo>
                    <a:pt x="53" y="258"/>
                  </a:lnTo>
                  <a:lnTo>
                    <a:pt x="56" y="256"/>
                  </a:lnTo>
                  <a:lnTo>
                    <a:pt x="57" y="256"/>
                  </a:lnTo>
                  <a:lnTo>
                    <a:pt x="58" y="256"/>
                  </a:lnTo>
                  <a:lnTo>
                    <a:pt x="60" y="256"/>
                  </a:lnTo>
                  <a:lnTo>
                    <a:pt x="61" y="257"/>
                  </a:lnTo>
                  <a:lnTo>
                    <a:pt x="63" y="257"/>
                  </a:lnTo>
                  <a:lnTo>
                    <a:pt x="66" y="257"/>
                  </a:lnTo>
                  <a:lnTo>
                    <a:pt x="69" y="257"/>
                  </a:lnTo>
                  <a:lnTo>
                    <a:pt x="72" y="257"/>
                  </a:lnTo>
                  <a:lnTo>
                    <a:pt x="76" y="256"/>
                  </a:lnTo>
                  <a:lnTo>
                    <a:pt x="79" y="257"/>
                  </a:lnTo>
                  <a:lnTo>
                    <a:pt x="81" y="258"/>
                  </a:lnTo>
                  <a:lnTo>
                    <a:pt x="83" y="258"/>
                  </a:lnTo>
                  <a:lnTo>
                    <a:pt x="84" y="257"/>
                  </a:lnTo>
                  <a:lnTo>
                    <a:pt x="86" y="257"/>
                  </a:lnTo>
                  <a:lnTo>
                    <a:pt x="87" y="258"/>
                  </a:lnTo>
                  <a:lnTo>
                    <a:pt x="89" y="259"/>
                  </a:lnTo>
                  <a:lnTo>
                    <a:pt x="89" y="259"/>
                  </a:lnTo>
                  <a:lnTo>
                    <a:pt x="91" y="260"/>
                  </a:lnTo>
                  <a:lnTo>
                    <a:pt x="91" y="260"/>
                  </a:lnTo>
                  <a:lnTo>
                    <a:pt x="91" y="262"/>
                  </a:lnTo>
                  <a:lnTo>
                    <a:pt x="92" y="262"/>
                  </a:lnTo>
                  <a:lnTo>
                    <a:pt x="95" y="262"/>
                  </a:lnTo>
                  <a:lnTo>
                    <a:pt x="96" y="264"/>
                  </a:lnTo>
                  <a:lnTo>
                    <a:pt x="97" y="264"/>
                  </a:lnTo>
                  <a:lnTo>
                    <a:pt x="98" y="265"/>
                  </a:lnTo>
                  <a:lnTo>
                    <a:pt x="100" y="266"/>
                  </a:lnTo>
                  <a:lnTo>
                    <a:pt x="103" y="268"/>
                  </a:lnTo>
                  <a:lnTo>
                    <a:pt x="105" y="269"/>
                  </a:lnTo>
                  <a:lnTo>
                    <a:pt x="106" y="268"/>
                  </a:lnTo>
                  <a:lnTo>
                    <a:pt x="108" y="269"/>
                  </a:lnTo>
                  <a:lnTo>
                    <a:pt x="110" y="270"/>
                  </a:lnTo>
                  <a:lnTo>
                    <a:pt x="112" y="272"/>
                  </a:lnTo>
                  <a:lnTo>
                    <a:pt x="114" y="273"/>
                  </a:lnTo>
                  <a:lnTo>
                    <a:pt x="114" y="273"/>
                  </a:lnTo>
                  <a:lnTo>
                    <a:pt x="115" y="273"/>
                  </a:lnTo>
                  <a:lnTo>
                    <a:pt x="117" y="273"/>
                  </a:lnTo>
                  <a:lnTo>
                    <a:pt x="118" y="273"/>
                  </a:lnTo>
                  <a:lnTo>
                    <a:pt x="120" y="274"/>
                  </a:lnTo>
                  <a:lnTo>
                    <a:pt x="121" y="273"/>
                  </a:lnTo>
                  <a:lnTo>
                    <a:pt x="122" y="274"/>
                  </a:lnTo>
                  <a:lnTo>
                    <a:pt x="124" y="274"/>
                  </a:lnTo>
                  <a:lnTo>
                    <a:pt x="124" y="274"/>
                  </a:lnTo>
                  <a:lnTo>
                    <a:pt x="124" y="274"/>
                  </a:lnTo>
                  <a:lnTo>
                    <a:pt x="125" y="274"/>
                  </a:lnTo>
                  <a:lnTo>
                    <a:pt x="126" y="274"/>
                  </a:lnTo>
                  <a:lnTo>
                    <a:pt x="127" y="274"/>
                  </a:lnTo>
                  <a:lnTo>
                    <a:pt x="128" y="274"/>
                  </a:lnTo>
                  <a:lnTo>
                    <a:pt x="130" y="274"/>
                  </a:lnTo>
                  <a:lnTo>
                    <a:pt x="132" y="274"/>
                  </a:lnTo>
                  <a:lnTo>
                    <a:pt x="132" y="274"/>
                  </a:lnTo>
                  <a:lnTo>
                    <a:pt x="134" y="274"/>
                  </a:lnTo>
                  <a:lnTo>
                    <a:pt x="135" y="274"/>
                  </a:lnTo>
                  <a:lnTo>
                    <a:pt x="136" y="273"/>
                  </a:lnTo>
                  <a:lnTo>
                    <a:pt x="136" y="273"/>
                  </a:lnTo>
                  <a:lnTo>
                    <a:pt x="136" y="273"/>
                  </a:lnTo>
                  <a:lnTo>
                    <a:pt x="137" y="273"/>
                  </a:lnTo>
                  <a:lnTo>
                    <a:pt x="138" y="273"/>
                  </a:lnTo>
                  <a:lnTo>
                    <a:pt x="138" y="273"/>
                  </a:lnTo>
                  <a:lnTo>
                    <a:pt x="140" y="273"/>
                  </a:lnTo>
                  <a:lnTo>
                    <a:pt x="142" y="272"/>
                  </a:lnTo>
                  <a:lnTo>
                    <a:pt x="143" y="272"/>
                  </a:lnTo>
                  <a:lnTo>
                    <a:pt x="144" y="271"/>
                  </a:lnTo>
                  <a:lnTo>
                    <a:pt x="145" y="270"/>
                  </a:lnTo>
                  <a:lnTo>
                    <a:pt x="148" y="269"/>
                  </a:lnTo>
                  <a:lnTo>
                    <a:pt x="150" y="268"/>
                  </a:lnTo>
                  <a:lnTo>
                    <a:pt x="153" y="267"/>
                  </a:lnTo>
                  <a:lnTo>
                    <a:pt x="154" y="266"/>
                  </a:lnTo>
                  <a:lnTo>
                    <a:pt x="155" y="265"/>
                  </a:lnTo>
                  <a:lnTo>
                    <a:pt x="157" y="264"/>
                  </a:lnTo>
                  <a:lnTo>
                    <a:pt x="160" y="264"/>
                  </a:lnTo>
                  <a:lnTo>
                    <a:pt x="161" y="262"/>
                  </a:lnTo>
                  <a:lnTo>
                    <a:pt x="163" y="262"/>
                  </a:lnTo>
                  <a:lnTo>
                    <a:pt x="164" y="262"/>
                  </a:lnTo>
                  <a:lnTo>
                    <a:pt x="166" y="261"/>
                  </a:lnTo>
                  <a:lnTo>
                    <a:pt x="168" y="261"/>
                  </a:lnTo>
                  <a:lnTo>
                    <a:pt x="170" y="260"/>
                  </a:lnTo>
                  <a:lnTo>
                    <a:pt x="171" y="260"/>
                  </a:lnTo>
                  <a:lnTo>
                    <a:pt x="171" y="260"/>
                  </a:lnTo>
                  <a:lnTo>
                    <a:pt x="171" y="261"/>
                  </a:lnTo>
                  <a:lnTo>
                    <a:pt x="172" y="261"/>
                  </a:lnTo>
                  <a:lnTo>
                    <a:pt x="173" y="263"/>
                  </a:lnTo>
                  <a:lnTo>
                    <a:pt x="173" y="264"/>
                  </a:lnTo>
                  <a:lnTo>
                    <a:pt x="175" y="264"/>
                  </a:lnTo>
                  <a:lnTo>
                    <a:pt x="174" y="264"/>
                  </a:lnTo>
                  <a:lnTo>
                    <a:pt x="176" y="265"/>
                  </a:lnTo>
                  <a:lnTo>
                    <a:pt x="178" y="264"/>
                  </a:lnTo>
                  <a:lnTo>
                    <a:pt x="180" y="264"/>
                  </a:lnTo>
                  <a:lnTo>
                    <a:pt x="181" y="264"/>
                  </a:lnTo>
                  <a:lnTo>
                    <a:pt x="182" y="264"/>
                  </a:lnTo>
                  <a:lnTo>
                    <a:pt x="182" y="264"/>
                  </a:lnTo>
                  <a:lnTo>
                    <a:pt x="182" y="265"/>
                  </a:lnTo>
                  <a:lnTo>
                    <a:pt x="183" y="266"/>
                  </a:lnTo>
                  <a:lnTo>
                    <a:pt x="184" y="266"/>
                  </a:lnTo>
                  <a:lnTo>
                    <a:pt x="185" y="266"/>
                  </a:lnTo>
                  <a:lnTo>
                    <a:pt x="186" y="266"/>
                  </a:lnTo>
                  <a:lnTo>
                    <a:pt x="188" y="266"/>
                  </a:lnTo>
                  <a:lnTo>
                    <a:pt x="190" y="267"/>
                  </a:lnTo>
                  <a:lnTo>
                    <a:pt x="191" y="267"/>
                  </a:lnTo>
                  <a:lnTo>
                    <a:pt x="192" y="267"/>
                  </a:lnTo>
                  <a:lnTo>
                    <a:pt x="193" y="268"/>
                  </a:lnTo>
                  <a:lnTo>
                    <a:pt x="193" y="268"/>
                  </a:lnTo>
                  <a:lnTo>
                    <a:pt x="195" y="269"/>
                  </a:lnTo>
                  <a:lnTo>
                    <a:pt x="197" y="271"/>
                  </a:lnTo>
                  <a:lnTo>
                    <a:pt x="198" y="273"/>
                  </a:lnTo>
                  <a:lnTo>
                    <a:pt x="199" y="274"/>
                  </a:lnTo>
                  <a:lnTo>
                    <a:pt x="199" y="274"/>
                  </a:lnTo>
                  <a:lnTo>
                    <a:pt x="200" y="275"/>
                  </a:lnTo>
                  <a:lnTo>
                    <a:pt x="201" y="276"/>
                  </a:lnTo>
                  <a:lnTo>
                    <a:pt x="202" y="276"/>
                  </a:lnTo>
                  <a:lnTo>
                    <a:pt x="203" y="275"/>
                  </a:lnTo>
                  <a:lnTo>
                    <a:pt x="203" y="275"/>
                  </a:lnTo>
                  <a:lnTo>
                    <a:pt x="204" y="276"/>
                  </a:lnTo>
                  <a:lnTo>
                    <a:pt x="204" y="276"/>
                  </a:lnTo>
                  <a:lnTo>
                    <a:pt x="204" y="276"/>
                  </a:lnTo>
                  <a:lnTo>
                    <a:pt x="206" y="278"/>
                  </a:lnTo>
                  <a:lnTo>
                    <a:pt x="206" y="278"/>
                  </a:lnTo>
                  <a:lnTo>
                    <a:pt x="206" y="278"/>
                  </a:lnTo>
                  <a:lnTo>
                    <a:pt x="208" y="279"/>
                  </a:lnTo>
                  <a:lnTo>
                    <a:pt x="208" y="279"/>
                  </a:lnTo>
                  <a:lnTo>
                    <a:pt x="209" y="279"/>
                  </a:lnTo>
                  <a:lnTo>
                    <a:pt x="210" y="280"/>
                  </a:lnTo>
                  <a:lnTo>
                    <a:pt x="211" y="280"/>
                  </a:lnTo>
                  <a:lnTo>
                    <a:pt x="212" y="281"/>
                  </a:lnTo>
                  <a:lnTo>
                    <a:pt x="213" y="281"/>
                  </a:lnTo>
                  <a:lnTo>
                    <a:pt x="215" y="282"/>
                  </a:lnTo>
                  <a:lnTo>
                    <a:pt x="216" y="282"/>
                  </a:lnTo>
                  <a:lnTo>
                    <a:pt x="217" y="283"/>
                  </a:lnTo>
                  <a:lnTo>
                    <a:pt x="218" y="283"/>
                  </a:lnTo>
                  <a:lnTo>
                    <a:pt x="218" y="283"/>
                  </a:lnTo>
                  <a:lnTo>
                    <a:pt x="218" y="283"/>
                  </a:lnTo>
                  <a:lnTo>
                    <a:pt x="219" y="284"/>
                  </a:lnTo>
                  <a:lnTo>
                    <a:pt x="219" y="285"/>
                  </a:lnTo>
                  <a:lnTo>
                    <a:pt x="219" y="286"/>
                  </a:lnTo>
                  <a:lnTo>
                    <a:pt x="219" y="287"/>
                  </a:lnTo>
                  <a:lnTo>
                    <a:pt x="221" y="287"/>
                  </a:lnTo>
                  <a:lnTo>
                    <a:pt x="223" y="288"/>
                  </a:lnTo>
                  <a:lnTo>
                    <a:pt x="225" y="288"/>
                  </a:lnTo>
                  <a:lnTo>
                    <a:pt x="225" y="288"/>
                  </a:lnTo>
                  <a:lnTo>
                    <a:pt x="225" y="288"/>
                  </a:lnTo>
                  <a:lnTo>
                    <a:pt x="226" y="289"/>
                  </a:lnTo>
                  <a:lnTo>
                    <a:pt x="229" y="289"/>
                  </a:lnTo>
                  <a:lnTo>
                    <a:pt x="231" y="288"/>
                  </a:lnTo>
                  <a:lnTo>
                    <a:pt x="232" y="287"/>
                  </a:lnTo>
                  <a:lnTo>
                    <a:pt x="234" y="287"/>
                  </a:lnTo>
                  <a:lnTo>
                    <a:pt x="236" y="287"/>
                  </a:lnTo>
                  <a:lnTo>
                    <a:pt x="237" y="287"/>
                  </a:lnTo>
                  <a:lnTo>
                    <a:pt x="239" y="287"/>
                  </a:lnTo>
                  <a:lnTo>
                    <a:pt x="240" y="287"/>
                  </a:lnTo>
                  <a:lnTo>
                    <a:pt x="241" y="287"/>
                  </a:lnTo>
                  <a:lnTo>
                    <a:pt x="242" y="286"/>
                  </a:lnTo>
                  <a:lnTo>
                    <a:pt x="242" y="286"/>
                  </a:lnTo>
                  <a:lnTo>
                    <a:pt x="243" y="286"/>
                  </a:lnTo>
                  <a:lnTo>
                    <a:pt x="244" y="286"/>
                  </a:lnTo>
                  <a:lnTo>
                    <a:pt x="245" y="286"/>
                  </a:lnTo>
                  <a:lnTo>
                    <a:pt x="246" y="286"/>
                  </a:lnTo>
                  <a:lnTo>
                    <a:pt x="247" y="286"/>
                  </a:lnTo>
                  <a:lnTo>
                    <a:pt x="248" y="286"/>
                  </a:lnTo>
                  <a:lnTo>
                    <a:pt x="248" y="286"/>
                  </a:lnTo>
                  <a:lnTo>
                    <a:pt x="248" y="286"/>
                  </a:lnTo>
                  <a:lnTo>
                    <a:pt x="248" y="284"/>
                  </a:lnTo>
                  <a:lnTo>
                    <a:pt x="249" y="284"/>
                  </a:lnTo>
                  <a:lnTo>
                    <a:pt x="250" y="284"/>
                  </a:lnTo>
                  <a:lnTo>
                    <a:pt x="250" y="284"/>
                  </a:lnTo>
                  <a:lnTo>
                    <a:pt x="249" y="283"/>
                  </a:lnTo>
                  <a:lnTo>
                    <a:pt x="249" y="282"/>
                  </a:lnTo>
                  <a:lnTo>
                    <a:pt x="249" y="281"/>
                  </a:lnTo>
                  <a:lnTo>
                    <a:pt x="249" y="280"/>
                  </a:lnTo>
                  <a:lnTo>
                    <a:pt x="250" y="279"/>
                  </a:lnTo>
                  <a:lnTo>
                    <a:pt x="250" y="279"/>
                  </a:lnTo>
                  <a:lnTo>
                    <a:pt x="250" y="279"/>
                  </a:lnTo>
                  <a:lnTo>
                    <a:pt x="250" y="279"/>
                  </a:lnTo>
                  <a:lnTo>
                    <a:pt x="250" y="279"/>
                  </a:lnTo>
                  <a:lnTo>
                    <a:pt x="250" y="278"/>
                  </a:lnTo>
                  <a:lnTo>
                    <a:pt x="250" y="277"/>
                  </a:lnTo>
                  <a:lnTo>
                    <a:pt x="251" y="277"/>
                  </a:lnTo>
                  <a:lnTo>
                    <a:pt x="252" y="277"/>
                  </a:lnTo>
                  <a:lnTo>
                    <a:pt x="252" y="276"/>
                  </a:lnTo>
                  <a:lnTo>
                    <a:pt x="252" y="275"/>
                  </a:lnTo>
                  <a:lnTo>
                    <a:pt x="252" y="275"/>
                  </a:lnTo>
                  <a:lnTo>
                    <a:pt x="252" y="274"/>
                  </a:lnTo>
                  <a:lnTo>
                    <a:pt x="252" y="273"/>
                  </a:lnTo>
                  <a:lnTo>
                    <a:pt x="252" y="273"/>
                  </a:lnTo>
                  <a:lnTo>
                    <a:pt x="252" y="272"/>
                  </a:lnTo>
                  <a:lnTo>
                    <a:pt x="251" y="271"/>
                  </a:lnTo>
                  <a:lnTo>
                    <a:pt x="249" y="270"/>
                  </a:lnTo>
                  <a:lnTo>
                    <a:pt x="248" y="270"/>
                  </a:lnTo>
                  <a:lnTo>
                    <a:pt x="247" y="269"/>
                  </a:lnTo>
                  <a:lnTo>
                    <a:pt x="247" y="268"/>
                  </a:lnTo>
                  <a:lnTo>
                    <a:pt x="247" y="268"/>
                  </a:lnTo>
                  <a:lnTo>
                    <a:pt x="246" y="266"/>
                  </a:lnTo>
                  <a:lnTo>
                    <a:pt x="246" y="266"/>
                  </a:lnTo>
                  <a:lnTo>
                    <a:pt x="244" y="266"/>
                  </a:lnTo>
                  <a:lnTo>
                    <a:pt x="242" y="265"/>
                  </a:lnTo>
                  <a:lnTo>
                    <a:pt x="241" y="263"/>
                  </a:lnTo>
                  <a:lnTo>
                    <a:pt x="240" y="263"/>
                  </a:lnTo>
                  <a:lnTo>
                    <a:pt x="240" y="262"/>
                  </a:lnTo>
                  <a:lnTo>
                    <a:pt x="239" y="261"/>
                  </a:lnTo>
                  <a:lnTo>
                    <a:pt x="238" y="262"/>
                  </a:lnTo>
                  <a:lnTo>
                    <a:pt x="238" y="261"/>
                  </a:lnTo>
                  <a:lnTo>
                    <a:pt x="238" y="260"/>
                  </a:lnTo>
                  <a:lnTo>
                    <a:pt x="237" y="259"/>
                  </a:lnTo>
                  <a:lnTo>
                    <a:pt x="236" y="259"/>
                  </a:lnTo>
                  <a:lnTo>
                    <a:pt x="236" y="259"/>
                  </a:lnTo>
                  <a:lnTo>
                    <a:pt x="236" y="258"/>
                  </a:lnTo>
                  <a:lnTo>
                    <a:pt x="236" y="257"/>
                  </a:lnTo>
                  <a:lnTo>
                    <a:pt x="236" y="256"/>
                  </a:lnTo>
                  <a:lnTo>
                    <a:pt x="237" y="256"/>
                  </a:lnTo>
                  <a:lnTo>
                    <a:pt x="237" y="256"/>
                  </a:lnTo>
                  <a:lnTo>
                    <a:pt x="237" y="256"/>
                  </a:lnTo>
                  <a:lnTo>
                    <a:pt x="238" y="255"/>
                  </a:lnTo>
                  <a:lnTo>
                    <a:pt x="238" y="254"/>
                  </a:lnTo>
                  <a:lnTo>
                    <a:pt x="238" y="254"/>
                  </a:lnTo>
                  <a:lnTo>
                    <a:pt x="238" y="253"/>
                  </a:lnTo>
                  <a:lnTo>
                    <a:pt x="238" y="252"/>
                  </a:lnTo>
                  <a:lnTo>
                    <a:pt x="238" y="250"/>
                  </a:lnTo>
                  <a:lnTo>
                    <a:pt x="238" y="249"/>
                  </a:lnTo>
                  <a:lnTo>
                    <a:pt x="238" y="249"/>
                  </a:lnTo>
                  <a:lnTo>
                    <a:pt x="239" y="248"/>
                  </a:lnTo>
                  <a:lnTo>
                    <a:pt x="239" y="247"/>
                  </a:lnTo>
                  <a:lnTo>
                    <a:pt x="239" y="246"/>
                  </a:lnTo>
                  <a:lnTo>
                    <a:pt x="240" y="244"/>
                  </a:lnTo>
                  <a:lnTo>
                    <a:pt x="239" y="243"/>
                  </a:lnTo>
                  <a:lnTo>
                    <a:pt x="238" y="242"/>
                  </a:lnTo>
                  <a:lnTo>
                    <a:pt x="237" y="241"/>
                  </a:lnTo>
                  <a:lnTo>
                    <a:pt x="237" y="240"/>
                  </a:lnTo>
                  <a:lnTo>
                    <a:pt x="238" y="239"/>
                  </a:lnTo>
                  <a:lnTo>
                    <a:pt x="239" y="238"/>
                  </a:lnTo>
                  <a:lnTo>
                    <a:pt x="239" y="237"/>
                  </a:lnTo>
                  <a:lnTo>
                    <a:pt x="240" y="237"/>
                  </a:lnTo>
                  <a:lnTo>
                    <a:pt x="240" y="237"/>
                  </a:lnTo>
                  <a:lnTo>
                    <a:pt x="241" y="237"/>
                  </a:lnTo>
                  <a:lnTo>
                    <a:pt x="242" y="236"/>
                  </a:lnTo>
                  <a:lnTo>
                    <a:pt x="242" y="236"/>
                  </a:lnTo>
                  <a:lnTo>
                    <a:pt x="242" y="235"/>
                  </a:lnTo>
                  <a:lnTo>
                    <a:pt x="243" y="236"/>
                  </a:lnTo>
                  <a:lnTo>
                    <a:pt x="244" y="236"/>
                  </a:lnTo>
                  <a:lnTo>
                    <a:pt x="245" y="236"/>
                  </a:lnTo>
                  <a:lnTo>
                    <a:pt x="245" y="236"/>
                  </a:lnTo>
                  <a:lnTo>
                    <a:pt x="245" y="235"/>
                  </a:lnTo>
                  <a:lnTo>
                    <a:pt x="245" y="234"/>
                  </a:lnTo>
                  <a:lnTo>
                    <a:pt x="246" y="234"/>
                  </a:lnTo>
                  <a:lnTo>
                    <a:pt x="247" y="234"/>
                  </a:lnTo>
                  <a:lnTo>
                    <a:pt x="247" y="234"/>
                  </a:lnTo>
                  <a:lnTo>
                    <a:pt x="247" y="233"/>
                  </a:lnTo>
                  <a:lnTo>
                    <a:pt x="248" y="233"/>
                  </a:lnTo>
                  <a:lnTo>
                    <a:pt x="248" y="232"/>
                  </a:lnTo>
                  <a:lnTo>
                    <a:pt x="248" y="232"/>
                  </a:lnTo>
                  <a:lnTo>
                    <a:pt x="248" y="231"/>
                  </a:lnTo>
                  <a:lnTo>
                    <a:pt x="247" y="230"/>
                  </a:lnTo>
                  <a:lnTo>
                    <a:pt x="247" y="230"/>
                  </a:lnTo>
                  <a:lnTo>
                    <a:pt x="246" y="229"/>
                  </a:lnTo>
                  <a:lnTo>
                    <a:pt x="245" y="226"/>
                  </a:lnTo>
                  <a:lnTo>
                    <a:pt x="245" y="225"/>
                  </a:lnTo>
                  <a:lnTo>
                    <a:pt x="244" y="224"/>
                  </a:lnTo>
                  <a:lnTo>
                    <a:pt x="245" y="224"/>
                  </a:lnTo>
                  <a:lnTo>
                    <a:pt x="245" y="224"/>
                  </a:lnTo>
                  <a:lnTo>
                    <a:pt x="245" y="223"/>
                  </a:lnTo>
                  <a:lnTo>
                    <a:pt x="245" y="223"/>
                  </a:lnTo>
                  <a:lnTo>
                    <a:pt x="246" y="222"/>
                  </a:lnTo>
                  <a:lnTo>
                    <a:pt x="246" y="221"/>
                  </a:lnTo>
                  <a:lnTo>
                    <a:pt x="247" y="221"/>
                  </a:lnTo>
                  <a:lnTo>
                    <a:pt x="248" y="220"/>
                  </a:lnTo>
                  <a:lnTo>
                    <a:pt x="249" y="220"/>
                  </a:lnTo>
                  <a:lnTo>
                    <a:pt x="249" y="219"/>
                  </a:lnTo>
                  <a:lnTo>
                    <a:pt x="249" y="218"/>
                  </a:lnTo>
                  <a:lnTo>
                    <a:pt x="249" y="217"/>
                  </a:lnTo>
                  <a:lnTo>
                    <a:pt x="249" y="216"/>
                  </a:lnTo>
                  <a:lnTo>
                    <a:pt x="248" y="216"/>
                  </a:lnTo>
                  <a:lnTo>
                    <a:pt x="248" y="215"/>
                  </a:lnTo>
                  <a:lnTo>
                    <a:pt x="249" y="214"/>
                  </a:lnTo>
                  <a:lnTo>
                    <a:pt x="250" y="213"/>
                  </a:lnTo>
                  <a:lnTo>
                    <a:pt x="250" y="211"/>
                  </a:lnTo>
                  <a:lnTo>
                    <a:pt x="250" y="210"/>
                  </a:lnTo>
                  <a:lnTo>
                    <a:pt x="250" y="209"/>
                  </a:lnTo>
                  <a:lnTo>
                    <a:pt x="250" y="207"/>
                  </a:lnTo>
                  <a:lnTo>
                    <a:pt x="250" y="206"/>
                  </a:lnTo>
                  <a:lnTo>
                    <a:pt x="250" y="203"/>
                  </a:lnTo>
                  <a:lnTo>
                    <a:pt x="250" y="202"/>
                  </a:lnTo>
                  <a:lnTo>
                    <a:pt x="251" y="202"/>
                  </a:lnTo>
                  <a:lnTo>
                    <a:pt x="251" y="201"/>
                  </a:lnTo>
                  <a:lnTo>
                    <a:pt x="252" y="201"/>
                  </a:lnTo>
                  <a:lnTo>
                    <a:pt x="253" y="200"/>
                  </a:lnTo>
                  <a:lnTo>
                    <a:pt x="254" y="201"/>
                  </a:lnTo>
                  <a:lnTo>
                    <a:pt x="255" y="201"/>
                  </a:lnTo>
                  <a:lnTo>
                    <a:pt x="255" y="201"/>
                  </a:lnTo>
                  <a:lnTo>
                    <a:pt x="256" y="201"/>
                  </a:lnTo>
                  <a:lnTo>
                    <a:pt x="258" y="201"/>
                  </a:lnTo>
                  <a:lnTo>
                    <a:pt x="259" y="201"/>
                  </a:lnTo>
                  <a:lnTo>
                    <a:pt x="259" y="200"/>
                  </a:lnTo>
                  <a:lnTo>
                    <a:pt x="260" y="200"/>
                  </a:lnTo>
                  <a:lnTo>
                    <a:pt x="260" y="199"/>
                  </a:lnTo>
                  <a:lnTo>
                    <a:pt x="260" y="197"/>
                  </a:lnTo>
                  <a:lnTo>
                    <a:pt x="261" y="196"/>
                  </a:lnTo>
                  <a:lnTo>
                    <a:pt x="262" y="195"/>
                  </a:lnTo>
                  <a:lnTo>
                    <a:pt x="263" y="194"/>
                  </a:lnTo>
                  <a:lnTo>
                    <a:pt x="264" y="194"/>
                  </a:lnTo>
                  <a:lnTo>
                    <a:pt x="265" y="190"/>
                  </a:lnTo>
                  <a:lnTo>
                    <a:pt x="308" y="78"/>
                  </a:lnTo>
                  <a:lnTo>
                    <a:pt x="308" y="77"/>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11" name="Google Shape;1211;p51" descr="{&quot;Key&quot;:&quot;samburu&quot;,&quot;Name&quot;:&quot;Samburu&quot;,&quot;Value&quot;:8.0,&quot;Formula&quot;:&quot;8&quot;,&quot;Text&quot;:&quot;8&quot;,&quot;OfficeApplication&quot;:1,&quot;HasValue&quot;:true}"/>
            <p:cNvSpPr/>
            <p:nvPr/>
          </p:nvSpPr>
          <p:spPr>
            <a:xfrm>
              <a:off x="2314142" y="2208114"/>
              <a:ext cx="975032" cy="1054902"/>
            </a:xfrm>
            <a:custGeom>
              <a:avLst/>
              <a:gdLst/>
              <a:ahLst/>
              <a:cxnLst/>
              <a:rect l="l" t="t" r="r" b="b"/>
              <a:pathLst>
                <a:path w="1630" h="1759" extrusionOk="0">
                  <a:moveTo>
                    <a:pt x="578" y="1611"/>
                  </a:moveTo>
                  <a:lnTo>
                    <a:pt x="579" y="1608"/>
                  </a:lnTo>
                  <a:lnTo>
                    <a:pt x="583" y="1607"/>
                  </a:lnTo>
                  <a:lnTo>
                    <a:pt x="587" y="1605"/>
                  </a:lnTo>
                  <a:lnTo>
                    <a:pt x="589" y="1601"/>
                  </a:lnTo>
                  <a:lnTo>
                    <a:pt x="590" y="1595"/>
                  </a:lnTo>
                  <a:lnTo>
                    <a:pt x="593" y="1593"/>
                  </a:lnTo>
                  <a:lnTo>
                    <a:pt x="598" y="1597"/>
                  </a:lnTo>
                  <a:lnTo>
                    <a:pt x="603" y="1602"/>
                  </a:lnTo>
                  <a:lnTo>
                    <a:pt x="608" y="1602"/>
                  </a:lnTo>
                  <a:lnTo>
                    <a:pt x="612" y="1602"/>
                  </a:lnTo>
                  <a:lnTo>
                    <a:pt x="618" y="1601"/>
                  </a:lnTo>
                  <a:lnTo>
                    <a:pt x="626" y="1601"/>
                  </a:lnTo>
                  <a:lnTo>
                    <a:pt x="631" y="1601"/>
                  </a:lnTo>
                  <a:lnTo>
                    <a:pt x="636" y="1600"/>
                  </a:lnTo>
                  <a:lnTo>
                    <a:pt x="643" y="1598"/>
                  </a:lnTo>
                  <a:lnTo>
                    <a:pt x="649" y="1597"/>
                  </a:lnTo>
                  <a:lnTo>
                    <a:pt x="655" y="1594"/>
                  </a:lnTo>
                  <a:lnTo>
                    <a:pt x="664" y="1592"/>
                  </a:lnTo>
                  <a:lnTo>
                    <a:pt x="673" y="1589"/>
                  </a:lnTo>
                  <a:lnTo>
                    <a:pt x="682" y="1586"/>
                  </a:lnTo>
                  <a:lnTo>
                    <a:pt x="688" y="1582"/>
                  </a:lnTo>
                  <a:lnTo>
                    <a:pt x="694" y="1579"/>
                  </a:lnTo>
                  <a:lnTo>
                    <a:pt x="701" y="1576"/>
                  </a:lnTo>
                  <a:lnTo>
                    <a:pt x="705" y="1578"/>
                  </a:lnTo>
                  <a:lnTo>
                    <a:pt x="708" y="1581"/>
                  </a:lnTo>
                  <a:lnTo>
                    <a:pt x="713" y="1581"/>
                  </a:lnTo>
                  <a:lnTo>
                    <a:pt x="713" y="1575"/>
                  </a:lnTo>
                  <a:lnTo>
                    <a:pt x="716" y="1570"/>
                  </a:lnTo>
                  <a:lnTo>
                    <a:pt x="723" y="1568"/>
                  </a:lnTo>
                  <a:lnTo>
                    <a:pt x="732" y="1565"/>
                  </a:lnTo>
                  <a:lnTo>
                    <a:pt x="738" y="1562"/>
                  </a:lnTo>
                  <a:lnTo>
                    <a:pt x="743" y="1562"/>
                  </a:lnTo>
                  <a:lnTo>
                    <a:pt x="753" y="1563"/>
                  </a:lnTo>
                  <a:lnTo>
                    <a:pt x="758" y="1564"/>
                  </a:lnTo>
                  <a:lnTo>
                    <a:pt x="762" y="1566"/>
                  </a:lnTo>
                  <a:lnTo>
                    <a:pt x="763" y="1572"/>
                  </a:lnTo>
                  <a:lnTo>
                    <a:pt x="765" y="1575"/>
                  </a:lnTo>
                  <a:lnTo>
                    <a:pt x="766" y="1576"/>
                  </a:lnTo>
                  <a:lnTo>
                    <a:pt x="768" y="1579"/>
                  </a:lnTo>
                  <a:lnTo>
                    <a:pt x="773" y="1587"/>
                  </a:lnTo>
                  <a:lnTo>
                    <a:pt x="785" y="1587"/>
                  </a:lnTo>
                  <a:lnTo>
                    <a:pt x="789" y="1593"/>
                  </a:lnTo>
                  <a:lnTo>
                    <a:pt x="794" y="1593"/>
                  </a:lnTo>
                  <a:lnTo>
                    <a:pt x="802" y="1602"/>
                  </a:lnTo>
                  <a:lnTo>
                    <a:pt x="814" y="1605"/>
                  </a:lnTo>
                  <a:lnTo>
                    <a:pt x="834" y="1602"/>
                  </a:lnTo>
                  <a:lnTo>
                    <a:pt x="853" y="1606"/>
                  </a:lnTo>
                  <a:lnTo>
                    <a:pt x="855" y="1604"/>
                  </a:lnTo>
                  <a:lnTo>
                    <a:pt x="864" y="1597"/>
                  </a:lnTo>
                  <a:lnTo>
                    <a:pt x="874" y="1589"/>
                  </a:lnTo>
                  <a:lnTo>
                    <a:pt x="884" y="1583"/>
                  </a:lnTo>
                  <a:lnTo>
                    <a:pt x="892" y="1590"/>
                  </a:lnTo>
                  <a:lnTo>
                    <a:pt x="897" y="1596"/>
                  </a:lnTo>
                  <a:lnTo>
                    <a:pt x="899" y="1598"/>
                  </a:lnTo>
                  <a:lnTo>
                    <a:pt x="902" y="1602"/>
                  </a:lnTo>
                  <a:lnTo>
                    <a:pt x="910" y="1609"/>
                  </a:lnTo>
                  <a:lnTo>
                    <a:pt x="922" y="1619"/>
                  </a:lnTo>
                  <a:lnTo>
                    <a:pt x="930" y="1633"/>
                  </a:lnTo>
                  <a:lnTo>
                    <a:pt x="934" y="1640"/>
                  </a:lnTo>
                  <a:lnTo>
                    <a:pt x="935" y="1642"/>
                  </a:lnTo>
                  <a:lnTo>
                    <a:pt x="934" y="1643"/>
                  </a:lnTo>
                  <a:lnTo>
                    <a:pt x="937" y="1652"/>
                  </a:lnTo>
                  <a:lnTo>
                    <a:pt x="941" y="1660"/>
                  </a:lnTo>
                  <a:lnTo>
                    <a:pt x="946" y="1666"/>
                  </a:lnTo>
                  <a:lnTo>
                    <a:pt x="948" y="1671"/>
                  </a:lnTo>
                  <a:lnTo>
                    <a:pt x="950" y="1675"/>
                  </a:lnTo>
                  <a:lnTo>
                    <a:pt x="953" y="1682"/>
                  </a:lnTo>
                  <a:lnTo>
                    <a:pt x="962" y="1686"/>
                  </a:lnTo>
                  <a:lnTo>
                    <a:pt x="963" y="1688"/>
                  </a:lnTo>
                  <a:lnTo>
                    <a:pt x="967" y="1697"/>
                  </a:lnTo>
                  <a:lnTo>
                    <a:pt x="968" y="1700"/>
                  </a:lnTo>
                  <a:lnTo>
                    <a:pt x="971" y="1711"/>
                  </a:lnTo>
                  <a:lnTo>
                    <a:pt x="971" y="1711"/>
                  </a:lnTo>
                  <a:lnTo>
                    <a:pt x="973" y="1720"/>
                  </a:lnTo>
                  <a:lnTo>
                    <a:pt x="974" y="1722"/>
                  </a:lnTo>
                  <a:lnTo>
                    <a:pt x="975" y="1725"/>
                  </a:lnTo>
                  <a:lnTo>
                    <a:pt x="980" y="1729"/>
                  </a:lnTo>
                  <a:lnTo>
                    <a:pt x="984" y="1733"/>
                  </a:lnTo>
                  <a:lnTo>
                    <a:pt x="985" y="1735"/>
                  </a:lnTo>
                  <a:lnTo>
                    <a:pt x="986" y="1740"/>
                  </a:lnTo>
                  <a:lnTo>
                    <a:pt x="987" y="1741"/>
                  </a:lnTo>
                  <a:lnTo>
                    <a:pt x="997" y="1741"/>
                  </a:lnTo>
                  <a:lnTo>
                    <a:pt x="1007" y="1748"/>
                  </a:lnTo>
                  <a:lnTo>
                    <a:pt x="1014" y="1749"/>
                  </a:lnTo>
                  <a:lnTo>
                    <a:pt x="1014" y="1752"/>
                  </a:lnTo>
                  <a:lnTo>
                    <a:pt x="1021" y="1752"/>
                  </a:lnTo>
                  <a:lnTo>
                    <a:pt x="1030" y="1751"/>
                  </a:lnTo>
                  <a:lnTo>
                    <a:pt x="1044" y="1750"/>
                  </a:lnTo>
                  <a:lnTo>
                    <a:pt x="1053" y="1749"/>
                  </a:lnTo>
                  <a:lnTo>
                    <a:pt x="1061" y="1747"/>
                  </a:lnTo>
                  <a:lnTo>
                    <a:pt x="1070" y="1744"/>
                  </a:lnTo>
                  <a:lnTo>
                    <a:pt x="1075" y="1742"/>
                  </a:lnTo>
                  <a:lnTo>
                    <a:pt x="1080" y="1738"/>
                  </a:lnTo>
                  <a:lnTo>
                    <a:pt x="1080" y="1736"/>
                  </a:lnTo>
                  <a:lnTo>
                    <a:pt x="1083" y="1737"/>
                  </a:lnTo>
                  <a:lnTo>
                    <a:pt x="1090" y="1738"/>
                  </a:lnTo>
                  <a:lnTo>
                    <a:pt x="1093" y="1738"/>
                  </a:lnTo>
                  <a:lnTo>
                    <a:pt x="1099" y="1742"/>
                  </a:lnTo>
                  <a:lnTo>
                    <a:pt x="1100" y="1747"/>
                  </a:lnTo>
                  <a:lnTo>
                    <a:pt x="1102" y="1749"/>
                  </a:lnTo>
                  <a:lnTo>
                    <a:pt x="1102" y="1751"/>
                  </a:lnTo>
                  <a:lnTo>
                    <a:pt x="1114" y="1759"/>
                  </a:lnTo>
                  <a:lnTo>
                    <a:pt x="1128" y="1758"/>
                  </a:lnTo>
                  <a:lnTo>
                    <a:pt x="1137" y="1758"/>
                  </a:lnTo>
                  <a:lnTo>
                    <a:pt x="1148" y="1750"/>
                  </a:lnTo>
                  <a:lnTo>
                    <a:pt x="1159" y="1753"/>
                  </a:lnTo>
                  <a:lnTo>
                    <a:pt x="1168" y="1756"/>
                  </a:lnTo>
                  <a:lnTo>
                    <a:pt x="1176" y="1754"/>
                  </a:lnTo>
                  <a:lnTo>
                    <a:pt x="1175" y="1756"/>
                  </a:lnTo>
                  <a:lnTo>
                    <a:pt x="1175" y="1754"/>
                  </a:lnTo>
                  <a:lnTo>
                    <a:pt x="1176" y="1746"/>
                  </a:lnTo>
                  <a:lnTo>
                    <a:pt x="1184" y="1744"/>
                  </a:lnTo>
                  <a:lnTo>
                    <a:pt x="1200" y="1736"/>
                  </a:lnTo>
                  <a:lnTo>
                    <a:pt x="1211" y="1735"/>
                  </a:lnTo>
                  <a:lnTo>
                    <a:pt x="1219" y="1735"/>
                  </a:lnTo>
                  <a:lnTo>
                    <a:pt x="1222" y="1733"/>
                  </a:lnTo>
                  <a:lnTo>
                    <a:pt x="1225" y="1729"/>
                  </a:lnTo>
                  <a:lnTo>
                    <a:pt x="1227" y="1723"/>
                  </a:lnTo>
                  <a:lnTo>
                    <a:pt x="1227" y="1723"/>
                  </a:lnTo>
                  <a:lnTo>
                    <a:pt x="1227" y="1716"/>
                  </a:lnTo>
                  <a:lnTo>
                    <a:pt x="1241" y="1707"/>
                  </a:lnTo>
                  <a:lnTo>
                    <a:pt x="1252" y="1702"/>
                  </a:lnTo>
                  <a:lnTo>
                    <a:pt x="1258" y="1698"/>
                  </a:lnTo>
                  <a:lnTo>
                    <a:pt x="1269" y="1683"/>
                  </a:lnTo>
                  <a:lnTo>
                    <a:pt x="1272" y="1682"/>
                  </a:lnTo>
                  <a:lnTo>
                    <a:pt x="1272" y="1682"/>
                  </a:lnTo>
                  <a:lnTo>
                    <a:pt x="1281" y="1676"/>
                  </a:lnTo>
                  <a:lnTo>
                    <a:pt x="1290" y="1672"/>
                  </a:lnTo>
                  <a:lnTo>
                    <a:pt x="1295" y="1674"/>
                  </a:lnTo>
                  <a:lnTo>
                    <a:pt x="1299" y="1675"/>
                  </a:lnTo>
                  <a:lnTo>
                    <a:pt x="1306" y="1678"/>
                  </a:lnTo>
                  <a:lnTo>
                    <a:pt x="1312" y="1678"/>
                  </a:lnTo>
                  <a:lnTo>
                    <a:pt x="1313" y="1678"/>
                  </a:lnTo>
                  <a:lnTo>
                    <a:pt x="1317" y="1677"/>
                  </a:lnTo>
                  <a:lnTo>
                    <a:pt x="1321" y="1672"/>
                  </a:lnTo>
                  <a:lnTo>
                    <a:pt x="1325" y="1669"/>
                  </a:lnTo>
                  <a:lnTo>
                    <a:pt x="1336" y="1670"/>
                  </a:lnTo>
                  <a:lnTo>
                    <a:pt x="1354" y="1669"/>
                  </a:lnTo>
                  <a:lnTo>
                    <a:pt x="1371" y="1667"/>
                  </a:lnTo>
                  <a:lnTo>
                    <a:pt x="1381" y="1664"/>
                  </a:lnTo>
                  <a:lnTo>
                    <a:pt x="1392" y="1662"/>
                  </a:lnTo>
                  <a:lnTo>
                    <a:pt x="1405" y="1656"/>
                  </a:lnTo>
                  <a:lnTo>
                    <a:pt x="1409" y="1648"/>
                  </a:lnTo>
                  <a:lnTo>
                    <a:pt x="1407" y="1640"/>
                  </a:lnTo>
                  <a:lnTo>
                    <a:pt x="1416" y="1629"/>
                  </a:lnTo>
                  <a:lnTo>
                    <a:pt x="1430" y="1622"/>
                  </a:lnTo>
                  <a:lnTo>
                    <a:pt x="1443" y="1617"/>
                  </a:lnTo>
                  <a:lnTo>
                    <a:pt x="1443" y="1617"/>
                  </a:lnTo>
                  <a:lnTo>
                    <a:pt x="1445" y="1615"/>
                  </a:lnTo>
                  <a:lnTo>
                    <a:pt x="1447" y="1611"/>
                  </a:lnTo>
                  <a:lnTo>
                    <a:pt x="1448" y="1610"/>
                  </a:lnTo>
                  <a:lnTo>
                    <a:pt x="1448" y="1610"/>
                  </a:lnTo>
                  <a:lnTo>
                    <a:pt x="1456" y="1619"/>
                  </a:lnTo>
                  <a:lnTo>
                    <a:pt x="1461" y="1619"/>
                  </a:lnTo>
                  <a:lnTo>
                    <a:pt x="1461" y="1620"/>
                  </a:lnTo>
                  <a:lnTo>
                    <a:pt x="1466" y="1622"/>
                  </a:lnTo>
                  <a:lnTo>
                    <a:pt x="1470" y="1626"/>
                  </a:lnTo>
                  <a:lnTo>
                    <a:pt x="1471" y="1627"/>
                  </a:lnTo>
                  <a:lnTo>
                    <a:pt x="1476" y="1629"/>
                  </a:lnTo>
                  <a:lnTo>
                    <a:pt x="1476" y="1629"/>
                  </a:lnTo>
                  <a:lnTo>
                    <a:pt x="1481" y="1631"/>
                  </a:lnTo>
                  <a:lnTo>
                    <a:pt x="1489" y="1625"/>
                  </a:lnTo>
                  <a:lnTo>
                    <a:pt x="1500" y="1613"/>
                  </a:lnTo>
                  <a:lnTo>
                    <a:pt x="1507" y="1606"/>
                  </a:lnTo>
                  <a:lnTo>
                    <a:pt x="1519" y="1597"/>
                  </a:lnTo>
                  <a:lnTo>
                    <a:pt x="1528" y="1596"/>
                  </a:lnTo>
                  <a:lnTo>
                    <a:pt x="1528" y="1596"/>
                  </a:lnTo>
                  <a:lnTo>
                    <a:pt x="1534" y="1593"/>
                  </a:lnTo>
                  <a:lnTo>
                    <a:pt x="1538" y="1586"/>
                  </a:lnTo>
                  <a:lnTo>
                    <a:pt x="1547" y="1579"/>
                  </a:lnTo>
                  <a:lnTo>
                    <a:pt x="1556" y="1572"/>
                  </a:lnTo>
                  <a:lnTo>
                    <a:pt x="1565" y="1565"/>
                  </a:lnTo>
                  <a:lnTo>
                    <a:pt x="1571" y="1558"/>
                  </a:lnTo>
                  <a:lnTo>
                    <a:pt x="1578" y="1559"/>
                  </a:lnTo>
                  <a:lnTo>
                    <a:pt x="1584" y="1562"/>
                  </a:lnTo>
                  <a:lnTo>
                    <a:pt x="1587" y="1562"/>
                  </a:lnTo>
                  <a:lnTo>
                    <a:pt x="1592" y="1565"/>
                  </a:lnTo>
                  <a:lnTo>
                    <a:pt x="1597" y="1568"/>
                  </a:lnTo>
                  <a:lnTo>
                    <a:pt x="1598" y="1569"/>
                  </a:lnTo>
                  <a:lnTo>
                    <a:pt x="1603" y="1572"/>
                  </a:lnTo>
                  <a:lnTo>
                    <a:pt x="1609" y="1572"/>
                  </a:lnTo>
                  <a:lnTo>
                    <a:pt x="1616" y="1570"/>
                  </a:lnTo>
                  <a:lnTo>
                    <a:pt x="1629" y="1568"/>
                  </a:lnTo>
                  <a:lnTo>
                    <a:pt x="1630" y="1567"/>
                  </a:lnTo>
                  <a:lnTo>
                    <a:pt x="1622" y="1562"/>
                  </a:lnTo>
                  <a:lnTo>
                    <a:pt x="1614" y="1557"/>
                  </a:lnTo>
                  <a:lnTo>
                    <a:pt x="1602" y="1549"/>
                  </a:lnTo>
                  <a:lnTo>
                    <a:pt x="1598" y="1530"/>
                  </a:lnTo>
                  <a:lnTo>
                    <a:pt x="1598" y="1525"/>
                  </a:lnTo>
                  <a:lnTo>
                    <a:pt x="1594" y="1453"/>
                  </a:lnTo>
                  <a:lnTo>
                    <a:pt x="1583" y="1302"/>
                  </a:lnTo>
                  <a:lnTo>
                    <a:pt x="1558" y="1271"/>
                  </a:lnTo>
                  <a:lnTo>
                    <a:pt x="1562" y="1268"/>
                  </a:lnTo>
                  <a:lnTo>
                    <a:pt x="1512" y="1201"/>
                  </a:lnTo>
                  <a:lnTo>
                    <a:pt x="1512" y="1152"/>
                  </a:lnTo>
                  <a:lnTo>
                    <a:pt x="1530" y="1138"/>
                  </a:lnTo>
                  <a:lnTo>
                    <a:pt x="1529" y="1128"/>
                  </a:lnTo>
                  <a:lnTo>
                    <a:pt x="1535" y="1062"/>
                  </a:lnTo>
                  <a:lnTo>
                    <a:pt x="1532" y="1026"/>
                  </a:lnTo>
                  <a:lnTo>
                    <a:pt x="1497" y="999"/>
                  </a:lnTo>
                  <a:lnTo>
                    <a:pt x="1465" y="969"/>
                  </a:lnTo>
                  <a:lnTo>
                    <a:pt x="1456" y="979"/>
                  </a:lnTo>
                  <a:lnTo>
                    <a:pt x="1435" y="1003"/>
                  </a:lnTo>
                  <a:lnTo>
                    <a:pt x="1393" y="1003"/>
                  </a:lnTo>
                  <a:lnTo>
                    <a:pt x="1328" y="1022"/>
                  </a:lnTo>
                  <a:lnTo>
                    <a:pt x="1299" y="1027"/>
                  </a:lnTo>
                  <a:lnTo>
                    <a:pt x="1263" y="1033"/>
                  </a:lnTo>
                  <a:lnTo>
                    <a:pt x="1192" y="1060"/>
                  </a:lnTo>
                  <a:lnTo>
                    <a:pt x="1184" y="1041"/>
                  </a:lnTo>
                  <a:lnTo>
                    <a:pt x="1181" y="1035"/>
                  </a:lnTo>
                  <a:lnTo>
                    <a:pt x="1167" y="1008"/>
                  </a:lnTo>
                  <a:lnTo>
                    <a:pt x="1149" y="977"/>
                  </a:lnTo>
                  <a:lnTo>
                    <a:pt x="1126" y="930"/>
                  </a:lnTo>
                  <a:lnTo>
                    <a:pt x="1089" y="867"/>
                  </a:lnTo>
                  <a:lnTo>
                    <a:pt x="1071" y="838"/>
                  </a:lnTo>
                  <a:lnTo>
                    <a:pt x="1053" y="801"/>
                  </a:lnTo>
                  <a:lnTo>
                    <a:pt x="1008" y="728"/>
                  </a:lnTo>
                  <a:lnTo>
                    <a:pt x="978" y="711"/>
                  </a:lnTo>
                  <a:lnTo>
                    <a:pt x="960" y="701"/>
                  </a:lnTo>
                  <a:lnTo>
                    <a:pt x="941" y="679"/>
                  </a:lnTo>
                  <a:lnTo>
                    <a:pt x="941" y="679"/>
                  </a:lnTo>
                  <a:lnTo>
                    <a:pt x="937" y="677"/>
                  </a:lnTo>
                  <a:lnTo>
                    <a:pt x="925" y="668"/>
                  </a:lnTo>
                  <a:lnTo>
                    <a:pt x="921" y="650"/>
                  </a:lnTo>
                  <a:lnTo>
                    <a:pt x="916" y="638"/>
                  </a:lnTo>
                  <a:lnTo>
                    <a:pt x="911" y="623"/>
                  </a:lnTo>
                  <a:lnTo>
                    <a:pt x="910" y="620"/>
                  </a:lnTo>
                  <a:lnTo>
                    <a:pt x="883" y="601"/>
                  </a:lnTo>
                  <a:lnTo>
                    <a:pt x="854" y="578"/>
                  </a:lnTo>
                  <a:lnTo>
                    <a:pt x="847" y="562"/>
                  </a:lnTo>
                  <a:lnTo>
                    <a:pt x="843" y="552"/>
                  </a:lnTo>
                  <a:lnTo>
                    <a:pt x="791" y="533"/>
                  </a:lnTo>
                  <a:lnTo>
                    <a:pt x="787" y="490"/>
                  </a:lnTo>
                  <a:lnTo>
                    <a:pt x="787" y="484"/>
                  </a:lnTo>
                  <a:lnTo>
                    <a:pt x="776" y="483"/>
                  </a:lnTo>
                  <a:lnTo>
                    <a:pt x="763" y="480"/>
                  </a:lnTo>
                  <a:lnTo>
                    <a:pt x="749" y="476"/>
                  </a:lnTo>
                  <a:lnTo>
                    <a:pt x="734" y="471"/>
                  </a:lnTo>
                  <a:lnTo>
                    <a:pt x="721" y="470"/>
                  </a:lnTo>
                  <a:lnTo>
                    <a:pt x="710" y="469"/>
                  </a:lnTo>
                  <a:lnTo>
                    <a:pt x="696" y="470"/>
                  </a:lnTo>
                  <a:lnTo>
                    <a:pt x="685" y="470"/>
                  </a:lnTo>
                  <a:lnTo>
                    <a:pt x="674" y="467"/>
                  </a:lnTo>
                  <a:lnTo>
                    <a:pt x="664" y="465"/>
                  </a:lnTo>
                  <a:lnTo>
                    <a:pt x="653" y="461"/>
                  </a:lnTo>
                  <a:lnTo>
                    <a:pt x="642" y="456"/>
                  </a:lnTo>
                  <a:lnTo>
                    <a:pt x="631" y="450"/>
                  </a:lnTo>
                  <a:lnTo>
                    <a:pt x="620" y="443"/>
                  </a:lnTo>
                  <a:lnTo>
                    <a:pt x="611" y="437"/>
                  </a:lnTo>
                  <a:lnTo>
                    <a:pt x="600" y="431"/>
                  </a:lnTo>
                  <a:lnTo>
                    <a:pt x="599" y="431"/>
                  </a:lnTo>
                  <a:lnTo>
                    <a:pt x="590" y="402"/>
                  </a:lnTo>
                  <a:lnTo>
                    <a:pt x="582" y="363"/>
                  </a:lnTo>
                  <a:lnTo>
                    <a:pt x="582" y="320"/>
                  </a:lnTo>
                  <a:lnTo>
                    <a:pt x="566" y="280"/>
                  </a:lnTo>
                  <a:lnTo>
                    <a:pt x="543" y="246"/>
                  </a:lnTo>
                  <a:lnTo>
                    <a:pt x="528" y="224"/>
                  </a:lnTo>
                  <a:lnTo>
                    <a:pt x="517" y="208"/>
                  </a:lnTo>
                  <a:lnTo>
                    <a:pt x="499" y="151"/>
                  </a:lnTo>
                  <a:lnTo>
                    <a:pt x="485" y="104"/>
                  </a:lnTo>
                  <a:lnTo>
                    <a:pt x="473" y="77"/>
                  </a:lnTo>
                  <a:lnTo>
                    <a:pt x="465" y="44"/>
                  </a:lnTo>
                  <a:lnTo>
                    <a:pt x="444" y="0"/>
                  </a:lnTo>
                  <a:lnTo>
                    <a:pt x="437" y="4"/>
                  </a:lnTo>
                  <a:lnTo>
                    <a:pt x="408" y="18"/>
                  </a:lnTo>
                  <a:lnTo>
                    <a:pt x="395" y="52"/>
                  </a:lnTo>
                  <a:lnTo>
                    <a:pt x="390" y="62"/>
                  </a:lnTo>
                  <a:lnTo>
                    <a:pt x="388" y="60"/>
                  </a:lnTo>
                  <a:lnTo>
                    <a:pt x="381" y="53"/>
                  </a:lnTo>
                  <a:lnTo>
                    <a:pt x="373" y="41"/>
                  </a:lnTo>
                  <a:lnTo>
                    <a:pt x="369" y="43"/>
                  </a:lnTo>
                  <a:lnTo>
                    <a:pt x="354" y="52"/>
                  </a:lnTo>
                  <a:lnTo>
                    <a:pt x="345" y="63"/>
                  </a:lnTo>
                  <a:lnTo>
                    <a:pt x="343" y="68"/>
                  </a:lnTo>
                  <a:lnTo>
                    <a:pt x="337" y="76"/>
                  </a:lnTo>
                  <a:lnTo>
                    <a:pt x="332" y="79"/>
                  </a:lnTo>
                  <a:lnTo>
                    <a:pt x="328" y="83"/>
                  </a:lnTo>
                  <a:lnTo>
                    <a:pt x="327" y="89"/>
                  </a:lnTo>
                  <a:lnTo>
                    <a:pt x="325" y="97"/>
                  </a:lnTo>
                  <a:lnTo>
                    <a:pt x="323" y="96"/>
                  </a:lnTo>
                  <a:lnTo>
                    <a:pt x="323" y="98"/>
                  </a:lnTo>
                  <a:lnTo>
                    <a:pt x="322" y="94"/>
                  </a:lnTo>
                  <a:lnTo>
                    <a:pt x="321" y="91"/>
                  </a:lnTo>
                  <a:lnTo>
                    <a:pt x="319" y="88"/>
                  </a:lnTo>
                  <a:lnTo>
                    <a:pt x="315" y="86"/>
                  </a:lnTo>
                  <a:lnTo>
                    <a:pt x="307" y="80"/>
                  </a:lnTo>
                  <a:lnTo>
                    <a:pt x="307" y="83"/>
                  </a:lnTo>
                  <a:lnTo>
                    <a:pt x="308" y="89"/>
                  </a:lnTo>
                  <a:lnTo>
                    <a:pt x="305" y="94"/>
                  </a:lnTo>
                  <a:lnTo>
                    <a:pt x="300" y="97"/>
                  </a:lnTo>
                  <a:lnTo>
                    <a:pt x="295" y="92"/>
                  </a:lnTo>
                  <a:lnTo>
                    <a:pt x="289" y="94"/>
                  </a:lnTo>
                  <a:lnTo>
                    <a:pt x="287" y="101"/>
                  </a:lnTo>
                  <a:lnTo>
                    <a:pt x="287" y="109"/>
                  </a:lnTo>
                  <a:lnTo>
                    <a:pt x="287" y="111"/>
                  </a:lnTo>
                  <a:lnTo>
                    <a:pt x="287" y="114"/>
                  </a:lnTo>
                  <a:lnTo>
                    <a:pt x="287" y="123"/>
                  </a:lnTo>
                  <a:lnTo>
                    <a:pt x="294" y="130"/>
                  </a:lnTo>
                  <a:lnTo>
                    <a:pt x="318" y="140"/>
                  </a:lnTo>
                  <a:lnTo>
                    <a:pt x="333" y="150"/>
                  </a:lnTo>
                  <a:lnTo>
                    <a:pt x="343" y="156"/>
                  </a:lnTo>
                  <a:lnTo>
                    <a:pt x="347" y="157"/>
                  </a:lnTo>
                  <a:lnTo>
                    <a:pt x="373" y="172"/>
                  </a:lnTo>
                  <a:lnTo>
                    <a:pt x="387" y="178"/>
                  </a:lnTo>
                  <a:lnTo>
                    <a:pt x="398" y="183"/>
                  </a:lnTo>
                  <a:lnTo>
                    <a:pt x="401" y="194"/>
                  </a:lnTo>
                  <a:lnTo>
                    <a:pt x="399" y="201"/>
                  </a:lnTo>
                  <a:lnTo>
                    <a:pt x="395" y="208"/>
                  </a:lnTo>
                  <a:lnTo>
                    <a:pt x="389" y="212"/>
                  </a:lnTo>
                  <a:lnTo>
                    <a:pt x="386" y="215"/>
                  </a:lnTo>
                  <a:lnTo>
                    <a:pt x="384" y="217"/>
                  </a:lnTo>
                  <a:lnTo>
                    <a:pt x="387" y="224"/>
                  </a:lnTo>
                  <a:lnTo>
                    <a:pt x="386" y="236"/>
                  </a:lnTo>
                  <a:lnTo>
                    <a:pt x="386" y="238"/>
                  </a:lnTo>
                  <a:lnTo>
                    <a:pt x="385" y="244"/>
                  </a:lnTo>
                  <a:lnTo>
                    <a:pt x="383" y="253"/>
                  </a:lnTo>
                  <a:lnTo>
                    <a:pt x="383" y="256"/>
                  </a:lnTo>
                  <a:lnTo>
                    <a:pt x="380" y="259"/>
                  </a:lnTo>
                  <a:lnTo>
                    <a:pt x="379" y="267"/>
                  </a:lnTo>
                  <a:lnTo>
                    <a:pt x="379" y="272"/>
                  </a:lnTo>
                  <a:lnTo>
                    <a:pt x="375" y="276"/>
                  </a:lnTo>
                  <a:lnTo>
                    <a:pt x="375" y="276"/>
                  </a:lnTo>
                  <a:lnTo>
                    <a:pt x="374" y="277"/>
                  </a:lnTo>
                  <a:lnTo>
                    <a:pt x="365" y="280"/>
                  </a:lnTo>
                  <a:lnTo>
                    <a:pt x="356" y="286"/>
                  </a:lnTo>
                  <a:lnTo>
                    <a:pt x="350" y="292"/>
                  </a:lnTo>
                  <a:lnTo>
                    <a:pt x="341" y="297"/>
                  </a:lnTo>
                  <a:lnTo>
                    <a:pt x="333" y="301"/>
                  </a:lnTo>
                  <a:lnTo>
                    <a:pt x="329" y="302"/>
                  </a:lnTo>
                  <a:lnTo>
                    <a:pt x="329" y="302"/>
                  </a:lnTo>
                  <a:lnTo>
                    <a:pt x="326" y="303"/>
                  </a:lnTo>
                  <a:lnTo>
                    <a:pt x="321" y="306"/>
                  </a:lnTo>
                  <a:lnTo>
                    <a:pt x="313" y="309"/>
                  </a:lnTo>
                  <a:lnTo>
                    <a:pt x="303" y="312"/>
                  </a:lnTo>
                  <a:lnTo>
                    <a:pt x="296" y="313"/>
                  </a:lnTo>
                  <a:lnTo>
                    <a:pt x="295" y="313"/>
                  </a:lnTo>
                  <a:lnTo>
                    <a:pt x="293" y="313"/>
                  </a:lnTo>
                  <a:lnTo>
                    <a:pt x="292" y="318"/>
                  </a:lnTo>
                  <a:lnTo>
                    <a:pt x="291" y="320"/>
                  </a:lnTo>
                  <a:lnTo>
                    <a:pt x="286" y="324"/>
                  </a:lnTo>
                  <a:lnTo>
                    <a:pt x="283" y="326"/>
                  </a:lnTo>
                  <a:lnTo>
                    <a:pt x="281" y="329"/>
                  </a:lnTo>
                  <a:lnTo>
                    <a:pt x="275" y="332"/>
                  </a:lnTo>
                  <a:lnTo>
                    <a:pt x="274" y="333"/>
                  </a:lnTo>
                  <a:lnTo>
                    <a:pt x="270" y="342"/>
                  </a:lnTo>
                  <a:lnTo>
                    <a:pt x="263" y="355"/>
                  </a:lnTo>
                  <a:lnTo>
                    <a:pt x="262" y="356"/>
                  </a:lnTo>
                  <a:lnTo>
                    <a:pt x="253" y="366"/>
                  </a:lnTo>
                  <a:lnTo>
                    <a:pt x="253" y="368"/>
                  </a:lnTo>
                  <a:lnTo>
                    <a:pt x="253" y="370"/>
                  </a:lnTo>
                  <a:lnTo>
                    <a:pt x="254" y="380"/>
                  </a:lnTo>
                  <a:lnTo>
                    <a:pt x="252" y="387"/>
                  </a:lnTo>
                  <a:lnTo>
                    <a:pt x="254" y="391"/>
                  </a:lnTo>
                  <a:lnTo>
                    <a:pt x="253" y="400"/>
                  </a:lnTo>
                  <a:lnTo>
                    <a:pt x="253" y="405"/>
                  </a:lnTo>
                  <a:lnTo>
                    <a:pt x="252" y="413"/>
                  </a:lnTo>
                  <a:lnTo>
                    <a:pt x="242" y="429"/>
                  </a:lnTo>
                  <a:lnTo>
                    <a:pt x="237" y="438"/>
                  </a:lnTo>
                  <a:lnTo>
                    <a:pt x="235" y="441"/>
                  </a:lnTo>
                  <a:lnTo>
                    <a:pt x="235" y="450"/>
                  </a:lnTo>
                  <a:lnTo>
                    <a:pt x="235" y="452"/>
                  </a:lnTo>
                  <a:lnTo>
                    <a:pt x="234" y="456"/>
                  </a:lnTo>
                  <a:lnTo>
                    <a:pt x="234" y="458"/>
                  </a:lnTo>
                  <a:lnTo>
                    <a:pt x="235" y="463"/>
                  </a:lnTo>
                  <a:lnTo>
                    <a:pt x="233" y="471"/>
                  </a:lnTo>
                  <a:lnTo>
                    <a:pt x="232" y="476"/>
                  </a:lnTo>
                  <a:lnTo>
                    <a:pt x="229" y="482"/>
                  </a:lnTo>
                  <a:lnTo>
                    <a:pt x="226" y="486"/>
                  </a:lnTo>
                  <a:lnTo>
                    <a:pt x="223" y="491"/>
                  </a:lnTo>
                  <a:lnTo>
                    <a:pt x="222" y="494"/>
                  </a:lnTo>
                  <a:lnTo>
                    <a:pt x="222" y="498"/>
                  </a:lnTo>
                  <a:lnTo>
                    <a:pt x="225" y="494"/>
                  </a:lnTo>
                  <a:lnTo>
                    <a:pt x="228" y="491"/>
                  </a:lnTo>
                  <a:lnTo>
                    <a:pt x="230" y="498"/>
                  </a:lnTo>
                  <a:lnTo>
                    <a:pt x="231" y="505"/>
                  </a:lnTo>
                  <a:lnTo>
                    <a:pt x="231" y="513"/>
                  </a:lnTo>
                  <a:lnTo>
                    <a:pt x="230" y="526"/>
                  </a:lnTo>
                  <a:lnTo>
                    <a:pt x="228" y="531"/>
                  </a:lnTo>
                  <a:lnTo>
                    <a:pt x="228" y="537"/>
                  </a:lnTo>
                  <a:lnTo>
                    <a:pt x="228" y="541"/>
                  </a:lnTo>
                  <a:lnTo>
                    <a:pt x="227" y="549"/>
                  </a:lnTo>
                  <a:lnTo>
                    <a:pt x="223" y="554"/>
                  </a:lnTo>
                  <a:lnTo>
                    <a:pt x="220" y="554"/>
                  </a:lnTo>
                  <a:lnTo>
                    <a:pt x="218" y="560"/>
                  </a:lnTo>
                  <a:lnTo>
                    <a:pt x="217" y="561"/>
                  </a:lnTo>
                  <a:lnTo>
                    <a:pt x="215" y="570"/>
                  </a:lnTo>
                  <a:lnTo>
                    <a:pt x="205" y="576"/>
                  </a:lnTo>
                  <a:lnTo>
                    <a:pt x="205" y="576"/>
                  </a:lnTo>
                  <a:lnTo>
                    <a:pt x="202" y="587"/>
                  </a:lnTo>
                  <a:lnTo>
                    <a:pt x="205" y="595"/>
                  </a:lnTo>
                  <a:lnTo>
                    <a:pt x="213" y="597"/>
                  </a:lnTo>
                  <a:lnTo>
                    <a:pt x="211" y="609"/>
                  </a:lnTo>
                  <a:lnTo>
                    <a:pt x="212" y="615"/>
                  </a:lnTo>
                  <a:lnTo>
                    <a:pt x="212" y="616"/>
                  </a:lnTo>
                  <a:lnTo>
                    <a:pt x="211" y="620"/>
                  </a:lnTo>
                  <a:lnTo>
                    <a:pt x="210" y="622"/>
                  </a:lnTo>
                  <a:lnTo>
                    <a:pt x="211" y="624"/>
                  </a:lnTo>
                  <a:lnTo>
                    <a:pt x="211" y="629"/>
                  </a:lnTo>
                  <a:lnTo>
                    <a:pt x="215" y="632"/>
                  </a:lnTo>
                  <a:lnTo>
                    <a:pt x="220" y="632"/>
                  </a:lnTo>
                  <a:lnTo>
                    <a:pt x="222" y="634"/>
                  </a:lnTo>
                  <a:lnTo>
                    <a:pt x="221" y="639"/>
                  </a:lnTo>
                  <a:lnTo>
                    <a:pt x="220" y="640"/>
                  </a:lnTo>
                  <a:lnTo>
                    <a:pt x="217" y="644"/>
                  </a:lnTo>
                  <a:lnTo>
                    <a:pt x="216" y="650"/>
                  </a:lnTo>
                  <a:lnTo>
                    <a:pt x="215" y="652"/>
                  </a:lnTo>
                  <a:lnTo>
                    <a:pt x="214" y="654"/>
                  </a:lnTo>
                  <a:lnTo>
                    <a:pt x="214" y="656"/>
                  </a:lnTo>
                  <a:lnTo>
                    <a:pt x="212" y="670"/>
                  </a:lnTo>
                  <a:lnTo>
                    <a:pt x="212" y="671"/>
                  </a:lnTo>
                  <a:lnTo>
                    <a:pt x="208" y="672"/>
                  </a:lnTo>
                  <a:lnTo>
                    <a:pt x="208" y="672"/>
                  </a:lnTo>
                  <a:lnTo>
                    <a:pt x="211" y="676"/>
                  </a:lnTo>
                  <a:lnTo>
                    <a:pt x="214" y="673"/>
                  </a:lnTo>
                  <a:lnTo>
                    <a:pt x="218" y="671"/>
                  </a:lnTo>
                  <a:lnTo>
                    <a:pt x="221" y="674"/>
                  </a:lnTo>
                  <a:lnTo>
                    <a:pt x="220" y="678"/>
                  </a:lnTo>
                  <a:lnTo>
                    <a:pt x="221" y="677"/>
                  </a:lnTo>
                  <a:lnTo>
                    <a:pt x="216" y="693"/>
                  </a:lnTo>
                  <a:lnTo>
                    <a:pt x="215" y="695"/>
                  </a:lnTo>
                  <a:lnTo>
                    <a:pt x="205" y="707"/>
                  </a:lnTo>
                  <a:lnTo>
                    <a:pt x="196" y="727"/>
                  </a:lnTo>
                  <a:lnTo>
                    <a:pt x="186" y="732"/>
                  </a:lnTo>
                  <a:lnTo>
                    <a:pt x="183" y="739"/>
                  </a:lnTo>
                  <a:lnTo>
                    <a:pt x="181" y="744"/>
                  </a:lnTo>
                  <a:lnTo>
                    <a:pt x="179" y="749"/>
                  </a:lnTo>
                  <a:lnTo>
                    <a:pt x="175" y="766"/>
                  </a:lnTo>
                  <a:lnTo>
                    <a:pt x="171" y="776"/>
                  </a:lnTo>
                  <a:lnTo>
                    <a:pt x="165" y="794"/>
                  </a:lnTo>
                  <a:lnTo>
                    <a:pt x="163" y="802"/>
                  </a:lnTo>
                  <a:lnTo>
                    <a:pt x="157" y="807"/>
                  </a:lnTo>
                  <a:lnTo>
                    <a:pt x="152" y="806"/>
                  </a:lnTo>
                  <a:lnTo>
                    <a:pt x="147" y="804"/>
                  </a:lnTo>
                  <a:lnTo>
                    <a:pt x="142" y="805"/>
                  </a:lnTo>
                  <a:lnTo>
                    <a:pt x="138" y="816"/>
                  </a:lnTo>
                  <a:lnTo>
                    <a:pt x="130" y="833"/>
                  </a:lnTo>
                  <a:lnTo>
                    <a:pt x="125" y="843"/>
                  </a:lnTo>
                  <a:lnTo>
                    <a:pt x="120" y="852"/>
                  </a:lnTo>
                  <a:lnTo>
                    <a:pt x="112" y="861"/>
                  </a:lnTo>
                  <a:lnTo>
                    <a:pt x="109" y="871"/>
                  </a:lnTo>
                  <a:lnTo>
                    <a:pt x="102" y="881"/>
                  </a:lnTo>
                  <a:lnTo>
                    <a:pt x="97" y="888"/>
                  </a:lnTo>
                  <a:lnTo>
                    <a:pt x="91" y="890"/>
                  </a:lnTo>
                  <a:lnTo>
                    <a:pt x="87" y="882"/>
                  </a:lnTo>
                  <a:lnTo>
                    <a:pt x="82" y="874"/>
                  </a:lnTo>
                  <a:lnTo>
                    <a:pt x="82" y="874"/>
                  </a:lnTo>
                  <a:lnTo>
                    <a:pt x="80" y="864"/>
                  </a:lnTo>
                  <a:lnTo>
                    <a:pt x="78" y="853"/>
                  </a:lnTo>
                  <a:lnTo>
                    <a:pt x="80" y="843"/>
                  </a:lnTo>
                  <a:lnTo>
                    <a:pt x="81" y="835"/>
                  </a:lnTo>
                  <a:lnTo>
                    <a:pt x="68" y="832"/>
                  </a:lnTo>
                  <a:lnTo>
                    <a:pt x="67" y="834"/>
                  </a:lnTo>
                  <a:lnTo>
                    <a:pt x="68" y="841"/>
                  </a:lnTo>
                  <a:lnTo>
                    <a:pt x="67" y="844"/>
                  </a:lnTo>
                  <a:lnTo>
                    <a:pt x="67" y="850"/>
                  </a:lnTo>
                  <a:lnTo>
                    <a:pt x="58" y="852"/>
                  </a:lnTo>
                  <a:lnTo>
                    <a:pt x="36" y="862"/>
                  </a:lnTo>
                  <a:lnTo>
                    <a:pt x="16" y="881"/>
                  </a:lnTo>
                  <a:lnTo>
                    <a:pt x="10" y="906"/>
                  </a:lnTo>
                  <a:lnTo>
                    <a:pt x="12" y="925"/>
                  </a:lnTo>
                  <a:lnTo>
                    <a:pt x="7" y="933"/>
                  </a:lnTo>
                  <a:lnTo>
                    <a:pt x="2" y="943"/>
                  </a:lnTo>
                  <a:lnTo>
                    <a:pt x="0" y="946"/>
                  </a:lnTo>
                  <a:lnTo>
                    <a:pt x="17" y="947"/>
                  </a:lnTo>
                  <a:lnTo>
                    <a:pt x="31" y="950"/>
                  </a:lnTo>
                  <a:lnTo>
                    <a:pt x="44" y="963"/>
                  </a:lnTo>
                  <a:lnTo>
                    <a:pt x="66" y="976"/>
                  </a:lnTo>
                  <a:lnTo>
                    <a:pt x="86" y="972"/>
                  </a:lnTo>
                  <a:lnTo>
                    <a:pt x="101" y="977"/>
                  </a:lnTo>
                  <a:lnTo>
                    <a:pt x="121" y="995"/>
                  </a:lnTo>
                  <a:lnTo>
                    <a:pt x="135" y="1003"/>
                  </a:lnTo>
                  <a:lnTo>
                    <a:pt x="150" y="1002"/>
                  </a:lnTo>
                  <a:lnTo>
                    <a:pt x="152" y="1015"/>
                  </a:lnTo>
                  <a:lnTo>
                    <a:pt x="161" y="1021"/>
                  </a:lnTo>
                  <a:lnTo>
                    <a:pt x="163" y="1023"/>
                  </a:lnTo>
                  <a:lnTo>
                    <a:pt x="164" y="1023"/>
                  </a:lnTo>
                  <a:lnTo>
                    <a:pt x="149" y="1045"/>
                  </a:lnTo>
                  <a:lnTo>
                    <a:pt x="130" y="1057"/>
                  </a:lnTo>
                  <a:lnTo>
                    <a:pt x="113" y="1079"/>
                  </a:lnTo>
                  <a:lnTo>
                    <a:pt x="101" y="1086"/>
                  </a:lnTo>
                  <a:lnTo>
                    <a:pt x="102" y="1086"/>
                  </a:lnTo>
                  <a:lnTo>
                    <a:pt x="105" y="1091"/>
                  </a:lnTo>
                  <a:lnTo>
                    <a:pt x="111" y="1093"/>
                  </a:lnTo>
                  <a:lnTo>
                    <a:pt x="117" y="1095"/>
                  </a:lnTo>
                  <a:lnTo>
                    <a:pt x="121" y="1099"/>
                  </a:lnTo>
                  <a:lnTo>
                    <a:pt x="126" y="1094"/>
                  </a:lnTo>
                  <a:lnTo>
                    <a:pt x="131" y="1091"/>
                  </a:lnTo>
                  <a:lnTo>
                    <a:pt x="135" y="1090"/>
                  </a:lnTo>
                  <a:lnTo>
                    <a:pt x="138" y="1093"/>
                  </a:lnTo>
                  <a:lnTo>
                    <a:pt x="138" y="1097"/>
                  </a:lnTo>
                  <a:lnTo>
                    <a:pt x="137" y="1102"/>
                  </a:lnTo>
                  <a:lnTo>
                    <a:pt x="143" y="1113"/>
                  </a:lnTo>
                  <a:lnTo>
                    <a:pt x="148" y="1119"/>
                  </a:lnTo>
                  <a:lnTo>
                    <a:pt x="153" y="1127"/>
                  </a:lnTo>
                  <a:lnTo>
                    <a:pt x="152" y="1132"/>
                  </a:lnTo>
                  <a:lnTo>
                    <a:pt x="152" y="1135"/>
                  </a:lnTo>
                  <a:lnTo>
                    <a:pt x="151" y="1136"/>
                  </a:lnTo>
                  <a:lnTo>
                    <a:pt x="152" y="1139"/>
                  </a:lnTo>
                  <a:lnTo>
                    <a:pt x="142" y="1145"/>
                  </a:lnTo>
                  <a:lnTo>
                    <a:pt x="123" y="1128"/>
                  </a:lnTo>
                  <a:lnTo>
                    <a:pt x="107" y="1124"/>
                  </a:lnTo>
                  <a:lnTo>
                    <a:pt x="99" y="1131"/>
                  </a:lnTo>
                  <a:lnTo>
                    <a:pt x="94" y="1134"/>
                  </a:lnTo>
                  <a:lnTo>
                    <a:pt x="103" y="1146"/>
                  </a:lnTo>
                  <a:lnTo>
                    <a:pt x="117" y="1143"/>
                  </a:lnTo>
                  <a:lnTo>
                    <a:pt x="121" y="1156"/>
                  </a:lnTo>
                  <a:lnTo>
                    <a:pt x="120" y="1161"/>
                  </a:lnTo>
                  <a:lnTo>
                    <a:pt x="119" y="1166"/>
                  </a:lnTo>
                  <a:lnTo>
                    <a:pt x="111" y="1165"/>
                  </a:lnTo>
                  <a:lnTo>
                    <a:pt x="101" y="1174"/>
                  </a:lnTo>
                  <a:lnTo>
                    <a:pt x="100" y="1180"/>
                  </a:lnTo>
                  <a:lnTo>
                    <a:pt x="102" y="1187"/>
                  </a:lnTo>
                  <a:lnTo>
                    <a:pt x="102" y="1189"/>
                  </a:lnTo>
                  <a:lnTo>
                    <a:pt x="103" y="1193"/>
                  </a:lnTo>
                  <a:lnTo>
                    <a:pt x="98" y="1200"/>
                  </a:lnTo>
                  <a:lnTo>
                    <a:pt x="97" y="1202"/>
                  </a:lnTo>
                  <a:lnTo>
                    <a:pt x="98" y="1215"/>
                  </a:lnTo>
                  <a:lnTo>
                    <a:pt x="110" y="1214"/>
                  </a:lnTo>
                  <a:lnTo>
                    <a:pt x="126" y="1208"/>
                  </a:lnTo>
                  <a:lnTo>
                    <a:pt x="141" y="1217"/>
                  </a:lnTo>
                  <a:lnTo>
                    <a:pt x="139" y="1226"/>
                  </a:lnTo>
                  <a:lnTo>
                    <a:pt x="137" y="1235"/>
                  </a:lnTo>
                  <a:lnTo>
                    <a:pt x="139" y="1246"/>
                  </a:lnTo>
                  <a:lnTo>
                    <a:pt x="142" y="1250"/>
                  </a:lnTo>
                  <a:lnTo>
                    <a:pt x="142" y="1254"/>
                  </a:lnTo>
                  <a:lnTo>
                    <a:pt x="147" y="1263"/>
                  </a:lnTo>
                  <a:lnTo>
                    <a:pt x="145" y="1270"/>
                  </a:lnTo>
                  <a:lnTo>
                    <a:pt x="145" y="1271"/>
                  </a:lnTo>
                  <a:lnTo>
                    <a:pt x="144" y="1283"/>
                  </a:lnTo>
                  <a:lnTo>
                    <a:pt x="142" y="1291"/>
                  </a:lnTo>
                  <a:lnTo>
                    <a:pt x="143" y="1296"/>
                  </a:lnTo>
                  <a:lnTo>
                    <a:pt x="146" y="1305"/>
                  </a:lnTo>
                  <a:lnTo>
                    <a:pt x="146" y="1308"/>
                  </a:lnTo>
                  <a:lnTo>
                    <a:pt x="145" y="1315"/>
                  </a:lnTo>
                  <a:lnTo>
                    <a:pt x="146" y="1325"/>
                  </a:lnTo>
                  <a:lnTo>
                    <a:pt x="147" y="1327"/>
                  </a:lnTo>
                  <a:lnTo>
                    <a:pt x="149" y="1335"/>
                  </a:lnTo>
                  <a:lnTo>
                    <a:pt x="151" y="1340"/>
                  </a:lnTo>
                  <a:lnTo>
                    <a:pt x="148" y="1347"/>
                  </a:lnTo>
                  <a:lnTo>
                    <a:pt x="151" y="1353"/>
                  </a:lnTo>
                  <a:lnTo>
                    <a:pt x="151" y="1361"/>
                  </a:lnTo>
                  <a:lnTo>
                    <a:pt x="153" y="1368"/>
                  </a:lnTo>
                  <a:lnTo>
                    <a:pt x="156" y="1375"/>
                  </a:lnTo>
                  <a:lnTo>
                    <a:pt x="159" y="1382"/>
                  </a:lnTo>
                  <a:lnTo>
                    <a:pt x="158" y="1385"/>
                  </a:lnTo>
                  <a:lnTo>
                    <a:pt x="155" y="1389"/>
                  </a:lnTo>
                  <a:lnTo>
                    <a:pt x="151" y="1391"/>
                  </a:lnTo>
                  <a:lnTo>
                    <a:pt x="149" y="1387"/>
                  </a:lnTo>
                  <a:lnTo>
                    <a:pt x="149" y="1385"/>
                  </a:lnTo>
                  <a:lnTo>
                    <a:pt x="146" y="1396"/>
                  </a:lnTo>
                  <a:lnTo>
                    <a:pt x="145" y="1395"/>
                  </a:lnTo>
                  <a:lnTo>
                    <a:pt x="142" y="1401"/>
                  </a:lnTo>
                  <a:lnTo>
                    <a:pt x="139" y="1405"/>
                  </a:lnTo>
                  <a:lnTo>
                    <a:pt x="136" y="1409"/>
                  </a:lnTo>
                  <a:lnTo>
                    <a:pt x="132" y="1416"/>
                  </a:lnTo>
                  <a:lnTo>
                    <a:pt x="129" y="1420"/>
                  </a:lnTo>
                  <a:lnTo>
                    <a:pt x="127" y="1422"/>
                  </a:lnTo>
                  <a:lnTo>
                    <a:pt x="86" y="1415"/>
                  </a:lnTo>
                  <a:lnTo>
                    <a:pt x="85" y="1420"/>
                  </a:lnTo>
                  <a:lnTo>
                    <a:pt x="86" y="1424"/>
                  </a:lnTo>
                  <a:lnTo>
                    <a:pt x="86" y="1429"/>
                  </a:lnTo>
                  <a:lnTo>
                    <a:pt x="87" y="1433"/>
                  </a:lnTo>
                  <a:lnTo>
                    <a:pt x="91" y="1437"/>
                  </a:lnTo>
                  <a:lnTo>
                    <a:pt x="92" y="1444"/>
                  </a:lnTo>
                  <a:lnTo>
                    <a:pt x="94" y="1452"/>
                  </a:lnTo>
                  <a:lnTo>
                    <a:pt x="100" y="1454"/>
                  </a:lnTo>
                  <a:lnTo>
                    <a:pt x="102" y="1454"/>
                  </a:lnTo>
                  <a:lnTo>
                    <a:pt x="106" y="1455"/>
                  </a:lnTo>
                  <a:lnTo>
                    <a:pt x="112" y="1455"/>
                  </a:lnTo>
                  <a:lnTo>
                    <a:pt x="117" y="1457"/>
                  </a:lnTo>
                  <a:lnTo>
                    <a:pt x="118" y="1458"/>
                  </a:lnTo>
                  <a:lnTo>
                    <a:pt x="120" y="1465"/>
                  </a:lnTo>
                  <a:lnTo>
                    <a:pt x="127" y="1473"/>
                  </a:lnTo>
                  <a:lnTo>
                    <a:pt x="131" y="1476"/>
                  </a:lnTo>
                  <a:lnTo>
                    <a:pt x="131" y="1476"/>
                  </a:lnTo>
                  <a:lnTo>
                    <a:pt x="133" y="1478"/>
                  </a:lnTo>
                  <a:lnTo>
                    <a:pt x="142" y="1480"/>
                  </a:lnTo>
                  <a:lnTo>
                    <a:pt x="146" y="1483"/>
                  </a:lnTo>
                  <a:lnTo>
                    <a:pt x="150" y="1485"/>
                  </a:lnTo>
                  <a:lnTo>
                    <a:pt x="162" y="1492"/>
                  </a:lnTo>
                  <a:lnTo>
                    <a:pt x="168" y="1496"/>
                  </a:lnTo>
                  <a:lnTo>
                    <a:pt x="169" y="1496"/>
                  </a:lnTo>
                  <a:lnTo>
                    <a:pt x="170" y="1497"/>
                  </a:lnTo>
                  <a:lnTo>
                    <a:pt x="176" y="1501"/>
                  </a:lnTo>
                  <a:lnTo>
                    <a:pt x="181" y="1506"/>
                  </a:lnTo>
                  <a:lnTo>
                    <a:pt x="184" y="1510"/>
                  </a:lnTo>
                  <a:lnTo>
                    <a:pt x="182" y="1515"/>
                  </a:lnTo>
                  <a:lnTo>
                    <a:pt x="182" y="1523"/>
                  </a:lnTo>
                  <a:lnTo>
                    <a:pt x="180" y="1531"/>
                  </a:lnTo>
                  <a:lnTo>
                    <a:pt x="179" y="1538"/>
                  </a:lnTo>
                  <a:lnTo>
                    <a:pt x="183" y="1540"/>
                  </a:lnTo>
                  <a:lnTo>
                    <a:pt x="190" y="1540"/>
                  </a:lnTo>
                  <a:lnTo>
                    <a:pt x="192" y="1540"/>
                  </a:lnTo>
                  <a:lnTo>
                    <a:pt x="199" y="1540"/>
                  </a:lnTo>
                  <a:lnTo>
                    <a:pt x="207" y="1541"/>
                  </a:lnTo>
                  <a:lnTo>
                    <a:pt x="219" y="1541"/>
                  </a:lnTo>
                  <a:lnTo>
                    <a:pt x="227" y="1542"/>
                  </a:lnTo>
                  <a:lnTo>
                    <a:pt x="235" y="1541"/>
                  </a:lnTo>
                  <a:lnTo>
                    <a:pt x="249" y="1541"/>
                  </a:lnTo>
                  <a:lnTo>
                    <a:pt x="262" y="1540"/>
                  </a:lnTo>
                  <a:lnTo>
                    <a:pt x="273" y="1542"/>
                  </a:lnTo>
                  <a:lnTo>
                    <a:pt x="298" y="1542"/>
                  </a:lnTo>
                  <a:lnTo>
                    <a:pt x="301" y="1542"/>
                  </a:lnTo>
                  <a:lnTo>
                    <a:pt x="324" y="1541"/>
                  </a:lnTo>
                  <a:lnTo>
                    <a:pt x="330" y="1541"/>
                  </a:lnTo>
                  <a:lnTo>
                    <a:pt x="339" y="1540"/>
                  </a:lnTo>
                  <a:lnTo>
                    <a:pt x="349" y="1540"/>
                  </a:lnTo>
                  <a:lnTo>
                    <a:pt x="353" y="1538"/>
                  </a:lnTo>
                  <a:lnTo>
                    <a:pt x="357" y="1536"/>
                  </a:lnTo>
                  <a:lnTo>
                    <a:pt x="357" y="1536"/>
                  </a:lnTo>
                  <a:lnTo>
                    <a:pt x="366" y="1538"/>
                  </a:lnTo>
                  <a:lnTo>
                    <a:pt x="366" y="1540"/>
                  </a:lnTo>
                  <a:lnTo>
                    <a:pt x="378" y="1541"/>
                  </a:lnTo>
                  <a:lnTo>
                    <a:pt x="387" y="1539"/>
                  </a:lnTo>
                  <a:lnTo>
                    <a:pt x="395" y="1536"/>
                  </a:lnTo>
                  <a:lnTo>
                    <a:pt x="405" y="1532"/>
                  </a:lnTo>
                  <a:lnTo>
                    <a:pt x="410" y="1524"/>
                  </a:lnTo>
                  <a:lnTo>
                    <a:pt x="415" y="1517"/>
                  </a:lnTo>
                  <a:lnTo>
                    <a:pt x="423" y="1509"/>
                  </a:lnTo>
                  <a:lnTo>
                    <a:pt x="429" y="1502"/>
                  </a:lnTo>
                  <a:lnTo>
                    <a:pt x="440" y="1496"/>
                  </a:lnTo>
                  <a:lnTo>
                    <a:pt x="451" y="1492"/>
                  </a:lnTo>
                  <a:lnTo>
                    <a:pt x="457" y="1489"/>
                  </a:lnTo>
                  <a:lnTo>
                    <a:pt x="459" y="1488"/>
                  </a:lnTo>
                  <a:lnTo>
                    <a:pt x="467" y="1492"/>
                  </a:lnTo>
                  <a:lnTo>
                    <a:pt x="476" y="1496"/>
                  </a:lnTo>
                  <a:lnTo>
                    <a:pt x="479" y="1497"/>
                  </a:lnTo>
                  <a:lnTo>
                    <a:pt x="481" y="1500"/>
                  </a:lnTo>
                  <a:lnTo>
                    <a:pt x="487" y="1514"/>
                  </a:lnTo>
                  <a:lnTo>
                    <a:pt x="493" y="1523"/>
                  </a:lnTo>
                  <a:lnTo>
                    <a:pt x="497" y="1535"/>
                  </a:lnTo>
                  <a:lnTo>
                    <a:pt x="498" y="1543"/>
                  </a:lnTo>
                  <a:lnTo>
                    <a:pt x="500" y="1550"/>
                  </a:lnTo>
                  <a:lnTo>
                    <a:pt x="503" y="1553"/>
                  </a:lnTo>
                  <a:lnTo>
                    <a:pt x="509" y="1556"/>
                  </a:lnTo>
                  <a:lnTo>
                    <a:pt x="510" y="1560"/>
                  </a:lnTo>
                  <a:lnTo>
                    <a:pt x="507" y="1566"/>
                  </a:lnTo>
                  <a:lnTo>
                    <a:pt x="510" y="1571"/>
                  </a:lnTo>
                  <a:lnTo>
                    <a:pt x="515" y="1578"/>
                  </a:lnTo>
                  <a:lnTo>
                    <a:pt x="519" y="1585"/>
                  </a:lnTo>
                  <a:lnTo>
                    <a:pt x="522" y="1594"/>
                  </a:lnTo>
                  <a:lnTo>
                    <a:pt x="527" y="1602"/>
                  </a:lnTo>
                  <a:lnTo>
                    <a:pt x="530" y="1609"/>
                  </a:lnTo>
                  <a:lnTo>
                    <a:pt x="533" y="1613"/>
                  </a:lnTo>
                  <a:lnTo>
                    <a:pt x="538" y="1615"/>
                  </a:lnTo>
                  <a:lnTo>
                    <a:pt x="544" y="1613"/>
                  </a:lnTo>
                  <a:lnTo>
                    <a:pt x="548" y="1611"/>
                  </a:lnTo>
                  <a:lnTo>
                    <a:pt x="549" y="1611"/>
                  </a:lnTo>
                  <a:lnTo>
                    <a:pt x="554" y="1610"/>
                  </a:lnTo>
                  <a:lnTo>
                    <a:pt x="560" y="1617"/>
                  </a:lnTo>
                  <a:lnTo>
                    <a:pt x="565" y="1619"/>
                  </a:lnTo>
                  <a:lnTo>
                    <a:pt x="568" y="1618"/>
                  </a:lnTo>
                  <a:lnTo>
                    <a:pt x="571" y="1616"/>
                  </a:lnTo>
                  <a:lnTo>
                    <a:pt x="574" y="1613"/>
                  </a:lnTo>
                  <a:lnTo>
                    <a:pt x="578" y="1611"/>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12" name="Google Shape;1212;p51" descr="{&quot;Key&quot;:&quot;siaya&quot;,&quot;Name&quot;:&quot;Siaya&quot;,&quot;Value&quot;:60.0,&quot;Formula&quot;:&quot;60&quot;,&quot;Text&quot;:&quot;60&quot;,&quot;OfficeApplication&quot;:1,&quot;HasValue&quot;:true}"/>
            <p:cNvSpPr/>
            <p:nvPr/>
          </p:nvSpPr>
          <p:spPr>
            <a:xfrm>
              <a:off x="1039005" y="3405501"/>
              <a:ext cx="334973" cy="407461"/>
            </a:xfrm>
            <a:custGeom>
              <a:avLst/>
              <a:gdLst/>
              <a:ahLst/>
              <a:cxnLst/>
              <a:rect l="l" t="t" r="r" b="b"/>
              <a:pathLst>
                <a:path w="269" h="326" extrusionOk="0">
                  <a:moveTo>
                    <a:pt x="1" y="150"/>
                  </a:moveTo>
                  <a:lnTo>
                    <a:pt x="8" y="174"/>
                  </a:lnTo>
                  <a:lnTo>
                    <a:pt x="10" y="182"/>
                  </a:lnTo>
                  <a:lnTo>
                    <a:pt x="12" y="191"/>
                  </a:lnTo>
                  <a:lnTo>
                    <a:pt x="14" y="197"/>
                  </a:lnTo>
                  <a:lnTo>
                    <a:pt x="14" y="201"/>
                  </a:lnTo>
                  <a:lnTo>
                    <a:pt x="10" y="223"/>
                  </a:lnTo>
                  <a:lnTo>
                    <a:pt x="9" y="225"/>
                  </a:lnTo>
                  <a:lnTo>
                    <a:pt x="7" y="245"/>
                  </a:lnTo>
                  <a:lnTo>
                    <a:pt x="6" y="252"/>
                  </a:lnTo>
                  <a:lnTo>
                    <a:pt x="4" y="262"/>
                  </a:lnTo>
                  <a:lnTo>
                    <a:pt x="6" y="267"/>
                  </a:lnTo>
                  <a:lnTo>
                    <a:pt x="4" y="268"/>
                  </a:lnTo>
                  <a:lnTo>
                    <a:pt x="2" y="276"/>
                  </a:lnTo>
                  <a:lnTo>
                    <a:pt x="0" y="287"/>
                  </a:lnTo>
                  <a:lnTo>
                    <a:pt x="63" y="287"/>
                  </a:lnTo>
                  <a:lnTo>
                    <a:pt x="69" y="287"/>
                  </a:lnTo>
                  <a:lnTo>
                    <a:pt x="107" y="288"/>
                  </a:lnTo>
                  <a:lnTo>
                    <a:pt x="110" y="288"/>
                  </a:lnTo>
                  <a:lnTo>
                    <a:pt x="119" y="288"/>
                  </a:lnTo>
                  <a:lnTo>
                    <a:pt x="131" y="288"/>
                  </a:lnTo>
                  <a:lnTo>
                    <a:pt x="132" y="293"/>
                  </a:lnTo>
                  <a:lnTo>
                    <a:pt x="134" y="296"/>
                  </a:lnTo>
                  <a:lnTo>
                    <a:pt x="134" y="297"/>
                  </a:lnTo>
                  <a:lnTo>
                    <a:pt x="136" y="302"/>
                  </a:lnTo>
                  <a:lnTo>
                    <a:pt x="136" y="303"/>
                  </a:lnTo>
                  <a:lnTo>
                    <a:pt x="137" y="304"/>
                  </a:lnTo>
                  <a:lnTo>
                    <a:pt x="138" y="306"/>
                  </a:lnTo>
                  <a:lnTo>
                    <a:pt x="141" y="311"/>
                  </a:lnTo>
                  <a:lnTo>
                    <a:pt x="141" y="314"/>
                  </a:lnTo>
                  <a:lnTo>
                    <a:pt x="142" y="317"/>
                  </a:lnTo>
                  <a:lnTo>
                    <a:pt x="144" y="319"/>
                  </a:lnTo>
                  <a:lnTo>
                    <a:pt x="144" y="321"/>
                  </a:lnTo>
                  <a:lnTo>
                    <a:pt x="144" y="321"/>
                  </a:lnTo>
                  <a:lnTo>
                    <a:pt x="147" y="324"/>
                  </a:lnTo>
                  <a:lnTo>
                    <a:pt x="149" y="325"/>
                  </a:lnTo>
                  <a:lnTo>
                    <a:pt x="154" y="326"/>
                  </a:lnTo>
                  <a:lnTo>
                    <a:pt x="155" y="326"/>
                  </a:lnTo>
                  <a:lnTo>
                    <a:pt x="160" y="326"/>
                  </a:lnTo>
                  <a:lnTo>
                    <a:pt x="160" y="326"/>
                  </a:lnTo>
                  <a:lnTo>
                    <a:pt x="162" y="326"/>
                  </a:lnTo>
                  <a:lnTo>
                    <a:pt x="167" y="322"/>
                  </a:lnTo>
                  <a:lnTo>
                    <a:pt x="167" y="322"/>
                  </a:lnTo>
                  <a:lnTo>
                    <a:pt x="168" y="321"/>
                  </a:lnTo>
                  <a:lnTo>
                    <a:pt x="175" y="316"/>
                  </a:lnTo>
                  <a:lnTo>
                    <a:pt x="176" y="315"/>
                  </a:lnTo>
                  <a:lnTo>
                    <a:pt x="177" y="314"/>
                  </a:lnTo>
                  <a:lnTo>
                    <a:pt x="179" y="312"/>
                  </a:lnTo>
                  <a:lnTo>
                    <a:pt x="181" y="311"/>
                  </a:lnTo>
                  <a:lnTo>
                    <a:pt x="182" y="310"/>
                  </a:lnTo>
                  <a:lnTo>
                    <a:pt x="185" y="307"/>
                  </a:lnTo>
                  <a:lnTo>
                    <a:pt x="186" y="306"/>
                  </a:lnTo>
                  <a:lnTo>
                    <a:pt x="190" y="303"/>
                  </a:lnTo>
                  <a:lnTo>
                    <a:pt x="193" y="301"/>
                  </a:lnTo>
                  <a:lnTo>
                    <a:pt x="196" y="298"/>
                  </a:lnTo>
                  <a:lnTo>
                    <a:pt x="200" y="296"/>
                  </a:lnTo>
                  <a:lnTo>
                    <a:pt x="201" y="294"/>
                  </a:lnTo>
                  <a:lnTo>
                    <a:pt x="202" y="293"/>
                  </a:lnTo>
                  <a:lnTo>
                    <a:pt x="209" y="286"/>
                  </a:lnTo>
                  <a:lnTo>
                    <a:pt x="212" y="284"/>
                  </a:lnTo>
                  <a:lnTo>
                    <a:pt x="215" y="283"/>
                  </a:lnTo>
                  <a:lnTo>
                    <a:pt x="218" y="281"/>
                  </a:lnTo>
                  <a:lnTo>
                    <a:pt x="224" y="277"/>
                  </a:lnTo>
                  <a:lnTo>
                    <a:pt x="236" y="270"/>
                  </a:lnTo>
                  <a:lnTo>
                    <a:pt x="236" y="270"/>
                  </a:lnTo>
                  <a:lnTo>
                    <a:pt x="236" y="270"/>
                  </a:lnTo>
                  <a:lnTo>
                    <a:pt x="223" y="228"/>
                  </a:lnTo>
                  <a:lnTo>
                    <a:pt x="218" y="214"/>
                  </a:lnTo>
                  <a:lnTo>
                    <a:pt x="218" y="214"/>
                  </a:lnTo>
                  <a:lnTo>
                    <a:pt x="218" y="214"/>
                  </a:lnTo>
                  <a:lnTo>
                    <a:pt x="215" y="208"/>
                  </a:lnTo>
                  <a:lnTo>
                    <a:pt x="214" y="205"/>
                  </a:lnTo>
                  <a:lnTo>
                    <a:pt x="214" y="202"/>
                  </a:lnTo>
                  <a:lnTo>
                    <a:pt x="213" y="200"/>
                  </a:lnTo>
                  <a:lnTo>
                    <a:pt x="213" y="199"/>
                  </a:lnTo>
                  <a:lnTo>
                    <a:pt x="213" y="199"/>
                  </a:lnTo>
                  <a:lnTo>
                    <a:pt x="213" y="197"/>
                  </a:lnTo>
                  <a:lnTo>
                    <a:pt x="212" y="195"/>
                  </a:lnTo>
                  <a:lnTo>
                    <a:pt x="212" y="195"/>
                  </a:lnTo>
                  <a:lnTo>
                    <a:pt x="211" y="193"/>
                  </a:lnTo>
                  <a:lnTo>
                    <a:pt x="211" y="192"/>
                  </a:lnTo>
                  <a:lnTo>
                    <a:pt x="211" y="192"/>
                  </a:lnTo>
                  <a:lnTo>
                    <a:pt x="206" y="180"/>
                  </a:lnTo>
                  <a:lnTo>
                    <a:pt x="206" y="179"/>
                  </a:lnTo>
                  <a:lnTo>
                    <a:pt x="205" y="176"/>
                  </a:lnTo>
                  <a:lnTo>
                    <a:pt x="204" y="174"/>
                  </a:lnTo>
                  <a:lnTo>
                    <a:pt x="205" y="173"/>
                  </a:lnTo>
                  <a:lnTo>
                    <a:pt x="206" y="171"/>
                  </a:lnTo>
                  <a:lnTo>
                    <a:pt x="208" y="171"/>
                  </a:lnTo>
                  <a:lnTo>
                    <a:pt x="208" y="171"/>
                  </a:lnTo>
                  <a:lnTo>
                    <a:pt x="209" y="170"/>
                  </a:lnTo>
                  <a:lnTo>
                    <a:pt x="210" y="169"/>
                  </a:lnTo>
                  <a:lnTo>
                    <a:pt x="210" y="169"/>
                  </a:lnTo>
                  <a:lnTo>
                    <a:pt x="211" y="168"/>
                  </a:lnTo>
                  <a:lnTo>
                    <a:pt x="214" y="166"/>
                  </a:lnTo>
                  <a:lnTo>
                    <a:pt x="214" y="166"/>
                  </a:lnTo>
                  <a:lnTo>
                    <a:pt x="215" y="166"/>
                  </a:lnTo>
                  <a:lnTo>
                    <a:pt x="221" y="163"/>
                  </a:lnTo>
                  <a:lnTo>
                    <a:pt x="223" y="161"/>
                  </a:lnTo>
                  <a:lnTo>
                    <a:pt x="225" y="160"/>
                  </a:lnTo>
                  <a:lnTo>
                    <a:pt x="227" y="158"/>
                  </a:lnTo>
                  <a:lnTo>
                    <a:pt x="227" y="157"/>
                  </a:lnTo>
                  <a:lnTo>
                    <a:pt x="231" y="156"/>
                  </a:lnTo>
                  <a:lnTo>
                    <a:pt x="232" y="156"/>
                  </a:lnTo>
                  <a:lnTo>
                    <a:pt x="235" y="154"/>
                  </a:lnTo>
                  <a:lnTo>
                    <a:pt x="238" y="152"/>
                  </a:lnTo>
                  <a:lnTo>
                    <a:pt x="240" y="152"/>
                  </a:lnTo>
                  <a:lnTo>
                    <a:pt x="240" y="152"/>
                  </a:lnTo>
                  <a:lnTo>
                    <a:pt x="240" y="151"/>
                  </a:lnTo>
                  <a:lnTo>
                    <a:pt x="242" y="151"/>
                  </a:lnTo>
                  <a:lnTo>
                    <a:pt x="244" y="150"/>
                  </a:lnTo>
                  <a:lnTo>
                    <a:pt x="246" y="150"/>
                  </a:lnTo>
                  <a:lnTo>
                    <a:pt x="248" y="150"/>
                  </a:lnTo>
                  <a:lnTo>
                    <a:pt x="250" y="149"/>
                  </a:lnTo>
                  <a:lnTo>
                    <a:pt x="251" y="148"/>
                  </a:lnTo>
                  <a:lnTo>
                    <a:pt x="252" y="148"/>
                  </a:lnTo>
                  <a:lnTo>
                    <a:pt x="255" y="148"/>
                  </a:lnTo>
                  <a:lnTo>
                    <a:pt x="256" y="147"/>
                  </a:lnTo>
                  <a:lnTo>
                    <a:pt x="256" y="147"/>
                  </a:lnTo>
                  <a:lnTo>
                    <a:pt x="257" y="147"/>
                  </a:lnTo>
                  <a:lnTo>
                    <a:pt x="257" y="146"/>
                  </a:lnTo>
                  <a:lnTo>
                    <a:pt x="258" y="145"/>
                  </a:lnTo>
                  <a:lnTo>
                    <a:pt x="259" y="143"/>
                  </a:lnTo>
                  <a:lnTo>
                    <a:pt x="259" y="143"/>
                  </a:lnTo>
                  <a:lnTo>
                    <a:pt x="262" y="141"/>
                  </a:lnTo>
                  <a:lnTo>
                    <a:pt x="262" y="139"/>
                  </a:lnTo>
                  <a:lnTo>
                    <a:pt x="262" y="139"/>
                  </a:lnTo>
                  <a:lnTo>
                    <a:pt x="262" y="138"/>
                  </a:lnTo>
                  <a:lnTo>
                    <a:pt x="261" y="137"/>
                  </a:lnTo>
                  <a:lnTo>
                    <a:pt x="261" y="138"/>
                  </a:lnTo>
                  <a:lnTo>
                    <a:pt x="259" y="137"/>
                  </a:lnTo>
                  <a:lnTo>
                    <a:pt x="259" y="136"/>
                  </a:lnTo>
                  <a:lnTo>
                    <a:pt x="260" y="136"/>
                  </a:lnTo>
                  <a:lnTo>
                    <a:pt x="262" y="134"/>
                  </a:lnTo>
                  <a:lnTo>
                    <a:pt x="262" y="132"/>
                  </a:lnTo>
                  <a:lnTo>
                    <a:pt x="262" y="132"/>
                  </a:lnTo>
                  <a:lnTo>
                    <a:pt x="262" y="132"/>
                  </a:lnTo>
                  <a:lnTo>
                    <a:pt x="262" y="131"/>
                  </a:lnTo>
                  <a:lnTo>
                    <a:pt x="264" y="129"/>
                  </a:lnTo>
                  <a:lnTo>
                    <a:pt x="264" y="127"/>
                  </a:lnTo>
                  <a:lnTo>
                    <a:pt x="265" y="125"/>
                  </a:lnTo>
                  <a:lnTo>
                    <a:pt x="265" y="123"/>
                  </a:lnTo>
                  <a:lnTo>
                    <a:pt x="265" y="122"/>
                  </a:lnTo>
                  <a:lnTo>
                    <a:pt x="265" y="122"/>
                  </a:lnTo>
                  <a:lnTo>
                    <a:pt x="266" y="120"/>
                  </a:lnTo>
                  <a:lnTo>
                    <a:pt x="266" y="120"/>
                  </a:lnTo>
                  <a:lnTo>
                    <a:pt x="267" y="119"/>
                  </a:lnTo>
                  <a:lnTo>
                    <a:pt x="267" y="117"/>
                  </a:lnTo>
                  <a:lnTo>
                    <a:pt x="267" y="117"/>
                  </a:lnTo>
                  <a:lnTo>
                    <a:pt x="267" y="117"/>
                  </a:lnTo>
                  <a:lnTo>
                    <a:pt x="267" y="116"/>
                  </a:lnTo>
                  <a:lnTo>
                    <a:pt x="269" y="116"/>
                  </a:lnTo>
                  <a:lnTo>
                    <a:pt x="269" y="116"/>
                  </a:lnTo>
                  <a:lnTo>
                    <a:pt x="269" y="115"/>
                  </a:lnTo>
                  <a:lnTo>
                    <a:pt x="268" y="114"/>
                  </a:lnTo>
                  <a:lnTo>
                    <a:pt x="269" y="114"/>
                  </a:lnTo>
                  <a:lnTo>
                    <a:pt x="268" y="114"/>
                  </a:lnTo>
                  <a:lnTo>
                    <a:pt x="268" y="110"/>
                  </a:lnTo>
                  <a:lnTo>
                    <a:pt x="268" y="108"/>
                  </a:lnTo>
                  <a:lnTo>
                    <a:pt x="268" y="106"/>
                  </a:lnTo>
                  <a:lnTo>
                    <a:pt x="268" y="105"/>
                  </a:lnTo>
                  <a:lnTo>
                    <a:pt x="267" y="102"/>
                  </a:lnTo>
                  <a:lnTo>
                    <a:pt x="267" y="102"/>
                  </a:lnTo>
                  <a:lnTo>
                    <a:pt x="266" y="100"/>
                  </a:lnTo>
                  <a:lnTo>
                    <a:pt x="267" y="99"/>
                  </a:lnTo>
                  <a:lnTo>
                    <a:pt x="266" y="98"/>
                  </a:lnTo>
                  <a:lnTo>
                    <a:pt x="266" y="97"/>
                  </a:lnTo>
                  <a:lnTo>
                    <a:pt x="267" y="97"/>
                  </a:lnTo>
                  <a:lnTo>
                    <a:pt x="266" y="95"/>
                  </a:lnTo>
                  <a:lnTo>
                    <a:pt x="266" y="94"/>
                  </a:lnTo>
                  <a:lnTo>
                    <a:pt x="266" y="93"/>
                  </a:lnTo>
                  <a:lnTo>
                    <a:pt x="267" y="91"/>
                  </a:lnTo>
                  <a:lnTo>
                    <a:pt x="267" y="91"/>
                  </a:lnTo>
                  <a:lnTo>
                    <a:pt x="266" y="89"/>
                  </a:lnTo>
                  <a:lnTo>
                    <a:pt x="266" y="88"/>
                  </a:lnTo>
                  <a:lnTo>
                    <a:pt x="266" y="85"/>
                  </a:lnTo>
                  <a:lnTo>
                    <a:pt x="266" y="83"/>
                  </a:lnTo>
                  <a:lnTo>
                    <a:pt x="266" y="81"/>
                  </a:lnTo>
                  <a:lnTo>
                    <a:pt x="266" y="81"/>
                  </a:lnTo>
                  <a:lnTo>
                    <a:pt x="265" y="80"/>
                  </a:lnTo>
                  <a:lnTo>
                    <a:pt x="263" y="79"/>
                  </a:lnTo>
                  <a:lnTo>
                    <a:pt x="262" y="78"/>
                  </a:lnTo>
                  <a:lnTo>
                    <a:pt x="260" y="78"/>
                  </a:lnTo>
                  <a:lnTo>
                    <a:pt x="259" y="78"/>
                  </a:lnTo>
                  <a:lnTo>
                    <a:pt x="257" y="79"/>
                  </a:lnTo>
                  <a:lnTo>
                    <a:pt x="257" y="79"/>
                  </a:lnTo>
                  <a:lnTo>
                    <a:pt x="256" y="79"/>
                  </a:lnTo>
                  <a:lnTo>
                    <a:pt x="255" y="81"/>
                  </a:lnTo>
                  <a:lnTo>
                    <a:pt x="253" y="82"/>
                  </a:lnTo>
                  <a:lnTo>
                    <a:pt x="253" y="82"/>
                  </a:lnTo>
                  <a:lnTo>
                    <a:pt x="252" y="82"/>
                  </a:lnTo>
                  <a:lnTo>
                    <a:pt x="251" y="82"/>
                  </a:lnTo>
                  <a:lnTo>
                    <a:pt x="251" y="81"/>
                  </a:lnTo>
                  <a:lnTo>
                    <a:pt x="250" y="82"/>
                  </a:lnTo>
                  <a:lnTo>
                    <a:pt x="250" y="82"/>
                  </a:lnTo>
                  <a:lnTo>
                    <a:pt x="249" y="83"/>
                  </a:lnTo>
                  <a:lnTo>
                    <a:pt x="249" y="83"/>
                  </a:lnTo>
                  <a:lnTo>
                    <a:pt x="248" y="85"/>
                  </a:lnTo>
                  <a:lnTo>
                    <a:pt x="247" y="86"/>
                  </a:lnTo>
                  <a:lnTo>
                    <a:pt x="246" y="84"/>
                  </a:lnTo>
                  <a:lnTo>
                    <a:pt x="246" y="84"/>
                  </a:lnTo>
                  <a:lnTo>
                    <a:pt x="245" y="83"/>
                  </a:lnTo>
                  <a:lnTo>
                    <a:pt x="244" y="83"/>
                  </a:lnTo>
                  <a:lnTo>
                    <a:pt x="244" y="83"/>
                  </a:lnTo>
                  <a:lnTo>
                    <a:pt x="243" y="83"/>
                  </a:lnTo>
                  <a:lnTo>
                    <a:pt x="243" y="83"/>
                  </a:lnTo>
                  <a:lnTo>
                    <a:pt x="243" y="83"/>
                  </a:lnTo>
                  <a:lnTo>
                    <a:pt x="242" y="84"/>
                  </a:lnTo>
                  <a:lnTo>
                    <a:pt x="242" y="84"/>
                  </a:lnTo>
                  <a:lnTo>
                    <a:pt x="242" y="84"/>
                  </a:lnTo>
                  <a:lnTo>
                    <a:pt x="241" y="84"/>
                  </a:lnTo>
                  <a:lnTo>
                    <a:pt x="242" y="85"/>
                  </a:lnTo>
                  <a:lnTo>
                    <a:pt x="243" y="86"/>
                  </a:lnTo>
                  <a:lnTo>
                    <a:pt x="243" y="86"/>
                  </a:lnTo>
                  <a:lnTo>
                    <a:pt x="243" y="87"/>
                  </a:lnTo>
                  <a:lnTo>
                    <a:pt x="243" y="88"/>
                  </a:lnTo>
                  <a:lnTo>
                    <a:pt x="242" y="89"/>
                  </a:lnTo>
                  <a:lnTo>
                    <a:pt x="242" y="90"/>
                  </a:lnTo>
                  <a:lnTo>
                    <a:pt x="242" y="90"/>
                  </a:lnTo>
                  <a:lnTo>
                    <a:pt x="241" y="90"/>
                  </a:lnTo>
                  <a:lnTo>
                    <a:pt x="241" y="93"/>
                  </a:lnTo>
                  <a:lnTo>
                    <a:pt x="239" y="93"/>
                  </a:lnTo>
                  <a:lnTo>
                    <a:pt x="237" y="92"/>
                  </a:lnTo>
                  <a:lnTo>
                    <a:pt x="236" y="92"/>
                  </a:lnTo>
                  <a:lnTo>
                    <a:pt x="235" y="92"/>
                  </a:lnTo>
                  <a:lnTo>
                    <a:pt x="233" y="92"/>
                  </a:lnTo>
                  <a:lnTo>
                    <a:pt x="232" y="93"/>
                  </a:lnTo>
                  <a:lnTo>
                    <a:pt x="232" y="92"/>
                  </a:lnTo>
                  <a:lnTo>
                    <a:pt x="232" y="90"/>
                  </a:lnTo>
                  <a:lnTo>
                    <a:pt x="232" y="89"/>
                  </a:lnTo>
                  <a:lnTo>
                    <a:pt x="232" y="89"/>
                  </a:lnTo>
                  <a:lnTo>
                    <a:pt x="233" y="88"/>
                  </a:lnTo>
                  <a:lnTo>
                    <a:pt x="233" y="87"/>
                  </a:lnTo>
                  <a:lnTo>
                    <a:pt x="232" y="87"/>
                  </a:lnTo>
                  <a:lnTo>
                    <a:pt x="231" y="86"/>
                  </a:lnTo>
                  <a:lnTo>
                    <a:pt x="228" y="86"/>
                  </a:lnTo>
                  <a:lnTo>
                    <a:pt x="227" y="85"/>
                  </a:lnTo>
                  <a:lnTo>
                    <a:pt x="225" y="84"/>
                  </a:lnTo>
                  <a:lnTo>
                    <a:pt x="225" y="84"/>
                  </a:lnTo>
                  <a:lnTo>
                    <a:pt x="224" y="82"/>
                  </a:lnTo>
                  <a:lnTo>
                    <a:pt x="226" y="81"/>
                  </a:lnTo>
                  <a:lnTo>
                    <a:pt x="227" y="81"/>
                  </a:lnTo>
                  <a:lnTo>
                    <a:pt x="230" y="81"/>
                  </a:lnTo>
                  <a:lnTo>
                    <a:pt x="232" y="79"/>
                  </a:lnTo>
                  <a:lnTo>
                    <a:pt x="234" y="79"/>
                  </a:lnTo>
                  <a:lnTo>
                    <a:pt x="236" y="77"/>
                  </a:lnTo>
                  <a:lnTo>
                    <a:pt x="236" y="74"/>
                  </a:lnTo>
                  <a:lnTo>
                    <a:pt x="236" y="71"/>
                  </a:lnTo>
                  <a:lnTo>
                    <a:pt x="235" y="71"/>
                  </a:lnTo>
                  <a:lnTo>
                    <a:pt x="235" y="71"/>
                  </a:lnTo>
                  <a:lnTo>
                    <a:pt x="234" y="70"/>
                  </a:lnTo>
                  <a:lnTo>
                    <a:pt x="230" y="69"/>
                  </a:lnTo>
                  <a:lnTo>
                    <a:pt x="230" y="69"/>
                  </a:lnTo>
                  <a:lnTo>
                    <a:pt x="227" y="69"/>
                  </a:lnTo>
                  <a:lnTo>
                    <a:pt x="227" y="70"/>
                  </a:lnTo>
                  <a:lnTo>
                    <a:pt x="226" y="70"/>
                  </a:lnTo>
                  <a:lnTo>
                    <a:pt x="223" y="70"/>
                  </a:lnTo>
                  <a:lnTo>
                    <a:pt x="223" y="70"/>
                  </a:lnTo>
                  <a:lnTo>
                    <a:pt x="218" y="72"/>
                  </a:lnTo>
                  <a:lnTo>
                    <a:pt x="214" y="73"/>
                  </a:lnTo>
                  <a:lnTo>
                    <a:pt x="214" y="73"/>
                  </a:lnTo>
                  <a:lnTo>
                    <a:pt x="213" y="73"/>
                  </a:lnTo>
                  <a:lnTo>
                    <a:pt x="212" y="72"/>
                  </a:lnTo>
                  <a:lnTo>
                    <a:pt x="211" y="70"/>
                  </a:lnTo>
                  <a:lnTo>
                    <a:pt x="213" y="69"/>
                  </a:lnTo>
                  <a:lnTo>
                    <a:pt x="214" y="68"/>
                  </a:lnTo>
                  <a:lnTo>
                    <a:pt x="216" y="67"/>
                  </a:lnTo>
                  <a:lnTo>
                    <a:pt x="217" y="66"/>
                  </a:lnTo>
                  <a:lnTo>
                    <a:pt x="217" y="65"/>
                  </a:lnTo>
                  <a:lnTo>
                    <a:pt x="216" y="64"/>
                  </a:lnTo>
                  <a:lnTo>
                    <a:pt x="214" y="62"/>
                  </a:lnTo>
                  <a:lnTo>
                    <a:pt x="213" y="60"/>
                  </a:lnTo>
                  <a:lnTo>
                    <a:pt x="212" y="58"/>
                  </a:lnTo>
                  <a:lnTo>
                    <a:pt x="211" y="58"/>
                  </a:lnTo>
                  <a:lnTo>
                    <a:pt x="211" y="57"/>
                  </a:lnTo>
                  <a:lnTo>
                    <a:pt x="211" y="57"/>
                  </a:lnTo>
                  <a:lnTo>
                    <a:pt x="211" y="55"/>
                  </a:lnTo>
                  <a:lnTo>
                    <a:pt x="212" y="55"/>
                  </a:lnTo>
                  <a:lnTo>
                    <a:pt x="213" y="53"/>
                  </a:lnTo>
                  <a:lnTo>
                    <a:pt x="214" y="51"/>
                  </a:lnTo>
                  <a:lnTo>
                    <a:pt x="215" y="50"/>
                  </a:lnTo>
                  <a:lnTo>
                    <a:pt x="214" y="49"/>
                  </a:lnTo>
                  <a:lnTo>
                    <a:pt x="216" y="48"/>
                  </a:lnTo>
                  <a:lnTo>
                    <a:pt x="219" y="48"/>
                  </a:lnTo>
                  <a:lnTo>
                    <a:pt x="220" y="47"/>
                  </a:lnTo>
                  <a:lnTo>
                    <a:pt x="220" y="45"/>
                  </a:lnTo>
                  <a:lnTo>
                    <a:pt x="219" y="43"/>
                  </a:lnTo>
                  <a:lnTo>
                    <a:pt x="218" y="43"/>
                  </a:lnTo>
                  <a:lnTo>
                    <a:pt x="216" y="43"/>
                  </a:lnTo>
                  <a:lnTo>
                    <a:pt x="214" y="43"/>
                  </a:lnTo>
                  <a:lnTo>
                    <a:pt x="214" y="44"/>
                  </a:lnTo>
                  <a:lnTo>
                    <a:pt x="213" y="44"/>
                  </a:lnTo>
                  <a:lnTo>
                    <a:pt x="213" y="44"/>
                  </a:lnTo>
                  <a:lnTo>
                    <a:pt x="212" y="46"/>
                  </a:lnTo>
                  <a:lnTo>
                    <a:pt x="211" y="46"/>
                  </a:lnTo>
                  <a:lnTo>
                    <a:pt x="208" y="48"/>
                  </a:lnTo>
                  <a:lnTo>
                    <a:pt x="207" y="48"/>
                  </a:lnTo>
                  <a:lnTo>
                    <a:pt x="205" y="50"/>
                  </a:lnTo>
                  <a:lnTo>
                    <a:pt x="205" y="50"/>
                  </a:lnTo>
                  <a:lnTo>
                    <a:pt x="204" y="51"/>
                  </a:lnTo>
                  <a:lnTo>
                    <a:pt x="203" y="51"/>
                  </a:lnTo>
                  <a:lnTo>
                    <a:pt x="203" y="53"/>
                  </a:lnTo>
                  <a:lnTo>
                    <a:pt x="201" y="55"/>
                  </a:lnTo>
                  <a:lnTo>
                    <a:pt x="199" y="56"/>
                  </a:lnTo>
                  <a:lnTo>
                    <a:pt x="199" y="56"/>
                  </a:lnTo>
                  <a:lnTo>
                    <a:pt x="195" y="58"/>
                  </a:lnTo>
                  <a:lnTo>
                    <a:pt x="193" y="59"/>
                  </a:lnTo>
                  <a:lnTo>
                    <a:pt x="195" y="55"/>
                  </a:lnTo>
                  <a:lnTo>
                    <a:pt x="195" y="51"/>
                  </a:lnTo>
                  <a:lnTo>
                    <a:pt x="196" y="48"/>
                  </a:lnTo>
                  <a:lnTo>
                    <a:pt x="196" y="44"/>
                  </a:lnTo>
                  <a:lnTo>
                    <a:pt x="195" y="42"/>
                  </a:lnTo>
                  <a:lnTo>
                    <a:pt x="194" y="40"/>
                  </a:lnTo>
                  <a:lnTo>
                    <a:pt x="193" y="38"/>
                  </a:lnTo>
                  <a:lnTo>
                    <a:pt x="198" y="37"/>
                  </a:lnTo>
                  <a:lnTo>
                    <a:pt x="199" y="36"/>
                  </a:lnTo>
                  <a:lnTo>
                    <a:pt x="198" y="35"/>
                  </a:lnTo>
                  <a:lnTo>
                    <a:pt x="199" y="34"/>
                  </a:lnTo>
                  <a:lnTo>
                    <a:pt x="199" y="32"/>
                  </a:lnTo>
                  <a:lnTo>
                    <a:pt x="199" y="32"/>
                  </a:lnTo>
                  <a:lnTo>
                    <a:pt x="199" y="31"/>
                  </a:lnTo>
                  <a:lnTo>
                    <a:pt x="199" y="29"/>
                  </a:lnTo>
                  <a:lnTo>
                    <a:pt x="200" y="28"/>
                  </a:lnTo>
                  <a:lnTo>
                    <a:pt x="201" y="25"/>
                  </a:lnTo>
                  <a:lnTo>
                    <a:pt x="201" y="23"/>
                  </a:lnTo>
                  <a:lnTo>
                    <a:pt x="199" y="22"/>
                  </a:lnTo>
                  <a:lnTo>
                    <a:pt x="198" y="20"/>
                  </a:lnTo>
                  <a:lnTo>
                    <a:pt x="196" y="19"/>
                  </a:lnTo>
                  <a:lnTo>
                    <a:pt x="195" y="18"/>
                  </a:lnTo>
                  <a:lnTo>
                    <a:pt x="194" y="17"/>
                  </a:lnTo>
                  <a:lnTo>
                    <a:pt x="195" y="16"/>
                  </a:lnTo>
                  <a:lnTo>
                    <a:pt x="196" y="15"/>
                  </a:lnTo>
                  <a:lnTo>
                    <a:pt x="196" y="15"/>
                  </a:lnTo>
                  <a:lnTo>
                    <a:pt x="197" y="14"/>
                  </a:lnTo>
                  <a:lnTo>
                    <a:pt x="197" y="13"/>
                  </a:lnTo>
                  <a:lnTo>
                    <a:pt x="197" y="13"/>
                  </a:lnTo>
                  <a:lnTo>
                    <a:pt x="197" y="12"/>
                  </a:lnTo>
                  <a:lnTo>
                    <a:pt x="196" y="10"/>
                  </a:lnTo>
                  <a:lnTo>
                    <a:pt x="194" y="8"/>
                  </a:lnTo>
                  <a:lnTo>
                    <a:pt x="193" y="7"/>
                  </a:lnTo>
                  <a:lnTo>
                    <a:pt x="191" y="5"/>
                  </a:lnTo>
                  <a:lnTo>
                    <a:pt x="190" y="4"/>
                  </a:lnTo>
                  <a:lnTo>
                    <a:pt x="189" y="3"/>
                  </a:lnTo>
                  <a:lnTo>
                    <a:pt x="187" y="3"/>
                  </a:lnTo>
                  <a:lnTo>
                    <a:pt x="186" y="3"/>
                  </a:lnTo>
                  <a:lnTo>
                    <a:pt x="185" y="4"/>
                  </a:lnTo>
                  <a:lnTo>
                    <a:pt x="181" y="3"/>
                  </a:lnTo>
                  <a:lnTo>
                    <a:pt x="179" y="3"/>
                  </a:lnTo>
                  <a:lnTo>
                    <a:pt x="178" y="3"/>
                  </a:lnTo>
                  <a:lnTo>
                    <a:pt x="176" y="2"/>
                  </a:lnTo>
                  <a:lnTo>
                    <a:pt x="174" y="1"/>
                  </a:lnTo>
                  <a:lnTo>
                    <a:pt x="174" y="1"/>
                  </a:lnTo>
                  <a:lnTo>
                    <a:pt x="173" y="1"/>
                  </a:lnTo>
                  <a:lnTo>
                    <a:pt x="170" y="1"/>
                  </a:lnTo>
                  <a:lnTo>
                    <a:pt x="168" y="1"/>
                  </a:lnTo>
                  <a:lnTo>
                    <a:pt x="166" y="2"/>
                  </a:lnTo>
                  <a:lnTo>
                    <a:pt x="164" y="2"/>
                  </a:lnTo>
                  <a:lnTo>
                    <a:pt x="162" y="2"/>
                  </a:lnTo>
                  <a:lnTo>
                    <a:pt x="159" y="2"/>
                  </a:lnTo>
                  <a:lnTo>
                    <a:pt x="155" y="2"/>
                  </a:lnTo>
                  <a:lnTo>
                    <a:pt x="153" y="2"/>
                  </a:lnTo>
                  <a:lnTo>
                    <a:pt x="152" y="3"/>
                  </a:lnTo>
                  <a:lnTo>
                    <a:pt x="149" y="2"/>
                  </a:lnTo>
                  <a:lnTo>
                    <a:pt x="148" y="2"/>
                  </a:lnTo>
                  <a:lnTo>
                    <a:pt x="145" y="2"/>
                  </a:lnTo>
                  <a:lnTo>
                    <a:pt x="142" y="3"/>
                  </a:lnTo>
                  <a:lnTo>
                    <a:pt x="142" y="3"/>
                  </a:lnTo>
                  <a:lnTo>
                    <a:pt x="140" y="2"/>
                  </a:lnTo>
                  <a:lnTo>
                    <a:pt x="136" y="1"/>
                  </a:lnTo>
                  <a:lnTo>
                    <a:pt x="134" y="0"/>
                  </a:lnTo>
                  <a:lnTo>
                    <a:pt x="132" y="1"/>
                  </a:lnTo>
                  <a:lnTo>
                    <a:pt x="131" y="3"/>
                  </a:lnTo>
                  <a:lnTo>
                    <a:pt x="130" y="5"/>
                  </a:lnTo>
                  <a:lnTo>
                    <a:pt x="129" y="7"/>
                  </a:lnTo>
                  <a:lnTo>
                    <a:pt x="127" y="9"/>
                  </a:lnTo>
                  <a:lnTo>
                    <a:pt x="124" y="10"/>
                  </a:lnTo>
                  <a:lnTo>
                    <a:pt x="122" y="10"/>
                  </a:lnTo>
                  <a:lnTo>
                    <a:pt x="120" y="11"/>
                  </a:lnTo>
                  <a:lnTo>
                    <a:pt x="119" y="11"/>
                  </a:lnTo>
                  <a:lnTo>
                    <a:pt x="118" y="11"/>
                  </a:lnTo>
                  <a:lnTo>
                    <a:pt x="117" y="11"/>
                  </a:lnTo>
                  <a:lnTo>
                    <a:pt x="114" y="12"/>
                  </a:lnTo>
                  <a:lnTo>
                    <a:pt x="115" y="15"/>
                  </a:lnTo>
                  <a:lnTo>
                    <a:pt x="114" y="17"/>
                  </a:lnTo>
                  <a:lnTo>
                    <a:pt x="114" y="18"/>
                  </a:lnTo>
                  <a:lnTo>
                    <a:pt x="114" y="20"/>
                  </a:lnTo>
                  <a:lnTo>
                    <a:pt x="114" y="21"/>
                  </a:lnTo>
                  <a:lnTo>
                    <a:pt x="114" y="22"/>
                  </a:lnTo>
                  <a:lnTo>
                    <a:pt x="113" y="22"/>
                  </a:lnTo>
                  <a:lnTo>
                    <a:pt x="112" y="20"/>
                  </a:lnTo>
                  <a:lnTo>
                    <a:pt x="111" y="19"/>
                  </a:lnTo>
                  <a:lnTo>
                    <a:pt x="109" y="18"/>
                  </a:lnTo>
                  <a:lnTo>
                    <a:pt x="106" y="16"/>
                  </a:lnTo>
                  <a:lnTo>
                    <a:pt x="106" y="13"/>
                  </a:lnTo>
                  <a:lnTo>
                    <a:pt x="105" y="12"/>
                  </a:lnTo>
                  <a:lnTo>
                    <a:pt x="104" y="11"/>
                  </a:lnTo>
                  <a:lnTo>
                    <a:pt x="103" y="10"/>
                  </a:lnTo>
                  <a:lnTo>
                    <a:pt x="101" y="7"/>
                  </a:lnTo>
                  <a:lnTo>
                    <a:pt x="101" y="7"/>
                  </a:lnTo>
                  <a:lnTo>
                    <a:pt x="101" y="7"/>
                  </a:lnTo>
                  <a:lnTo>
                    <a:pt x="100" y="7"/>
                  </a:lnTo>
                  <a:lnTo>
                    <a:pt x="99" y="7"/>
                  </a:lnTo>
                  <a:lnTo>
                    <a:pt x="97" y="6"/>
                  </a:lnTo>
                  <a:lnTo>
                    <a:pt x="96" y="7"/>
                  </a:lnTo>
                  <a:lnTo>
                    <a:pt x="96" y="7"/>
                  </a:lnTo>
                  <a:lnTo>
                    <a:pt x="96" y="7"/>
                  </a:lnTo>
                  <a:lnTo>
                    <a:pt x="95" y="7"/>
                  </a:lnTo>
                  <a:lnTo>
                    <a:pt x="94" y="8"/>
                  </a:lnTo>
                  <a:lnTo>
                    <a:pt x="94" y="10"/>
                  </a:lnTo>
                  <a:lnTo>
                    <a:pt x="92" y="12"/>
                  </a:lnTo>
                  <a:lnTo>
                    <a:pt x="92" y="14"/>
                  </a:lnTo>
                  <a:lnTo>
                    <a:pt x="91" y="16"/>
                  </a:lnTo>
                  <a:lnTo>
                    <a:pt x="91" y="16"/>
                  </a:lnTo>
                  <a:lnTo>
                    <a:pt x="91" y="17"/>
                  </a:lnTo>
                  <a:lnTo>
                    <a:pt x="90" y="19"/>
                  </a:lnTo>
                  <a:lnTo>
                    <a:pt x="89" y="19"/>
                  </a:lnTo>
                  <a:lnTo>
                    <a:pt x="88" y="21"/>
                  </a:lnTo>
                  <a:lnTo>
                    <a:pt x="86" y="24"/>
                  </a:lnTo>
                  <a:lnTo>
                    <a:pt x="82" y="27"/>
                  </a:lnTo>
                  <a:lnTo>
                    <a:pt x="79" y="31"/>
                  </a:lnTo>
                  <a:lnTo>
                    <a:pt x="78" y="31"/>
                  </a:lnTo>
                  <a:lnTo>
                    <a:pt x="77" y="32"/>
                  </a:lnTo>
                  <a:lnTo>
                    <a:pt x="76" y="32"/>
                  </a:lnTo>
                  <a:lnTo>
                    <a:pt x="76" y="33"/>
                  </a:lnTo>
                  <a:lnTo>
                    <a:pt x="76" y="34"/>
                  </a:lnTo>
                  <a:lnTo>
                    <a:pt x="76" y="34"/>
                  </a:lnTo>
                  <a:lnTo>
                    <a:pt x="76" y="35"/>
                  </a:lnTo>
                  <a:lnTo>
                    <a:pt x="76" y="38"/>
                  </a:lnTo>
                  <a:lnTo>
                    <a:pt x="76" y="41"/>
                  </a:lnTo>
                  <a:lnTo>
                    <a:pt x="76" y="43"/>
                  </a:lnTo>
                  <a:lnTo>
                    <a:pt x="75" y="46"/>
                  </a:lnTo>
                  <a:lnTo>
                    <a:pt x="75" y="46"/>
                  </a:lnTo>
                  <a:lnTo>
                    <a:pt x="74" y="46"/>
                  </a:lnTo>
                  <a:lnTo>
                    <a:pt x="74" y="47"/>
                  </a:lnTo>
                  <a:lnTo>
                    <a:pt x="73" y="47"/>
                  </a:lnTo>
                  <a:lnTo>
                    <a:pt x="73" y="48"/>
                  </a:lnTo>
                  <a:lnTo>
                    <a:pt x="73" y="49"/>
                  </a:lnTo>
                  <a:lnTo>
                    <a:pt x="73" y="50"/>
                  </a:lnTo>
                  <a:lnTo>
                    <a:pt x="73" y="51"/>
                  </a:lnTo>
                  <a:lnTo>
                    <a:pt x="73" y="53"/>
                  </a:lnTo>
                  <a:lnTo>
                    <a:pt x="72" y="55"/>
                  </a:lnTo>
                  <a:lnTo>
                    <a:pt x="71" y="56"/>
                  </a:lnTo>
                  <a:lnTo>
                    <a:pt x="72" y="57"/>
                  </a:lnTo>
                  <a:lnTo>
                    <a:pt x="72" y="58"/>
                  </a:lnTo>
                  <a:lnTo>
                    <a:pt x="73" y="60"/>
                  </a:lnTo>
                  <a:lnTo>
                    <a:pt x="73" y="61"/>
                  </a:lnTo>
                  <a:lnTo>
                    <a:pt x="73" y="61"/>
                  </a:lnTo>
                  <a:lnTo>
                    <a:pt x="74" y="62"/>
                  </a:lnTo>
                  <a:lnTo>
                    <a:pt x="74" y="62"/>
                  </a:lnTo>
                  <a:lnTo>
                    <a:pt x="74" y="63"/>
                  </a:lnTo>
                  <a:lnTo>
                    <a:pt x="74" y="64"/>
                  </a:lnTo>
                  <a:lnTo>
                    <a:pt x="74" y="65"/>
                  </a:lnTo>
                  <a:lnTo>
                    <a:pt x="75" y="67"/>
                  </a:lnTo>
                  <a:lnTo>
                    <a:pt x="75" y="70"/>
                  </a:lnTo>
                  <a:lnTo>
                    <a:pt x="75" y="72"/>
                  </a:lnTo>
                  <a:lnTo>
                    <a:pt x="75" y="73"/>
                  </a:lnTo>
                  <a:lnTo>
                    <a:pt x="76" y="73"/>
                  </a:lnTo>
                  <a:lnTo>
                    <a:pt x="76" y="75"/>
                  </a:lnTo>
                  <a:lnTo>
                    <a:pt x="75" y="77"/>
                  </a:lnTo>
                  <a:lnTo>
                    <a:pt x="74" y="79"/>
                  </a:lnTo>
                  <a:lnTo>
                    <a:pt x="74" y="80"/>
                  </a:lnTo>
                  <a:lnTo>
                    <a:pt x="74" y="80"/>
                  </a:lnTo>
                  <a:lnTo>
                    <a:pt x="73" y="81"/>
                  </a:lnTo>
                  <a:lnTo>
                    <a:pt x="73" y="82"/>
                  </a:lnTo>
                  <a:lnTo>
                    <a:pt x="73" y="82"/>
                  </a:lnTo>
                  <a:lnTo>
                    <a:pt x="71" y="83"/>
                  </a:lnTo>
                  <a:lnTo>
                    <a:pt x="71" y="83"/>
                  </a:lnTo>
                  <a:lnTo>
                    <a:pt x="71" y="82"/>
                  </a:lnTo>
                  <a:lnTo>
                    <a:pt x="71" y="81"/>
                  </a:lnTo>
                  <a:lnTo>
                    <a:pt x="72" y="80"/>
                  </a:lnTo>
                  <a:lnTo>
                    <a:pt x="72" y="79"/>
                  </a:lnTo>
                  <a:lnTo>
                    <a:pt x="71" y="79"/>
                  </a:lnTo>
                  <a:lnTo>
                    <a:pt x="71" y="79"/>
                  </a:lnTo>
                  <a:lnTo>
                    <a:pt x="70" y="79"/>
                  </a:lnTo>
                  <a:lnTo>
                    <a:pt x="69" y="80"/>
                  </a:lnTo>
                  <a:lnTo>
                    <a:pt x="66" y="81"/>
                  </a:lnTo>
                  <a:lnTo>
                    <a:pt x="66" y="82"/>
                  </a:lnTo>
                  <a:lnTo>
                    <a:pt x="66" y="82"/>
                  </a:lnTo>
                  <a:lnTo>
                    <a:pt x="66" y="82"/>
                  </a:lnTo>
                  <a:lnTo>
                    <a:pt x="64" y="82"/>
                  </a:lnTo>
                  <a:lnTo>
                    <a:pt x="64" y="82"/>
                  </a:lnTo>
                  <a:lnTo>
                    <a:pt x="64" y="82"/>
                  </a:lnTo>
                  <a:lnTo>
                    <a:pt x="63" y="82"/>
                  </a:lnTo>
                  <a:lnTo>
                    <a:pt x="63" y="84"/>
                  </a:lnTo>
                  <a:lnTo>
                    <a:pt x="61" y="84"/>
                  </a:lnTo>
                  <a:lnTo>
                    <a:pt x="59" y="85"/>
                  </a:lnTo>
                  <a:lnTo>
                    <a:pt x="58" y="85"/>
                  </a:lnTo>
                  <a:lnTo>
                    <a:pt x="58" y="85"/>
                  </a:lnTo>
                  <a:lnTo>
                    <a:pt x="57" y="85"/>
                  </a:lnTo>
                  <a:lnTo>
                    <a:pt x="57" y="85"/>
                  </a:lnTo>
                  <a:lnTo>
                    <a:pt x="57" y="86"/>
                  </a:lnTo>
                  <a:lnTo>
                    <a:pt x="57" y="88"/>
                  </a:lnTo>
                  <a:lnTo>
                    <a:pt x="57" y="89"/>
                  </a:lnTo>
                  <a:lnTo>
                    <a:pt x="58" y="91"/>
                  </a:lnTo>
                  <a:lnTo>
                    <a:pt x="58" y="91"/>
                  </a:lnTo>
                  <a:lnTo>
                    <a:pt x="57" y="93"/>
                  </a:lnTo>
                  <a:lnTo>
                    <a:pt x="57" y="94"/>
                  </a:lnTo>
                  <a:lnTo>
                    <a:pt x="56" y="95"/>
                  </a:lnTo>
                  <a:lnTo>
                    <a:pt x="55" y="96"/>
                  </a:lnTo>
                  <a:lnTo>
                    <a:pt x="55" y="98"/>
                  </a:lnTo>
                  <a:lnTo>
                    <a:pt x="54" y="99"/>
                  </a:lnTo>
                  <a:lnTo>
                    <a:pt x="53" y="101"/>
                  </a:lnTo>
                  <a:lnTo>
                    <a:pt x="52" y="106"/>
                  </a:lnTo>
                  <a:lnTo>
                    <a:pt x="51" y="111"/>
                  </a:lnTo>
                  <a:lnTo>
                    <a:pt x="49" y="115"/>
                  </a:lnTo>
                  <a:lnTo>
                    <a:pt x="48" y="119"/>
                  </a:lnTo>
                  <a:lnTo>
                    <a:pt x="48" y="123"/>
                  </a:lnTo>
                  <a:lnTo>
                    <a:pt x="47" y="127"/>
                  </a:lnTo>
                  <a:lnTo>
                    <a:pt x="47" y="127"/>
                  </a:lnTo>
                  <a:lnTo>
                    <a:pt x="47" y="129"/>
                  </a:lnTo>
                  <a:lnTo>
                    <a:pt x="46" y="133"/>
                  </a:lnTo>
                  <a:lnTo>
                    <a:pt x="46" y="134"/>
                  </a:lnTo>
                  <a:lnTo>
                    <a:pt x="45" y="135"/>
                  </a:lnTo>
                  <a:lnTo>
                    <a:pt x="45" y="137"/>
                  </a:lnTo>
                  <a:lnTo>
                    <a:pt x="43" y="139"/>
                  </a:lnTo>
                  <a:lnTo>
                    <a:pt x="40" y="143"/>
                  </a:lnTo>
                  <a:lnTo>
                    <a:pt x="38" y="146"/>
                  </a:lnTo>
                  <a:lnTo>
                    <a:pt x="36" y="147"/>
                  </a:lnTo>
                  <a:lnTo>
                    <a:pt x="32" y="151"/>
                  </a:lnTo>
                  <a:lnTo>
                    <a:pt x="32" y="151"/>
                  </a:lnTo>
                  <a:lnTo>
                    <a:pt x="31" y="151"/>
                  </a:lnTo>
                  <a:lnTo>
                    <a:pt x="31" y="151"/>
                  </a:lnTo>
                  <a:lnTo>
                    <a:pt x="31" y="151"/>
                  </a:lnTo>
                  <a:lnTo>
                    <a:pt x="30" y="151"/>
                  </a:lnTo>
                  <a:lnTo>
                    <a:pt x="29" y="151"/>
                  </a:lnTo>
                  <a:lnTo>
                    <a:pt x="27" y="150"/>
                  </a:lnTo>
                  <a:lnTo>
                    <a:pt x="26" y="150"/>
                  </a:lnTo>
                  <a:lnTo>
                    <a:pt x="23" y="150"/>
                  </a:lnTo>
                  <a:lnTo>
                    <a:pt x="20" y="150"/>
                  </a:lnTo>
                  <a:lnTo>
                    <a:pt x="16" y="150"/>
                  </a:lnTo>
                  <a:lnTo>
                    <a:pt x="10" y="150"/>
                  </a:lnTo>
                  <a:lnTo>
                    <a:pt x="1" y="150"/>
                  </a:lnTo>
                  <a:close/>
                </a:path>
              </a:pathLst>
            </a:custGeom>
            <a:solidFill>
              <a:schemeClr val="accent3"/>
            </a:solidFill>
            <a:ln w="9525" cap="flat" cmpd="sng">
              <a:solidFill>
                <a:srgbClr val="797979"/>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13" name="Google Shape;1213;p51" descr="{&quot;Key&quot;:&quot;taita taveta&quot;,&quot;Name&quot;:&quot;Taita Taveta&quot;,&quot;Value&quot;:26.0,&quot;Formula&quot;:&quot;26&quot;,&quot;Text&quot;:&quot;26&quot;,&quot;OfficeApplication&quot;:1,&quot;HasValue&quot;:true}"/>
            <p:cNvSpPr/>
            <p:nvPr/>
          </p:nvSpPr>
          <p:spPr>
            <a:xfrm>
              <a:off x="3021443" y="5045348"/>
              <a:ext cx="891599" cy="792426"/>
            </a:xfrm>
            <a:custGeom>
              <a:avLst/>
              <a:gdLst/>
              <a:ahLst/>
              <a:cxnLst/>
              <a:rect l="l" t="t" r="r" b="b"/>
              <a:pathLst>
                <a:path w="1491" h="1320" extrusionOk="0">
                  <a:moveTo>
                    <a:pt x="843" y="261"/>
                  </a:moveTo>
                  <a:lnTo>
                    <a:pt x="841" y="261"/>
                  </a:lnTo>
                  <a:lnTo>
                    <a:pt x="825" y="260"/>
                  </a:lnTo>
                  <a:lnTo>
                    <a:pt x="820" y="264"/>
                  </a:lnTo>
                  <a:lnTo>
                    <a:pt x="817" y="266"/>
                  </a:lnTo>
                  <a:lnTo>
                    <a:pt x="812" y="269"/>
                  </a:lnTo>
                  <a:lnTo>
                    <a:pt x="802" y="269"/>
                  </a:lnTo>
                  <a:lnTo>
                    <a:pt x="795" y="269"/>
                  </a:lnTo>
                  <a:lnTo>
                    <a:pt x="778" y="249"/>
                  </a:lnTo>
                  <a:lnTo>
                    <a:pt x="756" y="224"/>
                  </a:lnTo>
                  <a:lnTo>
                    <a:pt x="737" y="217"/>
                  </a:lnTo>
                  <a:lnTo>
                    <a:pt x="703" y="184"/>
                  </a:lnTo>
                  <a:lnTo>
                    <a:pt x="690" y="160"/>
                  </a:lnTo>
                  <a:lnTo>
                    <a:pt x="678" y="135"/>
                  </a:lnTo>
                  <a:lnTo>
                    <a:pt x="657" y="116"/>
                  </a:lnTo>
                  <a:lnTo>
                    <a:pt x="640" y="92"/>
                  </a:lnTo>
                  <a:lnTo>
                    <a:pt x="630" y="75"/>
                  </a:lnTo>
                  <a:lnTo>
                    <a:pt x="615" y="60"/>
                  </a:lnTo>
                  <a:lnTo>
                    <a:pt x="590" y="39"/>
                  </a:lnTo>
                  <a:lnTo>
                    <a:pt x="573" y="31"/>
                  </a:lnTo>
                  <a:lnTo>
                    <a:pt x="553" y="17"/>
                  </a:lnTo>
                  <a:lnTo>
                    <a:pt x="539" y="6"/>
                  </a:lnTo>
                  <a:lnTo>
                    <a:pt x="531" y="0"/>
                  </a:lnTo>
                  <a:lnTo>
                    <a:pt x="530" y="1"/>
                  </a:lnTo>
                  <a:lnTo>
                    <a:pt x="530" y="1"/>
                  </a:lnTo>
                  <a:lnTo>
                    <a:pt x="530" y="6"/>
                  </a:lnTo>
                  <a:lnTo>
                    <a:pt x="526" y="7"/>
                  </a:lnTo>
                  <a:lnTo>
                    <a:pt x="523" y="6"/>
                  </a:lnTo>
                  <a:lnTo>
                    <a:pt x="522" y="6"/>
                  </a:lnTo>
                  <a:lnTo>
                    <a:pt x="519" y="4"/>
                  </a:lnTo>
                  <a:lnTo>
                    <a:pt x="516" y="5"/>
                  </a:lnTo>
                  <a:lnTo>
                    <a:pt x="512" y="10"/>
                  </a:lnTo>
                  <a:lnTo>
                    <a:pt x="503" y="11"/>
                  </a:lnTo>
                  <a:lnTo>
                    <a:pt x="491" y="13"/>
                  </a:lnTo>
                  <a:lnTo>
                    <a:pt x="478" y="22"/>
                  </a:lnTo>
                  <a:lnTo>
                    <a:pt x="460" y="30"/>
                  </a:lnTo>
                  <a:lnTo>
                    <a:pt x="439" y="42"/>
                  </a:lnTo>
                  <a:lnTo>
                    <a:pt x="412" y="56"/>
                  </a:lnTo>
                  <a:lnTo>
                    <a:pt x="389" y="71"/>
                  </a:lnTo>
                  <a:lnTo>
                    <a:pt x="369" y="82"/>
                  </a:lnTo>
                  <a:lnTo>
                    <a:pt x="352" y="89"/>
                  </a:lnTo>
                  <a:lnTo>
                    <a:pt x="343" y="86"/>
                  </a:lnTo>
                  <a:lnTo>
                    <a:pt x="324" y="80"/>
                  </a:lnTo>
                  <a:lnTo>
                    <a:pt x="323" y="84"/>
                  </a:lnTo>
                  <a:lnTo>
                    <a:pt x="323" y="86"/>
                  </a:lnTo>
                  <a:lnTo>
                    <a:pt x="323" y="86"/>
                  </a:lnTo>
                  <a:lnTo>
                    <a:pt x="319" y="109"/>
                  </a:lnTo>
                  <a:lnTo>
                    <a:pt x="306" y="167"/>
                  </a:lnTo>
                  <a:lnTo>
                    <a:pt x="299" y="173"/>
                  </a:lnTo>
                  <a:lnTo>
                    <a:pt x="287" y="184"/>
                  </a:lnTo>
                  <a:lnTo>
                    <a:pt x="272" y="295"/>
                  </a:lnTo>
                  <a:lnTo>
                    <a:pt x="269" y="325"/>
                  </a:lnTo>
                  <a:lnTo>
                    <a:pt x="269" y="326"/>
                  </a:lnTo>
                  <a:lnTo>
                    <a:pt x="267" y="346"/>
                  </a:lnTo>
                  <a:lnTo>
                    <a:pt x="264" y="358"/>
                  </a:lnTo>
                  <a:lnTo>
                    <a:pt x="248" y="361"/>
                  </a:lnTo>
                  <a:lnTo>
                    <a:pt x="249" y="381"/>
                  </a:lnTo>
                  <a:lnTo>
                    <a:pt x="250" y="436"/>
                  </a:lnTo>
                  <a:lnTo>
                    <a:pt x="244" y="449"/>
                  </a:lnTo>
                  <a:lnTo>
                    <a:pt x="241" y="451"/>
                  </a:lnTo>
                  <a:lnTo>
                    <a:pt x="231" y="452"/>
                  </a:lnTo>
                  <a:lnTo>
                    <a:pt x="222" y="446"/>
                  </a:lnTo>
                  <a:lnTo>
                    <a:pt x="218" y="443"/>
                  </a:lnTo>
                  <a:lnTo>
                    <a:pt x="218" y="443"/>
                  </a:lnTo>
                  <a:lnTo>
                    <a:pt x="194" y="445"/>
                  </a:lnTo>
                  <a:lnTo>
                    <a:pt x="193" y="445"/>
                  </a:lnTo>
                  <a:lnTo>
                    <a:pt x="99" y="451"/>
                  </a:lnTo>
                  <a:lnTo>
                    <a:pt x="100" y="455"/>
                  </a:lnTo>
                  <a:lnTo>
                    <a:pt x="100" y="472"/>
                  </a:lnTo>
                  <a:lnTo>
                    <a:pt x="104" y="486"/>
                  </a:lnTo>
                  <a:lnTo>
                    <a:pt x="105" y="490"/>
                  </a:lnTo>
                  <a:lnTo>
                    <a:pt x="115" y="549"/>
                  </a:lnTo>
                  <a:lnTo>
                    <a:pt x="111" y="562"/>
                  </a:lnTo>
                  <a:lnTo>
                    <a:pt x="71" y="603"/>
                  </a:lnTo>
                  <a:lnTo>
                    <a:pt x="51" y="620"/>
                  </a:lnTo>
                  <a:lnTo>
                    <a:pt x="44" y="628"/>
                  </a:lnTo>
                  <a:lnTo>
                    <a:pt x="32" y="641"/>
                  </a:lnTo>
                  <a:lnTo>
                    <a:pt x="23" y="649"/>
                  </a:lnTo>
                  <a:lnTo>
                    <a:pt x="22" y="653"/>
                  </a:lnTo>
                  <a:lnTo>
                    <a:pt x="17" y="658"/>
                  </a:lnTo>
                  <a:lnTo>
                    <a:pt x="9" y="671"/>
                  </a:lnTo>
                  <a:lnTo>
                    <a:pt x="2" y="681"/>
                  </a:lnTo>
                  <a:lnTo>
                    <a:pt x="0" y="688"/>
                  </a:lnTo>
                  <a:lnTo>
                    <a:pt x="1" y="693"/>
                  </a:lnTo>
                  <a:lnTo>
                    <a:pt x="5" y="697"/>
                  </a:lnTo>
                  <a:lnTo>
                    <a:pt x="11" y="697"/>
                  </a:lnTo>
                  <a:lnTo>
                    <a:pt x="27" y="695"/>
                  </a:lnTo>
                  <a:lnTo>
                    <a:pt x="34" y="700"/>
                  </a:lnTo>
                  <a:lnTo>
                    <a:pt x="35" y="705"/>
                  </a:lnTo>
                  <a:lnTo>
                    <a:pt x="33" y="711"/>
                  </a:lnTo>
                  <a:lnTo>
                    <a:pt x="18" y="733"/>
                  </a:lnTo>
                  <a:lnTo>
                    <a:pt x="14" y="741"/>
                  </a:lnTo>
                  <a:lnTo>
                    <a:pt x="15" y="749"/>
                  </a:lnTo>
                  <a:lnTo>
                    <a:pt x="18" y="754"/>
                  </a:lnTo>
                  <a:lnTo>
                    <a:pt x="25" y="754"/>
                  </a:lnTo>
                  <a:lnTo>
                    <a:pt x="46" y="747"/>
                  </a:lnTo>
                  <a:lnTo>
                    <a:pt x="69" y="740"/>
                  </a:lnTo>
                  <a:lnTo>
                    <a:pt x="82" y="740"/>
                  </a:lnTo>
                  <a:lnTo>
                    <a:pt x="95" y="744"/>
                  </a:lnTo>
                  <a:lnTo>
                    <a:pt x="101" y="753"/>
                  </a:lnTo>
                  <a:lnTo>
                    <a:pt x="136" y="767"/>
                  </a:lnTo>
                  <a:lnTo>
                    <a:pt x="147" y="776"/>
                  </a:lnTo>
                  <a:lnTo>
                    <a:pt x="151" y="784"/>
                  </a:lnTo>
                  <a:lnTo>
                    <a:pt x="154" y="793"/>
                  </a:lnTo>
                  <a:lnTo>
                    <a:pt x="169" y="828"/>
                  </a:lnTo>
                  <a:lnTo>
                    <a:pt x="202" y="907"/>
                  </a:lnTo>
                  <a:lnTo>
                    <a:pt x="278" y="957"/>
                  </a:lnTo>
                  <a:lnTo>
                    <a:pt x="295" y="970"/>
                  </a:lnTo>
                  <a:lnTo>
                    <a:pt x="304" y="977"/>
                  </a:lnTo>
                  <a:lnTo>
                    <a:pt x="362" y="1017"/>
                  </a:lnTo>
                  <a:lnTo>
                    <a:pt x="367" y="1018"/>
                  </a:lnTo>
                  <a:lnTo>
                    <a:pt x="369" y="1022"/>
                  </a:lnTo>
                  <a:lnTo>
                    <a:pt x="389" y="1037"/>
                  </a:lnTo>
                  <a:lnTo>
                    <a:pt x="482" y="1104"/>
                  </a:lnTo>
                  <a:lnTo>
                    <a:pt x="496" y="1114"/>
                  </a:lnTo>
                  <a:lnTo>
                    <a:pt x="500" y="1115"/>
                  </a:lnTo>
                  <a:lnTo>
                    <a:pt x="520" y="1131"/>
                  </a:lnTo>
                  <a:lnTo>
                    <a:pt x="573" y="1172"/>
                  </a:lnTo>
                  <a:lnTo>
                    <a:pt x="601" y="1192"/>
                  </a:lnTo>
                  <a:lnTo>
                    <a:pt x="611" y="1197"/>
                  </a:lnTo>
                  <a:lnTo>
                    <a:pt x="629" y="1212"/>
                  </a:lnTo>
                  <a:lnTo>
                    <a:pt x="660" y="1233"/>
                  </a:lnTo>
                  <a:lnTo>
                    <a:pt x="667" y="1238"/>
                  </a:lnTo>
                  <a:lnTo>
                    <a:pt x="707" y="1268"/>
                  </a:lnTo>
                  <a:lnTo>
                    <a:pt x="740" y="1290"/>
                  </a:lnTo>
                  <a:lnTo>
                    <a:pt x="743" y="1294"/>
                  </a:lnTo>
                  <a:lnTo>
                    <a:pt x="760" y="1305"/>
                  </a:lnTo>
                  <a:lnTo>
                    <a:pt x="775" y="1315"/>
                  </a:lnTo>
                  <a:lnTo>
                    <a:pt x="783" y="1320"/>
                  </a:lnTo>
                  <a:lnTo>
                    <a:pt x="1073" y="1213"/>
                  </a:lnTo>
                  <a:lnTo>
                    <a:pt x="1087" y="1208"/>
                  </a:lnTo>
                  <a:lnTo>
                    <a:pt x="1127" y="1192"/>
                  </a:lnTo>
                  <a:lnTo>
                    <a:pt x="1175" y="1174"/>
                  </a:lnTo>
                  <a:lnTo>
                    <a:pt x="1223" y="1156"/>
                  </a:lnTo>
                  <a:lnTo>
                    <a:pt x="1224" y="1157"/>
                  </a:lnTo>
                  <a:lnTo>
                    <a:pt x="1232" y="1154"/>
                  </a:lnTo>
                  <a:lnTo>
                    <a:pt x="1231" y="1153"/>
                  </a:lnTo>
                  <a:lnTo>
                    <a:pt x="1233" y="1152"/>
                  </a:lnTo>
                  <a:lnTo>
                    <a:pt x="1239" y="1150"/>
                  </a:lnTo>
                  <a:lnTo>
                    <a:pt x="1288" y="1035"/>
                  </a:lnTo>
                  <a:lnTo>
                    <a:pt x="1298" y="1011"/>
                  </a:lnTo>
                  <a:lnTo>
                    <a:pt x="1315" y="970"/>
                  </a:lnTo>
                  <a:lnTo>
                    <a:pt x="1226" y="918"/>
                  </a:lnTo>
                  <a:lnTo>
                    <a:pt x="1228" y="915"/>
                  </a:lnTo>
                  <a:lnTo>
                    <a:pt x="1240" y="892"/>
                  </a:lnTo>
                  <a:lnTo>
                    <a:pt x="1256" y="864"/>
                  </a:lnTo>
                  <a:lnTo>
                    <a:pt x="1338" y="908"/>
                  </a:lnTo>
                  <a:lnTo>
                    <a:pt x="1368" y="805"/>
                  </a:lnTo>
                  <a:lnTo>
                    <a:pt x="1370" y="797"/>
                  </a:lnTo>
                  <a:lnTo>
                    <a:pt x="1374" y="793"/>
                  </a:lnTo>
                  <a:lnTo>
                    <a:pt x="1378" y="792"/>
                  </a:lnTo>
                  <a:lnTo>
                    <a:pt x="1383" y="788"/>
                  </a:lnTo>
                  <a:lnTo>
                    <a:pt x="1408" y="708"/>
                  </a:lnTo>
                  <a:lnTo>
                    <a:pt x="1440" y="601"/>
                  </a:lnTo>
                  <a:lnTo>
                    <a:pt x="1491" y="429"/>
                  </a:lnTo>
                  <a:lnTo>
                    <a:pt x="1490" y="351"/>
                  </a:lnTo>
                  <a:lnTo>
                    <a:pt x="1491" y="349"/>
                  </a:lnTo>
                  <a:lnTo>
                    <a:pt x="1477" y="343"/>
                  </a:lnTo>
                  <a:lnTo>
                    <a:pt x="1466" y="340"/>
                  </a:lnTo>
                  <a:lnTo>
                    <a:pt x="1455" y="342"/>
                  </a:lnTo>
                  <a:lnTo>
                    <a:pt x="1447" y="344"/>
                  </a:lnTo>
                  <a:lnTo>
                    <a:pt x="1441" y="342"/>
                  </a:lnTo>
                  <a:lnTo>
                    <a:pt x="1436" y="335"/>
                  </a:lnTo>
                  <a:lnTo>
                    <a:pt x="1433" y="331"/>
                  </a:lnTo>
                  <a:lnTo>
                    <a:pt x="1429" y="329"/>
                  </a:lnTo>
                  <a:lnTo>
                    <a:pt x="1423" y="327"/>
                  </a:lnTo>
                  <a:lnTo>
                    <a:pt x="1416" y="317"/>
                  </a:lnTo>
                  <a:lnTo>
                    <a:pt x="1415" y="315"/>
                  </a:lnTo>
                  <a:lnTo>
                    <a:pt x="1410" y="315"/>
                  </a:lnTo>
                  <a:lnTo>
                    <a:pt x="1405" y="308"/>
                  </a:lnTo>
                  <a:lnTo>
                    <a:pt x="1404" y="307"/>
                  </a:lnTo>
                  <a:lnTo>
                    <a:pt x="1401" y="308"/>
                  </a:lnTo>
                  <a:lnTo>
                    <a:pt x="1390" y="315"/>
                  </a:lnTo>
                  <a:lnTo>
                    <a:pt x="1383" y="319"/>
                  </a:lnTo>
                  <a:lnTo>
                    <a:pt x="1376" y="325"/>
                  </a:lnTo>
                  <a:lnTo>
                    <a:pt x="1368" y="330"/>
                  </a:lnTo>
                  <a:lnTo>
                    <a:pt x="1353" y="324"/>
                  </a:lnTo>
                  <a:lnTo>
                    <a:pt x="1337" y="312"/>
                  </a:lnTo>
                  <a:lnTo>
                    <a:pt x="1337" y="312"/>
                  </a:lnTo>
                  <a:lnTo>
                    <a:pt x="1336" y="312"/>
                  </a:lnTo>
                  <a:lnTo>
                    <a:pt x="1329" y="308"/>
                  </a:lnTo>
                  <a:lnTo>
                    <a:pt x="1320" y="299"/>
                  </a:lnTo>
                  <a:lnTo>
                    <a:pt x="1314" y="294"/>
                  </a:lnTo>
                  <a:lnTo>
                    <a:pt x="1300" y="294"/>
                  </a:lnTo>
                  <a:lnTo>
                    <a:pt x="1285" y="296"/>
                  </a:lnTo>
                  <a:lnTo>
                    <a:pt x="1272" y="299"/>
                  </a:lnTo>
                  <a:lnTo>
                    <a:pt x="1265" y="303"/>
                  </a:lnTo>
                  <a:lnTo>
                    <a:pt x="1252" y="310"/>
                  </a:lnTo>
                  <a:lnTo>
                    <a:pt x="1236" y="309"/>
                  </a:lnTo>
                  <a:lnTo>
                    <a:pt x="1215" y="307"/>
                  </a:lnTo>
                  <a:lnTo>
                    <a:pt x="1207" y="313"/>
                  </a:lnTo>
                  <a:lnTo>
                    <a:pt x="1194" y="312"/>
                  </a:lnTo>
                  <a:lnTo>
                    <a:pt x="1185" y="312"/>
                  </a:lnTo>
                  <a:lnTo>
                    <a:pt x="1170" y="315"/>
                  </a:lnTo>
                  <a:lnTo>
                    <a:pt x="1162" y="321"/>
                  </a:lnTo>
                  <a:lnTo>
                    <a:pt x="1147" y="328"/>
                  </a:lnTo>
                  <a:lnTo>
                    <a:pt x="1136" y="327"/>
                  </a:lnTo>
                  <a:lnTo>
                    <a:pt x="1129" y="323"/>
                  </a:lnTo>
                  <a:lnTo>
                    <a:pt x="1121" y="328"/>
                  </a:lnTo>
                  <a:lnTo>
                    <a:pt x="1114" y="334"/>
                  </a:lnTo>
                  <a:lnTo>
                    <a:pt x="1114" y="332"/>
                  </a:lnTo>
                  <a:lnTo>
                    <a:pt x="1101" y="329"/>
                  </a:lnTo>
                  <a:lnTo>
                    <a:pt x="1087" y="326"/>
                  </a:lnTo>
                  <a:lnTo>
                    <a:pt x="1062" y="323"/>
                  </a:lnTo>
                  <a:lnTo>
                    <a:pt x="1043" y="318"/>
                  </a:lnTo>
                  <a:lnTo>
                    <a:pt x="1021" y="314"/>
                  </a:lnTo>
                  <a:lnTo>
                    <a:pt x="1011" y="314"/>
                  </a:lnTo>
                  <a:lnTo>
                    <a:pt x="992" y="313"/>
                  </a:lnTo>
                  <a:lnTo>
                    <a:pt x="981" y="306"/>
                  </a:lnTo>
                  <a:lnTo>
                    <a:pt x="980" y="305"/>
                  </a:lnTo>
                  <a:lnTo>
                    <a:pt x="963" y="295"/>
                  </a:lnTo>
                  <a:lnTo>
                    <a:pt x="959" y="292"/>
                  </a:lnTo>
                  <a:lnTo>
                    <a:pt x="942" y="286"/>
                  </a:lnTo>
                  <a:lnTo>
                    <a:pt x="941" y="285"/>
                  </a:lnTo>
                  <a:lnTo>
                    <a:pt x="933" y="277"/>
                  </a:lnTo>
                  <a:lnTo>
                    <a:pt x="928" y="277"/>
                  </a:lnTo>
                  <a:lnTo>
                    <a:pt x="921" y="276"/>
                  </a:lnTo>
                  <a:lnTo>
                    <a:pt x="915" y="274"/>
                  </a:lnTo>
                  <a:lnTo>
                    <a:pt x="911" y="272"/>
                  </a:lnTo>
                  <a:lnTo>
                    <a:pt x="900" y="267"/>
                  </a:lnTo>
                  <a:lnTo>
                    <a:pt x="885" y="263"/>
                  </a:lnTo>
                  <a:lnTo>
                    <a:pt x="882" y="263"/>
                  </a:lnTo>
                  <a:lnTo>
                    <a:pt x="876" y="262"/>
                  </a:lnTo>
                  <a:lnTo>
                    <a:pt x="867" y="259"/>
                  </a:lnTo>
                  <a:lnTo>
                    <a:pt x="854" y="260"/>
                  </a:lnTo>
                  <a:lnTo>
                    <a:pt x="843" y="261"/>
                  </a:lnTo>
                  <a:close/>
                </a:path>
              </a:pathLst>
            </a:custGeom>
            <a:solidFill>
              <a:srgbClr val="323F4F"/>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14" name="Google Shape;1214;p51" descr="{&quot;Key&quot;:&quot;tana river&quot;,&quot;Name&quot;:&quot;Tana River&quot;,&quot;Value&quot;:11.0,&quot;Formula&quot;:&quot;11&quot;,&quot;Text&quot;:&quot;11&quot;,&quot;OfficeApplication&quot;:1,&quot;HasValue&quot;:true}"/>
            <p:cNvSpPr/>
            <p:nvPr/>
          </p:nvSpPr>
          <p:spPr>
            <a:xfrm>
              <a:off x="3465997" y="3584234"/>
              <a:ext cx="1256458" cy="1671095"/>
            </a:xfrm>
            <a:custGeom>
              <a:avLst/>
              <a:gdLst/>
              <a:ahLst/>
              <a:cxnLst/>
              <a:rect l="l" t="t" r="r" b="b"/>
              <a:pathLst>
                <a:path w="2103" h="2785" extrusionOk="0">
                  <a:moveTo>
                    <a:pt x="594" y="2747"/>
                  </a:moveTo>
                  <a:lnTo>
                    <a:pt x="610" y="2759"/>
                  </a:lnTo>
                  <a:lnTo>
                    <a:pt x="625" y="2765"/>
                  </a:lnTo>
                  <a:lnTo>
                    <a:pt x="633" y="2760"/>
                  </a:lnTo>
                  <a:lnTo>
                    <a:pt x="640" y="2754"/>
                  </a:lnTo>
                  <a:lnTo>
                    <a:pt x="648" y="2750"/>
                  </a:lnTo>
                  <a:lnTo>
                    <a:pt x="659" y="2743"/>
                  </a:lnTo>
                  <a:lnTo>
                    <a:pt x="661" y="2742"/>
                  </a:lnTo>
                  <a:lnTo>
                    <a:pt x="662" y="2743"/>
                  </a:lnTo>
                  <a:lnTo>
                    <a:pt x="667" y="2750"/>
                  </a:lnTo>
                  <a:lnTo>
                    <a:pt x="671" y="2751"/>
                  </a:lnTo>
                  <a:lnTo>
                    <a:pt x="672" y="2753"/>
                  </a:lnTo>
                  <a:lnTo>
                    <a:pt x="679" y="2763"/>
                  </a:lnTo>
                  <a:lnTo>
                    <a:pt x="685" y="2765"/>
                  </a:lnTo>
                  <a:lnTo>
                    <a:pt x="689" y="2767"/>
                  </a:lnTo>
                  <a:lnTo>
                    <a:pt x="692" y="2771"/>
                  </a:lnTo>
                  <a:lnTo>
                    <a:pt x="698" y="2778"/>
                  </a:lnTo>
                  <a:lnTo>
                    <a:pt x="703" y="2780"/>
                  </a:lnTo>
                  <a:lnTo>
                    <a:pt x="711" y="2778"/>
                  </a:lnTo>
                  <a:lnTo>
                    <a:pt x="721" y="2776"/>
                  </a:lnTo>
                  <a:lnTo>
                    <a:pt x="732" y="2779"/>
                  </a:lnTo>
                  <a:lnTo>
                    <a:pt x="746" y="2785"/>
                  </a:lnTo>
                  <a:lnTo>
                    <a:pt x="751" y="2780"/>
                  </a:lnTo>
                  <a:lnTo>
                    <a:pt x="1339" y="2086"/>
                  </a:lnTo>
                  <a:lnTo>
                    <a:pt x="1343" y="2093"/>
                  </a:lnTo>
                  <a:lnTo>
                    <a:pt x="1348" y="2098"/>
                  </a:lnTo>
                  <a:lnTo>
                    <a:pt x="1398" y="2169"/>
                  </a:lnTo>
                  <a:lnTo>
                    <a:pt x="1423" y="2203"/>
                  </a:lnTo>
                  <a:lnTo>
                    <a:pt x="1433" y="2218"/>
                  </a:lnTo>
                  <a:lnTo>
                    <a:pt x="1440" y="2227"/>
                  </a:lnTo>
                  <a:lnTo>
                    <a:pt x="1440" y="2229"/>
                  </a:lnTo>
                  <a:lnTo>
                    <a:pt x="1460" y="2258"/>
                  </a:lnTo>
                  <a:lnTo>
                    <a:pt x="1480" y="2289"/>
                  </a:lnTo>
                  <a:lnTo>
                    <a:pt x="1483" y="2285"/>
                  </a:lnTo>
                  <a:lnTo>
                    <a:pt x="1499" y="2306"/>
                  </a:lnTo>
                  <a:lnTo>
                    <a:pt x="1520" y="2332"/>
                  </a:lnTo>
                  <a:lnTo>
                    <a:pt x="1519" y="2342"/>
                  </a:lnTo>
                  <a:lnTo>
                    <a:pt x="1624" y="2491"/>
                  </a:lnTo>
                  <a:lnTo>
                    <a:pt x="1628" y="2482"/>
                  </a:lnTo>
                  <a:lnTo>
                    <a:pt x="1625" y="2477"/>
                  </a:lnTo>
                  <a:lnTo>
                    <a:pt x="1620" y="2472"/>
                  </a:lnTo>
                  <a:lnTo>
                    <a:pt x="1625" y="2471"/>
                  </a:lnTo>
                  <a:lnTo>
                    <a:pt x="1629" y="2471"/>
                  </a:lnTo>
                  <a:lnTo>
                    <a:pt x="1631" y="2470"/>
                  </a:lnTo>
                  <a:lnTo>
                    <a:pt x="1636" y="2467"/>
                  </a:lnTo>
                  <a:lnTo>
                    <a:pt x="1642" y="2459"/>
                  </a:lnTo>
                  <a:lnTo>
                    <a:pt x="1647" y="2450"/>
                  </a:lnTo>
                  <a:lnTo>
                    <a:pt x="1650" y="2443"/>
                  </a:lnTo>
                  <a:lnTo>
                    <a:pt x="1658" y="2432"/>
                  </a:lnTo>
                  <a:lnTo>
                    <a:pt x="1690" y="2397"/>
                  </a:lnTo>
                  <a:lnTo>
                    <a:pt x="1691" y="2391"/>
                  </a:lnTo>
                  <a:lnTo>
                    <a:pt x="1700" y="2389"/>
                  </a:lnTo>
                  <a:lnTo>
                    <a:pt x="1706" y="2385"/>
                  </a:lnTo>
                  <a:lnTo>
                    <a:pt x="1716" y="2375"/>
                  </a:lnTo>
                  <a:lnTo>
                    <a:pt x="1723" y="2369"/>
                  </a:lnTo>
                  <a:lnTo>
                    <a:pt x="1736" y="2359"/>
                  </a:lnTo>
                  <a:lnTo>
                    <a:pt x="1761" y="2346"/>
                  </a:lnTo>
                  <a:lnTo>
                    <a:pt x="1777" y="2335"/>
                  </a:lnTo>
                  <a:lnTo>
                    <a:pt x="1823" y="2314"/>
                  </a:lnTo>
                  <a:lnTo>
                    <a:pt x="1830" y="2310"/>
                  </a:lnTo>
                  <a:lnTo>
                    <a:pt x="1840" y="2304"/>
                  </a:lnTo>
                  <a:lnTo>
                    <a:pt x="1849" y="2301"/>
                  </a:lnTo>
                  <a:lnTo>
                    <a:pt x="1862" y="2298"/>
                  </a:lnTo>
                  <a:lnTo>
                    <a:pt x="1869" y="2294"/>
                  </a:lnTo>
                  <a:lnTo>
                    <a:pt x="1891" y="2289"/>
                  </a:lnTo>
                  <a:lnTo>
                    <a:pt x="1924" y="2287"/>
                  </a:lnTo>
                  <a:lnTo>
                    <a:pt x="1918" y="2280"/>
                  </a:lnTo>
                  <a:lnTo>
                    <a:pt x="1929" y="2280"/>
                  </a:lnTo>
                  <a:lnTo>
                    <a:pt x="1933" y="2281"/>
                  </a:lnTo>
                  <a:lnTo>
                    <a:pt x="1937" y="2287"/>
                  </a:lnTo>
                  <a:lnTo>
                    <a:pt x="1940" y="2289"/>
                  </a:lnTo>
                  <a:lnTo>
                    <a:pt x="1960" y="2295"/>
                  </a:lnTo>
                  <a:lnTo>
                    <a:pt x="1975" y="2304"/>
                  </a:lnTo>
                  <a:lnTo>
                    <a:pt x="1990" y="2309"/>
                  </a:lnTo>
                  <a:lnTo>
                    <a:pt x="2001" y="2313"/>
                  </a:lnTo>
                  <a:lnTo>
                    <a:pt x="2007" y="2312"/>
                  </a:lnTo>
                  <a:lnTo>
                    <a:pt x="2020" y="2304"/>
                  </a:lnTo>
                  <a:lnTo>
                    <a:pt x="2036" y="2295"/>
                  </a:lnTo>
                  <a:lnTo>
                    <a:pt x="2050" y="2281"/>
                  </a:lnTo>
                  <a:lnTo>
                    <a:pt x="2058" y="2269"/>
                  </a:lnTo>
                  <a:lnTo>
                    <a:pt x="2078" y="2248"/>
                  </a:lnTo>
                  <a:lnTo>
                    <a:pt x="2091" y="2237"/>
                  </a:lnTo>
                  <a:lnTo>
                    <a:pt x="2103" y="2231"/>
                  </a:lnTo>
                  <a:lnTo>
                    <a:pt x="2073" y="2224"/>
                  </a:lnTo>
                  <a:lnTo>
                    <a:pt x="2062" y="2229"/>
                  </a:lnTo>
                  <a:lnTo>
                    <a:pt x="2050" y="2228"/>
                  </a:lnTo>
                  <a:lnTo>
                    <a:pt x="2036" y="2226"/>
                  </a:lnTo>
                  <a:lnTo>
                    <a:pt x="2025" y="2225"/>
                  </a:lnTo>
                  <a:lnTo>
                    <a:pt x="2010" y="2220"/>
                  </a:lnTo>
                  <a:lnTo>
                    <a:pt x="1998" y="2215"/>
                  </a:lnTo>
                  <a:lnTo>
                    <a:pt x="1983" y="2210"/>
                  </a:lnTo>
                  <a:lnTo>
                    <a:pt x="1970" y="2207"/>
                  </a:lnTo>
                  <a:lnTo>
                    <a:pt x="1963" y="2207"/>
                  </a:lnTo>
                  <a:lnTo>
                    <a:pt x="1954" y="2204"/>
                  </a:lnTo>
                  <a:lnTo>
                    <a:pt x="1940" y="2199"/>
                  </a:lnTo>
                  <a:lnTo>
                    <a:pt x="1920" y="2196"/>
                  </a:lnTo>
                  <a:lnTo>
                    <a:pt x="1900" y="2190"/>
                  </a:lnTo>
                  <a:lnTo>
                    <a:pt x="1879" y="2182"/>
                  </a:lnTo>
                  <a:lnTo>
                    <a:pt x="1859" y="2175"/>
                  </a:lnTo>
                  <a:lnTo>
                    <a:pt x="1847" y="2171"/>
                  </a:lnTo>
                  <a:lnTo>
                    <a:pt x="1846" y="2169"/>
                  </a:lnTo>
                  <a:lnTo>
                    <a:pt x="1842" y="2160"/>
                  </a:lnTo>
                  <a:lnTo>
                    <a:pt x="1784" y="2160"/>
                  </a:lnTo>
                  <a:lnTo>
                    <a:pt x="1777" y="2160"/>
                  </a:lnTo>
                  <a:lnTo>
                    <a:pt x="1772" y="2169"/>
                  </a:lnTo>
                  <a:lnTo>
                    <a:pt x="1760" y="2171"/>
                  </a:lnTo>
                  <a:lnTo>
                    <a:pt x="1750" y="2172"/>
                  </a:lnTo>
                  <a:lnTo>
                    <a:pt x="1748" y="2167"/>
                  </a:lnTo>
                  <a:lnTo>
                    <a:pt x="1747" y="2160"/>
                  </a:lnTo>
                  <a:lnTo>
                    <a:pt x="1726" y="2160"/>
                  </a:lnTo>
                  <a:lnTo>
                    <a:pt x="1709" y="2161"/>
                  </a:lnTo>
                  <a:lnTo>
                    <a:pt x="1668" y="2161"/>
                  </a:lnTo>
                  <a:lnTo>
                    <a:pt x="1666" y="2161"/>
                  </a:lnTo>
                  <a:lnTo>
                    <a:pt x="1664" y="2080"/>
                  </a:lnTo>
                  <a:lnTo>
                    <a:pt x="1664" y="2079"/>
                  </a:lnTo>
                  <a:lnTo>
                    <a:pt x="1664" y="2055"/>
                  </a:lnTo>
                  <a:lnTo>
                    <a:pt x="1663" y="2038"/>
                  </a:lnTo>
                  <a:lnTo>
                    <a:pt x="1661" y="2026"/>
                  </a:lnTo>
                  <a:lnTo>
                    <a:pt x="1660" y="2011"/>
                  </a:lnTo>
                  <a:lnTo>
                    <a:pt x="1650" y="1945"/>
                  </a:lnTo>
                  <a:lnTo>
                    <a:pt x="1649" y="1939"/>
                  </a:lnTo>
                  <a:lnTo>
                    <a:pt x="1640" y="1902"/>
                  </a:lnTo>
                  <a:lnTo>
                    <a:pt x="1632" y="1865"/>
                  </a:lnTo>
                  <a:lnTo>
                    <a:pt x="1630" y="1845"/>
                  </a:lnTo>
                  <a:lnTo>
                    <a:pt x="1627" y="1844"/>
                  </a:lnTo>
                  <a:lnTo>
                    <a:pt x="1630" y="1839"/>
                  </a:lnTo>
                  <a:lnTo>
                    <a:pt x="1628" y="1829"/>
                  </a:lnTo>
                  <a:lnTo>
                    <a:pt x="1620" y="1816"/>
                  </a:lnTo>
                  <a:lnTo>
                    <a:pt x="1612" y="1805"/>
                  </a:lnTo>
                  <a:lnTo>
                    <a:pt x="1614" y="1797"/>
                  </a:lnTo>
                  <a:lnTo>
                    <a:pt x="1617" y="1790"/>
                  </a:lnTo>
                  <a:lnTo>
                    <a:pt x="1613" y="1780"/>
                  </a:lnTo>
                  <a:lnTo>
                    <a:pt x="1607" y="1769"/>
                  </a:lnTo>
                  <a:lnTo>
                    <a:pt x="1604" y="1759"/>
                  </a:lnTo>
                  <a:lnTo>
                    <a:pt x="1607" y="1749"/>
                  </a:lnTo>
                  <a:lnTo>
                    <a:pt x="1610" y="1739"/>
                  </a:lnTo>
                  <a:lnTo>
                    <a:pt x="1604" y="1721"/>
                  </a:lnTo>
                  <a:lnTo>
                    <a:pt x="1606" y="1707"/>
                  </a:lnTo>
                  <a:lnTo>
                    <a:pt x="1605" y="1697"/>
                  </a:lnTo>
                  <a:lnTo>
                    <a:pt x="1605" y="1689"/>
                  </a:lnTo>
                  <a:lnTo>
                    <a:pt x="1604" y="1685"/>
                  </a:lnTo>
                  <a:lnTo>
                    <a:pt x="1603" y="1682"/>
                  </a:lnTo>
                  <a:lnTo>
                    <a:pt x="1601" y="1677"/>
                  </a:lnTo>
                  <a:lnTo>
                    <a:pt x="1594" y="1658"/>
                  </a:lnTo>
                  <a:lnTo>
                    <a:pt x="1588" y="1642"/>
                  </a:lnTo>
                  <a:lnTo>
                    <a:pt x="1585" y="1627"/>
                  </a:lnTo>
                  <a:lnTo>
                    <a:pt x="1582" y="1619"/>
                  </a:lnTo>
                  <a:lnTo>
                    <a:pt x="1579" y="1608"/>
                  </a:lnTo>
                  <a:lnTo>
                    <a:pt x="1579" y="1593"/>
                  </a:lnTo>
                  <a:lnTo>
                    <a:pt x="1579" y="1586"/>
                  </a:lnTo>
                  <a:lnTo>
                    <a:pt x="1581" y="1580"/>
                  </a:lnTo>
                  <a:lnTo>
                    <a:pt x="1585" y="1569"/>
                  </a:lnTo>
                  <a:lnTo>
                    <a:pt x="1590" y="1558"/>
                  </a:lnTo>
                  <a:lnTo>
                    <a:pt x="1589" y="1549"/>
                  </a:lnTo>
                  <a:lnTo>
                    <a:pt x="1584" y="1544"/>
                  </a:lnTo>
                  <a:lnTo>
                    <a:pt x="1578" y="1536"/>
                  </a:lnTo>
                  <a:lnTo>
                    <a:pt x="1577" y="1521"/>
                  </a:lnTo>
                  <a:lnTo>
                    <a:pt x="1580" y="1509"/>
                  </a:lnTo>
                  <a:lnTo>
                    <a:pt x="1580" y="1494"/>
                  </a:lnTo>
                  <a:lnTo>
                    <a:pt x="1580" y="1483"/>
                  </a:lnTo>
                  <a:lnTo>
                    <a:pt x="1579" y="1475"/>
                  </a:lnTo>
                  <a:lnTo>
                    <a:pt x="1578" y="1465"/>
                  </a:lnTo>
                  <a:lnTo>
                    <a:pt x="1575" y="1440"/>
                  </a:lnTo>
                  <a:lnTo>
                    <a:pt x="1567" y="1429"/>
                  </a:lnTo>
                  <a:lnTo>
                    <a:pt x="1558" y="1420"/>
                  </a:lnTo>
                  <a:lnTo>
                    <a:pt x="1550" y="1413"/>
                  </a:lnTo>
                  <a:lnTo>
                    <a:pt x="1545" y="1403"/>
                  </a:lnTo>
                  <a:lnTo>
                    <a:pt x="1536" y="1382"/>
                  </a:lnTo>
                  <a:lnTo>
                    <a:pt x="1535" y="1380"/>
                  </a:lnTo>
                  <a:lnTo>
                    <a:pt x="1531" y="1371"/>
                  </a:lnTo>
                  <a:lnTo>
                    <a:pt x="1527" y="1361"/>
                  </a:lnTo>
                  <a:lnTo>
                    <a:pt x="1518" y="1351"/>
                  </a:lnTo>
                  <a:lnTo>
                    <a:pt x="1508" y="1352"/>
                  </a:lnTo>
                  <a:lnTo>
                    <a:pt x="1499" y="1321"/>
                  </a:lnTo>
                  <a:lnTo>
                    <a:pt x="1494" y="1283"/>
                  </a:lnTo>
                  <a:lnTo>
                    <a:pt x="1504" y="1279"/>
                  </a:lnTo>
                  <a:lnTo>
                    <a:pt x="1500" y="1265"/>
                  </a:lnTo>
                  <a:lnTo>
                    <a:pt x="1493" y="1241"/>
                  </a:lnTo>
                  <a:lnTo>
                    <a:pt x="1490" y="1222"/>
                  </a:lnTo>
                  <a:lnTo>
                    <a:pt x="1484" y="1201"/>
                  </a:lnTo>
                  <a:lnTo>
                    <a:pt x="1480" y="1191"/>
                  </a:lnTo>
                  <a:lnTo>
                    <a:pt x="1479" y="1188"/>
                  </a:lnTo>
                  <a:lnTo>
                    <a:pt x="1480" y="1177"/>
                  </a:lnTo>
                  <a:lnTo>
                    <a:pt x="1480" y="1159"/>
                  </a:lnTo>
                  <a:lnTo>
                    <a:pt x="1484" y="1145"/>
                  </a:lnTo>
                  <a:lnTo>
                    <a:pt x="1482" y="1134"/>
                  </a:lnTo>
                  <a:lnTo>
                    <a:pt x="1473" y="1134"/>
                  </a:lnTo>
                  <a:lnTo>
                    <a:pt x="1463" y="1102"/>
                  </a:lnTo>
                  <a:lnTo>
                    <a:pt x="1452" y="1081"/>
                  </a:lnTo>
                  <a:lnTo>
                    <a:pt x="1450" y="1077"/>
                  </a:lnTo>
                  <a:lnTo>
                    <a:pt x="1452" y="1075"/>
                  </a:lnTo>
                  <a:lnTo>
                    <a:pt x="1460" y="1069"/>
                  </a:lnTo>
                  <a:lnTo>
                    <a:pt x="1459" y="1067"/>
                  </a:lnTo>
                  <a:lnTo>
                    <a:pt x="1453" y="1058"/>
                  </a:lnTo>
                  <a:lnTo>
                    <a:pt x="1453" y="1058"/>
                  </a:lnTo>
                  <a:lnTo>
                    <a:pt x="1449" y="1051"/>
                  </a:lnTo>
                  <a:lnTo>
                    <a:pt x="1445" y="1045"/>
                  </a:lnTo>
                  <a:lnTo>
                    <a:pt x="1443" y="1042"/>
                  </a:lnTo>
                  <a:lnTo>
                    <a:pt x="1439" y="1030"/>
                  </a:lnTo>
                  <a:lnTo>
                    <a:pt x="1435" y="1017"/>
                  </a:lnTo>
                  <a:lnTo>
                    <a:pt x="1424" y="1009"/>
                  </a:lnTo>
                  <a:lnTo>
                    <a:pt x="1416" y="1000"/>
                  </a:lnTo>
                  <a:lnTo>
                    <a:pt x="1415" y="997"/>
                  </a:lnTo>
                  <a:lnTo>
                    <a:pt x="1414" y="990"/>
                  </a:lnTo>
                  <a:lnTo>
                    <a:pt x="1413" y="987"/>
                  </a:lnTo>
                  <a:lnTo>
                    <a:pt x="1405" y="969"/>
                  </a:lnTo>
                  <a:lnTo>
                    <a:pt x="1397" y="951"/>
                  </a:lnTo>
                  <a:lnTo>
                    <a:pt x="1388" y="931"/>
                  </a:lnTo>
                  <a:lnTo>
                    <a:pt x="1385" y="926"/>
                  </a:lnTo>
                  <a:lnTo>
                    <a:pt x="1382" y="920"/>
                  </a:lnTo>
                  <a:lnTo>
                    <a:pt x="1379" y="920"/>
                  </a:lnTo>
                  <a:lnTo>
                    <a:pt x="1377" y="917"/>
                  </a:lnTo>
                  <a:lnTo>
                    <a:pt x="1365" y="911"/>
                  </a:lnTo>
                  <a:lnTo>
                    <a:pt x="1363" y="910"/>
                  </a:lnTo>
                  <a:lnTo>
                    <a:pt x="1361" y="892"/>
                  </a:lnTo>
                  <a:lnTo>
                    <a:pt x="1361" y="888"/>
                  </a:lnTo>
                  <a:lnTo>
                    <a:pt x="1361" y="878"/>
                  </a:lnTo>
                  <a:lnTo>
                    <a:pt x="1360" y="874"/>
                  </a:lnTo>
                  <a:lnTo>
                    <a:pt x="1359" y="867"/>
                  </a:lnTo>
                  <a:lnTo>
                    <a:pt x="1371" y="861"/>
                  </a:lnTo>
                  <a:lnTo>
                    <a:pt x="1374" y="860"/>
                  </a:lnTo>
                  <a:lnTo>
                    <a:pt x="1370" y="851"/>
                  </a:lnTo>
                  <a:lnTo>
                    <a:pt x="1360" y="829"/>
                  </a:lnTo>
                  <a:lnTo>
                    <a:pt x="1360" y="828"/>
                  </a:lnTo>
                  <a:lnTo>
                    <a:pt x="1349" y="812"/>
                  </a:lnTo>
                  <a:lnTo>
                    <a:pt x="1349" y="801"/>
                  </a:lnTo>
                  <a:lnTo>
                    <a:pt x="1348" y="780"/>
                  </a:lnTo>
                  <a:lnTo>
                    <a:pt x="1346" y="766"/>
                  </a:lnTo>
                  <a:lnTo>
                    <a:pt x="1345" y="759"/>
                  </a:lnTo>
                  <a:lnTo>
                    <a:pt x="1345" y="759"/>
                  </a:lnTo>
                  <a:lnTo>
                    <a:pt x="1339" y="739"/>
                  </a:lnTo>
                  <a:lnTo>
                    <a:pt x="1338" y="736"/>
                  </a:lnTo>
                  <a:lnTo>
                    <a:pt x="1329" y="717"/>
                  </a:lnTo>
                  <a:lnTo>
                    <a:pt x="1323" y="701"/>
                  </a:lnTo>
                  <a:lnTo>
                    <a:pt x="1319" y="690"/>
                  </a:lnTo>
                  <a:lnTo>
                    <a:pt x="1319" y="672"/>
                  </a:lnTo>
                  <a:lnTo>
                    <a:pt x="1310" y="652"/>
                  </a:lnTo>
                  <a:lnTo>
                    <a:pt x="1306" y="630"/>
                  </a:lnTo>
                  <a:lnTo>
                    <a:pt x="1295" y="606"/>
                  </a:lnTo>
                  <a:lnTo>
                    <a:pt x="1287" y="594"/>
                  </a:lnTo>
                  <a:lnTo>
                    <a:pt x="1282" y="585"/>
                  </a:lnTo>
                  <a:lnTo>
                    <a:pt x="1276" y="570"/>
                  </a:lnTo>
                  <a:lnTo>
                    <a:pt x="1256" y="574"/>
                  </a:lnTo>
                  <a:lnTo>
                    <a:pt x="1256" y="573"/>
                  </a:lnTo>
                  <a:lnTo>
                    <a:pt x="1242" y="547"/>
                  </a:lnTo>
                  <a:lnTo>
                    <a:pt x="1220" y="535"/>
                  </a:lnTo>
                  <a:lnTo>
                    <a:pt x="1194" y="534"/>
                  </a:lnTo>
                  <a:lnTo>
                    <a:pt x="1185" y="526"/>
                  </a:lnTo>
                  <a:lnTo>
                    <a:pt x="1200" y="502"/>
                  </a:lnTo>
                  <a:lnTo>
                    <a:pt x="1201" y="501"/>
                  </a:lnTo>
                  <a:lnTo>
                    <a:pt x="1201" y="501"/>
                  </a:lnTo>
                  <a:lnTo>
                    <a:pt x="1192" y="500"/>
                  </a:lnTo>
                  <a:lnTo>
                    <a:pt x="1190" y="489"/>
                  </a:lnTo>
                  <a:lnTo>
                    <a:pt x="1183" y="480"/>
                  </a:lnTo>
                  <a:lnTo>
                    <a:pt x="1179" y="476"/>
                  </a:lnTo>
                  <a:lnTo>
                    <a:pt x="1170" y="481"/>
                  </a:lnTo>
                  <a:lnTo>
                    <a:pt x="1159" y="490"/>
                  </a:lnTo>
                  <a:lnTo>
                    <a:pt x="1157" y="491"/>
                  </a:lnTo>
                  <a:lnTo>
                    <a:pt x="1149" y="486"/>
                  </a:lnTo>
                  <a:lnTo>
                    <a:pt x="1140" y="462"/>
                  </a:lnTo>
                  <a:lnTo>
                    <a:pt x="1132" y="454"/>
                  </a:lnTo>
                  <a:lnTo>
                    <a:pt x="1123" y="445"/>
                  </a:lnTo>
                  <a:lnTo>
                    <a:pt x="1121" y="425"/>
                  </a:lnTo>
                  <a:lnTo>
                    <a:pt x="1121" y="410"/>
                  </a:lnTo>
                  <a:lnTo>
                    <a:pt x="1113" y="399"/>
                  </a:lnTo>
                  <a:lnTo>
                    <a:pt x="1105" y="385"/>
                  </a:lnTo>
                  <a:lnTo>
                    <a:pt x="1101" y="365"/>
                  </a:lnTo>
                  <a:lnTo>
                    <a:pt x="1100" y="363"/>
                  </a:lnTo>
                  <a:lnTo>
                    <a:pt x="1093" y="340"/>
                  </a:lnTo>
                  <a:lnTo>
                    <a:pt x="1090" y="321"/>
                  </a:lnTo>
                  <a:lnTo>
                    <a:pt x="1089" y="310"/>
                  </a:lnTo>
                  <a:lnTo>
                    <a:pt x="1074" y="298"/>
                  </a:lnTo>
                  <a:lnTo>
                    <a:pt x="1077" y="296"/>
                  </a:lnTo>
                  <a:lnTo>
                    <a:pt x="1090" y="283"/>
                  </a:lnTo>
                  <a:lnTo>
                    <a:pt x="1073" y="266"/>
                  </a:lnTo>
                  <a:lnTo>
                    <a:pt x="1067" y="255"/>
                  </a:lnTo>
                  <a:lnTo>
                    <a:pt x="1054" y="244"/>
                  </a:lnTo>
                  <a:lnTo>
                    <a:pt x="1038" y="235"/>
                  </a:lnTo>
                  <a:lnTo>
                    <a:pt x="1027" y="226"/>
                  </a:lnTo>
                  <a:lnTo>
                    <a:pt x="1019" y="212"/>
                  </a:lnTo>
                  <a:lnTo>
                    <a:pt x="1004" y="199"/>
                  </a:lnTo>
                  <a:lnTo>
                    <a:pt x="984" y="184"/>
                  </a:lnTo>
                  <a:lnTo>
                    <a:pt x="967" y="166"/>
                  </a:lnTo>
                  <a:lnTo>
                    <a:pt x="953" y="158"/>
                  </a:lnTo>
                  <a:lnTo>
                    <a:pt x="936" y="145"/>
                  </a:lnTo>
                  <a:lnTo>
                    <a:pt x="927" y="142"/>
                  </a:lnTo>
                  <a:lnTo>
                    <a:pt x="914" y="145"/>
                  </a:lnTo>
                  <a:lnTo>
                    <a:pt x="901" y="140"/>
                  </a:lnTo>
                  <a:lnTo>
                    <a:pt x="890" y="128"/>
                  </a:lnTo>
                  <a:lnTo>
                    <a:pt x="889" y="128"/>
                  </a:lnTo>
                  <a:lnTo>
                    <a:pt x="878" y="122"/>
                  </a:lnTo>
                  <a:lnTo>
                    <a:pt x="870" y="115"/>
                  </a:lnTo>
                  <a:lnTo>
                    <a:pt x="857" y="108"/>
                  </a:lnTo>
                  <a:lnTo>
                    <a:pt x="839" y="99"/>
                  </a:lnTo>
                  <a:lnTo>
                    <a:pt x="824" y="92"/>
                  </a:lnTo>
                  <a:lnTo>
                    <a:pt x="808" y="90"/>
                  </a:lnTo>
                  <a:lnTo>
                    <a:pt x="793" y="94"/>
                  </a:lnTo>
                  <a:lnTo>
                    <a:pt x="797" y="99"/>
                  </a:lnTo>
                  <a:lnTo>
                    <a:pt x="797" y="106"/>
                  </a:lnTo>
                  <a:lnTo>
                    <a:pt x="791" y="117"/>
                  </a:lnTo>
                  <a:lnTo>
                    <a:pt x="791" y="118"/>
                  </a:lnTo>
                  <a:lnTo>
                    <a:pt x="788" y="120"/>
                  </a:lnTo>
                  <a:lnTo>
                    <a:pt x="785" y="123"/>
                  </a:lnTo>
                  <a:lnTo>
                    <a:pt x="777" y="123"/>
                  </a:lnTo>
                  <a:lnTo>
                    <a:pt x="767" y="121"/>
                  </a:lnTo>
                  <a:lnTo>
                    <a:pt x="756" y="118"/>
                  </a:lnTo>
                  <a:lnTo>
                    <a:pt x="755" y="93"/>
                  </a:lnTo>
                  <a:lnTo>
                    <a:pt x="741" y="89"/>
                  </a:lnTo>
                  <a:lnTo>
                    <a:pt x="726" y="89"/>
                  </a:lnTo>
                  <a:lnTo>
                    <a:pt x="717" y="90"/>
                  </a:lnTo>
                  <a:lnTo>
                    <a:pt x="711" y="91"/>
                  </a:lnTo>
                  <a:lnTo>
                    <a:pt x="710" y="91"/>
                  </a:lnTo>
                  <a:lnTo>
                    <a:pt x="705" y="91"/>
                  </a:lnTo>
                  <a:lnTo>
                    <a:pt x="697" y="91"/>
                  </a:lnTo>
                  <a:lnTo>
                    <a:pt x="690" y="88"/>
                  </a:lnTo>
                  <a:lnTo>
                    <a:pt x="696" y="97"/>
                  </a:lnTo>
                  <a:lnTo>
                    <a:pt x="697" y="98"/>
                  </a:lnTo>
                  <a:lnTo>
                    <a:pt x="701" y="103"/>
                  </a:lnTo>
                  <a:lnTo>
                    <a:pt x="697" y="108"/>
                  </a:lnTo>
                  <a:lnTo>
                    <a:pt x="697" y="108"/>
                  </a:lnTo>
                  <a:lnTo>
                    <a:pt x="692" y="111"/>
                  </a:lnTo>
                  <a:lnTo>
                    <a:pt x="688" y="113"/>
                  </a:lnTo>
                  <a:lnTo>
                    <a:pt x="686" y="115"/>
                  </a:lnTo>
                  <a:lnTo>
                    <a:pt x="684" y="114"/>
                  </a:lnTo>
                  <a:lnTo>
                    <a:pt x="670" y="106"/>
                  </a:lnTo>
                  <a:lnTo>
                    <a:pt x="665" y="104"/>
                  </a:lnTo>
                  <a:lnTo>
                    <a:pt x="657" y="95"/>
                  </a:lnTo>
                  <a:lnTo>
                    <a:pt x="655" y="91"/>
                  </a:lnTo>
                  <a:lnTo>
                    <a:pt x="648" y="84"/>
                  </a:lnTo>
                  <a:lnTo>
                    <a:pt x="647" y="82"/>
                  </a:lnTo>
                  <a:lnTo>
                    <a:pt x="647" y="82"/>
                  </a:lnTo>
                  <a:lnTo>
                    <a:pt x="630" y="63"/>
                  </a:lnTo>
                  <a:lnTo>
                    <a:pt x="623" y="54"/>
                  </a:lnTo>
                  <a:lnTo>
                    <a:pt x="616" y="45"/>
                  </a:lnTo>
                  <a:lnTo>
                    <a:pt x="598" y="39"/>
                  </a:lnTo>
                  <a:lnTo>
                    <a:pt x="583" y="39"/>
                  </a:lnTo>
                  <a:lnTo>
                    <a:pt x="571" y="42"/>
                  </a:lnTo>
                  <a:lnTo>
                    <a:pt x="570" y="42"/>
                  </a:lnTo>
                  <a:lnTo>
                    <a:pt x="552" y="45"/>
                  </a:lnTo>
                  <a:lnTo>
                    <a:pt x="538" y="55"/>
                  </a:lnTo>
                  <a:lnTo>
                    <a:pt x="526" y="64"/>
                  </a:lnTo>
                  <a:lnTo>
                    <a:pt x="516" y="73"/>
                  </a:lnTo>
                  <a:lnTo>
                    <a:pt x="499" y="77"/>
                  </a:lnTo>
                  <a:lnTo>
                    <a:pt x="487" y="80"/>
                  </a:lnTo>
                  <a:lnTo>
                    <a:pt x="478" y="80"/>
                  </a:lnTo>
                  <a:lnTo>
                    <a:pt x="471" y="80"/>
                  </a:lnTo>
                  <a:lnTo>
                    <a:pt x="457" y="62"/>
                  </a:lnTo>
                  <a:lnTo>
                    <a:pt x="449" y="49"/>
                  </a:lnTo>
                  <a:lnTo>
                    <a:pt x="449" y="49"/>
                  </a:lnTo>
                  <a:lnTo>
                    <a:pt x="434" y="54"/>
                  </a:lnTo>
                  <a:lnTo>
                    <a:pt x="410" y="51"/>
                  </a:lnTo>
                  <a:lnTo>
                    <a:pt x="387" y="45"/>
                  </a:lnTo>
                  <a:lnTo>
                    <a:pt x="366" y="40"/>
                  </a:lnTo>
                  <a:lnTo>
                    <a:pt x="345" y="34"/>
                  </a:lnTo>
                  <a:lnTo>
                    <a:pt x="327" y="31"/>
                  </a:lnTo>
                  <a:lnTo>
                    <a:pt x="324" y="31"/>
                  </a:lnTo>
                  <a:lnTo>
                    <a:pt x="316" y="32"/>
                  </a:lnTo>
                  <a:lnTo>
                    <a:pt x="310" y="33"/>
                  </a:lnTo>
                  <a:lnTo>
                    <a:pt x="308" y="39"/>
                  </a:lnTo>
                  <a:lnTo>
                    <a:pt x="311" y="45"/>
                  </a:lnTo>
                  <a:lnTo>
                    <a:pt x="293" y="43"/>
                  </a:lnTo>
                  <a:lnTo>
                    <a:pt x="267" y="34"/>
                  </a:lnTo>
                  <a:lnTo>
                    <a:pt x="246" y="25"/>
                  </a:lnTo>
                  <a:lnTo>
                    <a:pt x="235" y="25"/>
                  </a:lnTo>
                  <a:lnTo>
                    <a:pt x="223" y="27"/>
                  </a:lnTo>
                  <a:lnTo>
                    <a:pt x="208" y="29"/>
                  </a:lnTo>
                  <a:lnTo>
                    <a:pt x="201" y="28"/>
                  </a:lnTo>
                  <a:lnTo>
                    <a:pt x="190" y="16"/>
                  </a:lnTo>
                  <a:lnTo>
                    <a:pt x="172" y="9"/>
                  </a:lnTo>
                  <a:lnTo>
                    <a:pt x="150" y="4"/>
                  </a:lnTo>
                  <a:lnTo>
                    <a:pt x="138" y="1"/>
                  </a:lnTo>
                  <a:lnTo>
                    <a:pt x="131" y="0"/>
                  </a:lnTo>
                  <a:lnTo>
                    <a:pt x="115" y="10"/>
                  </a:lnTo>
                  <a:lnTo>
                    <a:pt x="104" y="28"/>
                  </a:lnTo>
                  <a:lnTo>
                    <a:pt x="88" y="37"/>
                  </a:lnTo>
                  <a:lnTo>
                    <a:pt x="66" y="44"/>
                  </a:lnTo>
                  <a:lnTo>
                    <a:pt x="48" y="53"/>
                  </a:lnTo>
                  <a:lnTo>
                    <a:pt x="34" y="58"/>
                  </a:lnTo>
                  <a:lnTo>
                    <a:pt x="20" y="48"/>
                  </a:lnTo>
                  <a:lnTo>
                    <a:pt x="5" y="43"/>
                  </a:lnTo>
                  <a:lnTo>
                    <a:pt x="0" y="43"/>
                  </a:lnTo>
                  <a:lnTo>
                    <a:pt x="4" y="52"/>
                  </a:lnTo>
                  <a:lnTo>
                    <a:pt x="8" y="61"/>
                  </a:lnTo>
                  <a:lnTo>
                    <a:pt x="8" y="61"/>
                  </a:lnTo>
                  <a:lnTo>
                    <a:pt x="13" y="70"/>
                  </a:lnTo>
                  <a:lnTo>
                    <a:pt x="24" y="88"/>
                  </a:lnTo>
                  <a:lnTo>
                    <a:pt x="32" y="103"/>
                  </a:lnTo>
                  <a:lnTo>
                    <a:pt x="134" y="278"/>
                  </a:lnTo>
                  <a:lnTo>
                    <a:pt x="133" y="279"/>
                  </a:lnTo>
                  <a:lnTo>
                    <a:pt x="174" y="351"/>
                  </a:lnTo>
                  <a:lnTo>
                    <a:pt x="178" y="351"/>
                  </a:lnTo>
                  <a:lnTo>
                    <a:pt x="224" y="432"/>
                  </a:lnTo>
                  <a:lnTo>
                    <a:pt x="222" y="433"/>
                  </a:lnTo>
                  <a:lnTo>
                    <a:pt x="227" y="439"/>
                  </a:lnTo>
                  <a:lnTo>
                    <a:pt x="369" y="679"/>
                  </a:lnTo>
                  <a:lnTo>
                    <a:pt x="396" y="738"/>
                  </a:lnTo>
                  <a:lnTo>
                    <a:pt x="398" y="738"/>
                  </a:lnTo>
                  <a:lnTo>
                    <a:pt x="444" y="837"/>
                  </a:lnTo>
                  <a:lnTo>
                    <a:pt x="443" y="837"/>
                  </a:lnTo>
                  <a:lnTo>
                    <a:pt x="463" y="878"/>
                  </a:lnTo>
                  <a:lnTo>
                    <a:pt x="473" y="899"/>
                  </a:lnTo>
                  <a:lnTo>
                    <a:pt x="490" y="939"/>
                  </a:lnTo>
                  <a:lnTo>
                    <a:pt x="495" y="947"/>
                  </a:lnTo>
                  <a:lnTo>
                    <a:pt x="496" y="961"/>
                  </a:lnTo>
                  <a:lnTo>
                    <a:pt x="496" y="961"/>
                  </a:lnTo>
                  <a:lnTo>
                    <a:pt x="496" y="969"/>
                  </a:lnTo>
                  <a:lnTo>
                    <a:pt x="498" y="990"/>
                  </a:lnTo>
                  <a:lnTo>
                    <a:pt x="500" y="1029"/>
                  </a:lnTo>
                  <a:lnTo>
                    <a:pt x="501" y="1039"/>
                  </a:lnTo>
                  <a:lnTo>
                    <a:pt x="507" y="1122"/>
                  </a:lnTo>
                  <a:lnTo>
                    <a:pt x="508" y="1131"/>
                  </a:lnTo>
                  <a:lnTo>
                    <a:pt x="508" y="1138"/>
                  </a:lnTo>
                  <a:lnTo>
                    <a:pt x="510" y="1260"/>
                  </a:lnTo>
                  <a:lnTo>
                    <a:pt x="518" y="1390"/>
                  </a:lnTo>
                  <a:lnTo>
                    <a:pt x="526" y="1392"/>
                  </a:lnTo>
                  <a:lnTo>
                    <a:pt x="527" y="1410"/>
                  </a:lnTo>
                  <a:lnTo>
                    <a:pt x="532" y="1476"/>
                  </a:lnTo>
                  <a:lnTo>
                    <a:pt x="524" y="1476"/>
                  </a:lnTo>
                  <a:lnTo>
                    <a:pt x="526" y="1510"/>
                  </a:lnTo>
                  <a:lnTo>
                    <a:pt x="518" y="1523"/>
                  </a:lnTo>
                  <a:lnTo>
                    <a:pt x="505" y="1532"/>
                  </a:lnTo>
                  <a:lnTo>
                    <a:pt x="491" y="1539"/>
                  </a:lnTo>
                  <a:lnTo>
                    <a:pt x="530" y="1689"/>
                  </a:lnTo>
                  <a:lnTo>
                    <a:pt x="540" y="1728"/>
                  </a:lnTo>
                  <a:lnTo>
                    <a:pt x="538" y="1733"/>
                  </a:lnTo>
                  <a:lnTo>
                    <a:pt x="471" y="1870"/>
                  </a:lnTo>
                  <a:lnTo>
                    <a:pt x="474" y="1878"/>
                  </a:lnTo>
                  <a:lnTo>
                    <a:pt x="386" y="2049"/>
                  </a:lnTo>
                  <a:lnTo>
                    <a:pt x="357" y="2107"/>
                  </a:lnTo>
                  <a:lnTo>
                    <a:pt x="353" y="2114"/>
                  </a:lnTo>
                  <a:lnTo>
                    <a:pt x="348" y="2118"/>
                  </a:lnTo>
                  <a:lnTo>
                    <a:pt x="343" y="2127"/>
                  </a:lnTo>
                  <a:lnTo>
                    <a:pt x="338" y="2132"/>
                  </a:lnTo>
                  <a:lnTo>
                    <a:pt x="337" y="2133"/>
                  </a:lnTo>
                  <a:lnTo>
                    <a:pt x="328" y="2132"/>
                  </a:lnTo>
                  <a:lnTo>
                    <a:pt x="325" y="2134"/>
                  </a:lnTo>
                  <a:lnTo>
                    <a:pt x="319" y="2137"/>
                  </a:lnTo>
                  <a:lnTo>
                    <a:pt x="317" y="2138"/>
                  </a:lnTo>
                  <a:lnTo>
                    <a:pt x="309" y="2139"/>
                  </a:lnTo>
                  <a:lnTo>
                    <a:pt x="304" y="2141"/>
                  </a:lnTo>
                  <a:lnTo>
                    <a:pt x="302" y="2143"/>
                  </a:lnTo>
                  <a:lnTo>
                    <a:pt x="300" y="2143"/>
                  </a:lnTo>
                  <a:lnTo>
                    <a:pt x="293" y="2156"/>
                  </a:lnTo>
                  <a:lnTo>
                    <a:pt x="276" y="2169"/>
                  </a:lnTo>
                  <a:lnTo>
                    <a:pt x="255" y="2182"/>
                  </a:lnTo>
                  <a:lnTo>
                    <a:pt x="242" y="2188"/>
                  </a:lnTo>
                  <a:lnTo>
                    <a:pt x="233" y="2190"/>
                  </a:lnTo>
                  <a:lnTo>
                    <a:pt x="227" y="2191"/>
                  </a:lnTo>
                  <a:lnTo>
                    <a:pt x="206" y="2189"/>
                  </a:lnTo>
                  <a:lnTo>
                    <a:pt x="205" y="2189"/>
                  </a:lnTo>
                  <a:lnTo>
                    <a:pt x="397" y="2449"/>
                  </a:lnTo>
                  <a:lnTo>
                    <a:pt x="586" y="2705"/>
                  </a:lnTo>
                  <a:lnTo>
                    <a:pt x="604" y="2728"/>
                  </a:lnTo>
                  <a:lnTo>
                    <a:pt x="616" y="2740"/>
                  </a:lnTo>
                  <a:lnTo>
                    <a:pt x="617" y="2751"/>
                  </a:lnTo>
                  <a:lnTo>
                    <a:pt x="610" y="2752"/>
                  </a:lnTo>
                  <a:lnTo>
                    <a:pt x="607" y="2747"/>
                  </a:lnTo>
                  <a:lnTo>
                    <a:pt x="602" y="2745"/>
                  </a:lnTo>
                  <a:lnTo>
                    <a:pt x="594" y="2747"/>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15" name="Google Shape;1215;p51" descr="{&quot;Key&quot;:&quot;tharaka nithi&quot;,&quot;Name&quot;:&quot;Tharaka Nithi&quot;,&quot;Value&quot;:28.0,&quot;Formula&quot;:&quot;28&quot;,&quot;Text&quot;:&quot;28&quot;,&quot;OfficeApplication&quot;:1,&quot;HasValue&quot;:true}"/>
            <p:cNvSpPr/>
            <p:nvPr/>
          </p:nvSpPr>
          <p:spPr>
            <a:xfrm>
              <a:off x="3001519" y="3540490"/>
              <a:ext cx="408443" cy="284974"/>
            </a:xfrm>
            <a:custGeom>
              <a:avLst/>
              <a:gdLst/>
              <a:ahLst/>
              <a:cxnLst/>
              <a:rect l="l" t="t" r="r" b="b"/>
              <a:pathLst>
                <a:path w="683" h="475" extrusionOk="0">
                  <a:moveTo>
                    <a:pt x="0" y="394"/>
                  </a:moveTo>
                  <a:lnTo>
                    <a:pt x="3" y="396"/>
                  </a:lnTo>
                  <a:lnTo>
                    <a:pt x="7" y="398"/>
                  </a:lnTo>
                  <a:lnTo>
                    <a:pt x="9" y="400"/>
                  </a:lnTo>
                  <a:lnTo>
                    <a:pt x="9" y="400"/>
                  </a:lnTo>
                  <a:lnTo>
                    <a:pt x="11" y="399"/>
                  </a:lnTo>
                  <a:lnTo>
                    <a:pt x="14" y="401"/>
                  </a:lnTo>
                  <a:lnTo>
                    <a:pt x="20" y="403"/>
                  </a:lnTo>
                  <a:lnTo>
                    <a:pt x="25" y="404"/>
                  </a:lnTo>
                  <a:lnTo>
                    <a:pt x="28" y="406"/>
                  </a:lnTo>
                  <a:lnTo>
                    <a:pt x="31" y="411"/>
                  </a:lnTo>
                  <a:lnTo>
                    <a:pt x="36" y="413"/>
                  </a:lnTo>
                  <a:lnTo>
                    <a:pt x="37" y="411"/>
                  </a:lnTo>
                  <a:lnTo>
                    <a:pt x="40" y="412"/>
                  </a:lnTo>
                  <a:lnTo>
                    <a:pt x="42" y="413"/>
                  </a:lnTo>
                  <a:lnTo>
                    <a:pt x="41" y="415"/>
                  </a:lnTo>
                  <a:lnTo>
                    <a:pt x="43" y="417"/>
                  </a:lnTo>
                  <a:lnTo>
                    <a:pt x="51" y="420"/>
                  </a:lnTo>
                  <a:lnTo>
                    <a:pt x="57" y="422"/>
                  </a:lnTo>
                  <a:lnTo>
                    <a:pt x="61" y="423"/>
                  </a:lnTo>
                  <a:lnTo>
                    <a:pt x="63" y="424"/>
                  </a:lnTo>
                  <a:lnTo>
                    <a:pt x="67" y="424"/>
                  </a:lnTo>
                  <a:lnTo>
                    <a:pt x="73" y="426"/>
                  </a:lnTo>
                  <a:lnTo>
                    <a:pt x="83" y="441"/>
                  </a:lnTo>
                  <a:lnTo>
                    <a:pt x="89" y="444"/>
                  </a:lnTo>
                  <a:lnTo>
                    <a:pt x="95" y="450"/>
                  </a:lnTo>
                  <a:lnTo>
                    <a:pt x="102" y="453"/>
                  </a:lnTo>
                  <a:lnTo>
                    <a:pt x="110" y="455"/>
                  </a:lnTo>
                  <a:lnTo>
                    <a:pt x="115" y="457"/>
                  </a:lnTo>
                  <a:lnTo>
                    <a:pt x="119" y="459"/>
                  </a:lnTo>
                  <a:lnTo>
                    <a:pt x="121" y="460"/>
                  </a:lnTo>
                  <a:lnTo>
                    <a:pt x="124" y="463"/>
                  </a:lnTo>
                  <a:lnTo>
                    <a:pt x="125" y="465"/>
                  </a:lnTo>
                  <a:lnTo>
                    <a:pt x="126" y="464"/>
                  </a:lnTo>
                  <a:lnTo>
                    <a:pt x="128" y="464"/>
                  </a:lnTo>
                  <a:lnTo>
                    <a:pt x="131" y="464"/>
                  </a:lnTo>
                  <a:lnTo>
                    <a:pt x="133" y="465"/>
                  </a:lnTo>
                  <a:lnTo>
                    <a:pt x="134" y="466"/>
                  </a:lnTo>
                  <a:lnTo>
                    <a:pt x="136" y="468"/>
                  </a:lnTo>
                  <a:lnTo>
                    <a:pt x="140" y="468"/>
                  </a:lnTo>
                  <a:lnTo>
                    <a:pt x="144" y="468"/>
                  </a:lnTo>
                  <a:lnTo>
                    <a:pt x="147" y="469"/>
                  </a:lnTo>
                  <a:lnTo>
                    <a:pt x="149" y="473"/>
                  </a:lnTo>
                  <a:lnTo>
                    <a:pt x="150" y="473"/>
                  </a:lnTo>
                  <a:lnTo>
                    <a:pt x="154" y="473"/>
                  </a:lnTo>
                  <a:lnTo>
                    <a:pt x="158" y="473"/>
                  </a:lnTo>
                  <a:lnTo>
                    <a:pt x="162" y="472"/>
                  </a:lnTo>
                  <a:lnTo>
                    <a:pt x="164" y="470"/>
                  </a:lnTo>
                  <a:lnTo>
                    <a:pt x="166" y="470"/>
                  </a:lnTo>
                  <a:lnTo>
                    <a:pt x="168" y="470"/>
                  </a:lnTo>
                  <a:lnTo>
                    <a:pt x="171" y="470"/>
                  </a:lnTo>
                  <a:lnTo>
                    <a:pt x="175" y="470"/>
                  </a:lnTo>
                  <a:lnTo>
                    <a:pt x="180" y="471"/>
                  </a:lnTo>
                  <a:lnTo>
                    <a:pt x="184" y="471"/>
                  </a:lnTo>
                  <a:lnTo>
                    <a:pt x="187" y="473"/>
                  </a:lnTo>
                  <a:lnTo>
                    <a:pt x="191" y="473"/>
                  </a:lnTo>
                  <a:lnTo>
                    <a:pt x="192" y="475"/>
                  </a:lnTo>
                  <a:lnTo>
                    <a:pt x="193" y="475"/>
                  </a:lnTo>
                  <a:lnTo>
                    <a:pt x="197" y="475"/>
                  </a:lnTo>
                  <a:lnTo>
                    <a:pt x="206" y="473"/>
                  </a:lnTo>
                  <a:lnTo>
                    <a:pt x="212" y="471"/>
                  </a:lnTo>
                  <a:lnTo>
                    <a:pt x="220" y="467"/>
                  </a:lnTo>
                  <a:lnTo>
                    <a:pt x="227" y="462"/>
                  </a:lnTo>
                  <a:lnTo>
                    <a:pt x="235" y="458"/>
                  </a:lnTo>
                  <a:lnTo>
                    <a:pt x="236" y="457"/>
                  </a:lnTo>
                  <a:lnTo>
                    <a:pt x="238" y="453"/>
                  </a:lnTo>
                  <a:lnTo>
                    <a:pt x="239" y="451"/>
                  </a:lnTo>
                  <a:lnTo>
                    <a:pt x="240" y="449"/>
                  </a:lnTo>
                  <a:lnTo>
                    <a:pt x="240" y="449"/>
                  </a:lnTo>
                  <a:lnTo>
                    <a:pt x="244" y="445"/>
                  </a:lnTo>
                  <a:lnTo>
                    <a:pt x="247" y="442"/>
                  </a:lnTo>
                  <a:lnTo>
                    <a:pt x="247" y="441"/>
                  </a:lnTo>
                  <a:lnTo>
                    <a:pt x="249" y="440"/>
                  </a:lnTo>
                  <a:lnTo>
                    <a:pt x="250" y="438"/>
                  </a:lnTo>
                  <a:lnTo>
                    <a:pt x="250" y="438"/>
                  </a:lnTo>
                  <a:lnTo>
                    <a:pt x="251" y="438"/>
                  </a:lnTo>
                  <a:lnTo>
                    <a:pt x="253" y="435"/>
                  </a:lnTo>
                  <a:lnTo>
                    <a:pt x="256" y="434"/>
                  </a:lnTo>
                  <a:lnTo>
                    <a:pt x="263" y="435"/>
                  </a:lnTo>
                  <a:lnTo>
                    <a:pt x="265" y="433"/>
                  </a:lnTo>
                  <a:lnTo>
                    <a:pt x="266" y="432"/>
                  </a:lnTo>
                  <a:lnTo>
                    <a:pt x="268" y="428"/>
                  </a:lnTo>
                  <a:lnTo>
                    <a:pt x="269" y="425"/>
                  </a:lnTo>
                  <a:lnTo>
                    <a:pt x="271" y="422"/>
                  </a:lnTo>
                  <a:lnTo>
                    <a:pt x="271" y="422"/>
                  </a:lnTo>
                  <a:lnTo>
                    <a:pt x="273" y="422"/>
                  </a:lnTo>
                  <a:lnTo>
                    <a:pt x="276" y="420"/>
                  </a:lnTo>
                  <a:lnTo>
                    <a:pt x="277" y="420"/>
                  </a:lnTo>
                  <a:lnTo>
                    <a:pt x="277" y="418"/>
                  </a:lnTo>
                  <a:lnTo>
                    <a:pt x="280" y="417"/>
                  </a:lnTo>
                  <a:lnTo>
                    <a:pt x="283" y="416"/>
                  </a:lnTo>
                  <a:lnTo>
                    <a:pt x="285" y="413"/>
                  </a:lnTo>
                  <a:lnTo>
                    <a:pt x="285" y="412"/>
                  </a:lnTo>
                  <a:lnTo>
                    <a:pt x="285" y="409"/>
                  </a:lnTo>
                  <a:lnTo>
                    <a:pt x="285" y="403"/>
                  </a:lnTo>
                  <a:lnTo>
                    <a:pt x="285" y="403"/>
                  </a:lnTo>
                  <a:lnTo>
                    <a:pt x="285" y="401"/>
                  </a:lnTo>
                  <a:lnTo>
                    <a:pt x="288" y="397"/>
                  </a:lnTo>
                  <a:lnTo>
                    <a:pt x="289" y="395"/>
                  </a:lnTo>
                  <a:lnTo>
                    <a:pt x="289" y="395"/>
                  </a:lnTo>
                  <a:lnTo>
                    <a:pt x="292" y="390"/>
                  </a:lnTo>
                  <a:lnTo>
                    <a:pt x="293" y="385"/>
                  </a:lnTo>
                  <a:lnTo>
                    <a:pt x="294" y="383"/>
                  </a:lnTo>
                  <a:lnTo>
                    <a:pt x="295" y="383"/>
                  </a:lnTo>
                  <a:lnTo>
                    <a:pt x="295" y="383"/>
                  </a:lnTo>
                  <a:lnTo>
                    <a:pt x="297" y="382"/>
                  </a:lnTo>
                  <a:lnTo>
                    <a:pt x="299" y="381"/>
                  </a:lnTo>
                  <a:lnTo>
                    <a:pt x="302" y="377"/>
                  </a:lnTo>
                  <a:lnTo>
                    <a:pt x="306" y="379"/>
                  </a:lnTo>
                  <a:lnTo>
                    <a:pt x="307" y="381"/>
                  </a:lnTo>
                  <a:lnTo>
                    <a:pt x="307" y="382"/>
                  </a:lnTo>
                  <a:lnTo>
                    <a:pt x="308" y="385"/>
                  </a:lnTo>
                  <a:lnTo>
                    <a:pt x="307" y="388"/>
                  </a:lnTo>
                  <a:lnTo>
                    <a:pt x="307" y="390"/>
                  </a:lnTo>
                  <a:lnTo>
                    <a:pt x="305" y="396"/>
                  </a:lnTo>
                  <a:lnTo>
                    <a:pt x="304" y="399"/>
                  </a:lnTo>
                  <a:lnTo>
                    <a:pt x="307" y="401"/>
                  </a:lnTo>
                  <a:lnTo>
                    <a:pt x="310" y="403"/>
                  </a:lnTo>
                  <a:lnTo>
                    <a:pt x="309" y="407"/>
                  </a:lnTo>
                  <a:lnTo>
                    <a:pt x="309" y="411"/>
                  </a:lnTo>
                  <a:lnTo>
                    <a:pt x="307" y="414"/>
                  </a:lnTo>
                  <a:lnTo>
                    <a:pt x="305" y="416"/>
                  </a:lnTo>
                  <a:lnTo>
                    <a:pt x="306" y="418"/>
                  </a:lnTo>
                  <a:lnTo>
                    <a:pt x="305" y="421"/>
                  </a:lnTo>
                  <a:lnTo>
                    <a:pt x="305" y="424"/>
                  </a:lnTo>
                  <a:lnTo>
                    <a:pt x="308" y="425"/>
                  </a:lnTo>
                  <a:lnTo>
                    <a:pt x="311" y="426"/>
                  </a:lnTo>
                  <a:lnTo>
                    <a:pt x="314" y="426"/>
                  </a:lnTo>
                  <a:lnTo>
                    <a:pt x="315" y="431"/>
                  </a:lnTo>
                  <a:lnTo>
                    <a:pt x="316" y="436"/>
                  </a:lnTo>
                  <a:lnTo>
                    <a:pt x="320" y="438"/>
                  </a:lnTo>
                  <a:lnTo>
                    <a:pt x="323" y="441"/>
                  </a:lnTo>
                  <a:lnTo>
                    <a:pt x="328" y="442"/>
                  </a:lnTo>
                  <a:lnTo>
                    <a:pt x="333" y="443"/>
                  </a:lnTo>
                  <a:lnTo>
                    <a:pt x="335" y="447"/>
                  </a:lnTo>
                  <a:lnTo>
                    <a:pt x="335" y="448"/>
                  </a:lnTo>
                  <a:lnTo>
                    <a:pt x="335" y="448"/>
                  </a:lnTo>
                  <a:lnTo>
                    <a:pt x="336" y="451"/>
                  </a:lnTo>
                  <a:lnTo>
                    <a:pt x="339" y="453"/>
                  </a:lnTo>
                  <a:lnTo>
                    <a:pt x="342" y="452"/>
                  </a:lnTo>
                  <a:lnTo>
                    <a:pt x="345" y="453"/>
                  </a:lnTo>
                  <a:lnTo>
                    <a:pt x="348" y="454"/>
                  </a:lnTo>
                  <a:lnTo>
                    <a:pt x="348" y="455"/>
                  </a:lnTo>
                  <a:lnTo>
                    <a:pt x="349" y="455"/>
                  </a:lnTo>
                  <a:lnTo>
                    <a:pt x="357" y="454"/>
                  </a:lnTo>
                  <a:lnTo>
                    <a:pt x="364" y="449"/>
                  </a:lnTo>
                  <a:lnTo>
                    <a:pt x="368" y="442"/>
                  </a:lnTo>
                  <a:lnTo>
                    <a:pt x="372" y="434"/>
                  </a:lnTo>
                  <a:lnTo>
                    <a:pt x="374" y="430"/>
                  </a:lnTo>
                  <a:lnTo>
                    <a:pt x="376" y="426"/>
                  </a:lnTo>
                  <a:lnTo>
                    <a:pt x="377" y="424"/>
                  </a:lnTo>
                  <a:lnTo>
                    <a:pt x="383" y="418"/>
                  </a:lnTo>
                  <a:lnTo>
                    <a:pt x="384" y="413"/>
                  </a:lnTo>
                  <a:lnTo>
                    <a:pt x="381" y="406"/>
                  </a:lnTo>
                  <a:lnTo>
                    <a:pt x="383" y="401"/>
                  </a:lnTo>
                  <a:lnTo>
                    <a:pt x="384" y="394"/>
                  </a:lnTo>
                  <a:lnTo>
                    <a:pt x="383" y="389"/>
                  </a:lnTo>
                  <a:lnTo>
                    <a:pt x="382" y="386"/>
                  </a:lnTo>
                  <a:lnTo>
                    <a:pt x="383" y="383"/>
                  </a:lnTo>
                  <a:lnTo>
                    <a:pt x="382" y="382"/>
                  </a:lnTo>
                  <a:lnTo>
                    <a:pt x="380" y="380"/>
                  </a:lnTo>
                  <a:lnTo>
                    <a:pt x="382" y="373"/>
                  </a:lnTo>
                  <a:lnTo>
                    <a:pt x="386" y="367"/>
                  </a:lnTo>
                  <a:lnTo>
                    <a:pt x="392" y="359"/>
                  </a:lnTo>
                  <a:lnTo>
                    <a:pt x="392" y="355"/>
                  </a:lnTo>
                  <a:lnTo>
                    <a:pt x="392" y="354"/>
                  </a:lnTo>
                  <a:lnTo>
                    <a:pt x="391" y="353"/>
                  </a:lnTo>
                  <a:lnTo>
                    <a:pt x="392" y="348"/>
                  </a:lnTo>
                  <a:lnTo>
                    <a:pt x="398" y="339"/>
                  </a:lnTo>
                  <a:lnTo>
                    <a:pt x="403" y="333"/>
                  </a:lnTo>
                  <a:lnTo>
                    <a:pt x="404" y="327"/>
                  </a:lnTo>
                  <a:lnTo>
                    <a:pt x="406" y="321"/>
                  </a:lnTo>
                  <a:lnTo>
                    <a:pt x="411" y="316"/>
                  </a:lnTo>
                  <a:lnTo>
                    <a:pt x="413" y="314"/>
                  </a:lnTo>
                  <a:lnTo>
                    <a:pt x="425" y="314"/>
                  </a:lnTo>
                  <a:lnTo>
                    <a:pt x="439" y="318"/>
                  </a:lnTo>
                  <a:lnTo>
                    <a:pt x="455" y="321"/>
                  </a:lnTo>
                  <a:lnTo>
                    <a:pt x="467" y="322"/>
                  </a:lnTo>
                  <a:lnTo>
                    <a:pt x="472" y="322"/>
                  </a:lnTo>
                  <a:lnTo>
                    <a:pt x="482" y="321"/>
                  </a:lnTo>
                  <a:lnTo>
                    <a:pt x="498" y="321"/>
                  </a:lnTo>
                  <a:lnTo>
                    <a:pt x="512" y="316"/>
                  </a:lnTo>
                  <a:lnTo>
                    <a:pt x="521" y="308"/>
                  </a:lnTo>
                  <a:lnTo>
                    <a:pt x="527" y="302"/>
                  </a:lnTo>
                  <a:lnTo>
                    <a:pt x="533" y="294"/>
                  </a:lnTo>
                  <a:lnTo>
                    <a:pt x="544" y="287"/>
                  </a:lnTo>
                  <a:lnTo>
                    <a:pt x="552" y="283"/>
                  </a:lnTo>
                  <a:lnTo>
                    <a:pt x="553" y="273"/>
                  </a:lnTo>
                  <a:lnTo>
                    <a:pt x="557" y="263"/>
                  </a:lnTo>
                  <a:lnTo>
                    <a:pt x="564" y="252"/>
                  </a:lnTo>
                  <a:lnTo>
                    <a:pt x="570" y="236"/>
                  </a:lnTo>
                  <a:lnTo>
                    <a:pt x="573" y="219"/>
                  </a:lnTo>
                  <a:lnTo>
                    <a:pt x="575" y="219"/>
                  </a:lnTo>
                  <a:lnTo>
                    <a:pt x="575" y="213"/>
                  </a:lnTo>
                  <a:lnTo>
                    <a:pt x="572" y="200"/>
                  </a:lnTo>
                  <a:lnTo>
                    <a:pt x="574" y="197"/>
                  </a:lnTo>
                  <a:lnTo>
                    <a:pt x="578" y="195"/>
                  </a:lnTo>
                  <a:lnTo>
                    <a:pt x="581" y="192"/>
                  </a:lnTo>
                  <a:lnTo>
                    <a:pt x="588" y="189"/>
                  </a:lnTo>
                  <a:lnTo>
                    <a:pt x="590" y="183"/>
                  </a:lnTo>
                  <a:lnTo>
                    <a:pt x="593" y="174"/>
                  </a:lnTo>
                  <a:lnTo>
                    <a:pt x="595" y="169"/>
                  </a:lnTo>
                  <a:lnTo>
                    <a:pt x="598" y="160"/>
                  </a:lnTo>
                  <a:lnTo>
                    <a:pt x="605" y="153"/>
                  </a:lnTo>
                  <a:lnTo>
                    <a:pt x="610" y="148"/>
                  </a:lnTo>
                  <a:lnTo>
                    <a:pt x="620" y="142"/>
                  </a:lnTo>
                  <a:lnTo>
                    <a:pt x="630" y="136"/>
                  </a:lnTo>
                  <a:lnTo>
                    <a:pt x="636" y="139"/>
                  </a:lnTo>
                  <a:lnTo>
                    <a:pt x="639" y="142"/>
                  </a:lnTo>
                  <a:lnTo>
                    <a:pt x="646" y="144"/>
                  </a:lnTo>
                  <a:lnTo>
                    <a:pt x="652" y="142"/>
                  </a:lnTo>
                  <a:lnTo>
                    <a:pt x="654" y="136"/>
                  </a:lnTo>
                  <a:lnTo>
                    <a:pt x="657" y="134"/>
                  </a:lnTo>
                  <a:lnTo>
                    <a:pt x="664" y="134"/>
                  </a:lnTo>
                  <a:lnTo>
                    <a:pt x="664" y="129"/>
                  </a:lnTo>
                  <a:lnTo>
                    <a:pt x="669" y="125"/>
                  </a:lnTo>
                  <a:lnTo>
                    <a:pt x="674" y="120"/>
                  </a:lnTo>
                  <a:lnTo>
                    <a:pt x="678" y="112"/>
                  </a:lnTo>
                  <a:lnTo>
                    <a:pt x="683" y="107"/>
                  </a:lnTo>
                  <a:lnTo>
                    <a:pt x="680" y="107"/>
                  </a:lnTo>
                  <a:lnTo>
                    <a:pt x="677" y="104"/>
                  </a:lnTo>
                  <a:lnTo>
                    <a:pt x="676" y="102"/>
                  </a:lnTo>
                  <a:lnTo>
                    <a:pt x="676" y="101"/>
                  </a:lnTo>
                  <a:lnTo>
                    <a:pt x="677" y="98"/>
                  </a:lnTo>
                  <a:lnTo>
                    <a:pt x="675" y="96"/>
                  </a:lnTo>
                  <a:lnTo>
                    <a:pt x="672" y="92"/>
                  </a:lnTo>
                  <a:lnTo>
                    <a:pt x="670" y="90"/>
                  </a:lnTo>
                  <a:lnTo>
                    <a:pt x="667" y="87"/>
                  </a:lnTo>
                  <a:lnTo>
                    <a:pt x="666" y="84"/>
                  </a:lnTo>
                  <a:lnTo>
                    <a:pt x="664" y="81"/>
                  </a:lnTo>
                  <a:lnTo>
                    <a:pt x="660" y="78"/>
                  </a:lnTo>
                  <a:lnTo>
                    <a:pt x="655" y="76"/>
                  </a:lnTo>
                  <a:lnTo>
                    <a:pt x="650" y="75"/>
                  </a:lnTo>
                  <a:lnTo>
                    <a:pt x="646" y="73"/>
                  </a:lnTo>
                  <a:lnTo>
                    <a:pt x="641" y="72"/>
                  </a:lnTo>
                  <a:lnTo>
                    <a:pt x="637" y="73"/>
                  </a:lnTo>
                  <a:lnTo>
                    <a:pt x="633" y="73"/>
                  </a:lnTo>
                  <a:lnTo>
                    <a:pt x="629" y="73"/>
                  </a:lnTo>
                  <a:lnTo>
                    <a:pt x="627" y="76"/>
                  </a:lnTo>
                  <a:lnTo>
                    <a:pt x="626" y="78"/>
                  </a:lnTo>
                  <a:lnTo>
                    <a:pt x="622" y="75"/>
                  </a:lnTo>
                  <a:lnTo>
                    <a:pt x="619" y="71"/>
                  </a:lnTo>
                  <a:lnTo>
                    <a:pt x="617" y="69"/>
                  </a:lnTo>
                  <a:lnTo>
                    <a:pt x="615" y="66"/>
                  </a:lnTo>
                  <a:lnTo>
                    <a:pt x="612" y="67"/>
                  </a:lnTo>
                  <a:lnTo>
                    <a:pt x="611" y="62"/>
                  </a:lnTo>
                  <a:lnTo>
                    <a:pt x="609" y="58"/>
                  </a:lnTo>
                  <a:lnTo>
                    <a:pt x="605" y="59"/>
                  </a:lnTo>
                  <a:lnTo>
                    <a:pt x="604" y="57"/>
                  </a:lnTo>
                  <a:lnTo>
                    <a:pt x="603" y="53"/>
                  </a:lnTo>
                  <a:lnTo>
                    <a:pt x="601" y="50"/>
                  </a:lnTo>
                  <a:lnTo>
                    <a:pt x="596" y="48"/>
                  </a:lnTo>
                  <a:lnTo>
                    <a:pt x="594" y="47"/>
                  </a:lnTo>
                  <a:lnTo>
                    <a:pt x="591" y="45"/>
                  </a:lnTo>
                  <a:lnTo>
                    <a:pt x="587" y="45"/>
                  </a:lnTo>
                  <a:lnTo>
                    <a:pt x="583" y="45"/>
                  </a:lnTo>
                  <a:lnTo>
                    <a:pt x="578" y="45"/>
                  </a:lnTo>
                  <a:lnTo>
                    <a:pt x="573" y="44"/>
                  </a:lnTo>
                  <a:lnTo>
                    <a:pt x="568" y="43"/>
                  </a:lnTo>
                  <a:lnTo>
                    <a:pt x="565" y="41"/>
                  </a:lnTo>
                  <a:lnTo>
                    <a:pt x="561" y="38"/>
                  </a:lnTo>
                  <a:lnTo>
                    <a:pt x="558" y="37"/>
                  </a:lnTo>
                  <a:lnTo>
                    <a:pt x="553" y="35"/>
                  </a:lnTo>
                  <a:lnTo>
                    <a:pt x="549" y="35"/>
                  </a:lnTo>
                  <a:lnTo>
                    <a:pt x="545" y="32"/>
                  </a:lnTo>
                  <a:lnTo>
                    <a:pt x="540" y="28"/>
                  </a:lnTo>
                  <a:lnTo>
                    <a:pt x="535" y="23"/>
                  </a:lnTo>
                  <a:lnTo>
                    <a:pt x="529" y="17"/>
                  </a:lnTo>
                  <a:lnTo>
                    <a:pt x="521" y="12"/>
                  </a:lnTo>
                  <a:lnTo>
                    <a:pt x="514" y="12"/>
                  </a:lnTo>
                  <a:lnTo>
                    <a:pt x="509" y="11"/>
                  </a:lnTo>
                  <a:lnTo>
                    <a:pt x="505" y="8"/>
                  </a:lnTo>
                  <a:lnTo>
                    <a:pt x="501" y="11"/>
                  </a:lnTo>
                  <a:lnTo>
                    <a:pt x="496" y="14"/>
                  </a:lnTo>
                  <a:lnTo>
                    <a:pt x="492" y="15"/>
                  </a:lnTo>
                  <a:lnTo>
                    <a:pt x="488" y="15"/>
                  </a:lnTo>
                  <a:lnTo>
                    <a:pt x="485" y="20"/>
                  </a:lnTo>
                  <a:lnTo>
                    <a:pt x="483" y="21"/>
                  </a:lnTo>
                  <a:lnTo>
                    <a:pt x="481" y="26"/>
                  </a:lnTo>
                  <a:lnTo>
                    <a:pt x="479" y="31"/>
                  </a:lnTo>
                  <a:lnTo>
                    <a:pt x="477" y="32"/>
                  </a:lnTo>
                  <a:lnTo>
                    <a:pt x="474" y="31"/>
                  </a:lnTo>
                  <a:lnTo>
                    <a:pt x="467" y="30"/>
                  </a:lnTo>
                  <a:lnTo>
                    <a:pt x="463" y="28"/>
                  </a:lnTo>
                  <a:lnTo>
                    <a:pt x="459" y="25"/>
                  </a:lnTo>
                  <a:lnTo>
                    <a:pt x="455" y="25"/>
                  </a:lnTo>
                  <a:lnTo>
                    <a:pt x="451" y="29"/>
                  </a:lnTo>
                  <a:lnTo>
                    <a:pt x="451" y="33"/>
                  </a:lnTo>
                  <a:lnTo>
                    <a:pt x="448" y="35"/>
                  </a:lnTo>
                  <a:lnTo>
                    <a:pt x="445" y="35"/>
                  </a:lnTo>
                  <a:lnTo>
                    <a:pt x="443" y="33"/>
                  </a:lnTo>
                  <a:lnTo>
                    <a:pt x="437" y="30"/>
                  </a:lnTo>
                  <a:lnTo>
                    <a:pt x="435" y="25"/>
                  </a:lnTo>
                  <a:lnTo>
                    <a:pt x="433" y="20"/>
                  </a:lnTo>
                  <a:lnTo>
                    <a:pt x="430" y="15"/>
                  </a:lnTo>
                  <a:lnTo>
                    <a:pt x="426" y="14"/>
                  </a:lnTo>
                  <a:lnTo>
                    <a:pt x="424" y="11"/>
                  </a:lnTo>
                  <a:lnTo>
                    <a:pt x="421" y="7"/>
                  </a:lnTo>
                  <a:lnTo>
                    <a:pt x="417" y="4"/>
                  </a:lnTo>
                  <a:lnTo>
                    <a:pt x="413" y="2"/>
                  </a:lnTo>
                  <a:lnTo>
                    <a:pt x="409" y="2"/>
                  </a:lnTo>
                  <a:lnTo>
                    <a:pt x="404" y="0"/>
                  </a:lnTo>
                  <a:lnTo>
                    <a:pt x="401" y="0"/>
                  </a:lnTo>
                  <a:lnTo>
                    <a:pt x="398" y="3"/>
                  </a:lnTo>
                  <a:lnTo>
                    <a:pt x="394" y="7"/>
                  </a:lnTo>
                  <a:lnTo>
                    <a:pt x="391" y="9"/>
                  </a:lnTo>
                  <a:lnTo>
                    <a:pt x="387" y="10"/>
                  </a:lnTo>
                  <a:lnTo>
                    <a:pt x="381" y="15"/>
                  </a:lnTo>
                  <a:lnTo>
                    <a:pt x="377" y="17"/>
                  </a:lnTo>
                  <a:lnTo>
                    <a:pt x="374" y="20"/>
                  </a:lnTo>
                  <a:lnTo>
                    <a:pt x="371" y="21"/>
                  </a:lnTo>
                  <a:lnTo>
                    <a:pt x="364" y="24"/>
                  </a:lnTo>
                  <a:lnTo>
                    <a:pt x="363" y="26"/>
                  </a:lnTo>
                  <a:lnTo>
                    <a:pt x="361" y="29"/>
                  </a:lnTo>
                  <a:lnTo>
                    <a:pt x="362" y="31"/>
                  </a:lnTo>
                  <a:lnTo>
                    <a:pt x="361" y="35"/>
                  </a:lnTo>
                  <a:lnTo>
                    <a:pt x="357" y="35"/>
                  </a:lnTo>
                  <a:lnTo>
                    <a:pt x="353" y="36"/>
                  </a:lnTo>
                  <a:lnTo>
                    <a:pt x="352" y="35"/>
                  </a:lnTo>
                  <a:lnTo>
                    <a:pt x="349" y="35"/>
                  </a:lnTo>
                  <a:lnTo>
                    <a:pt x="347" y="38"/>
                  </a:lnTo>
                  <a:lnTo>
                    <a:pt x="349" y="41"/>
                  </a:lnTo>
                  <a:lnTo>
                    <a:pt x="351" y="42"/>
                  </a:lnTo>
                  <a:lnTo>
                    <a:pt x="349" y="43"/>
                  </a:lnTo>
                  <a:lnTo>
                    <a:pt x="347" y="44"/>
                  </a:lnTo>
                  <a:lnTo>
                    <a:pt x="346" y="47"/>
                  </a:lnTo>
                  <a:lnTo>
                    <a:pt x="344" y="50"/>
                  </a:lnTo>
                  <a:lnTo>
                    <a:pt x="343" y="52"/>
                  </a:lnTo>
                  <a:lnTo>
                    <a:pt x="341" y="53"/>
                  </a:lnTo>
                  <a:lnTo>
                    <a:pt x="338" y="53"/>
                  </a:lnTo>
                  <a:lnTo>
                    <a:pt x="334" y="55"/>
                  </a:lnTo>
                  <a:lnTo>
                    <a:pt x="331" y="55"/>
                  </a:lnTo>
                  <a:lnTo>
                    <a:pt x="328" y="54"/>
                  </a:lnTo>
                  <a:lnTo>
                    <a:pt x="326" y="54"/>
                  </a:lnTo>
                  <a:lnTo>
                    <a:pt x="325" y="56"/>
                  </a:lnTo>
                  <a:lnTo>
                    <a:pt x="323" y="56"/>
                  </a:lnTo>
                  <a:lnTo>
                    <a:pt x="322" y="55"/>
                  </a:lnTo>
                  <a:lnTo>
                    <a:pt x="320" y="53"/>
                  </a:lnTo>
                  <a:lnTo>
                    <a:pt x="317" y="52"/>
                  </a:lnTo>
                  <a:lnTo>
                    <a:pt x="315" y="52"/>
                  </a:lnTo>
                  <a:lnTo>
                    <a:pt x="314" y="55"/>
                  </a:lnTo>
                  <a:lnTo>
                    <a:pt x="315" y="58"/>
                  </a:lnTo>
                  <a:lnTo>
                    <a:pt x="318" y="59"/>
                  </a:lnTo>
                  <a:lnTo>
                    <a:pt x="319" y="60"/>
                  </a:lnTo>
                  <a:lnTo>
                    <a:pt x="319" y="61"/>
                  </a:lnTo>
                  <a:lnTo>
                    <a:pt x="316" y="61"/>
                  </a:lnTo>
                  <a:lnTo>
                    <a:pt x="312" y="61"/>
                  </a:lnTo>
                  <a:lnTo>
                    <a:pt x="312" y="61"/>
                  </a:lnTo>
                  <a:lnTo>
                    <a:pt x="311" y="63"/>
                  </a:lnTo>
                  <a:lnTo>
                    <a:pt x="310" y="65"/>
                  </a:lnTo>
                  <a:lnTo>
                    <a:pt x="309" y="68"/>
                  </a:lnTo>
                  <a:lnTo>
                    <a:pt x="310" y="71"/>
                  </a:lnTo>
                  <a:lnTo>
                    <a:pt x="311" y="78"/>
                  </a:lnTo>
                  <a:lnTo>
                    <a:pt x="310" y="81"/>
                  </a:lnTo>
                  <a:lnTo>
                    <a:pt x="312" y="81"/>
                  </a:lnTo>
                  <a:lnTo>
                    <a:pt x="314" y="80"/>
                  </a:lnTo>
                  <a:lnTo>
                    <a:pt x="318" y="83"/>
                  </a:lnTo>
                  <a:lnTo>
                    <a:pt x="321" y="86"/>
                  </a:lnTo>
                  <a:lnTo>
                    <a:pt x="324" y="90"/>
                  </a:lnTo>
                  <a:lnTo>
                    <a:pt x="327" y="92"/>
                  </a:lnTo>
                  <a:lnTo>
                    <a:pt x="329" y="96"/>
                  </a:lnTo>
                  <a:lnTo>
                    <a:pt x="332" y="99"/>
                  </a:lnTo>
                  <a:lnTo>
                    <a:pt x="333" y="102"/>
                  </a:lnTo>
                  <a:lnTo>
                    <a:pt x="336" y="106"/>
                  </a:lnTo>
                  <a:lnTo>
                    <a:pt x="337" y="110"/>
                  </a:lnTo>
                  <a:lnTo>
                    <a:pt x="339" y="114"/>
                  </a:lnTo>
                  <a:lnTo>
                    <a:pt x="335" y="122"/>
                  </a:lnTo>
                  <a:lnTo>
                    <a:pt x="330" y="125"/>
                  </a:lnTo>
                  <a:lnTo>
                    <a:pt x="325" y="130"/>
                  </a:lnTo>
                  <a:lnTo>
                    <a:pt x="321" y="135"/>
                  </a:lnTo>
                  <a:lnTo>
                    <a:pt x="317" y="141"/>
                  </a:lnTo>
                  <a:lnTo>
                    <a:pt x="312" y="145"/>
                  </a:lnTo>
                  <a:lnTo>
                    <a:pt x="306" y="150"/>
                  </a:lnTo>
                  <a:lnTo>
                    <a:pt x="297" y="154"/>
                  </a:lnTo>
                  <a:lnTo>
                    <a:pt x="289" y="159"/>
                  </a:lnTo>
                  <a:lnTo>
                    <a:pt x="283" y="161"/>
                  </a:lnTo>
                  <a:lnTo>
                    <a:pt x="282" y="162"/>
                  </a:lnTo>
                  <a:lnTo>
                    <a:pt x="281" y="162"/>
                  </a:lnTo>
                  <a:lnTo>
                    <a:pt x="277" y="164"/>
                  </a:lnTo>
                  <a:lnTo>
                    <a:pt x="273" y="165"/>
                  </a:lnTo>
                  <a:lnTo>
                    <a:pt x="270" y="165"/>
                  </a:lnTo>
                  <a:lnTo>
                    <a:pt x="271" y="167"/>
                  </a:lnTo>
                  <a:lnTo>
                    <a:pt x="273" y="170"/>
                  </a:lnTo>
                  <a:lnTo>
                    <a:pt x="273" y="171"/>
                  </a:lnTo>
                  <a:lnTo>
                    <a:pt x="271" y="174"/>
                  </a:lnTo>
                  <a:lnTo>
                    <a:pt x="264" y="180"/>
                  </a:lnTo>
                  <a:lnTo>
                    <a:pt x="259" y="184"/>
                  </a:lnTo>
                  <a:lnTo>
                    <a:pt x="252" y="190"/>
                  </a:lnTo>
                  <a:lnTo>
                    <a:pt x="245" y="194"/>
                  </a:lnTo>
                  <a:lnTo>
                    <a:pt x="239" y="200"/>
                  </a:lnTo>
                  <a:lnTo>
                    <a:pt x="234" y="204"/>
                  </a:lnTo>
                  <a:lnTo>
                    <a:pt x="229" y="208"/>
                  </a:lnTo>
                  <a:lnTo>
                    <a:pt x="224" y="212"/>
                  </a:lnTo>
                  <a:lnTo>
                    <a:pt x="222" y="214"/>
                  </a:lnTo>
                  <a:lnTo>
                    <a:pt x="223" y="221"/>
                  </a:lnTo>
                  <a:lnTo>
                    <a:pt x="223" y="224"/>
                  </a:lnTo>
                  <a:lnTo>
                    <a:pt x="225" y="228"/>
                  </a:lnTo>
                  <a:lnTo>
                    <a:pt x="226" y="231"/>
                  </a:lnTo>
                  <a:lnTo>
                    <a:pt x="223" y="231"/>
                  </a:lnTo>
                  <a:lnTo>
                    <a:pt x="221" y="231"/>
                  </a:lnTo>
                  <a:lnTo>
                    <a:pt x="220" y="227"/>
                  </a:lnTo>
                  <a:lnTo>
                    <a:pt x="218" y="223"/>
                  </a:lnTo>
                  <a:lnTo>
                    <a:pt x="214" y="219"/>
                  </a:lnTo>
                  <a:lnTo>
                    <a:pt x="211" y="214"/>
                  </a:lnTo>
                  <a:lnTo>
                    <a:pt x="206" y="212"/>
                  </a:lnTo>
                  <a:lnTo>
                    <a:pt x="201" y="208"/>
                  </a:lnTo>
                  <a:lnTo>
                    <a:pt x="195" y="208"/>
                  </a:lnTo>
                  <a:lnTo>
                    <a:pt x="193" y="207"/>
                  </a:lnTo>
                  <a:lnTo>
                    <a:pt x="188" y="215"/>
                  </a:lnTo>
                  <a:lnTo>
                    <a:pt x="185" y="221"/>
                  </a:lnTo>
                  <a:lnTo>
                    <a:pt x="182" y="226"/>
                  </a:lnTo>
                  <a:lnTo>
                    <a:pt x="180" y="230"/>
                  </a:lnTo>
                  <a:lnTo>
                    <a:pt x="179" y="232"/>
                  </a:lnTo>
                  <a:lnTo>
                    <a:pt x="173" y="235"/>
                  </a:lnTo>
                  <a:lnTo>
                    <a:pt x="169" y="237"/>
                  </a:lnTo>
                  <a:lnTo>
                    <a:pt x="166" y="238"/>
                  </a:lnTo>
                  <a:lnTo>
                    <a:pt x="164" y="241"/>
                  </a:lnTo>
                  <a:lnTo>
                    <a:pt x="160" y="243"/>
                  </a:lnTo>
                  <a:lnTo>
                    <a:pt x="152" y="248"/>
                  </a:lnTo>
                  <a:lnTo>
                    <a:pt x="144" y="249"/>
                  </a:lnTo>
                  <a:lnTo>
                    <a:pt x="133" y="250"/>
                  </a:lnTo>
                  <a:lnTo>
                    <a:pt x="128" y="252"/>
                  </a:lnTo>
                  <a:lnTo>
                    <a:pt x="124" y="251"/>
                  </a:lnTo>
                  <a:lnTo>
                    <a:pt x="117" y="251"/>
                  </a:lnTo>
                  <a:lnTo>
                    <a:pt x="111" y="252"/>
                  </a:lnTo>
                  <a:lnTo>
                    <a:pt x="104" y="253"/>
                  </a:lnTo>
                  <a:lnTo>
                    <a:pt x="102" y="257"/>
                  </a:lnTo>
                  <a:lnTo>
                    <a:pt x="102" y="260"/>
                  </a:lnTo>
                  <a:lnTo>
                    <a:pt x="98" y="258"/>
                  </a:lnTo>
                  <a:lnTo>
                    <a:pt x="93" y="257"/>
                  </a:lnTo>
                  <a:lnTo>
                    <a:pt x="92" y="256"/>
                  </a:lnTo>
                  <a:lnTo>
                    <a:pt x="89" y="257"/>
                  </a:lnTo>
                  <a:lnTo>
                    <a:pt x="82" y="258"/>
                  </a:lnTo>
                  <a:lnTo>
                    <a:pt x="79" y="256"/>
                  </a:lnTo>
                  <a:lnTo>
                    <a:pt x="75" y="253"/>
                  </a:lnTo>
                  <a:lnTo>
                    <a:pt x="74" y="253"/>
                  </a:lnTo>
                  <a:lnTo>
                    <a:pt x="68" y="252"/>
                  </a:lnTo>
                  <a:lnTo>
                    <a:pt x="62" y="250"/>
                  </a:lnTo>
                  <a:lnTo>
                    <a:pt x="60" y="246"/>
                  </a:lnTo>
                  <a:lnTo>
                    <a:pt x="55" y="243"/>
                  </a:lnTo>
                  <a:lnTo>
                    <a:pt x="51" y="242"/>
                  </a:lnTo>
                  <a:lnTo>
                    <a:pt x="45" y="241"/>
                  </a:lnTo>
                  <a:lnTo>
                    <a:pt x="41" y="240"/>
                  </a:lnTo>
                  <a:lnTo>
                    <a:pt x="38" y="238"/>
                  </a:lnTo>
                  <a:lnTo>
                    <a:pt x="34" y="233"/>
                  </a:lnTo>
                  <a:lnTo>
                    <a:pt x="31" y="231"/>
                  </a:lnTo>
                  <a:lnTo>
                    <a:pt x="26" y="229"/>
                  </a:lnTo>
                  <a:lnTo>
                    <a:pt x="22" y="228"/>
                  </a:lnTo>
                  <a:lnTo>
                    <a:pt x="24" y="232"/>
                  </a:lnTo>
                  <a:lnTo>
                    <a:pt x="27" y="238"/>
                  </a:lnTo>
                  <a:lnTo>
                    <a:pt x="31" y="241"/>
                  </a:lnTo>
                  <a:lnTo>
                    <a:pt x="30" y="245"/>
                  </a:lnTo>
                  <a:lnTo>
                    <a:pt x="30" y="250"/>
                  </a:lnTo>
                  <a:lnTo>
                    <a:pt x="32" y="256"/>
                  </a:lnTo>
                  <a:lnTo>
                    <a:pt x="36" y="262"/>
                  </a:lnTo>
                  <a:lnTo>
                    <a:pt x="39" y="268"/>
                  </a:lnTo>
                  <a:lnTo>
                    <a:pt x="40" y="272"/>
                  </a:lnTo>
                  <a:lnTo>
                    <a:pt x="37" y="275"/>
                  </a:lnTo>
                  <a:lnTo>
                    <a:pt x="34" y="281"/>
                  </a:lnTo>
                  <a:lnTo>
                    <a:pt x="32" y="288"/>
                  </a:lnTo>
                  <a:lnTo>
                    <a:pt x="31" y="293"/>
                  </a:lnTo>
                  <a:lnTo>
                    <a:pt x="31" y="300"/>
                  </a:lnTo>
                  <a:lnTo>
                    <a:pt x="32" y="304"/>
                  </a:lnTo>
                  <a:lnTo>
                    <a:pt x="36" y="307"/>
                  </a:lnTo>
                  <a:lnTo>
                    <a:pt x="39" y="309"/>
                  </a:lnTo>
                  <a:lnTo>
                    <a:pt x="42" y="311"/>
                  </a:lnTo>
                  <a:lnTo>
                    <a:pt x="43" y="312"/>
                  </a:lnTo>
                  <a:lnTo>
                    <a:pt x="43" y="313"/>
                  </a:lnTo>
                  <a:lnTo>
                    <a:pt x="43" y="318"/>
                  </a:lnTo>
                  <a:lnTo>
                    <a:pt x="44" y="321"/>
                  </a:lnTo>
                  <a:lnTo>
                    <a:pt x="47" y="323"/>
                  </a:lnTo>
                  <a:lnTo>
                    <a:pt x="50" y="326"/>
                  </a:lnTo>
                  <a:lnTo>
                    <a:pt x="52" y="327"/>
                  </a:lnTo>
                  <a:lnTo>
                    <a:pt x="54" y="329"/>
                  </a:lnTo>
                  <a:lnTo>
                    <a:pt x="54" y="335"/>
                  </a:lnTo>
                  <a:lnTo>
                    <a:pt x="54" y="340"/>
                  </a:lnTo>
                  <a:lnTo>
                    <a:pt x="52" y="344"/>
                  </a:lnTo>
                  <a:lnTo>
                    <a:pt x="50" y="349"/>
                  </a:lnTo>
                  <a:lnTo>
                    <a:pt x="49" y="353"/>
                  </a:lnTo>
                  <a:lnTo>
                    <a:pt x="48" y="355"/>
                  </a:lnTo>
                  <a:lnTo>
                    <a:pt x="47" y="358"/>
                  </a:lnTo>
                  <a:lnTo>
                    <a:pt x="47" y="363"/>
                  </a:lnTo>
                  <a:lnTo>
                    <a:pt x="48" y="365"/>
                  </a:lnTo>
                  <a:lnTo>
                    <a:pt x="49" y="369"/>
                  </a:lnTo>
                  <a:lnTo>
                    <a:pt x="49" y="372"/>
                  </a:lnTo>
                  <a:lnTo>
                    <a:pt x="48" y="374"/>
                  </a:lnTo>
                  <a:lnTo>
                    <a:pt x="47" y="377"/>
                  </a:lnTo>
                  <a:lnTo>
                    <a:pt x="45" y="380"/>
                  </a:lnTo>
                  <a:lnTo>
                    <a:pt x="44" y="381"/>
                  </a:lnTo>
                  <a:lnTo>
                    <a:pt x="44" y="385"/>
                  </a:lnTo>
                  <a:lnTo>
                    <a:pt x="42" y="390"/>
                  </a:lnTo>
                  <a:lnTo>
                    <a:pt x="39" y="395"/>
                  </a:lnTo>
                  <a:lnTo>
                    <a:pt x="32" y="398"/>
                  </a:lnTo>
                  <a:lnTo>
                    <a:pt x="27" y="401"/>
                  </a:lnTo>
                  <a:lnTo>
                    <a:pt x="23" y="399"/>
                  </a:lnTo>
                  <a:lnTo>
                    <a:pt x="16" y="397"/>
                  </a:lnTo>
                  <a:lnTo>
                    <a:pt x="12" y="395"/>
                  </a:lnTo>
                  <a:lnTo>
                    <a:pt x="7" y="394"/>
                  </a:lnTo>
                  <a:lnTo>
                    <a:pt x="3" y="393"/>
                  </a:lnTo>
                  <a:lnTo>
                    <a:pt x="0" y="394"/>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16" name="Google Shape;1216;p51" descr="{&quot;Key&quot;:&quot;trans nzoia&quot;,&quot;Name&quot;:&quot;Trans Nzoia&quot;,&quot;Value&quot;:42.0,&quot;Formula&quot;:&quot;42&quot;,&quot;Text&quot;:&quot;42&quot;,&quot;OfficeApplication&quot;:1,&quot;HasValue&quot;:true}"/>
            <p:cNvSpPr/>
            <p:nvPr/>
          </p:nvSpPr>
          <p:spPr>
            <a:xfrm>
              <a:off x="1385185" y="2874300"/>
              <a:ext cx="424631" cy="261226"/>
            </a:xfrm>
            <a:custGeom>
              <a:avLst/>
              <a:gdLst/>
              <a:ahLst/>
              <a:cxnLst/>
              <a:rect l="l" t="t" r="r" b="b"/>
              <a:pathLst>
                <a:path w="341" h="209" extrusionOk="0">
                  <a:moveTo>
                    <a:pt x="106" y="10"/>
                  </a:moveTo>
                  <a:lnTo>
                    <a:pt x="106" y="10"/>
                  </a:lnTo>
                  <a:lnTo>
                    <a:pt x="104" y="12"/>
                  </a:lnTo>
                  <a:lnTo>
                    <a:pt x="103" y="16"/>
                  </a:lnTo>
                  <a:lnTo>
                    <a:pt x="98" y="23"/>
                  </a:lnTo>
                  <a:lnTo>
                    <a:pt x="97" y="27"/>
                  </a:lnTo>
                  <a:lnTo>
                    <a:pt x="84" y="31"/>
                  </a:lnTo>
                  <a:lnTo>
                    <a:pt x="63" y="33"/>
                  </a:lnTo>
                  <a:lnTo>
                    <a:pt x="58" y="34"/>
                  </a:lnTo>
                  <a:lnTo>
                    <a:pt x="56" y="34"/>
                  </a:lnTo>
                  <a:lnTo>
                    <a:pt x="56" y="34"/>
                  </a:lnTo>
                  <a:lnTo>
                    <a:pt x="47" y="35"/>
                  </a:lnTo>
                  <a:lnTo>
                    <a:pt x="45" y="35"/>
                  </a:lnTo>
                  <a:lnTo>
                    <a:pt x="39" y="40"/>
                  </a:lnTo>
                  <a:lnTo>
                    <a:pt x="33" y="47"/>
                  </a:lnTo>
                  <a:lnTo>
                    <a:pt x="30" y="50"/>
                  </a:lnTo>
                  <a:lnTo>
                    <a:pt x="27" y="52"/>
                  </a:lnTo>
                  <a:lnTo>
                    <a:pt x="19" y="54"/>
                  </a:lnTo>
                  <a:lnTo>
                    <a:pt x="10" y="59"/>
                  </a:lnTo>
                  <a:lnTo>
                    <a:pt x="0" y="59"/>
                  </a:lnTo>
                  <a:lnTo>
                    <a:pt x="0" y="63"/>
                  </a:lnTo>
                  <a:lnTo>
                    <a:pt x="6" y="63"/>
                  </a:lnTo>
                  <a:lnTo>
                    <a:pt x="8" y="66"/>
                  </a:lnTo>
                  <a:lnTo>
                    <a:pt x="10" y="70"/>
                  </a:lnTo>
                  <a:lnTo>
                    <a:pt x="13" y="73"/>
                  </a:lnTo>
                  <a:lnTo>
                    <a:pt x="16" y="76"/>
                  </a:lnTo>
                  <a:lnTo>
                    <a:pt x="17" y="78"/>
                  </a:lnTo>
                  <a:lnTo>
                    <a:pt x="20" y="80"/>
                  </a:lnTo>
                  <a:lnTo>
                    <a:pt x="21" y="82"/>
                  </a:lnTo>
                  <a:lnTo>
                    <a:pt x="22" y="83"/>
                  </a:lnTo>
                  <a:lnTo>
                    <a:pt x="25" y="84"/>
                  </a:lnTo>
                  <a:lnTo>
                    <a:pt x="27" y="85"/>
                  </a:lnTo>
                  <a:lnTo>
                    <a:pt x="30" y="86"/>
                  </a:lnTo>
                  <a:lnTo>
                    <a:pt x="32" y="87"/>
                  </a:lnTo>
                  <a:lnTo>
                    <a:pt x="34" y="88"/>
                  </a:lnTo>
                  <a:lnTo>
                    <a:pt x="34" y="88"/>
                  </a:lnTo>
                  <a:lnTo>
                    <a:pt x="35" y="88"/>
                  </a:lnTo>
                  <a:lnTo>
                    <a:pt x="36" y="88"/>
                  </a:lnTo>
                  <a:lnTo>
                    <a:pt x="38" y="88"/>
                  </a:lnTo>
                  <a:lnTo>
                    <a:pt x="34" y="97"/>
                  </a:lnTo>
                  <a:lnTo>
                    <a:pt x="32" y="100"/>
                  </a:lnTo>
                  <a:lnTo>
                    <a:pt x="34" y="102"/>
                  </a:lnTo>
                  <a:lnTo>
                    <a:pt x="35" y="102"/>
                  </a:lnTo>
                  <a:lnTo>
                    <a:pt x="36" y="104"/>
                  </a:lnTo>
                  <a:lnTo>
                    <a:pt x="38" y="107"/>
                  </a:lnTo>
                  <a:lnTo>
                    <a:pt x="41" y="110"/>
                  </a:lnTo>
                  <a:lnTo>
                    <a:pt x="43" y="113"/>
                  </a:lnTo>
                  <a:lnTo>
                    <a:pt x="44" y="114"/>
                  </a:lnTo>
                  <a:lnTo>
                    <a:pt x="66" y="145"/>
                  </a:lnTo>
                  <a:lnTo>
                    <a:pt x="68" y="147"/>
                  </a:lnTo>
                  <a:lnTo>
                    <a:pt x="69" y="150"/>
                  </a:lnTo>
                  <a:lnTo>
                    <a:pt x="71" y="152"/>
                  </a:lnTo>
                  <a:lnTo>
                    <a:pt x="73" y="154"/>
                  </a:lnTo>
                  <a:lnTo>
                    <a:pt x="75" y="155"/>
                  </a:lnTo>
                  <a:lnTo>
                    <a:pt x="78" y="155"/>
                  </a:lnTo>
                  <a:lnTo>
                    <a:pt x="80" y="157"/>
                  </a:lnTo>
                  <a:lnTo>
                    <a:pt x="80" y="157"/>
                  </a:lnTo>
                  <a:lnTo>
                    <a:pt x="83" y="159"/>
                  </a:lnTo>
                  <a:lnTo>
                    <a:pt x="84" y="158"/>
                  </a:lnTo>
                  <a:lnTo>
                    <a:pt x="85" y="158"/>
                  </a:lnTo>
                  <a:lnTo>
                    <a:pt x="86" y="158"/>
                  </a:lnTo>
                  <a:lnTo>
                    <a:pt x="88" y="158"/>
                  </a:lnTo>
                  <a:lnTo>
                    <a:pt x="89" y="159"/>
                  </a:lnTo>
                  <a:lnTo>
                    <a:pt x="90" y="159"/>
                  </a:lnTo>
                  <a:lnTo>
                    <a:pt x="92" y="159"/>
                  </a:lnTo>
                  <a:lnTo>
                    <a:pt x="93" y="160"/>
                  </a:lnTo>
                  <a:lnTo>
                    <a:pt x="94" y="161"/>
                  </a:lnTo>
                  <a:lnTo>
                    <a:pt x="94" y="162"/>
                  </a:lnTo>
                  <a:lnTo>
                    <a:pt x="94" y="163"/>
                  </a:lnTo>
                  <a:lnTo>
                    <a:pt x="95" y="163"/>
                  </a:lnTo>
                  <a:lnTo>
                    <a:pt x="97" y="164"/>
                  </a:lnTo>
                  <a:lnTo>
                    <a:pt x="98" y="165"/>
                  </a:lnTo>
                  <a:lnTo>
                    <a:pt x="98" y="166"/>
                  </a:lnTo>
                  <a:lnTo>
                    <a:pt x="97" y="167"/>
                  </a:lnTo>
                  <a:lnTo>
                    <a:pt x="96" y="168"/>
                  </a:lnTo>
                  <a:lnTo>
                    <a:pt x="94" y="169"/>
                  </a:lnTo>
                  <a:lnTo>
                    <a:pt x="94" y="169"/>
                  </a:lnTo>
                  <a:lnTo>
                    <a:pt x="93" y="171"/>
                  </a:lnTo>
                  <a:lnTo>
                    <a:pt x="92" y="172"/>
                  </a:lnTo>
                  <a:lnTo>
                    <a:pt x="96" y="189"/>
                  </a:lnTo>
                  <a:lnTo>
                    <a:pt x="97" y="191"/>
                  </a:lnTo>
                  <a:lnTo>
                    <a:pt x="97" y="191"/>
                  </a:lnTo>
                  <a:lnTo>
                    <a:pt x="98" y="192"/>
                  </a:lnTo>
                  <a:lnTo>
                    <a:pt x="99" y="194"/>
                  </a:lnTo>
                  <a:lnTo>
                    <a:pt x="99" y="194"/>
                  </a:lnTo>
                  <a:lnTo>
                    <a:pt x="100" y="196"/>
                  </a:lnTo>
                  <a:lnTo>
                    <a:pt x="101" y="198"/>
                  </a:lnTo>
                  <a:lnTo>
                    <a:pt x="102" y="200"/>
                  </a:lnTo>
                  <a:lnTo>
                    <a:pt x="102" y="202"/>
                  </a:lnTo>
                  <a:lnTo>
                    <a:pt x="102" y="203"/>
                  </a:lnTo>
                  <a:lnTo>
                    <a:pt x="101" y="205"/>
                  </a:lnTo>
                  <a:lnTo>
                    <a:pt x="102" y="208"/>
                  </a:lnTo>
                  <a:lnTo>
                    <a:pt x="102" y="209"/>
                  </a:lnTo>
                  <a:lnTo>
                    <a:pt x="106" y="208"/>
                  </a:lnTo>
                  <a:lnTo>
                    <a:pt x="107" y="208"/>
                  </a:lnTo>
                  <a:lnTo>
                    <a:pt x="112" y="206"/>
                  </a:lnTo>
                  <a:lnTo>
                    <a:pt x="116" y="205"/>
                  </a:lnTo>
                  <a:lnTo>
                    <a:pt x="119" y="203"/>
                  </a:lnTo>
                  <a:lnTo>
                    <a:pt x="123" y="203"/>
                  </a:lnTo>
                  <a:lnTo>
                    <a:pt x="128" y="201"/>
                  </a:lnTo>
                  <a:lnTo>
                    <a:pt x="131" y="199"/>
                  </a:lnTo>
                  <a:lnTo>
                    <a:pt x="134" y="198"/>
                  </a:lnTo>
                  <a:lnTo>
                    <a:pt x="138" y="195"/>
                  </a:lnTo>
                  <a:lnTo>
                    <a:pt x="144" y="193"/>
                  </a:lnTo>
                  <a:lnTo>
                    <a:pt x="145" y="192"/>
                  </a:lnTo>
                  <a:lnTo>
                    <a:pt x="147" y="191"/>
                  </a:lnTo>
                  <a:lnTo>
                    <a:pt x="148" y="191"/>
                  </a:lnTo>
                  <a:lnTo>
                    <a:pt x="149" y="190"/>
                  </a:lnTo>
                  <a:lnTo>
                    <a:pt x="150" y="190"/>
                  </a:lnTo>
                  <a:lnTo>
                    <a:pt x="151" y="189"/>
                  </a:lnTo>
                  <a:lnTo>
                    <a:pt x="151" y="189"/>
                  </a:lnTo>
                  <a:lnTo>
                    <a:pt x="152" y="187"/>
                  </a:lnTo>
                  <a:lnTo>
                    <a:pt x="152" y="187"/>
                  </a:lnTo>
                  <a:lnTo>
                    <a:pt x="154" y="188"/>
                  </a:lnTo>
                  <a:lnTo>
                    <a:pt x="155" y="188"/>
                  </a:lnTo>
                  <a:lnTo>
                    <a:pt x="155" y="188"/>
                  </a:lnTo>
                  <a:lnTo>
                    <a:pt x="156" y="185"/>
                  </a:lnTo>
                  <a:lnTo>
                    <a:pt x="156" y="185"/>
                  </a:lnTo>
                  <a:lnTo>
                    <a:pt x="157" y="184"/>
                  </a:lnTo>
                  <a:lnTo>
                    <a:pt x="158" y="184"/>
                  </a:lnTo>
                  <a:lnTo>
                    <a:pt x="158" y="182"/>
                  </a:lnTo>
                  <a:lnTo>
                    <a:pt x="159" y="180"/>
                  </a:lnTo>
                  <a:lnTo>
                    <a:pt x="161" y="180"/>
                  </a:lnTo>
                  <a:lnTo>
                    <a:pt x="162" y="180"/>
                  </a:lnTo>
                  <a:lnTo>
                    <a:pt x="162" y="180"/>
                  </a:lnTo>
                  <a:lnTo>
                    <a:pt x="164" y="180"/>
                  </a:lnTo>
                  <a:lnTo>
                    <a:pt x="166" y="180"/>
                  </a:lnTo>
                  <a:lnTo>
                    <a:pt x="168" y="179"/>
                  </a:lnTo>
                  <a:lnTo>
                    <a:pt x="169" y="179"/>
                  </a:lnTo>
                  <a:lnTo>
                    <a:pt x="169" y="179"/>
                  </a:lnTo>
                  <a:lnTo>
                    <a:pt x="168" y="178"/>
                  </a:lnTo>
                  <a:lnTo>
                    <a:pt x="168" y="178"/>
                  </a:lnTo>
                  <a:lnTo>
                    <a:pt x="177" y="175"/>
                  </a:lnTo>
                  <a:lnTo>
                    <a:pt x="176" y="177"/>
                  </a:lnTo>
                  <a:lnTo>
                    <a:pt x="178" y="177"/>
                  </a:lnTo>
                  <a:lnTo>
                    <a:pt x="182" y="176"/>
                  </a:lnTo>
                  <a:lnTo>
                    <a:pt x="183" y="176"/>
                  </a:lnTo>
                  <a:lnTo>
                    <a:pt x="183" y="175"/>
                  </a:lnTo>
                  <a:lnTo>
                    <a:pt x="185" y="175"/>
                  </a:lnTo>
                  <a:lnTo>
                    <a:pt x="186" y="175"/>
                  </a:lnTo>
                  <a:lnTo>
                    <a:pt x="186" y="175"/>
                  </a:lnTo>
                  <a:lnTo>
                    <a:pt x="187" y="175"/>
                  </a:lnTo>
                  <a:lnTo>
                    <a:pt x="189" y="175"/>
                  </a:lnTo>
                  <a:lnTo>
                    <a:pt x="190" y="174"/>
                  </a:lnTo>
                  <a:lnTo>
                    <a:pt x="191" y="174"/>
                  </a:lnTo>
                  <a:lnTo>
                    <a:pt x="192" y="173"/>
                  </a:lnTo>
                  <a:lnTo>
                    <a:pt x="192" y="173"/>
                  </a:lnTo>
                  <a:lnTo>
                    <a:pt x="192" y="172"/>
                  </a:lnTo>
                  <a:lnTo>
                    <a:pt x="193" y="171"/>
                  </a:lnTo>
                  <a:lnTo>
                    <a:pt x="194" y="170"/>
                  </a:lnTo>
                  <a:lnTo>
                    <a:pt x="195" y="171"/>
                  </a:lnTo>
                  <a:lnTo>
                    <a:pt x="196" y="171"/>
                  </a:lnTo>
                  <a:lnTo>
                    <a:pt x="196" y="171"/>
                  </a:lnTo>
                  <a:lnTo>
                    <a:pt x="198" y="170"/>
                  </a:lnTo>
                  <a:lnTo>
                    <a:pt x="199" y="170"/>
                  </a:lnTo>
                  <a:lnTo>
                    <a:pt x="200" y="169"/>
                  </a:lnTo>
                  <a:lnTo>
                    <a:pt x="200" y="169"/>
                  </a:lnTo>
                  <a:lnTo>
                    <a:pt x="200" y="169"/>
                  </a:lnTo>
                  <a:lnTo>
                    <a:pt x="200" y="169"/>
                  </a:lnTo>
                  <a:lnTo>
                    <a:pt x="201" y="169"/>
                  </a:lnTo>
                  <a:lnTo>
                    <a:pt x="202" y="169"/>
                  </a:lnTo>
                  <a:lnTo>
                    <a:pt x="203" y="169"/>
                  </a:lnTo>
                  <a:lnTo>
                    <a:pt x="204" y="169"/>
                  </a:lnTo>
                  <a:lnTo>
                    <a:pt x="204" y="169"/>
                  </a:lnTo>
                  <a:lnTo>
                    <a:pt x="205" y="169"/>
                  </a:lnTo>
                  <a:lnTo>
                    <a:pt x="206" y="169"/>
                  </a:lnTo>
                  <a:lnTo>
                    <a:pt x="207" y="170"/>
                  </a:lnTo>
                  <a:lnTo>
                    <a:pt x="209" y="170"/>
                  </a:lnTo>
                  <a:lnTo>
                    <a:pt x="211" y="170"/>
                  </a:lnTo>
                  <a:lnTo>
                    <a:pt x="213" y="170"/>
                  </a:lnTo>
                  <a:lnTo>
                    <a:pt x="214" y="170"/>
                  </a:lnTo>
                  <a:lnTo>
                    <a:pt x="215" y="169"/>
                  </a:lnTo>
                  <a:lnTo>
                    <a:pt x="216" y="170"/>
                  </a:lnTo>
                  <a:lnTo>
                    <a:pt x="217" y="171"/>
                  </a:lnTo>
                  <a:lnTo>
                    <a:pt x="218" y="173"/>
                  </a:lnTo>
                  <a:lnTo>
                    <a:pt x="219" y="174"/>
                  </a:lnTo>
                  <a:lnTo>
                    <a:pt x="220" y="176"/>
                  </a:lnTo>
                  <a:lnTo>
                    <a:pt x="220" y="176"/>
                  </a:lnTo>
                  <a:lnTo>
                    <a:pt x="220" y="175"/>
                  </a:lnTo>
                  <a:lnTo>
                    <a:pt x="221" y="175"/>
                  </a:lnTo>
                  <a:lnTo>
                    <a:pt x="223" y="176"/>
                  </a:lnTo>
                  <a:lnTo>
                    <a:pt x="224" y="177"/>
                  </a:lnTo>
                  <a:lnTo>
                    <a:pt x="226" y="178"/>
                  </a:lnTo>
                  <a:lnTo>
                    <a:pt x="227" y="179"/>
                  </a:lnTo>
                  <a:lnTo>
                    <a:pt x="229" y="179"/>
                  </a:lnTo>
                  <a:lnTo>
                    <a:pt x="233" y="176"/>
                  </a:lnTo>
                  <a:lnTo>
                    <a:pt x="233" y="175"/>
                  </a:lnTo>
                  <a:lnTo>
                    <a:pt x="233" y="175"/>
                  </a:lnTo>
                  <a:lnTo>
                    <a:pt x="233" y="173"/>
                  </a:lnTo>
                  <a:lnTo>
                    <a:pt x="233" y="171"/>
                  </a:lnTo>
                  <a:lnTo>
                    <a:pt x="234" y="169"/>
                  </a:lnTo>
                  <a:lnTo>
                    <a:pt x="234" y="167"/>
                  </a:lnTo>
                  <a:lnTo>
                    <a:pt x="235" y="165"/>
                  </a:lnTo>
                  <a:lnTo>
                    <a:pt x="236" y="164"/>
                  </a:lnTo>
                  <a:lnTo>
                    <a:pt x="238" y="164"/>
                  </a:lnTo>
                  <a:lnTo>
                    <a:pt x="238" y="162"/>
                  </a:lnTo>
                  <a:lnTo>
                    <a:pt x="238" y="162"/>
                  </a:lnTo>
                  <a:lnTo>
                    <a:pt x="239" y="161"/>
                  </a:lnTo>
                  <a:lnTo>
                    <a:pt x="240" y="162"/>
                  </a:lnTo>
                  <a:lnTo>
                    <a:pt x="241" y="162"/>
                  </a:lnTo>
                  <a:lnTo>
                    <a:pt x="243" y="161"/>
                  </a:lnTo>
                  <a:lnTo>
                    <a:pt x="244" y="162"/>
                  </a:lnTo>
                  <a:lnTo>
                    <a:pt x="244" y="162"/>
                  </a:lnTo>
                  <a:lnTo>
                    <a:pt x="244" y="162"/>
                  </a:lnTo>
                  <a:lnTo>
                    <a:pt x="246" y="163"/>
                  </a:lnTo>
                  <a:lnTo>
                    <a:pt x="247" y="163"/>
                  </a:lnTo>
                  <a:lnTo>
                    <a:pt x="252" y="163"/>
                  </a:lnTo>
                  <a:lnTo>
                    <a:pt x="254" y="163"/>
                  </a:lnTo>
                  <a:lnTo>
                    <a:pt x="257" y="162"/>
                  </a:lnTo>
                  <a:lnTo>
                    <a:pt x="258" y="162"/>
                  </a:lnTo>
                  <a:lnTo>
                    <a:pt x="259" y="162"/>
                  </a:lnTo>
                  <a:lnTo>
                    <a:pt x="261" y="161"/>
                  </a:lnTo>
                  <a:lnTo>
                    <a:pt x="262" y="161"/>
                  </a:lnTo>
                  <a:lnTo>
                    <a:pt x="263" y="160"/>
                  </a:lnTo>
                  <a:lnTo>
                    <a:pt x="265" y="160"/>
                  </a:lnTo>
                  <a:lnTo>
                    <a:pt x="267" y="160"/>
                  </a:lnTo>
                  <a:lnTo>
                    <a:pt x="268" y="160"/>
                  </a:lnTo>
                  <a:lnTo>
                    <a:pt x="269" y="161"/>
                  </a:lnTo>
                  <a:lnTo>
                    <a:pt x="271" y="161"/>
                  </a:lnTo>
                  <a:lnTo>
                    <a:pt x="272" y="162"/>
                  </a:lnTo>
                  <a:lnTo>
                    <a:pt x="272" y="162"/>
                  </a:lnTo>
                  <a:lnTo>
                    <a:pt x="273" y="162"/>
                  </a:lnTo>
                  <a:lnTo>
                    <a:pt x="276" y="162"/>
                  </a:lnTo>
                  <a:lnTo>
                    <a:pt x="277" y="162"/>
                  </a:lnTo>
                  <a:lnTo>
                    <a:pt x="280" y="162"/>
                  </a:lnTo>
                  <a:lnTo>
                    <a:pt x="280" y="162"/>
                  </a:lnTo>
                  <a:lnTo>
                    <a:pt x="282" y="162"/>
                  </a:lnTo>
                  <a:lnTo>
                    <a:pt x="283" y="162"/>
                  </a:lnTo>
                  <a:lnTo>
                    <a:pt x="284" y="161"/>
                  </a:lnTo>
                  <a:lnTo>
                    <a:pt x="285" y="159"/>
                  </a:lnTo>
                  <a:lnTo>
                    <a:pt x="286" y="158"/>
                  </a:lnTo>
                  <a:lnTo>
                    <a:pt x="287" y="156"/>
                  </a:lnTo>
                  <a:lnTo>
                    <a:pt x="288" y="156"/>
                  </a:lnTo>
                  <a:lnTo>
                    <a:pt x="289" y="155"/>
                  </a:lnTo>
                  <a:lnTo>
                    <a:pt x="291" y="155"/>
                  </a:lnTo>
                  <a:lnTo>
                    <a:pt x="292" y="154"/>
                  </a:lnTo>
                  <a:lnTo>
                    <a:pt x="292" y="153"/>
                  </a:lnTo>
                  <a:lnTo>
                    <a:pt x="293" y="154"/>
                  </a:lnTo>
                  <a:lnTo>
                    <a:pt x="295" y="154"/>
                  </a:lnTo>
                  <a:lnTo>
                    <a:pt x="295" y="154"/>
                  </a:lnTo>
                  <a:lnTo>
                    <a:pt x="296" y="155"/>
                  </a:lnTo>
                  <a:lnTo>
                    <a:pt x="297" y="155"/>
                  </a:lnTo>
                  <a:lnTo>
                    <a:pt x="300" y="155"/>
                  </a:lnTo>
                  <a:lnTo>
                    <a:pt x="303" y="157"/>
                  </a:lnTo>
                  <a:lnTo>
                    <a:pt x="302" y="158"/>
                  </a:lnTo>
                  <a:lnTo>
                    <a:pt x="303" y="159"/>
                  </a:lnTo>
                  <a:lnTo>
                    <a:pt x="304" y="159"/>
                  </a:lnTo>
                  <a:lnTo>
                    <a:pt x="305" y="160"/>
                  </a:lnTo>
                  <a:lnTo>
                    <a:pt x="306" y="160"/>
                  </a:lnTo>
                  <a:lnTo>
                    <a:pt x="307" y="160"/>
                  </a:lnTo>
                  <a:lnTo>
                    <a:pt x="307" y="161"/>
                  </a:lnTo>
                  <a:lnTo>
                    <a:pt x="307" y="161"/>
                  </a:lnTo>
                  <a:lnTo>
                    <a:pt x="309" y="161"/>
                  </a:lnTo>
                  <a:lnTo>
                    <a:pt x="311" y="161"/>
                  </a:lnTo>
                  <a:lnTo>
                    <a:pt x="312" y="163"/>
                  </a:lnTo>
                  <a:lnTo>
                    <a:pt x="314" y="168"/>
                  </a:lnTo>
                  <a:lnTo>
                    <a:pt x="315" y="169"/>
                  </a:lnTo>
                  <a:lnTo>
                    <a:pt x="316" y="170"/>
                  </a:lnTo>
                  <a:lnTo>
                    <a:pt x="317" y="170"/>
                  </a:lnTo>
                  <a:lnTo>
                    <a:pt x="317" y="171"/>
                  </a:lnTo>
                  <a:lnTo>
                    <a:pt x="317" y="174"/>
                  </a:lnTo>
                  <a:lnTo>
                    <a:pt x="328" y="156"/>
                  </a:lnTo>
                  <a:lnTo>
                    <a:pt x="329" y="155"/>
                  </a:lnTo>
                  <a:lnTo>
                    <a:pt x="335" y="158"/>
                  </a:lnTo>
                  <a:lnTo>
                    <a:pt x="339" y="150"/>
                  </a:lnTo>
                  <a:lnTo>
                    <a:pt x="334" y="148"/>
                  </a:lnTo>
                  <a:lnTo>
                    <a:pt x="333" y="148"/>
                  </a:lnTo>
                  <a:lnTo>
                    <a:pt x="332" y="142"/>
                  </a:lnTo>
                  <a:lnTo>
                    <a:pt x="334" y="140"/>
                  </a:lnTo>
                  <a:lnTo>
                    <a:pt x="332" y="140"/>
                  </a:lnTo>
                  <a:lnTo>
                    <a:pt x="331" y="140"/>
                  </a:lnTo>
                  <a:lnTo>
                    <a:pt x="331" y="137"/>
                  </a:lnTo>
                  <a:lnTo>
                    <a:pt x="336" y="134"/>
                  </a:lnTo>
                  <a:lnTo>
                    <a:pt x="333" y="123"/>
                  </a:lnTo>
                  <a:lnTo>
                    <a:pt x="341" y="121"/>
                  </a:lnTo>
                  <a:lnTo>
                    <a:pt x="341" y="116"/>
                  </a:lnTo>
                  <a:lnTo>
                    <a:pt x="322" y="110"/>
                  </a:lnTo>
                  <a:lnTo>
                    <a:pt x="321" y="109"/>
                  </a:lnTo>
                  <a:lnTo>
                    <a:pt x="311" y="103"/>
                  </a:lnTo>
                  <a:lnTo>
                    <a:pt x="304" y="98"/>
                  </a:lnTo>
                  <a:lnTo>
                    <a:pt x="297" y="96"/>
                  </a:lnTo>
                  <a:lnTo>
                    <a:pt x="290" y="93"/>
                  </a:lnTo>
                  <a:lnTo>
                    <a:pt x="287" y="89"/>
                  </a:lnTo>
                  <a:lnTo>
                    <a:pt x="286" y="87"/>
                  </a:lnTo>
                  <a:lnTo>
                    <a:pt x="280" y="75"/>
                  </a:lnTo>
                  <a:lnTo>
                    <a:pt x="278" y="75"/>
                  </a:lnTo>
                  <a:lnTo>
                    <a:pt x="276" y="75"/>
                  </a:lnTo>
                  <a:lnTo>
                    <a:pt x="275" y="75"/>
                  </a:lnTo>
                  <a:lnTo>
                    <a:pt x="273" y="75"/>
                  </a:lnTo>
                  <a:lnTo>
                    <a:pt x="271" y="74"/>
                  </a:lnTo>
                  <a:lnTo>
                    <a:pt x="269" y="72"/>
                  </a:lnTo>
                  <a:lnTo>
                    <a:pt x="267" y="70"/>
                  </a:lnTo>
                  <a:lnTo>
                    <a:pt x="253" y="49"/>
                  </a:lnTo>
                  <a:lnTo>
                    <a:pt x="251" y="47"/>
                  </a:lnTo>
                  <a:lnTo>
                    <a:pt x="250" y="45"/>
                  </a:lnTo>
                  <a:lnTo>
                    <a:pt x="247" y="39"/>
                  </a:lnTo>
                  <a:lnTo>
                    <a:pt x="247" y="39"/>
                  </a:lnTo>
                  <a:lnTo>
                    <a:pt x="247" y="39"/>
                  </a:lnTo>
                  <a:lnTo>
                    <a:pt x="244" y="40"/>
                  </a:lnTo>
                  <a:lnTo>
                    <a:pt x="240" y="43"/>
                  </a:lnTo>
                  <a:lnTo>
                    <a:pt x="239" y="43"/>
                  </a:lnTo>
                  <a:lnTo>
                    <a:pt x="238" y="43"/>
                  </a:lnTo>
                  <a:lnTo>
                    <a:pt x="236" y="43"/>
                  </a:lnTo>
                  <a:lnTo>
                    <a:pt x="235" y="42"/>
                  </a:lnTo>
                  <a:lnTo>
                    <a:pt x="233" y="42"/>
                  </a:lnTo>
                  <a:lnTo>
                    <a:pt x="230" y="43"/>
                  </a:lnTo>
                  <a:lnTo>
                    <a:pt x="228" y="43"/>
                  </a:lnTo>
                  <a:lnTo>
                    <a:pt x="226" y="44"/>
                  </a:lnTo>
                  <a:lnTo>
                    <a:pt x="223" y="44"/>
                  </a:lnTo>
                  <a:lnTo>
                    <a:pt x="223" y="44"/>
                  </a:lnTo>
                  <a:lnTo>
                    <a:pt x="223" y="44"/>
                  </a:lnTo>
                  <a:lnTo>
                    <a:pt x="221" y="45"/>
                  </a:lnTo>
                  <a:lnTo>
                    <a:pt x="220" y="46"/>
                  </a:lnTo>
                  <a:lnTo>
                    <a:pt x="220" y="47"/>
                  </a:lnTo>
                  <a:lnTo>
                    <a:pt x="220" y="47"/>
                  </a:lnTo>
                  <a:lnTo>
                    <a:pt x="219" y="47"/>
                  </a:lnTo>
                  <a:lnTo>
                    <a:pt x="219" y="48"/>
                  </a:lnTo>
                  <a:lnTo>
                    <a:pt x="219" y="49"/>
                  </a:lnTo>
                  <a:lnTo>
                    <a:pt x="219" y="50"/>
                  </a:lnTo>
                  <a:lnTo>
                    <a:pt x="218" y="50"/>
                  </a:lnTo>
                  <a:lnTo>
                    <a:pt x="216" y="48"/>
                  </a:lnTo>
                  <a:lnTo>
                    <a:pt x="215" y="48"/>
                  </a:lnTo>
                  <a:lnTo>
                    <a:pt x="213" y="47"/>
                  </a:lnTo>
                  <a:lnTo>
                    <a:pt x="211" y="47"/>
                  </a:lnTo>
                  <a:lnTo>
                    <a:pt x="209" y="46"/>
                  </a:lnTo>
                  <a:lnTo>
                    <a:pt x="206" y="44"/>
                  </a:lnTo>
                  <a:lnTo>
                    <a:pt x="204" y="43"/>
                  </a:lnTo>
                  <a:lnTo>
                    <a:pt x="203" y="41"/>
                  </a:lnTo>
                  <a:lnTo>
                    <a:pt x="202" y="40"/>
                  </a:lnTo>
                  <a:lnTo>
                    <a:pt x="200" y="40"/>
                  </a:lnTo>
                  <a:lnTo>
                    <a:pt x="199" y="39"/>
                  </a:lnTo>
                  <a:lnTo>
                    <a:pt x="199" y="38"/>
                  </a:lnTo>
                  <a:lnTo>
                    <a:pt x="198" y="36"/>
                  </a:lnTo>
                  <a:lnTo>
                    <a:pt x="198" y="35"/>
                  </a:lnTo>
                  <a:lnTo>
                    <a:pt x="198" y="34"/>
                  </a:lnTo>
                  <a:lnTo>
                    <a:pt x="199" y="33"/>
                  </a:lnTo>
                  <a:lnTo>
                    <a:pt x="199" y="32"/>
                  </a:lnTo>
                  <a:lnTo>
                    <a:pt x="199" y="30"/>
                  </a:lnTo>
                  <a:lnTo>
                    <a:pt x="199" y="30"/>
                  </a:lnTo>
                  <a:lnTo>
                    <a:pt x="198" y="29"/>
                  </a:lnTo>
                  <a:lnTo>
                    <a:pt x="196" y="27"/>
                  </a:lnTo>
                  <a:lnTo>
                    <a:pt x="195" y="26"/>
                  </a:lnTo>
                  <a:lnTo>
                    <a:pt x="193" y="24"/>
                  </a:lnTo>
                  <a:lnTo>
                    <a:pt x="191" y="21"/>
                  </a:lnTo>
                  <a:lnTo>
                    <a:pt x="190" y="19"/>
                  </a:lnTo>
                  <a:lnTo>
                    <a:pt x="189" y="16"/>
                  </a:lnTo>
                  <a:lnTo>
                    <a:pt x="187" y="14"/>
                  </a:lnTo>
                  <a:lnTo>
                    <a:pt x="180" y="12"/>
                  </a:lnTo>
                  <a:lnTo>
                    <a:pt x="176" y="14"/>
                  </a:lnTo>
                  <a:lnTo>
                    <a:pt x="174" y="15"/>
                  </a:lnTo>
                  <a:lnTo>
                    <a:pt x="170" y="17"/>
                  </a:lnTo>
                  <a:lnTo>
                    <a:pt x="166" y="17"/>
                  </a:lnTo>
                  <a:lnTo>
                    <a:pt x="164" y="15"/>
                  </a:lnTo>
                  <a:lnTo>
                    <a:pt x="161" y="15"/>
                  </a:lnTo>
                  <a:lnTo>
                    <a:pt x="157" y="14"/>
                  </a:lnTo>
                  <a:lnTo>
                    <a:pt x="154" y="14"/>
                  </a:lnTo>
                  <a:lnTo>
                    <a:pt x="150" y="14"/>
                  </a:lnTo>
                  <a:lnTo>
                    <a:pt x="145" y="14"/>
                  </a:lnTo>
                  <a:lnTo>
                    <a:pt x="142" y="14"/>
                  </a:lnTo>
                  <a:lnTo>
                    <a:pt x="144" y="0"/>
                  </a:lnTo>
                  <a:lnTo>
                    <a:pt x="130" y="3"/>
                  </a:lnTo>
                  <a:lnTo>
                    <a:pt x="106" y="10"/>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17" name="Google Shape;1217;p51" descr="{&quot;Key&quot;:&quot;turkana&quot;,&quot;Name&quot;:&quot;Turkana&quot;,&quot;Value&quot;:31.0,&quot;Formula&quot;:&quot;31&quot;,&quot;Text&quot;:&quot;31&quot;,&quot;OfficeApplication&quot;:1,&quot;HasValue&quot;:true}"/>
            <p:cNvSpPr/>
            <p:nvPr/>
          </p:nvSpPr>
          <p:spPr>
            <a:xfrm>
              <a:off x="1068891" y="1051970"/>
              <a:ext cx="1485584" cy="2008565"/>
            </a:xfrm>
            <a:custGeom>
              <a:avLst/>
              <a:gdLst/>
              <a:ahLst/>
              <a:cxnLst/>
              <a:rect l="l" t="t" r="r" b="b"/>
              <a:pathLst>
                <a:path w="2484" h="3349" extrusionOk="0">
                  <a:moveTo>
                    <a:pt x="853" y="1952"/>
                  </a:moveTo>
                  <a:lnTo>
                    <a:pt x="883" y="1958"/>
                  </a:lnTo>
                  <a:lnTo>
                    <a:pt x="901" y="1968"/>
                  </a:lnTo>
                  <a:lnTo>
                    <a:pt x="919" y="1973"/>
                  </a:lnTo>
                  <a:lnTo>
                    <a:pt x="930" y="1976"/>
                  </a:lnTo>
                  <a:lnTo>
                    <a:pt x="955" y="1981"/>
                  </a:lnTo>
                  <a:lnTo>
                    <a:pt x="942" y="1898"/>
                  </a:lnTo>
                  <a:lnTo>
                    <a:pt x="943" y="1894"/>
                  </a:lnTo>
                  <a:lnTo>
                    <a:pt x="943" y="1895"/>
                  </a:lnTo>
                  <a:lnTo>
                    <a:pt x="950" y="1903"/>
                  </a:lnTo>
                  <a:lnTo>
                    <a:pt x="957" y="1918"/>
                  </a:lnTo>
                  <a:lnTo>
                    <a:pt x="964" y="1932"/>
                  </a:lnTo>
                  <a:lnTo>
                    <a:pt x="970" y="1947"/>
                  </a:lnTo>
                  <a:lnTo>
                    <a:pt x="973" y="1958"/>
                  </a:lnTo>
                  <a:lnTo>
                    <a:pt x="975" y="1961"/>
                  </a:lnTo>
                  <a:lnTo>
                    <a:pt x="979" y="1959"/>
                  </a:lnTo>
                  <a:lnTo>
                    <a:pt x="983" y="1958"/>
                  </a:lnTo>
                  <a:lnTo>
                    <a:pt x="991" y="1954"/>
                  </a:lnTo>
                  <a:lnTo>
                    <a:pt x="997" y="1948"/>
                  </a:lnTo>
                  <a:lnTo>
                    <a:pt x="1004" y="1936"/>
                  </a:lnTo>
                  <a:lnTo>
                    <a:pt x="1008" y="1924"/>
                  </a:lnTo>
                  <a:lnTo>
                    <a:pt x="1012" y="1909"/>
                  </a:lnTo>
                  <a:lnTo>
                    <a:pt x="1020" y="1903"/>
                  </a:lnTo>
                  <a:lnTo>
                    <a:pt x="1021" y="1876"/>
                  </a:lnTo>
                  <a:lnTo>
                    <a:pt x="1023" y="1848"/>
                  </a:lnTo>
                  <a:lnTo>
                    <a:pt x="1030" y="1823"/>
                  </a:lnTo>
                  <a:lnTo>
                    <a:pt x="1041" y="1803"/>
                  </a:lnTo>
                  <a:lnTo>
                    <a:pt x="1043" y="1792"/>
                  </a:lnTo>
                  <a:lnTo>
                    <a:pt x="1045" y="1774"/>
                  </a:lnTo>
                  <a:lnTo>
                    <a:pt x="1050" y="1759"/>
                  </a:lnTo>
                  <a:lnTo>
                    <a:pt x="1068" y="1776"/>
                  </a:lnTo>
                  <a:lnTo>
                    <a:pt x="1084" y="1792"/>
                  </a:lnTo>
                  <a:lnTo>
                    <a:pt x="1106" y="1816"/>
                  </a:lnTo>
                  <a:lnTo>
                    <a:pt x="1122" y="1837"/>
                  </a:lnTo>
                  <a:lnTo>
                    <a:pt x="1138" y="1857"/>
                  </a:lnTo>
                  <a:lnTo>
                    <a:pt x="1135" y="1885"/>
                  </a:lnTo>
                  <a:lnTo>
                    <a:pt x="1141" y="1892"/>
                  </a:lnTo>
                  <a:lnTo>
                    <a:pt x="1144" y="1899"/>
                  </a:lnTo>
                  <a:lnTo>
                    <a:pt x="1146" y="1908"/>
                  </a:lnTo>
                  <a:lnTo>
                    <a:pt x="1149" y="1918"/>
                  </a:lnTo>
                  <a:lnTo>
                    <a:pt x="1150" y="1923"/>
                  </a:lnTo>
                  <a:lnTo>
                    <a:pt x="1152" y="1930"/>
                  </a:lnTo>
                  <a:lnTo>
                    <a:pt x="1154" y="1940"/>
                  </a:lnTo>
                  <a:lnTo>
                    <a:pt x="1158" y="1952"/>
                  </a:lnTo>
                  <a:lnTo>
                    <a:pt x="1164" y="1962"/>
                  </a:lnTo>
                  <a:lnTo>
                    <a:pt x="1173" y="1975"/>
                  </a:lnTo>
                  <a:lnTo>
                    <a:pt x="1179" y="1986"/>
                  </a:lnTo>
                  <a:lnTo>
                    <a:pt x="1183" y="1998"/>
                  </a:lnTo>
                  <a:lnTo>
                    <a:pt x="1186" y="2010"/>
                  </a:lnTo>
                  <a:lnTo>
                    <a:pt x="1191" y="2022"/>
                  </a:lnTo>
                  <a:lnTo>
                    <a:pt x="1189" y="2026"/>
                  </a:lnTo>
                  <a:lnTo>
                    <a:pt x="1185" y="2030"/>
                  </a:lnTo>
                  <a:lnTo>
                    <a:pt x="1176" y="2037"/>
                  </a:lnTo>
                  <a:lnTo>
                    <a:pt x="1174" y="2041"/>
                  </a:lnTo>
                  <a:lnTo>
                    <a:pt x="1174" y="2046"/>
                  </a:lnTo>
                  <a:lnTo>
                    <a:pt x="1174" y="2052"/>
                  </a:lnTo>
                  <a:lnTo>
                    <a:pt x="1174" y="2056"/>
                  </a:lnTo>
                  <a:lnTo>
                    <a:pt x="1172" y="2058"/>
                  </a:lnTo>
                  <a:lnTo>
                    <a:pt x="1167" y="2058"/>
                  </a:lnTo>
                  <a:lnTo>
                    <a:pt x="1164" y="2058"/>
                  </a:lnTo>
                  <a:lnTo>
                    <a:pt x="1164" y="2062"/>
                  </a:lnTo>
                  <a:lnTo>
                    <a:pt x="1163" y="2066"/>
                  </a:lnTo>
                  <a:lnTo>
                    <a:pt x="1160" y="2070"/>
                  </a:lnTo>
                  <a:lnTo>
                    <a:pt x="1157" y="2074"/>
                  </a:lnTo>
                  <a:lnTo>
                    <a:pt x="1165" y="2088"/>
                  </a:lnTo>
                  <a:lnTo>
                    <a:pt x="1180" y="2114"/>
                  </a:lnTo>
                  <a:lnTo>
                    <a:pt x="1194" y="2151"/>
                  </a:lnTo>
                  <a:lnTo>
                    <a:pt x="1204" y="2199"/>
                  </a:lnTo>
                  <a:lnTo>
                    <a:pt x="1214" y="2244"/>
                  </a:lnTo>
                  <a:lnTo>
                    <a:pt x="1217" y="2256"/>
                  </a:lnTo>
                  <a:lnTo>
                    <a:pt x="1231" y="2293"/>
                  </a:lnTo>
                  <a:lnTo>
                    <a:pt x="1233" y="2300"/>
                  </a:lnTo>
                  <a:lnTo>
                    <a:pt x="1234" y="2302"/>
                  </a:lnTo>
                  <a:lnTo>
                    <a:pt x="1236" y="2310"/>
                  </a:lnTo>
                  <a:lnTo>
                    <a:pt x="1240" y="2317"/>
                  </a:lnTo>
                  <a:lnTo>
                    <a:pt x="1241" y="2327"/>
                  </a:lnTo>
                  <a:lnTo>
                    <a:pt x="1244" y="2336"/>
                  </a:lnTo>
                  <a:lnTo>
                    <a:pt x="1242" y="2337"/>
                  </a:lnTo>
                  <a:lnTo>
                    <a:pt x="1243" y="2340"/>
                  </a:lnTo>
                  <a:lnTo>
                    <a:pt x="1248" y="2352"/>
                  </a:lnTo>
                  <a:lnTo>
                    <a:pt x="1258" y="2375"/>
                  </a:lnTo>
                  <a:lnTo>
                    <a:pt x="1266" y="2392"/>
                  </a:lnTo>
                  <a:lnTo>
                    <a:pt x="1268" y="2415"/>
                  </a:lnTo>
                  <a:lnTo>
                    <a:pt x="1270" y="2423"/>
                  </a:lnTo>
                  <a:lnTo>
                    <a:pt x="1269" y="2425"/>
                  </a:lnTo>
                  <a:lnTo>
                    <a:pt x="1267" y="2424"/>
                  </a:lnTo>
                  <a:lnTo>
                    <a:pt x="1266" y="2425"/>
                  </a:lnTo>
                  <a:lnTo>
                    <a:pt x="1263" y="2428"/>
                  </a:lnTo>
                  <a:lnTo>
                    <a:pt x="1262" y="2434"/>
                  </a:lnTo>
                  <a:lnTo>
                    <a:pt x="1257" y="2437"/>
                  </a:lnTo>
                  <a:lnTo>
                    <a:pt x="1254" y="2440"/>
                  </a:lnTo>
                  <a:lnTo>
                    <a:pt x="1249" y="2439"/>
                  </a:lnTo>
                  <a:lnTo>
                    <a:pt x="1241" y="2439"/>
                  </a:lnTo>
                  <a:lnTo>
                    <a:pt x="1244" y="2443"/>
                  </a:lnTo>
                  <a:lnTo>
                    <a:pt x="1249" y="2450"/>
                  </a:lnTo>
                  <a:lnTo>
                    <a:pt x="1257" y="2459"/>
                  </a:lnTo>
                  <a:lnTo>
                    <a:pt x="1260" y="2461"/>
                  </a:lnTo>
                  <a:lnTo>
                    <a:pt x="1302" y="2502"/>
                  </a:lnTo>
                  <a:lnTo>
                    <a:pt x="1325" y="2524"/>
                  </a:lnTo>
                  <a:lnTo>
                    <a:pt x="1325" y="2526"/>
                  </a:lnTo>
                  <a:lnTo>
                    <a:pt x="1329" y="2526"/>
                  </a:lnTo>
                  <a:lnTo>
                    <a:pt x="1332" y="2527"/>
                  </a:lnTo>
                  <a:lnTo>
                    <a:pt x="1335" y="2530"/>
                  </a:lnTo>
                  <a:lnTo>
                    <a:pt x="1339" y="2529"/>
                  </a:lnTo>
                  <a:lnTo>
                    <a:pt x="1340" y="2530"/>
                  </a:lnTo>
                  <a:lnTo>
                    <a:pt x="1345" y="2542"/>
                  </a:lnTo>
                  <a:lnTo>
                    <a:pt x="1345" y="2559"/>
                  </a:lnTo>
                  <a:lnTo>
                    <a:pt x="1346" y="2560"/>
                  </a:lnTo>
                  <a:lnTo>
                    <a:pt x="1346" y="2562"/>
                  </a:lnTo>
                  <a:lnTo>
                    <a:pt x="1345" y="2564"/>
                  </a:lnTo>
                  <a:lnTo>
                    <a:pt x="1344" y="2566"/>
                  </a:lnTo>
                  <a:lnTo>
                    <a:pt x="1346" y="2567"/>
                  </a:lnTo>
                  <a:lnTo>
                    <a:pt x="1350" y="2570"/>
                  </a:lnTo>
                  <a:lnTo>
                    <a:pt x="1354" y="2573"/>
                  </a:lnTo>
                  <a:lnTo>
                    <a:pt x="1355" y="2577"/>
                  </a:lnTo>
                  <a:lnTo>
                    <a:pt x="1357" y="2579"/>
                  </a:lnTo>
                  <a:lnTo>
                    <a:pt x="1358" y="2583"/>
                  </a:lnTo>
                  <a:lnTo>
                    <a:pt x="1360" y="2586"/>
                  </a:lnTo>
                  <a:lnTo>
                    <a:pt x="1363" y="2588"/>
                  </a:lnTo>
                  <a:lnTo>
                    <a:pt x="1364" y="2592"/>
                  </a:lnTo>
                  <a:lnTo>
                    <a:pt x="1363" y="2596"/>
                  </a:lnTo>
                  <a:lnTo>
                    <a:pt x="1365" y="2596"/>
                  </a:lnTo>
                  <a:lnTo>
                    <a:pt x="1367" y="2598"/>
                  </a:lnTo>
                  <a:lnTo>
                    <a:pt x="1370" y="2599"/>
                  </a:lnTo>
                  <a:lnTo>
                    <a:pt x="1374" y="2599"/>
                  </a:lnTo>
                  <a:lnTo>
                    <a:pt x="1381" y="2599"/>
                  </a:lnTo>
                  <a:lnTo>
                    <a:pt x="1386" y="2602"/>
                  </a:lnTo>
                  <a:lnTo>
                    <a:pt x="1394" y="2604"/>
                  </a:lnTo>
                  <a:lnTo>
                    <a:pt x="1399" y="2602"/>
                  </a:lnTo>
                  <a:lnTo>
                    <a:pt x="1407" y="2603"/>
                  </a:lnTo>
                  <a:lnTo>
                    <a:pt x="1409" y="2603"/>
                  </a:lnTo>
                  <a:lnTo>
                    <a:pt x="1411" y="2603"/>
                  </a:lnTo>
                  <a:lnTo>
                    <a:pt x="1419" y="2605"/>
                  </a:lnTo>
                  <a:lnTo>
                    <a:pt x="1422" y="2606"/>
                  </a:lnTo>
                  <a:lnTo>
                    <a:pt x="1441" y="2610"/>
                  </a:lnTo>
                  <a:lnTo>
                    <a:pt x="1456" y="2611"/>
                  </a:lnTo>
                  <a:lnTo>
                    <a:pt x="1459" y="2610"/>
                  </a:lnTo>
                  <a:lnTo>
                    <a:pt x="1460" y="2611"/>
                  </a:lnTo>
                  <a:lnTo>
                    <a:pt x="1467" y="2615"/>
                  </a:lnTo>
                  <a:lnTo>
                    <a:pt x="1475" y="2616"/>
                  </a:lnTo>
                  <a:lnTo>
                    <a:pt x="1478" y="2617"/>
                  </a:lnTo>
                  <a:lnTo>
                    <a:pt x="1484" y="2619"/>
                  </a:lnTo>
                  <a:lnTo>
                    <a:pt x="1492" y="2621"/>
                  </a:lnTo>
                  <a:lnTo>
                    <a:pt x="1497" y="2619"/>
                  </a:lnTo>
                  <a:lnTo>
                    <a:pt x="1518" y="2629"/>
                  </a:lnTo>
                  <a:lnTo>
                    <a:pt x="1536" y="2643"/>
                  </a:lnTo>
                  <a:lnTo>
                    <a:pt x="1551" y="2649"/>
                  </a:lnTo>
                  <a:lnTo>
                    <a:pt x="1579" y="2656"/>
                  </a:lnTo>
                  <a:lnTo>
                    <a:pt x="1587" y="2669"/>
                  </a:lnTo>
                  <a:lnTo>
                    <a:pt x="1598" y="2681"/>
                  </a:lnTo>
                  <a:lnTo>
                    <a:pt x="1610" y="2684"/>
                  </a:lnTo>
                  <a:lnTo>
                    <a:pt x="1614" y="2686"/>
                  </a:lnTo>
                  <a:lnTo>
                    <a:pt x="1624" y="2691"/>
                  </a:lnTo>
                  <a:lnTo>
                    <a:pt x="1626" y="2692"/>
                  </a:lnTo>
                  <a:lnTo>
                    <a:pt x="1633" y="2695"/>
                  </a:lnTo>
                  <a:lnTo>
                    <a:pt x="1646" y="2710"/>
                  </a:lnTo>
                  <a:lnTo>
                    <a:pt x="1663" y="2739"/>
                  </a:lnTo>
                  <a:lnTo>
                    <a:pt x="1709" y="2817"/>
                  </a:lnTo>
                  <a:lnTo>
                    <a:pt x="1776" y="2924"/>
                  </a:lnTo>
                  <a:lnTo>
                    <a:pt x="1774" y="2927"/>
                  </a:lnTo>
                  <a:lnTo>
                    <a:pt x="1776" y="2931"/>
                  </a:lnTo>
                  <a:lnTo>
                    <a:pt x="1781" y="2932"/>
                  </a:lnTo>
                  <a:lnTo>
                    <a:pt x="1826" y="3008"/>
                  </a:lnTo>
                  <a:lnTo>
                    <a:pt x="1837" y="3023"/>
                  </a:lnTo>
                  <a:lnTo>
                    <a:pt x="1904" y="3130"/>
                  </a:lnTo>
                  <a:lnTo>
                    <a:pt x="1907" y="3132"/>
                  </a:lnTo>
                  <a:lnTo>
                    <a:pt x="1908" y="3138"/>
                  </a:lnTo>
                  <a:lnTo>
                    <a:pt x="1907" y="3141"/>
                  </a:lnTo>
                  <a:lnTo>
                    <a:pt x="1913" y="3150"/>
                  </a:lnTo>
                  <a:lnTo>
                    <a:pt x="1934" y="3150"/>
                  </a:lnTo>
                  <a:lnTo>
                    <a:pt x="1982" y="3147"/>
                  </a:lnTo>
                  <a:lnTo>
                    <a:pt x="2014" y="3187"/>
                  </a:lnTo>
                  <a:lnTo>
                    <a:pt x="2028" y="3200"/>
                  </a:lnTo>
                  <a:lnTo>
                    <a:pt x="2047" y="3227"/>
                  </a:lnTo>
                  <a:lnTo>
                    <a:pt x="2064" y="3248"/>
                  </a:lnTo>
                  <a:lnTo>
                    <a:pt x="2069" y="3255"/>
                  </a:lnTo>
                  <a:lnTo>
                    <a:pt x="2087" y="3279"/>
                  </a:lnTo>
                  <a:lnTo>
                    <a:pt x="2098" y="3299"/>
                  </a:lnTo>
                  <a:lnTo>
                    <a:pt x="2112" y="3314"/>
                  </a:lnTo>
                  <a:lnTo>
                    <a:pt x="2127" y="3309"/>
                  </a:lnTo>
                  <a:lnTo>
                    <a:pt x="2132" y="3311"/>
                  </a:lnTo>
                  <a:lnTo>
                    <a:pt x="2134" y="3318"/>
                  </a:lnTo>
                  <a:lnTo>
                    <a:pt x="2140" y="3323"/>
                  </a:lnTo>
                  <a:lnTo>
                    <a:pt x="2144" y="3325"/>
                  </a:lnTo>
                  <a:lnTo>
                    <a:pt x="2146" y="3333"/>
                  </a:lnTo>
                  <a:lnTo>
                    <a:pt x="2162" y="3341"/>
                  </a:lnTo>
                  <a:lnTo>
                    <a:pt x="2170" y="3342"/>
                  </a:lnTo>
                  <a:lnTo>
                    <a:pt x="2211" y="3349"/>
                  </a:lnTo>
                  <a:lnTo>
                    <a:pt x="2213" y="3347"/>
                  </a:lnTo>
                  <a:lnTo>
                    <a:pt x="2217" y="3342"/>
                  </a:lnTo>
                  <a:lnTo>
                    <a:pt x="2222" y="3335"/>
                  </a:lnTo>
                  <a:lnTo>
                    <a:pt x="2225" y="3330"/>
                  </a:lnTo>
                  <a:lnTo>
                    <a:pt x="2227" y="3327"/>
                  </a:lnTo>
                  <a:lnTo>
                    <a:pt x="2231" y="3321"/>
                  </a:lnTo>
                  <a:lnTo>
                    <a:pt x="2232" y="3322"/>
                  </a:lnTo>
                  <a:lnTo>
                    <a:pt x="2235" y="3311"/>
                  </a:lnTo>
                  <a:lnTo>
                    <a:pt x="2235" y="3313"/>
                  </a:lnTo>
                  <a:lnTo>
                    <a:pt x="2237" y="3317"/>
                  </a:lnTo>
                  <a:lnTo>
                    <a:pt x="2241" y="3315"/>
                  </a:lnTo>
                  <a:lnTo>
                    <a:pt x="2244" y="3311"/>
                  </a:lnTo>
                  <a:lnTo>
                    <a:pt x="2245" y="3308"/>
                  </a:lnTo>
                  <a:lnTo>
                    <a:pt x="2240" y="3302"/>
                  </a:lnTo>
                  <a:lnTo>
                    <a:pt x="2237" y="3295"/>
                  </a:lnTo>
                  <a:lnTo>
                    <a:pt x="2235" y="3288"/>
                  </a:lnTo>
                  <a:lnTo>
                    <a:pt x="2235" y="3280"/>
                  </a:lnTo>
                  <a:lnTo>
                    <a:pt x="2231" y="3274"/>
                  </a:lnTo>
                  <a:lnTo>
                    <a:pt x="2230" y="3268"/>
                  </a:lnTo>
                  <a:lnTo>
                    <a:pt x="2228" y="3262"/>
                  </a:lnTo>
                  <a:lnTo>
                    <a:pt x="2227" y="3255"/>
                  </a:lnTo>
                  <a:lnTo>
                    <a:pt x="2226" y="3253"/>
                  </a:lnTo>
                  <a:lnTo>
                    <a:pt x="2225" y="3242"/>
                  </a:lnTo>
                  <a:lnTo>
                    <a:pt x="2226" y="3236"/>
                  </a:lnTo>
                  <a:lnTo>
                    <a:pt x="2226" y="3232"/>
                  </a:lnTo>
                  <a:lnTo>
                    <a:pt x="2223" y="3224"/>
                  </a:lnTo>
                  <a:lnTo>
                    <a:pt x="2222" y="3219"/>
                  </a:lnTo>
                  <a:lnTo>
                    <a:pt x="2224" y="3210"/>
                  </a:lnTo>
                  <a:lnTo>
                    <a:pt x="2225" y="3199"/>
                  </a:lnTo>
                  <a:lnTo>
                    <a:pt x="2225" y="3198"/>
                  </a:lnTo>
                  <a:lnTo>
                    <a:pt x="2227" y="3190"/>
                  </a:lnTo>
                  <a:lnTo>
                    <a:pt x="2222" y="3181"/>
                  </a:lnTo>
                  <a:lnTo>
                    <a:pt x="2222" y="3178"/>
                  </a:lnTo>
                  <a:lnTo>
                    <a:pt x="2218" y="3174"/>
                  </a:lnTo>
                  <a:lnTo>
                    <a:pt x="2217" y="3163"/>
                  </a:lnTo>
                  <a:lnTo>
                    <a:pt x="2218" y="3154"/>
                  </a:lnTo>
                  <a:lnTo>
                    <a:pt x="2220" y="3145"/>
                  </a:lnTo>
                  <a:lnTo>
                    <a:pt x="2206" y="3136"/>
                  </a:lnTo>
                  <a:lnTo>
                    <a:pt x="2189" y="3142"/>
                  </a:lnTo>
                  <a:lnTo>
                    <a:pt x="2177" y="3143"/>
                  </a:lnTo>
                  <a:lnTo>
                    <a:pt x="2177" y="3129"/>
                  </a:lnTo>
                  <a:lnTo>
                    <a:pt x="2177" y="3128"/>
                  </a:lnTo>
                  <a:lnTo>
                    <a:pt x="2183" y="3120"/>
                  </a:lnTo>
                  <a:lnTo>
                    <a:pt x="2181" y="3117"/>
                  </a:lnTo>
                  <a:lnTo>
                    <a:pt x="2182" y="3115"/>
                  </a:lnTo>
                  <a:lnTo>
                    <a:pt x="2179" y="3108"/>
                  </a:lnTo>
                  <a:lnTo>
                    <a:pt x="2180" y="3102"/>
                  </a:lnTo>
                  <a:lnTo>
                    <a:pt x="2190" y="3093"/>
                  </a:lnTo>
                  <a:lnTo>
                    <a:pt x="2198" y="3094"/>
                  </a:lnTo>
                  <a:lnTo>
                    <a:pt x="2199" y="3088"/>
                  </a:lnTo>
                  <a:lnTo>
                    <a:pt x="2200" y="3084"/>
                  </a:lnTo>
                  <a:lnTo>
                    <a:pt x="2197" y="3070"/>
                  </a:lnTo>
                  <a:lnTo>
                    <a:pt x="2185" y="3074"/>
                  </a:lnTo>
                  <a:lnTo>
                    <a:pt x="2176" y="3062"/>
                  </a:lnTo>
                  <a:lnTo>
                    <a:pt x="2180" y="3058"/>
                  </a:lnTo>
                  <a:lnTo>
                    <a:pt x="2188" y="3052"/>
                  </a:lnTo>
                  <a:lnTo>
                    <a:pt x="2205" y="3056"/>
                  </a:lnTo>
                  <a:lnTo>
                    <a:pt x="2224" y="3073"/>
                  </a:lnTo>
                  <a:lnTo>
                    <a:pt x="2234" y="3067"/>
                  </a:lnTo>
                  <a:lnTo>
                    <a:pt x="2232" y="3064"/>
                  </a:lnTo>
                  <a:lnTo>
                    <a:pt x="2233" y="3063"/>
                  </a:lnTo>
                  <a:lnTo>
                    <a:pt x="2234" y="3059"/>
                  </a:lnTo>
                  <a:lnTo>
                    <a:pt x="2235" y="3055"/>
                  </a:lnTo>
                  <a:lnTo>
                    <a:pt x="2230" y="3047"/>
                  </a:lnTo>
                  <a:lnTo>
                    <a:pt x="2226" y="3040"/>
                  </a:lnTo>
                  <a:lnTo>
                    <a:pt x="2219" y="3029"/>
                  </a:lnTo>
                  <a:lnTo>
                    <a:pt x="2220" y="3025"/>
                  </a:lnTo>
                  <a:lnTo>
                    <a:pt x="2220" y="3020"/>
                  </a:lnTo>
                  <a:lnTo>
                    <a:pt x="2217" y="3018"/>
                  </a:lnTo>
                  <a:lnTo>
                    <a:pt x="2214" y="3018"/>
                  </a:lnTo>
                  <a:lnTo>
                    <a:pt x="2208" y="3022"/>
                  </a:lnTo>
                  <a:lnTo>
                    <a:pt x="2204" y="3027"/>
                  </a:lnTo>
                  <a:lnTo>
                    <a:pt x="2199" y="3023"/>
                  </a:lnTo>
                  <a:lnTo>
                    <a:pt x="2193" y="3021"/>
                  </a:lnTo>
                  <a:lnTo>
                    <a:pt x="2187" y="3018"/>
                  </a:lnTo>
                  <a:lnTo>
                    <a:pt x="2186" y="3014"/>
                  </a:lnTo>
                  <a:lnTo>
                    <a:pt x="2184" y="3014"/>
                  </a:lnTo>
                  <a:lnTo>
                    <a:pt x="2197" y="3007"/>
                  </a:lnTo>
                  <a:lnTo>
                    <a:pt x="2213" y="2985"/>
                  </a:lnTo>
                  <a:lnTo>
                    <a:pt x="2232" y="2972"/>
                  </a:lnTo>
                  <a:lnTo>
                    <a:pt x="2247" y="2950"/>
                  </a:lnTo>
                  <a:lnTo>
                    <a:pt x="2247" y="2949"/>
                  </a:lnTo>
                  <a:lnTo>
                    <a:pt x="2244" y="2947"/>
                  </a:lnTo>
                  <a:lnTo>
                    <a:pt x="2236" y="2941"/>
                  </a:lnTo>
                  <a:lnTo>
                    <a:pt x="2233" y="2928"/>
                  </a:lnTo>
                  <a:lnTo>
                    <a:pt x="2217" y="2928"/>
                  </a:lnTo>
                  <a:lnTo>
                    <a:pt x="2204" y="2921"/>
                  </a:lnTo>
                  <a:lnTo>
                    <a:pt x="2183" y="2903"/>
                  </a:lnTo>
                  <a:lnTo>
                    <a:pt x="2168" y="2897"/>
                  </a:lnTo>
                  <a:lnTo>
                    <a:pt x="2149" y="2902"/>
                  </a:lnTo>
                  <a:lnTo>
                    <a:pt x="2127" y="2888"/>
                  </a:lnTo>
                  <a:lnTo>
                    <a:pt x="2115" y="2876"/>
                  </a:lnTo>
                  <a:lnTo>
                    <a:pt x="2100" y="2873"/>
                  </a:lnTo>
                  <a:lnTo>
                    <a:pt x="2084" y="2872"/>
                  </a:lnTo>
                  <a:lnTo>
                    <a:pt x="2086" y="2868"/>
                  </a:lnTo>
                  <a:lnTo>
                    <a:pt x="2089" y="2860"/>
                  </a:lnTo>
                  <a:lnTo>
                    <a:pt x="2095" y="2852"/>
                  </a:lnTo>
                  <a:lnTo>
                    <a:pt x="2092" y="2833"/>
                  </a:lnTo>
                  <a:lnTo>
                    <a:pt x="2098" y="2807"/>
                  </a:lnTo>
                  <a:lnTo>
                    <a:pt x="2118" y="2788"/>
                  </a:lnTo>
                  <a:lnTo>
                    <a:pt x="2140" y="2779"/>
                  </a:lnTo>
                  <a:lnTo>
                    <a:pt x="2149" y="2777"/>
                  </a:lnTo>
                  <a:lnTo>
                    <a:pt x="2149" y="2771"/>
                  </a:lnTo>
                  <a:lnTo>
                    <a:pt x="2150" y="2767"/>
                  </a:lnTo>
                  <a:lnTo>
                    <a:pt x="2149" y="2761"/>
                  </a:lnTo>
                  <a:lnTo>
                    <a:pt x="2150" y="2758"/>
                  </a:lnTo>
                  <a:lnTo>
                    <a:pt x="2163" y="2762"/>
                  </a:lnTo>
                  <a:lnTo>
                    <a:pt x="2162" y="2770"/>
                  </a:lnTo>
                  <a:lnTo>
                    <a:pt x="2160" y="2780"/>
                  </a:lnTo>
                  <a:lnTo>
                    <a:pt x="2162" y="2791"/>
                  </a:lnTo>
                  <a:lnTo>
                    <a:pt x="2165" y="2801"/>
                  </a:lnTo>
                  <a:lnTo>
                    <a:pt x="2165" y="2801"/>
                  </a:lnTo>
                  <a:lnTo>
                    <a:pt x="2170" y="2809"/>
                  </a:lnTo>
                  <a:lnTo>
                    <a:pt x="2174" y="2817"/>
                  </a:lnTo>
                  <a:lnTo>
                    <a:pt x="2180" y="2815"/>
                  </a:lnTo>
                  <a:lnTo>
                    <a:pt x="2186" y="2807"/>
                  </a:lnTo>
                  <a:lnTo>
                    <a:pt x="2192" y="2797"/>
                  </a:lnTo>
                  <a:lnTo>
                    <a:pt x="2196" y="2787"/>
                  </a:lnTo>
                  <a:lnTo>
                    <a:pt x="2203" y="2778"/>
                  </a:lnTo>
                  <a:lnTo>
                    <a:pt x="2208" y="2770"/>
                  </a:lnTo>
                  <a:lnTo>
                    <a:pt x="2213" y="2759"/>
                  </a:lnTo>
                  <a:lnTo>
                    <a:pt x="2221" y="2743"/>
                  </a:lnTo>
                  <a:lnTo>
                    <a:pt x="2226" y="2732"/>
                  </a:lnTo>
                  <a:lnTo>
                    <a:pt x="2230" y="2731"/>
                  </a:lnTo>
                  <a:lnTo>
                    <a:pt x="2236" y="2733"/>
                  </a:lnTo>
                  <a:lnTo>
                    <a:pt x="2240" y="2734"/>
                  </a:lnTo>
                  <a:lnTo>
                    <a:pt x="2247" y="2728"/>
                  </a:lnTo>
                  <a:lnTo>
                    <a:pt x="2248" y="2721"/>
                  </a:lnTo>
                  <a:lnTo>
                    <a:pt x="2254" y="2703"/>
                  </a:lnTo>
                  <a:lnTo>
                    <a:pt x="2258" y="2693"/>
                  </a:lnTo>
                  <a:lnTo>
                    <a:pt x="2261" y="2676"/>
                  </a:lnTo>
                  <a:lnTo>
                    <a:pt x="2263" y="2672"/>
                  </a:lnTo>
                  <a:lnTo>
                    <a:pt x="2266" y="2666"/>
                  </a:lnTo>
                  <a:lnTo>
                    <a:pt x="2268" y="2660"/>
                  </a:lnTo>
                  <a:lnTo>
                    <a:pt x="2278" y="2655"/>
                  </a:lnTo>
                  <a:lnTo>
                    <a:pt x="2288" y="2635"/>
                  </a:lnTo>
                  <a:lnTo>
                    <a:pt x="2298" y="2623"/>
                  </a:lnTo>
                  <a:lnTo>
                    <a:pt x="2298" y="2621"/>
                  </a:lnTo>
                  <a:lnTo>
                    <a:pt x="2303" y="2605"/>
                  </a:lnTo>
                  <a:lnTo>
                    <a:pt x="2302" y="2606"/>
                  </a:lnTo>
                  <a:lnTo>
                    <a:pt x="2303" y="2602"/>
                  </a:lnTo>
                  <a:lnTo>
                    <a:pt x="2300" y="2598"/>
                  </a:lnTo>
                  <a:lnTo>
                    <a:pt x="2297" y="2601"/>
                  </a:lnTo>
                  <a:lnTo>
                    <a:pt x="2293" y="2604"/>
                  </a:lnTo>
                  <a:lnTo>
                    <a:pt x="2290" y="2600"/>
                  </a:lnTo>
                  <a:lnTo>
                    <a:pt x="2290" y="2600"/>
                  </a:lnTo>
                  <a:lnTo>
                    <a:pt x="2294" y="2598"/>
                  </a:lnTo>
                  <a:lnTo>
                    <a:pt x="2294" y="2597"/>
                  </a:lnTo>
                  <a:lnTo>
                    <a:pt x="2297" y="2584"/>
                  </a:lnTo>
                  <a:lnTo>
                    <a:pt x="2297" y="2582"/>
                  </a:lnTo>
                  <a:lnTo>
                    <a:pt x="2298" y="2580"/>
                  </a:lnTo>
                  <a:lnTo>
                    <a:pt x="2298" y="2577"/>
                  </a:lnTo>
                  <a:lnTo>
                    <a:pt x="2299" y="2572"/>
                  </a:lnTo>
                  <a:lnTo>
                    <a:pt x="2302" y="2567"/>
                  </a:lnTo>
                  <a:lnTo>
                    <a:pt x="2303" y="2566"/>
                  </a:lnTo>
                  <a:lnTo>
                    <a:pt x="2304" y="2562"/>
                  </a:lnTo>
                  <a:lnTo>
                    <a:pt x="2301" y="2559"/>
                  </a:lnTo>
                  <a:lnTo>
                    <a:pt x="2297" y="2559"/>
                  </a:lnTo>
                  <a:lnTo>
                    <a:pt x="2295" y="2555"/>
                  </a:lnTo>
                  <a:lnTo>
                    <a:pt x="2293" y="2551"/>
                  </a:lnTo>
                  <a:lnTo>
                    <a:pt x="2292" y="2548"/>
                  </a:lnTo>
                  <a:lnTo>
                    <a:pt x="2293" y="2546"/>
                  </a:lnTo>
                  <a:lnTo>
                    <a:pt x="2297" y="2543"/>
                  </a:lnTo>
                  <a:lnTo>
                    <a:pt x="2297" y="2542"/>
                  </a:lnTo>
                  <a:lnTo>
                    <a:pt x="2296" y="2535"/>
                  </a:lnTo>
                  <a:lnTo>
                    <a:pt x="2298" y="2524"/>
                  </a:lnTo>
                  <a:lnTo>
                    <a:pt x="2289" y="2522"/>
                  </a:lnTo>
                  <a:lnTo>
                    <a:pt x="2287" y="2514"/>
                  </a:lnTo>
                  <a:lnTo>
                    <a:pt x="2289" y="2503"/>
                  </a:lnTo>
                  <a:lnTo>
                    <a:pt x="2289" y="2503"/>
                  </a:lnTo>
                  <a:lnTo>
                    <a:pt x="2299" y="2496"/>
                  </a:lnTo>
                  <a:lnTo>
                    <a:pt x="2301" y="2487"/>
                  </a:lnTo>
                  <a:lnTo>
                    <a:pt x="2302" y="2486"/>
                  </a:lnTo>
                  <a:lnTo>
                    <a:pt x="2304" y="2481"/>
                  </a:lnTo>
                  <a:lnTo>
                    <a:pt x="2308" y="2481"/>
                  </a:lnTo>
                  <a:lnTo>
                    <a:pt x="2311" y="2475"/>
                  </a:lnTo>
                  <a:lnTo>
                    <a:pt x="2312" y="2467"/>
                  </a:lnTo>
                  <a:lnTo>
                    <a:pt x="2312" y="2464"/>
                  </a:lnTo>
                  <a:lnTo>
                    <a:pt x="2312" y="2458"/>
                  </a:lnTo>
                  <a:lnTo>
                    <a:pt x="2314" y="2453"/>
                  </a:lnTo>
                  <a:lnTo>
                    <a:pt x="2315" y="2440"/>
                  </a:lnTo>
                  <a:lnTo>
                    <a:pt x="2315" y="2432"/>
                  </a:lnTo>
                  <a:lnTo>
                    <a:pt x="2314" y="2425"/>
                  </a:lnTo>
                  <a:lnTo>
                    <a:pt x="2312" y="2417"/>
                  </a:lnTo>
                  <a:lnTo>
                    <a:pt x="2309" y="2421"/>
                  </a:lnTo>
                  <a:lnTo>
                    <a:pt x="2307" y="2425"/>
                  </a:lnTo>
                  <a:lnTo>
                    <a:pt x="2306" y="2421"/>
                  </a:lnTo>
                  <a:lnTo>
                    <a:pt x="2308" y="2417"/>
                  </a:lnTo>
                  <a:lnTo>
                    <a:pt x="2310" y="2413"/>
                  </a:lnTo>
                  <a:lnTo>
                    <a:pt x="2313" y="2409"/>
                  </a:lnTo>
                  <a:lnTo>
                    <a:pt x="2316" y="2403"/>
                  </a:lnTo>
                  <a:lnTo>
                    <a:pt x="2318" y="2397"/>
                  </a:lnTo>
                  <a:lnTo>
                    <a:pt x="2319" y="2390"/>
                  </a:lnTo>
                  <a:lnTo>
                    <a:pt x="2318" y="2384"/>
                  </a:lnTo>
                  <a:lnTo>
                    <a:pt x="2318" y="2383"/>
                  </a:lnTo>
                  <a:lnTo>
                    <a:pt x="2319" y="2379"/>
                  </a:lnTo>
                  <a:lnTo>
                    <a:pt x="2319" y="2376"/>
                  </a:lnTo>
                  <a:lnTo>
                    <a:pt x="2319" y="2367"/>
                  </a:lnTo>
                  <a:lnTo>
                    <a:pt x="2321" y="2364"/>
                  </a:lnTo>
                  <a:lnTo>
                    <a:pt x="2327" y="2355"/>
                  </a:lnTo>
                  <a:lnTo>
                    <a:pt x="2338" y="2341"/>
                  </a:lnTo>
                  <a:lnTo>
                    <a:pt x="2338" y="2333"/>
                  </a:lnTo>
                  <a:lnTo>
                    <a:pt x="2338" y="2327"/>
                  </a:lnTo>
                  <a:lnTo>
                    <a:pt x="2339" y="2319"/>
                  </a:lnTo>
                  <a:lnTo>
                    <a:pt x="2338" y="2314"/>
                  </a:lnTo>
                  <a:lnTo>
                    <a:pt x="2339" y="2307"/>
                  </a:lnTo>
                  <a:lnTo>
                    <a:pt x="2338" y="2297"/>
                  </a:lnTo>
                  <a:lnTo>
                    <a:pt x="2338" y="2295"/>
                  </a:lnTo>
                  <a:lnTo>
                    <a:pt x="2338" y="2294"/>
                  </a:lnTo>
                  <a:lnTo>
                    <a:pt x="2348" y="2284"/>
                  </a:lnTo>
                  <a:lnTo>
                    <a:pt x="2348" y="2283"/>
                  </a:lnTo>
                  <a:lnTo>
                    <a:pt x="2355" y="2270"/>
                  </a:lnTo>
                  <a:lnTo>
                    <a:pt x="2359" y="2261"/>
                  </a:lnTo>
                  <a:lnTo>
                    <a:pt x="2360" y="2260"/>
                  </a:lnTo>
                  <a:lnTo>
                    <a:pt x="2365" y="2255"/>
                  </a:lnTo>
                  <a:lnTo>
                    <a:pt x="2368" y="2254"/>
                  </a:lnTo>
                  <a:lnTo>
                    <a:pt x="2370" y="2252"/>
                  </a:lnTo>
                  <a:lnTo>
                    <a:pt x="2375" y="2248"/>
                  </a:lnTo>
                  <a:lnTo>
                    <a:pt x="2377" y="2245"/>
                  </a:lnTo>
                  <a:lnTo>
                    <a:pt x="2378" y="2241"/>
                  </a:lnTo>
                  <a:lnTo>
                    <a:pt x="2379" y="2240"/>
                  </a:lnTo>
                  <a:lnTo>
                    <a:pt x="2380" y="2240"/>
                  </a:lnTo>
                  <a:lnTo>
                    <a:pt x="2388" y="2239"/>
                  </a:lnTo>
                  <a:lnTo>
                    <a:pt x="2398" y="2235"/>
                  </a:lnTo>
                  <a:lnTo>
                    <a:pt x="2405" y="2233"/>
                  </a:lnTo>
                  <a:lnTo>
                    <a:pt x="2410" y="2230"/>
                  </a:lnTo>
                  <a:lnTo>
                    <a:pt x="2413" y="2229"/>
                  </a:lnTo>
                  <a:lnTo>
                    <a:pt x="2413" y="2229"/>
                  </a:lnTo>
                  <a:lnTo>
                    <a:pt x="2418" y="2228"/>
                  </a:lnTo>
                  <a:lnTo>
                    <a:pt x="2424" y="2224"/>
                  </a:lnTo>
                  <a:lnTo>
                    <a:pt x="2433" y="2219"/>
                  </a:lnTo>
                  <a:lnTo>
                    <a:pt x="2439" y="2213"/>
                  </a:lnTo>
                  <a:lnTo>
                    <a:pt x="2449" y="2206"/>
                  </a:lnTo>
                  <a:lnTo>
                    <a:pt x="2458" y="2203"/>
                  </a:lnTo>
                  <a:lnTo>
                    <a:pt x="2459" y="2203"/>
                  </a:lnTo>
                  <a:lnTo>
                    <a:pt x="2459" y="2203"/>
                  </a:lnTo>
                  <a:lnTo>
                    <a:pt x="2461" y="2199"/>
                  </a:lnTo>
                  <a:lnTo>
                    <a:pt x="2461" y="2193"/>
                  </a:lnTo>
                  <a:lnTo>
                    <a:pt x="2462" y="2185"/>
                  </a:lnTo>
                  <a:lnTo>
                    <a:pt x="2465" y="2183"/>
                  </a:lnTo>
                  <a:lnTo>
                    <a:pt x="2467" y="2181"/>
                  </a:lnTo>
                  <a:lnTo>
                    <a:pt x="2469" y="2172"/>
                  </a:lnTo>
                  <a:lnTo>
                    <a:pt x="2469" y="2165"/>
                  </a:lnTo>
                  <a:lnTo>
                    <a:pt x="2469" y="2163"/>
                  </a:lnTo>
                  <a:lnTo>
                    <a:pt x="2470" y="2152"/>
                  </a:lnTo>
                  <a:lnTo>
                    <a:pt x="2468" y="2144"/>
                  </a:lnTo>
                  <a:lnTo>
                    <a:pt x="2469" y="2143"/>
                  </a:lnTo>
                  <a:lnTo>
                    <a:pt x="2472" y="2140"/>
                  </a:lnTo>
                  <a:lnTo>
                    <a:pt x="2479" y="2135"/>
                  </a:lnTo>
                  <a:lnTo>
                    <a:pt x="2482" y="2129"/>
                  </a:lnTo>
                  <a:lnTo>
                    <a:pt x="2484" y="2121"/>
                  </a:lnTo>
                  <a:lnTo>
                    <a:pt x="2481" y="2110"/>
                  </a:lnTo>
                  <a:lnTo>
                    <a:pt x="2470" y="2104"/>
                  </a:lnTo>
                  <a:lnTo>
                    <a:pt x="2456" y="2099"/>
                  </a:lnTo>
                  <a:lnTo>
                    <a:pt x="2430" y="2083"/>
                  </a:lnTo>
                  <a:lnTo>
                    <a:pt x="2427" y="2082"/>
                  </a:lnTo>
                  <a:lnTo>
                    <a:pt x="2417" y="2075"/>
                  </a:lnTo>
                  <a:lnTo>
                    <a:pt x="2401" y="2065"/>
                  </a:lnTo>
                  <a:lnTo>
                    <a:pt x="2378" y="2056"/>
                  </a:lnTo>
                  <a:lnTo>
                    <a:pt x="2370" y="2049"/>
                  </a:lnTo>
                  <a:lnTo>
                    <a:pt x="2370" y="2040"/>
                  </a:lnTo>
                  <a:lnTo>
                    <a:pt x="2370" y="2037"/>
                  </a:lnTo>
                  <a:lnTo>
                    <a:pt x="2370" y="2034"/>
                  </a:lnTo>
                  <a:lnTo>
                    <a:pt x="2370" y="2021"/>
                  </a:lnTo>
                  <a:lnTo>
                    <a:pt x="2364" y="2012"/>
                  </a:lnTo>
                  <a:lnTo>
                    <a:pt x="2347" y="2012"/>
                  </a:lnTo>
                  <a:lnTo>
                    <a:pt x="2338" y="2018"/>
                  </a:lnTo>
                  <a:lnTo>
                    <a:pt x="2329" y="2018"/>
                  </a:lnTo>
                  <a:lnTo>
                    <a:pt x="2314" y="1972"/>
                  </a:lnTo>
                  <a:lnTo>
                    <a:pt x="2319" y="1910"/>
                  </a:lnTo>
                  <a:lnTo>
                    <a:pt x="2279" y="1858"/>
                  </a:lnTo>
                  <a:lnTo>
                    <a:pt x="2238" y="1812"/>
                  </a:lnTo>
                  <a:lnTo>
                    <a:pt x="2226" y="1763"/>
                  </a:lnTo>
                  <a:lnTo>
                    <a:pt x="2223" y="1749"/>
                  </a:lnTo>
                  <a:lnTo>
                    <a:pt x="2219" y="1728"/>
                  </a:lnTo>
                  <a:lnTo>
                    <a:pt x="2211" y="1719"/>
                  </a:lnTo>
                  <a:lnTo>
                    <a:pt x="2207" y="1692"/>
                  </a:lnTo>
                  <a:lnTo>
                    <a:pt x="2190" y="1669"/>
                  </a:lnTo>
                  <a:lnTo>
                    <a:pt x="2185" y="1660"/>
                  </a:lnTo>
                  <a:lnTo>
                    <a:pt x="2181" y="1649"/>
                  </a:lnTo>
                  <a:lnTo>
                    <a:pt x="2175" y="1632"/>
                  </a:lnTo>
                  <a:lnTo>
                    <a:pt x="2171" y="1622"/>
                  </a:lnTo>
                  <a:lnTo>
                    <a:pt x="2170" y="1622"/>
                  </a:lnTo>
                  <a:lnTo>
                    <a:pt x="2125" y="1597"/>
                  </a:lnTo>
                  <a:lnTo>
                    <a:pt x="2108" y="1583"/>
                  </a:lnTo>
                  <a:lnTo>
                    <a:pt x="2091" y="1570"/>
                  </a:lnTo>
                  <a:lnTo>
                    <a:pt x="2066" y="1536"/>
                  </a:lnTo>
                  <a:lnTo>
                    <a:pt x="2064" y="1535"/>
                  </a:lnTo>
                  <a:lnTo>
                    <a:pt x="2034" y="1519"/>
                  </a:lnTo>
                  <a:lnTo>
                    <a:pt x="2005" y="1516"/>
                  </a:lnTo>
                  <a:lnTo>
                    <a:pt x="1955" y="1516"/>
                  </a:lnTo>
                  <a:lnTo>
                    <a:pt x="1944" y="1496"/>
                  </a:lnTo>
                  <a:lnTo>
                    <a:pt x="1944" y="1495"/>
                  </a:lnTo>
                  <a:lnTo>
                    <a:pt x="1939" y="1489"/>
                  </a:lnTo>
                  <a:lnTo>
                    <a:pt x="1939" y="1475"/>
                  </a:lnTo>
                  <a:lnTo>
                    <a:pt x="1939" y="1465"/>
                  </a:lnTo>
                  <a:lnTo>
                    <a:pt x="1940" y="1451"/>
                  </a:lnTo>
                  <a:lnTo>
                    <a:pt x="1941" y="1446"/>
                  </a:lnTo>
                  <a:lnTo>
                    <a:pt x="1943" y="1431"/>
                  </a:lnTo>
                  <a:lnTo>
                    <a:pt x="1946" y="1414"/>
                  </a:lnTo>
                  <a:lnTo>
                    <a:pt x="1945" y="1404"/>
                  </a:lnTo>
                  <a:lnTo>
                    <a:pt x="1945" y="1402"/>
                  </a:lnTo>
                  <a:lnTo>
                    <a:pt x="1954" y="1397"/>
                  </a:lnTo>
                  <a:lnTo>
                    <a:pt x="1953" y="1382"/>
                  </a:lnTo>
                  <a:lnTo>
                    <a:pt x="1952" y="1356"/>
                  </a:lnTo>
                  <a:lnTo>
                    <a:pt x="1950" y="1339"/>
                  </a:lnTo>
                  <a:lnTo>
                    <a:pt x="1943" y="1330"/>
                  </a:lnTo>
                  <a:lnTo>
                    <a:pt x="1946" y="1312"/>
                  </a:lnTo>
                  <a:lnTo>
                    <a:pt x="1951" y="1301"/>
                  </a:lnTo>
                  <a:lnTo>
                    <a:pt x="1937" y="1299"/>
                  </a:lnTo>
                  <a:lnTo>
                    <a:pt x="1913" y="1294"/>
                  </a:lnTo>
                  <a:lnTo>
                    <a:pt x="1878" y="1271"/>
                  </a:lnTo>
                  <a:lnTo>
                    <a:pt x="1877" y="1261"/>
                  </a:lnTo>
                  <a:lnTo>
                    <a:pt x="1876" y="1261"/>
                  </a:lnTo>
                  <a:lnTo>
                    <a:pt x="1867" y="1250"/>
                  </a:lnTo>
                  <a:lnTo>
                    <a:pt x="1895" y="1212"/>
                  </a:lnTo>
                  <a:lnTo>
                    <a:pt x="1916" y="1148"/>
                  </a:lnTo>
                  <a:lnTo>
                    <a:pt x="1913" y="1060"/>
                  </a:lnTo>
                  <a:lnTo>
                    <a:pt x="1921" y="984"/>
                  </a:lnTo>
                  <a:lnTo>
                    <a:pt x="1921" y="933"/>
                  </a:lnTo>
                  <a:lnTo>
                    <a:pt x="1913" y="869"/>
                  </a:lnTo>
                  <a:lnTo>
                    <a:pt x="1921" y="799"/>
                  </a:lnTo>
                  <a:lnTo>
                    <a:pt x="1930" y="704"/>
                  </a:lnTo>
                  <a:lnTo>
                    <a:pt x="1918" y="488"/>
                  </a:lnTo>
                  <a:lnTo>
                    <a:pt x="1919" y="367"/>
                  </a:lnTo>
                  <a:lnTo>
                    <a:pt x="1919" y="259"/>
                  </a:lnTo>
                  <a:lnTo>
                    <a:pt x="1919" y="214"/>
                  </a:lnTo>
                  <a:lnTo>
                    <a:pt x="1923" y="165"/>
                  </a:lnTo>
                  <a:lnTo>
                    <a:pt x="1881" y="165"/>
                  </a:lnTo>
                  <a:lnTo>
                    <a:pt x="1864" y="165"/>
                  </a:lnTo>
                  <a:lnTo>
                    <a:pt x="1858" y="164"/>
                  </a:lnTo>
                  <a:lnTo>
                    <a:pt x="1855" y="164"/>
                  </a:lnTo>
                  <a:lnTo>
                    <a:pt x="1848" y="154"/>
                  </a:lnTo>
                  <a:lnTo>
                    <a:pt x="1835" y="141"/>
                  </a:lnTo>
                  <a:lnTo>
                    <a:pt x="1795" y="101"/>
                  </a:lnTo>
                  <a:lnTo>
                    <a:pt x="1789" y="94"/>
                  </a:lnTo>
                  <a:lnTo>
                    <a:pt x="1783" y="91"/>
                  </a:lnTo>
                  <a:lnTo>
                    <a:pt x="1781" y="88"/>
                  </a:lnTo>
                  <a:lnTo>
                    <a:pt x="1779" y="83"/>
                  </a:lnTo>
                  <a:lnTo>
                    <a:pt x="1778" y="81"/>
                  </a:lnTo>
                  <a:lnTo>
                    <a:pt x="1784" y="63"/>
                  </a:lnTo>
                  <a:lnTo>
                    <a:pt x="1780" y="55"/>
                  </a:lnTo>
                  <a:lnTo>
                    <a:pt x="1772" y="51"/>
                  </a:lnTo>
                  <a:lnTo>
                    <a:pt x="1775" y="9"/>
                  </a:lnTo>
                  <a:lnTo>
                    <a:pt x="1775" y="3"/>
                  </a:lnTo>
                  <a:lnTo>
                    <a:pt x="1774" y="0"/>
                  </a:lnTo>
                  <a:lnTo>
                    <a:pt x="1721" y="0"/>
                  </a:lnTo>
                  <a:lnTo>
                    <a:pt x="1694" y="2"/>
                  </a:lnTo>
                  <a:lnTo>
                    <a:pt x="1677" y="2"/>
                  </a:lnTo>
                  <a:lnTo>
                    <a:pt x="1579" y="2"/>
                  </a:lnTo>
                  <a:lnTo>
                    <a:pt x="1571" y="2"/>
                  </a:lnTo>
                  <a:lnTo>
                    <a:pt x="1563" y="2"/>
                  </a:lnTo>
                  <a:lnTo>
                    <a:pt x="1560" y="2"/>
                  </a:lnTo>
                  <a:lnTo>
                    <a:pt x="1552" y="4"/>
                  </a:lnTo>
                  <a:lnTo>
                    <a:pt x="1546" y="4"/>
                  </a:lnTo>
                  <a:lnTo>
                    <a:pt x="1543" y="3"/>
                  </a:lnTo>
                  <a:lnTo>
                    <a:pt x="1539" y="3"/>
                  </a:lnTo>
                  <a:lnTo>
                    <a:pt x="1448" y="3"/>
                  </a:lnTo>
                  <a:lnTo>
                    <a:pt x="1397" y="4"/>
                  </a:lnTo>
                  <a:lnTo>
                    <a:pt x="1386" y="6"/>
                  </a:lnTo>
                  <a:lnTo>
                    <a:pt x="1372" y="4"/>
                  </a:lnTo>
                  <a:lnTo>
                    <a:pt x="1334" y="5"/>
                  </a:lnTo>
                  <a:lnTo>
                    <a:pt x="1314" y="6"/>
                  </a:lnTo>
                  <a:lnTo>
                    <a:pt x="1310" y="10"/>
                  </a:lnTo>
                  <a:lnTo>
                    <a:pt x="1300" y="8"/>
                  </a:lnTo>
                  <a:lnTo>
                    <a:pt x="1291" y="8"/>
                  </a:lnTo>
                  <a:lnTo>
                    <a:pt x="1279" y="10"/>
                  </a:lnTo>
                  <a:lnTo>
                    <a:pt x="1269" y="9"/>
                  </a:lnTo>
                  <a:lnTo>
                    <a:pt x="1221" y="10"/>
                  </a:lnTo>
                  <a:lnTo>
                    <a:pt x="1153" y="10"/>
                  </a:lnTo>
                  <a:lnTo>
                    <a:pt x="1106" y="11"/>
                  </a:lnTo>
                  <a:lnTo>
                    <a:pt x="992" y="13"/>
                  </a:lnTo>
                  <a:lnTo>
                    <a:pt x="913" y="13"/>
                  </a:lnTo>
                  <a:lnTo>
                    <a:pt x="913" y="13"/>
                  </a:lnTo>
                  <a:lnTo>
                    <a:pt x="893" y="13"/>
                  </a:lnTo>
                  <a:lnTo>
                    <a:pt x="883" y="14"/>
                  </a:lnTo>
                  <a:lnTo>
                    <a:pt x="878" y="16"/>
                  </a:lnTo>
                  <a:lnTo>
                    <a:pt x="877" y="16"/>
                  </a:lnTo>
                  <a:lnTo>
                    <a:pt x="854" y="14"/>
                  </a:lnTo>
                  <a:lnTo>
                    <a:pt x="764" y="14"/>
                  </a:lnTo>
                  <a:lnTo>
                    <a:pt x="717" y="14"/>
                  </a:lnTo>
                  <a:lnTo>
                    <a:pt x="649" y="15"/>
                  </a:lnTo>
                  <a:lnTo>
                    <a:pt x="534" y="16"/>
                  </a:lnTo>
                  <a:lnTo>
                    <a:pt x="523" y="16"/>
                  </a:lnTo>
                  <a:lnTo>
                    <a:pt x="514" y="18"/>
                  </a:lnTo>
                  <a:lnTo>
                    <a:pt x="502" y="16"/>
                  </a:lnTo>
                  <a:lnTo>
                    <a:pt x="421" y="17"/>
                  </a:lnTo>
                  <a:lnTo>
                    <a:pt x="349" y="18"/>
                  </a:lnTo>
                  <a:lnTo>
                    <a:pt x="320" y="50"/>
                  </a:lnTo>
                  <a:lnTo>
                    <a:pt x="304" y="67"/>
                  </a:lnTo>
                  <a:lnTo>
                    <a:pt x="283" y="87"/>
                  </a:lnTo>
                  <a:lnTo>
                    <a:pt x="249" y="125"/>
                  </a:lnTo>
                  <a:lnTo>
                    <a:pt x="246" y="130"/>
                  </a:lnTo>
                  <a:lnTo>
                    <a:pt x="242" y="135"/>
                  </a:lnTo>
                  <a:lnTo>
                    <a:pt x="166" y="213"/>
                  </a:lnTo>
                  <a:lnTo>
                    <a:pt x="162" y="217"/>
                  </a:lnTo>
                  <a:lnTo>
                    <a:pt x="82" y="300"/>
                  </a:lnTo>
                  <a:lnTo>
                    <a:pt x="43" y="340"/>
                  </a:lnTo>
                  <a:lnTo>
                    <a:pt x="7" y="374"/>
                  </a:lnTo>
                  <a:lnTo>
                    <a:pt x="0" y="380"/>
                  </a:lnTo>
                  <a:lnTo>
                    <a:pt x="24" y="398"/>
                  </a:lnTo>
                  <a:lnTo>
                    <a:pt x="42" y="408"/>
                  </a:lnTo>
                  <a:lnTo>
                    <a:pt x="45" y="412"/>
                  </a:lnTo>
                  <a:lnTo>
                    <a:pt x="61" y="438"/>
                  </a:lnTo>
                  <a:lnTo>
                    <a:pt x="61" y="443"/>
                  </a:lnTo>
                  <a:lnTo>
                    <a:pt x="53" y="465"/>
                  </a:lnTo>
                  <a:lnTo>
                    <a:pt x="52" y="466"/>
                  </a:lnTo>
                  <a:lnTo>
                    <a:pt x="51" y="475"/>
                  </a:lnTo>
                  <a:lnTo>
                    <a:pt x="53" y="480"/>
                  </a:lnTo>
                  <a:lnTo>
                    <a:pt x="67" y="490"/>
                  </a:lnTo>
                  <a:lnTo>
                    <a:pt x="70" y="494"/>
                  </a:lnTo>
                  <a:lnTo>
                    <a:pt x="76" y="505"/>
                  </a:lnTo>
                  <a:lnTo>
                    <a:pt x="83" y="515"/>
                  </a:lnTo>
                  <a:lnTo>
                    <a:pt x="86" y="524"/>
                  </a:lnTo>
                  <a:lnTo>
                    <a:pt x="87" y="530"/>
                  </a:lnTo>
                  <a:lnTo>
                    <a:pt x="85" y="534"/>
                  </a:lnTo>
                  <a:lnTo>
                    <a:pt x="82" y="540"/>
                  </a:lnTo>
                  <a:lnTo>
                    <a:pt x="60" y="549"/>
                  </a:lnTo>
                  <a:lnTo>
                    <a:pt x="59" y="550"/>
                  </a:lnTo>
                  <a:lnTo>
                    <a:pt x="55" y="556"/>
                  </a:lnTo>
                  <a:lnTo>
                    <a:pt x="57" y="566"/>
                  </a:lnTo>
                  <a:lnTo>
                    <a:pt x="75" y="577"/>
                  </a:lnTo>
                  <a:lnTo>
                    <a:pt x="90" y="595"/>
                  </a:lnTo>
                  <a:lnTo>
                    <a:pt x="121" y="616"/>
                  </a:lnTo>
                  <a:lnTo>
                    <a:pt x="121" y="626"/>
                  </a:lnTo>
                  <a:lnTo>
                    <a:pt x="120" y="632"/>
                  </a:lnTo>
                  <a:lnTo>
                    <a:pt x="115" y="656"/>
                  </a:lnTo>
                  <a:lnTo>
                    <a:pt x="112" y="666"/>
                  </a:lnTo>
                  <a:lnTo>
                    <a:pt x="105" y="669"/>
                  </a:lnTo>
                  <a:lnTo>
                    <a:pt x="88" y="677"/>
                  </a:lnTo>
                  <a:lnTo>
                    <a:pt x="85" y="681"/>
                  </a:lnTo>
                  <a:lnTo>
                    <a:pt x="86" y="689"/>
                  </a:lnTo>
                  <a:lnTo>
                    <a:pt x="116" y="688"/>
                  </a:lnTo>
                  <a:lnTo>
                    <a:pt x="127" y="690"/>
                  </a:lnTo>
                  <a:lnTo>
                    <a:pt x="147" y="693"/>
                  </a:lnTo>
                  <a:lnTo>
                    <a:pt x="152" y="691"/>
                  </a:lnTo>
                  <a:lnTo>
                    <a:pt x="166" y="683"/>
                  </a:lnTo>
                  <a:lnTo>
                    <a:pt x="173" y="681"/>
                  </a:lnTo>
                  <a:lnTo>
                    <a:pt x="186" y="681"/>
                  </a:lnTo>
                  <a:lnTo>
                    <a:pt x="195" y="683"/>
                  </a:lnTo>
                  <a:lnTo>
                    <a:pt x="199" y="686"/>
                  </a:lnTo>
                  <a:lnTo>
                    <a:pt x="203" y="694"/>
                  </a:lnTo>
                  <a:lnTo>
                    <a:pt x="206" y="708"/>
                  </a:lnTo>
                  <a:lnTo>
                    <a:pt x="206" y="718"/>
                  </a:lnTo>
                  <a:lnTo>
                    <a:pt x="203" y="723"/>
                  </a:lnTo>
                  <a:lnTo>
                    <a:pt x="203" y="725"/>
                  </a:lnTo>
                  <a:lnTo>
                    <a:pt x="193" y="729"/>
                  </a:lnTo>
                  <a:lnTo>
                    <a:pt x="166" y="730"/>
                  </a:lnTo>
                  <a:lnTo>
                    <a:pt x="160" y="733"/>
                  </a:lnTo>
                  <a:lnTo>
                    <a:pt x="153" y="738"/>
                  </a:lnTo>
                  <a:lnTo>
                    <a:pt x="144" y="750"/>
                  </a:lnTo>
                  <a:lnTo>
                    <a:pt x="144" y="753"/>
                  </a:lnTo>
                  <a:lnTo>
                    <a:pt x="148" y="756"/>
                  </a:lnTo>
                  <a:lnTo>
                    <a:pt x="172" y="757"/>
                  </a:lnTo>
                  <a:lnTo>
                    <a:pt x="174" y="760"/>
                  </a:lnTo>
                  <a:lnTo>
                    <a:pt x="175" y="765"/>
                  </a:lnTo>
                  <a:lnTo>
                    <a:pt x="173" y="769"/>
                  </a:lnTo>
                  <a:lnTo>
                    <a:pt x="172" y="770"/>
                  </a:lnTo>
                  <a:lnTo>
                    <a:pt x="158" y="778"/>
                  </a:lnTo>
                  <a:lnTo>
                    <a:pt x="158" y="782"/>
                  </a:lnTo>
                  <a:lnTo>
                    <a:pt x="161" y="786"/>
                  </a:lnTo>
                  <a:lnTo>
                    <a:pt x="163" y="788"/>
                  </a:lnTo>
                  <a:lnTo>
                    <a:pt x="175" y="783"/>
                  </a:lnTo>
                  <a:lnTo>
                    <a:pt x="183" y="781"/>
                  </a:lnTo>
                  <a:lnTo>
                    <a:pt x="203" y="774"/>
                  </a:lnTo>
                  <a:lnTo>
                    <a:pt x="206" y="774"/>
                  </a:lnTo>
                  <a:lnTo>
                    <a:pt x="210" y="778"/>
                  </a:lnTo>
                  <a:lnTo>
                    <a:pt x="213" y="778"/>
                  </a:lnTo>
                  <a:lnTo>
                    <a:pt x="227" y="772"/>
                  </a:lnTo>
                  <a:lnTo>
                    <a:pt x="234" y="773"/>
                  </a:lnTo>
                  <a:lnTo>
                    <a:pt x="238" y="783"/>
                  </a:lnTo>
                  <a:lnTo>
                    <a:pt x="240" y="787"/>
                  </a:lnTo>
                  <a:lnTo>
                    <a:pt x="248" y="804"/>
                  </a:lnTo>
                  <a:lnTo>
                    <a:pt x="278" y="832"/>
                  </a:lnTo>
                  <a:lnTo>
                    <a:pt x="282" y="856"/>
                  </a:lnTo>
                  <a:lnTo>
                    <a:pt x="285" y="854"/>
                  </a:lnTo>
                  <a:lnTo>
                    <a:pt x="293" y="832"/>
                  </a:lnTo>
                  <a:lnTo>
                    <a:pt x="293" y="829"/>
                  </a:lnTo>
                  <a:lnTo>
                    <a:pt x="298" y="823"/>
                  </a:lnTo>
                  <a:lnTo>
                    <a:pt x="303" y="819"/>
                  </a:lnTo>
                  <a:lnTo>
                    <a:pt x="308" y="816"/>
                  </a:lnTo>
                  <a:lnTo>
                    <a:pt x="315" y="816"/>
                  </a:lnTo>
                  <a:lnTo>
                    <a:pt x="325" y="814"/>
                  </a:lnTo>
                  <a:lnTo>
                    <a:pt x="346" y="818"/>
                  </a:lnTo>
                  <a:lnTo>
                    <a:pt x="353" y="823"/>
                  </a:lnTo>
                  <a:lnTo>
                    <a:pt x="357" y="828"/>
                  </a:lnTo>
                  <a:lnTo>
                    <a:pt x="367" y="848"/>
                  </a:lnTo>
                  <a:lnTo>
                    <a:pt x="373" y="854"/>
                  </a:lnTo>
                  <a:lnTo>
                    <a:pt x="376" y="857"/>
                  </a:lnTo>
                  <a:lnTo>
                    <a:pt x="378" y="857"/>
                  </a:lnTo>
                  <a:lnTo>
                    <a:pt x="382" y="857"/>
                  </a:lnTo>
                  <a:lnTo>
                    <a:pt x="412" y="867"/>
                  </a:lnTo>
                  <a:lnTo>
                    <a:pt x="421" y="871"/>
                  </a:lnTo>
                  <a:lnTo>
                    <a:pt x="424" y="877"/>
                  </a:lnTo>
                  <a:lnTo>
                    <a:pt x="424" y="893"/>
                  </a:lnTo>
                  <a:lnTo>
                    <a:pt x="420" y="932"/>
                  </a:lnTo>
                  <a:lnTo>
                    <a:pt x="420" y="939"/>
                  </a:lnTo>
                  <a:lnTo>
                    <a:pt x="418" y="987"/>
                  </a:lnTo>
                  <a:lnTo>
                    <a:pt x="414" y="1013"/>
                  </a:lnTo>
                  <a:lnTo>
                    <a:pt x="407" y="1019"/>
                  </a:lnTo>
                  <a:lnTo>
                    <a:pt x="404" y="1024"/>
                  </a:lnTo>
                  <a:lnTo>
                    <a:pt x="394" y="1033"/>
                  </a:lnTo>
                  <a:lnTo>
                    <a:pt x="382" y="1039"/>
                  </a:lnTo>
                  <a:lnTo>
                    <a:pt x="373" y="1039"/>
                  </a:lnTo>
                  <a:lnTo>
                    <a:pt x="363" y="1043"/>
                  </a:lnTo>
                  <a:lnTo>
                    <a:pt x="363" y="1045"/>
                  </a:lnTo>
                  <a:lnTo>
                    <a:pt x="380" y="1076"/>
                  </a:lnTo>
                  <a:lnTo>
                    <a:pt x="382" y="1084"/>
                  </a:lnTo>
                  <a:lnTo>
                    <a:pt x="382" y="1089"/>
                  </a:lnTo>
                  <a:lnTo>
                    <a:pt x="369" y="1110"/>
                  </a:lnTo>
                  <a:lnTo>
                    <a:pt x="367" y="1117"/>
                  </a:lnTo>
                  <a:lnTo>
                    <a:pt x="368" y="1130"/>
                  </a:lnTo>
                  <a:lnTo>
                    <a:pt x="368" y="1136"/>
                  </a:lnTo>
                  <a:lnTo>
                    <a:pt x="379" y="1160"/>
                  </a:lnTo>
                  <a:lnTo>
                    <a:pt x="392" y="1182"/>
                  </a:lnTo>
                  <a:lnTo>
                    <a:pt x="404" y="1217"/>
                  </a:lnTo>
                  <a:lnTo>
                    <a:pt x="408" y="1237"/>
                  </a:lnTo>
                  <a:lnTo>
                    <a:pt x="414" y="1261"/>
                  </a:lnTo>
                  <a:lnTo>
                    <a:pt x="415" y="1308"/>
                  </a:lnTo>
                  <a:lnTo>
                    <a:pt x="424" y="1328"/>
                  </a:lnTo>
                  <a:lnTo>
                    <a:pt x="428" y="1332"/>
                  </a:lnTo>
                  <a:lnTo>
                    <a:pt x="442" y="1340"/>
                  </a:lnTo>
                  <a:lnTo>
                    <a:pt x="444" y="1341"/>
                  </a:lnTo>
                  <a:lnTo>
                    <a:pt x="448" y="1345"/>
                  </a:lnTo>
                  <a:lnTo>
                    <a:pt x="452" y="1353"/>
                  </a:lnTo>
                  <a:lnTo>
                    <a:pt x="455" y="1352"/>
                  </a:lnTo>
                  <a:lnTo>
                    <a:pt x="459" y="1349"/>
                  </a:lnTo>
                  <a:lnTo>
                    <a:pt x="469" y="1349"/>
                  </a:lnTo>
                  <a:lnTo>
                    <a:pt x="500" y="1360"/>
                  </a:lnTo>
                  <a:lnTo>
                    <a:pt x="504" y="1363"/>
                  </a:lnTo>
                  <a:lnTo>
                    <a:pt x="508" y="1386"/>
                  </a:lnTo>
                  <a:lnTo>
                    <a:pt x="509" y="1388"/>
                  </a:lnTo>
                  <a:lnTo>
                    <a:pt x="510" y="1389"/>
                  </a:lnTo>
                  <a:lnTo>
                    <a:pt x="512" y="1388"/>
                  </a:lnTo>
                  <a:lnTo>
                    <a:pt x="514" y="1392"/>
                  </a:lnTo>
                  <a:lnTo>
                    <a:pt x="518" y="1401"/>
                  </a:lnTo>
                  <a:lnTo>
                    <a:pt x="519" y="1402"/>
                  </a:lnTo>
                  <a:lnTo>
                    <a:pt x="524" y="1428"/>
                  </a:lnTo>
                  <a:lnTo>
                    <a:pt x="525" y="1444"/>
                  </a:lnTo>
                  <a:lnTo>
                    <a:pt x="527" y="1458"/>
                  </a:lnTo>
                  <a:lnTo>
                    <a:pt x="535" y="1499"/>
                  </a:lnTo>
                  <a:lnTo>
                    <a:pt x="535" y="1499"/>
                  </a:lnTo>
                  <a:lnTo>
                    <a:pt x="540" y="1514"/>
                  </a:lnTo>
                  <a:lnTo>
                    <a:pt x="540" y="1515"/>
                  </a:lnTo>
                  <a:lnTo>
                    <a:pt x="547" y="1558"/>
                  </a:lnTo>
                  <a:lnTo>
                    <a:pt x="555" y="1562"/>
                  </a:lnTo>
                  <a:lnTo>
                    <a:pt x="574" y="1569"/>
                  </a:lnTo>
                  <a:lnTo>
                    <a:pt x="581" y="1574"/>
                  </a:lnTo>
                  <a:lnTo>
                    <a:pt x="584" y="1577"/>
                  </a:lnTo>
                  <a:lnTo>
                    <a:pt x="588" y="1592"/>
                  </a:lnTo>
                  <a:lnTo>
                    <a:pt x="594" y="1601"/>
                  </a:lnTo>
                  <a:lnTo>
                    <a:pt x="595" y="1602"/>
                  </a:lnTo>
                  <a:lnTo>
                    <a:pt x="602" y="1607"/>
                  </a:lnTo>
                  <a:lnTo>
                    <a:pt x="624" y="1607"/>
                  </a:lnTo>
                  <a:lnTo>
                    <a:pt x="639" y="1598"/>
                  </a:lnTo>
                  <a:lnTo>
                    <a:pt x="643" y="1598"/>
                  </a:lnTo>
                  <a:lnTo>
                    <a:pt x="646" y="1598"/>
                  </a:lnTo>
                  <a:lnTo>
                    <a:pt x="657" y="1614"/>
                  </a:lnTo>
                  <a:lnTo>
                    <a:pt x="673" y="1619"/>
                  </a:lnTo>
                  <a:lnTo>
                    <a:pt x="679" y="1624"/>
                  </a:lnTo>
                  <a:lnTo>
                    <a:pt x="683" y="1629"/>
                  </a:lnTo>
                  <a:lnTo>
                    <a:pt x="686" y="1638"/>
                  </a:lnTo>
                  <a:lnTo>
                    <a:pt x="688" y="1643"/>
                  </a:lnTo>
                  <a:lnTo>
                    <a:pt x="706" y="1654"/>
                  </a:lnTo>
                  <a:lnTo>
                    <a:pt x="711" y="1687"/>
                  </a:lnTo>
                  <a:lnTo>
                    <a:pt x="712" y="1742"/>
                  </a:lnTo>
                  <a:lnTo>
                    <a:pt x="712" y="1763"/>
                  </a:lnTo>
                  <a:lnTo>
                    <a:pt x="727" y="1787"/>
                  </a:lnTo>
                  <a:lnTo>
                    <a:pt x="764" y="1841"/>
                  </a:lnTo>
                  <a:lnTo>
                    <a:pt x="772" y="1854"/>
                  </a:lnTo>
                  <a:lnTo>
                    <a:pt x="786" y="1873"/>
                  </a:lnTo>
                  <a:lnTo>
                    <a:pt x="789" y="1875"/>
                  </a:lnTo>
                  <a:lnTo>
                    <a:pt x="799" y="1875"/>
                  </a:lnTo>
                  <a:lnTo>
                    <a:pt x="803" y="1869"/>
                  </a:lnTo>
                  <a:lnTo>
                    <a:pt x="803" y="1863"/>
                  </a:lnTo>
                  <a:lnTo>
                    <a:pt x="804" y="1858"/>
                  </a:lnTo>
                  <a:lnTo>
                    <a:pt x="810" y="1857"/>
                  </a:lnTo>
                  <a:lnTo>
                    <a:pt x="813" y="1858"/>
                  </a:lnTo>
                  <a:lnTo>
                    <a:pt x="815" y="1861"/>
                  </a:lnTo>
                  <a:lnTo>
                    <a:pt x="818" y="1892"/>
                  </a:lnTo>
                  <a:lnTo>
                    <a:pt x="819" y="1903"/>
                  </a:lnTo>
                  <a:lnTo>
                    <a:pt x="822" y="1911"/>
                  </a:lnTo>
                  <a:lnTo>
                    <a:pt x="824" y="1915"/>
                  </a:lnTo>
                  <a:lnTo>
                    <a:pt x="831" y="1919"/>
                  </a:lnTo>
                  <a:lnTo>
                    <a:pt x="847" y="1921"/>
                  </a:lnTo>
                  <a:lnTo>
                    <a:pt x="851" y="1949"/>
                  </a:lnTo>
                  <a:lnTo>
                    <a:pt x="853" y="1952"/>
                  </a:lnTo>
                  <a:close/>
                </a:path>
              </a:pathLst>
            </a:custGeom>
            <a:solidFill>
              <a:srgbClr val="323F4F"/>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18" name="Google Shape;1218;p51" descr="{&quot;Key&quot;:&quot;uasin gishu&quot;,&quot;Name&quot;:&quot;Uasin Gishu&quot;,&quot;Value&quot;:45.0,&quot;Formula&quot;:&quot;45&quot;,&quot;Text&quot;:&quot;45&quot;,&quot;OfficeApplication&quot;:1,&quot;HasValue&quot;:true}"/>
            <p:cNvSpPr/>
            <p:nvPr/>
          </p:nvSpPr>
          <p:spPr>
            <a:xfrm>
              <a:off x="1534616" y="3059283"/>
              <a:ext cx="410932" cy="514951"/>
            </a:xfrm>
            <a:custGeom>
              <a:avLst/>
              <a:gdLst/>
              <a:ahLst/>
              <a:cxnLst/>
              <a:rect l="l" t="t" r="r" b="b"/>
              <a:pathLst>
                <a:path w="688" h="857" extrusionOk="0">
                  <a:moveTo>
                    <a:pt x="236" y="55"/>
                  </a:moveTo>
                  <a:lnTo>
                    <a:pt x="236" y="55"/>
                  </a:lnTo>
                  <a:lnTo>
                    <a:pt x="239" y="81"/>
                  </a:lnTo>
                  <a:lnTo>
                    <a:pt x="241" y="88"/>
                  </a:lnTo>
                  <a:lnTo>
                    <a:pt x="243" y="95"/>
                  </a:lnTo>
                  <a:lnTo>
                    <a:pt x="244" y="100"/>
                  </a:lnTo>
                  <a:lnTo>
                    <a:pt x="246" y="104"/>
                  </a:lnTo>
                  <a:lnTo>
                    <a:pt x="246" y="108"/>
                  </a:lnTo>
                  <a:lnTo>
                    <a:pt x="251" y="104"/>
                  </a:lnTo>
                  <a:lnTo>
                    <a:pt x="257" y="103"/>
                  </a:lnTo>
                  <a:lnTo>
                    <a:pt x="265" y="107"/>
                  </a:lnTo>
                  <a:lnTo>
                    <a:pt x="265" y="110"/>
                  </a:lnTo>
                  <a:lnTo>
                    <a:pt x="268" y="111"/>
                  </a:lnTo>
                  <a:lnTo>
                    <a:pt x="267" y="161"/>
                  </a:lnTo>
                  <a:lnTo>
                    <a:pt x="267" y="181"/>
                  </a:lnTo>
                  <a:lnTo>
                    <a:pt x="267" y="182"/>
                  </a:lnTo>
                  <a:lnTo>
                    <a:pt x="267" y="185"/>
                  </a:lnTo>
                  <a:lnTo>
                    <a:pt x="268" y="190"/>
                  </a:lnTo>
                  <a:lnTo>
                    <a:pt x="268" y="191"/>
                  </a:lnTo>
                  <a:lnTo>
                    <a:pt x="271" y="191"/>
                  </a:lnTo>
                  <a:lnTo>
                    <a:pt x="271" y="191"/>
                  </a:lnTo>
                  <a:lnTo>
                    <a:pt x="275" y="190"/>
                  </a:lnTo>
                  <a:lnTo>
                    <a:pt x="275" y="192"/>
                  </a:lnTo>
                  <a:lnTo>
                    <a:pt x="276" y="193"/>
                  </a:lnTo>
                  <a:lnTo>
                    <a:pt x="276" y="195"/>
                  </a:lnTo>
                  <a:lnTo>
                    <a:pt x="276" y="201"/>
                  </a:lnTo>
                  <a:lnTo>
                    <a:pt x="276" y="204"/>
                  </a:lnTo>
                  <a:lnTo>
                    <a:pt x="276" y="216"/>
                  </a:lnTo>
                  <a:lnTo>
                    <a:pt x="276" y="225"/>
                  </a:lnTo>
                  <a:lnTo>
                    <a:pt x="276" y="226"/>
                  </a:lnTo>
                  <a:lnTo>
                    <a:pt x="276" y="236"/>
                  </a:lnTo>
                  <a:lnTo>
                    <a:pt x="276" y="241"/>
                  </a:lnTo>
                  <a:lnTo>
                    <a:pt x="276" y="249"/>
                  </a:lnTo>
                  <a:lnTo>
                    <a:pt x="276" y="249"/>
                  </a:lnTo>
                  <a:lnTo>
                    <a:pt x="276" y="250"/>
                  </a:lnTo>
                  <a:lnTo>
                    <a:pt x="275" y="255"/>
                  </a:lnTo>
                  <a:lnTo>
                    <a:pt x="275" y="255"/>
                  </a:lnTo>
                  <a:lnTo>
                    <a:pt x="275" y="256"/>
                  </a:lnTo>
                  <a:lnTo>
                    <a:pt x="275" y="256"/>
                  </a:lnTo>
                  <a:lnTo>
                    <a:pt x="276" y="258"/>
                  </a:lnTo>
                  <a:lnTo>
                    <a:pt x="276" y="262"/>
                  </a:lnTo>
                  <a:lnTo>
                    <a:pt x="276" y="263"/>
                  </a:lnTo>
                  <a:lnTo>
                    <a:pt x="274" y="263"/>
                  </a:lnTo>
                  <a:lnTo>
                    <a:pt x="271" y="263"/>
                  </a:lnTo>
                  <a:lnTo>
                    <a:pt x="267" y="263"/>
                  </a:lnTo>
                  <a:lnTo>
                    <a:pt x="265" y="264"/>
                  </a:lnTo>
                  <a:lnTo>
                    <a:pt x="262" y="265"/>
                  </a:lnTo>
                  <a:lnTo>
                    <a:pt x="259" y="268"/>
                  </a:lnTo>
                  <a:lnTo>
                    <a:pt x="257" y="268"/>
                  </a:lnTo>
                  <a:lnTo>
                    <a:pt x="255" y="268"/>
                  </a:lnTo>
                  <a:lnTo>
                    <a:pt x="251" y="268"/>
                  </a:lnTo>
                  <a:lnTo>
                    <a:pt x="248" y="269"/>
                  </a:lnTo>
                  <a:lnTo>
                    <a:pt x="247" y="271"/>
                  </a:lnTo>
                  <a:lnTo>
                    <a:pt x="245" y="273"/>
                  </a:lnTo>
                  <a:lnTo>
                    <a:pt x="243" y="275"/>
                  </a:lnTo>
                  <a:lnTo>
                    <a:pt x="242" y="279"/>
                  </a:lnTo>
                  <a:lnTo>
                    <a:pt x="240" y="282"/>
                  </a:lnTo>
                  <a:lnTo>
                    <a:pt x="237" y="281"/>
                  </a:lnTo>
                  <a:lnTo>
                    <a:pt x="235" y="279"/>
                  </a:lnTo>
                  <a:lnTo>
                    <a:pt x="232" y="277"/>
                  </a:lnTo>
                  <a:lnTo>
                    <a:pt x="229" y="278"/>
                  </a:lnTo>
                  <a:lnTo>
                    <a:pt x="227" y="282"/>
                  </a:lnTo>
                  <a:lnTo>
                    <a:pt x="226" y="283"/>
                  </a:lnTo>
                  <a:lnTo>
                    <a:pt x="224" y="286"/>
                  </a:lnTo>
                  <a:lnTo>
                    <a:pt x="221" y="287"/>
                  </a:lnTo>
                  <a:lnTo>
                    <a:pt x="218" y="288"/>
                  </a:lnTo>
                  <a:lnTo>
                    <a:pt x="216" y="290"/>
                  </a:lnTo>
                  <a:lnTo>
                    <a:pt x="214" y="291"/>
                  </a:lnTo>
                  <a:lnTo>
                    <a:pt x="210" y="291"/>
                  </a:lnTo>
                  <a:lnTo>
                    <a:pt x="206" y="292"/>
                  </a:lnTo>
                  <a:lnTo>
                    <a:pt x="201" y="292"/>
                  </a:lnTo>
                  <a:lnTo>
                    <a:pt x="199" y="291"/>
                  </a:lnTo>
                  <a:lnTo>
                    <a:pt x="197" y="289"/>
                  </a:lnTo>
                  <a:lnTo>
                    <a:pt x="192" y="290"/>
                  </a:lnTo>
                  <a:lnTo>
                    <a:pt x="186" y="289"/>
                  </a:lnTo>
                  <a:lnTo>
                    <a:pt x="185" y="287"/>
                  </a:lnTo>
                  <a:lnTo>
                    <a:pt x="185" y="285"/>
                  </a:lnTo>
                  <a:lnTo>
                    <a:pt x="184" y="285"/>
                  </a:lnTo>
                  <a:lnTo>
                    <a:pt x="179" y="285"/>
                  </a:lnTo>
                  <a:lnTo>
                    <a:pt x="177" y="285"/>
                  </a:lnTo>
                  <a:lnTo>
                    <a:pt x="171" y="283"/>
                  </a:lnTo>
                  <a:lnTo>
                    <a:pt x="171" y="283"/>
                  </a:lnTo>
                  <a:lnTo>
                    <a:pt x="171" y="282"/>
                  </a:lnTo>
                  <a:lnTo>
                    <a:pt x="170" y="283"/>
                  </a:lnTo>
                  <a:lnTo>
                    <a:pt x="170" y="288"/>
                  </a:lnTo>
                  <a:lnTo>
                    <a:pt x="166" y="293"/>
                  </a:lnTo>
                  <a:lnTo>
                    <a:pt x="163" y="300"/>
                  </a:lnTo>
                  <a:lnTo>
                    <a:pt x="160" y="303"/>
                  </a:lnTo>
                  <a:lnTo>
                    <a:pt x="159" y="303"/>
                  </a:lnTo>
                  <a:lnTo>
                    <a:pt x="157" y="302"/>
                  </a:lnTo>
                  <a:lnTo>
                    <a:pt x="153" y="299"/>
                  </a:lnTo>
                  <a:lnTo>
                    <a:pt x="143" y="288"/>
                  </a:lnTo>
                  <a:lnTo>
                    <a:pt x="137" y="284"/>
                  </a:lnTo>
                  <a:lnTo>
                    <a:pt x="135" y="287"/>
                  </a:lnTo>
                  <a:lnTo>
                    <a:pt x="131" y="290"/>
                  </a:lnTo>
                  <a:lnTo>
                    <a:pt x="125" y="290"/>
                  </a:lnTo>
                  <a:lnTo>
                    <a:pt x="121" y="293"/>
                  </a:lnTo>
                  <a:lnTo>
                    <a:pt x="115" y="298"/>
                  </a:lnTo>
                  <a:lnTo>
                    <a:pt x="114" y="302"/>
                  </a:lnTo>
                  <a:lnTo>
                    <a:pt x="110" y="306"/>
                  </a:lnTo>
                  <a:lnTo>
                    <a:pt x="105" y="308"/>
                  </a:lnTo>
                  <a:lnTo>
                    <a:pt x="103" y="308"/>
                  </a:lnTo>
                  <a:lnTo>
                    <a:pt x="99" y="308"/>
                  </a:lnTo>
                  <a:lnTo>
                    <a:pt x="96" y="311"/>
                  </a:lnTo>
                  <a:lnTo>
                    <a:pt x="89" y="313"/>
                  </a:lnTo>
                  <a:lnTo>
                    <a:pt x="80" y="316"/>
                  </a:lnTo>
                  <a:lnTo>
                    <a:pt x="74" y="322"/>
                  </a:lnTo>
                  <a:lnTo>
                    <a:pt x="66" y="326"/>
                  </a:lnTo>
                  <a:lnTo>
                    <a:pt x="61" y="324"/>
                  </a:lnTo>
                  <a:lnTo>
                    <a:pt x="54" y="323"/>
                  </a:lnTo>
                  <a:lnTo>
                    <a:pt x="49" y="318"/>
                  </a:lnTo>
                  <a:lnTo>
                    <a:pt x="48" y="317"/>
                  </a:lnTo>
                  <a:lnTo>
                    <a:pt x="44" y="314"/>
                  </a:lnTo>
                  <a:lnTo>
                    <a:pt x="42" y="313"/>
                  </a:lnTo>
                  <a:lnTo>
                    <a:pt x="38" y="311"/>
                  </a:lnTo>
                  <a:lnTo>
                    <a:pt x="39" y="313"/>
                  </a:lnTo>
                  <a:lnTo>
                    <a:pt x="41" y="315"/>
                  </a:lnTo>
                  <a:lnTo>
                    <a:pt x="0" y="363"/>
                  </a:lnTo>
                  <a:lnTo>
                    <a:pt x="3" y="365"/>
                  </a:lnTo>
                  <a:lnTo>
                    <a:pt x="8" y="364"/>
                  </a:lnTo>
                  <a:lnTo>
                    <a:pt x="18" y="363"/>
                  </a:lnTo>
                  <a:lnTo>
                    <a:pt x="26" y="363"/>
                  </a:lnTo>
                  <a:lnTo>
                    <a:pt x="41" y="362"/>
                  </a:lnTo>
                  <a:lnTo>
                    <a:pt x="54" y="360"/>
                  </a:lnTo>
                  <a:lnTo>
                    <a:pt x="68" y="360"/>
                  </a:lnTo>
                  <a:lnTo>
                    <a:pt x="98" y="358"/>
                  </a:lnTo>
                  <a:lnTo>
                    <a:pt x="100" y="360"/>
                  </a:lnTo>
                  <a:lnTo>
                    <a:pt x="113" y="359"/>
                  </a:lnTo>
                  <a:lnTo>
                    <a:pt x="119" y="358"/>
                  </a:lnTo>
                  <a:lnTo>
                    <a:pt x="154" y="355"/>
                  </a:lnTo>
                  <a:lnTo>
                    <a:pt x="155" y="353"/>
                  </a:lnTo>
                  <a:lnTo>
                    <a:pt x="156" y="353"/>
                  </a:lnTo>
                  <a:lnTo>
                    <a:pt x="156" y="355"/>
                  </a:lnTo>
                  <a:lnTo>
                    <a:pt x="179" y="353"/>
                  </a:lnTo>
                  <a:lnTo>
                    <a:pt x="184" y="355"/>
                  </a:lnTo>
                  <a:lnTo>
                    <a:pt x="187" y="357"/>
                  </a:lnTo>
                  <a:lnTo>
                    <a:pt x="195" y="361"/>
                  </a:lnTo>
                  <a:lnTo>
                    <a:pt x="201" y="363"/>
                  </a:lnTo>
                  <a:lnTo>
                    <a:pt x="215" y="370"/>
                  </a:lnTo>
                  <a:lnTo>
                    <a:pt x="220" y="372"/>
                  </a:lnTo>
                  <a:lnTo>
                    <a:pt x="225" y="374"/>
                  </a:lnTo>
                  <a:lnTo>
                    <a:pt x="225" y="372"/>
                  </a:lnTo>
                  <a:lnTo>
                    <a:pt x="228" y="374"/>
                  </a:lnTo>
                  <a:lnTo>
                    <a:pt x="231" y="364"/>
                  </a:lnTo>
                  <a:lnTo>
                    <a:pt x="232" y="362"/>
                  </a:lnTo>
                  <a:lnTo>
                    <a:pt x="235" y="364"/>
                  </a:lnTo>
                  <a:lnTo>
                    <a:pt x="240" y="367"/>
                  </a:lnTo>
                  <a:lnTo>
                    <a:pt x="245" y="368"/>
                  </a:lnTo>
                  <a:lnTo>
                    <a:pt x="247" y="368"/>
                  </a:lnTo>
                  <a:lnTo>
                    <a:pt x="250" y="369"/>
                  </a:lnTo>
                  <a:lnTo>
                    <a:pt x="255" y="370"/>
                  </a:lnTo>
                  <a:lnTo>
                    <a:pt x="260" y="373"/>
                  </a:lnTo>
                  <a:lnTo>
                    <a:pt x="263" y="374"/>
                  </a:lnTo>
                  <a:lnTo>
                    <a:pt x="265" y="375"/>
                  </a:lnTo>
                  <a:lnTo>
                    <a:pt x="269" y="375"/>
                  </a:lnTo>
                  <a:lnTo>
                    <a:pt x="275" y="374"/>
                  </a:lnTo>
                  <a:lnTo>
                    <a:pt x="280" y="373"/>
                  </a:lnTo>
                  <a:lnTo>
                    <a:pt x="285" y="371"/>
                  </a:lnTo>
                  <a:lnTo>
                    <a:pt x="285" y="372"/>
                  </a:lnTo>
                  <a:lnTo>
                    <a:pt x="284" y="379"/>
                  </a:lnTo>
                  <a:lnTo>
                    <a:pt x="281" y="388"/>
                  </a:lnTo>
                  <a:lnTo>
                    <a:pt x="281" y="397"/>
                  </a:lnTo>
                  <a:lnTo>
                    <a:pt x="281" y="405"/>
                  </a:lnTo>
                  <a:lnTo>
                    <a:pt x="280" y="405"/>
                  </a:lnTo>
                  <a:lnTo>
                    <a:pt x="275" y="416"/>
                  </a:lnTo>
                  <a:lnTo>
                    <a:pt x="268" y="427"/>
                  </a:lnTo>
                  <a:lnTo>
                    <a:pt x="262" y="434"/>
                  </a:lnTo>
                  <a:lnTo>
                    <a:pt x="275" y="457"/>
                  </a:lnTo>
                  <a:lnTo>
                    <a:pt x="277" y="459"/>
                  </a:lnTo>
                  <a:lnTo>
                    <a:pt x="287" y="476"/>
                  </a:lnTo>
                  <a:lnTo>
                    <a:pt x="294" y="482"/>
                  </a:lnTo>
                  <a:lnTo>
                    <a:pt x="299" y="491"/>
                  </a:lnTo>
                  <a:lnTo>
                    <a:pt x="301" y="500"/>
                  </a:lnTo>
                  <a:lnTo>
                    <a:pt x="305" y="509"/>
                  </a:lnTo>
                  <a:lnTo>
                    <a:pt x="309" y="509"/>
                  </a:lnTo>
                  <a:lnTo>
                    <a:pt x="311" y="518"/>
                  </a:lnTo>
                  <a:lnTo>
                    <a:pt x="315" y="525"/>
                  </a:lnTo>
                  <a:lnTo>
                    <a:pt x="321" y="538"/>
                  </a:lnTo>
                  <a:lnTo>
                    <a:pt x="332" y="554"/>
                  </a:lnTo>
                  <a:lnTo>
                    <a:pt x="340" y="568"/>
                  </a:lnTo>
                  <a:lnTo>
                    <a:pt x="348" y="581"/>
                  </a:lnTo>
                  <a:lnTo>
                    <a:pt x="356" y="590"/>
                  </a:lnTo>
                  <a:lnTo>
                    <a:pt x="361" y="596"/>
                  </a:lnTo>
                  <a:lnTo>
                    <a:pt x="365" y="602"/>
                  </a:lnTo>
                  <a:lnTo>
                    <a:pt x="369" y="608"/>
                  </a:lnTo>
                  <a:lnTo>
                    <a:pt x="372" y="612"/>
                  </a:lnTo>
                  <a:lnTo>
                    <a:pt x="374" y="615"/>
                  </a:lnTo>
                  <a:lnTo>
                    <a:pt x="378" y="622"/>
                  </a:lnTo>
                  <a:lnTo>
                    <a:pt x="383" y="628"/>
                  </a:lnTo>
                  <a:lnTo>
                    <a:pt x="384" y="630"/>
                  </a:lnTo>
                  <a:lnTo>
                    <a:pt x="387" y="636"/>
                  </a:lnTo>
                  <a:lnTo>
                    <a:pt x="396" y="649"/>
                  </a:lnTo>
                  <a:lnTo>
                    <a:pt x="398" y="652"/>
                  </a:lnTo>
                  <a:lnTo>
                    <a:pt x="401" y="653"/>
                  </a:lnTo>
                  <a:lnTo>
                    <a:pt x="404" y="655"/>
                  </a:lnTo>
                  <a:lnTo>
                    <a:pt x="406" y="656"/>
                  </a:lnTo>
                  <a:lnTo>
                    <a:pt x="406" y="656"/>
                  </a:lnTo>
                  <a:lnTo>
                    <a:pt x="413" y="658"/>
                  </a:lnTo>
                  <a:lnTo>
                    <a:pt x="417" y="660"/>
                  </a:lnTo>
                  <a:lnTo>
                    <a:pt x="420" y="663"/>
                  </a:lnTo>
                  <a:lnTo>
                    <a:pt x="423" y="661"/>
                  </a:lnTo>
                  <a:lnTo>
                    <a:pt x="427" y="655"/>
                  </a:lnTo>
                  <a:lnTo>
                    <a:pt x="430" y="655"/>
                  </a:lnTo>
                  <a:lnTo>
                    <a:pt x="433" y="658"/>
                  </a:lnTo>
                  <a:lnTo>
                    <a:pt x="435" y="660"/>
                  </a:lnTo>
                  <a:lnTo>
                    <a:pt x="436" y="663"/>
                  </a:lnTo>
                  <a:lnTo>
                    <a:pt x="440" y="668"/>
                  </a:lnTo>
                  <a:lnTo>
                    <a:pt x="445" y="674"/>
                  </a:lnTo>
                  <a:lnTo>
                    <a:pt x="451" y="672"/>
                  </a:lnTo>
                  <a:lnTo>
                    <a:pt x="452" y="671"/>
                  </a:lnTo>
                  <a:lnTo>
                    <a:pt x="456" y="669"/>
                  </a:lnTo>
                  <a:lnTo>
                    <a:pt x="460" y="668"/>
                  </a:lnTo>
                  <a:lnTo>
                    <a:pt x="461" y="670"/>
                  </a:lnTo>
                  <a:lnTo>
                    <a:pt x="464" y="676"/>
                  </a:lnTo>
                  <a:lnTo>
                    <a:pt x="466" y="678"/>
                  </a:lnTo>
                  <a:lnTo>
                    <a:pt x="468" y="682"/>
                  </a:lnTo>
                  <a:lnTo>
                    <a:pt x="468" y="684"/>
                  </a:lnTo>
                  <a:lnTo>
                    <a:pt x="468" y="690"/>
                  </a:lnTo>
                  <a:lnTo>
                    <a:pt x="464" y="690"/>
                  </a:lnTo>
                  <a:lnTo>
                    <a:pt x="461" y="690"/>
                  </a:lnTo>
                  <a:lnTo>
                    <a:pt x="457" y="690"/>
                  </a:lnTo>
                  <a:lnTo>
                    <a:pt x="456" y="689"/>
                  </a:lnTo>
                  <a:lnTo>
                    <a:pt x="453" y="687"/>
                  </a:lnTo>
                  <a:lnTo>
                    <a:pt x="448" y="686"/>
                  </a:lnTo>
                  <a:lnTo>
                    <a:pt x="444" y="689"/>
                  </a:lnTo>
                  <a:lnTo>
                    <a:pt x="444" y="696"/>
                  </a:lnTo>
                  <a:lnTo>
                    <a:pt x="444" y="711"/>
                  </a:lnTo>
                  <a:lnTo>
                    <a:pt x="443" y="715"/>
                  </a:lnTo>
                  <a:lnTo>
                    <a:pt x="439" y="719"/>
                  </a:lnTo>
                  <a:lnTo>
                    <a:pt x="440" y="734"/>
                  </a:lnTo>
                  <a:lnTo>
                    <a:pt x="444" y="737"/>
                  </a:lnTo>
                  <a:lnTo>
                    <a:pt x="447" y="739"/>
                  </a:lnTo>
                  <a:lnTo>
                    <a:pt x="456" y="743"/>
                  </a:lnTo>
                  <a:lnTo>
                    <a:pt x="460" y="745"/>
                  </a:lnTo>
                  <a:lnTo>
                    <a:pt x="463" y="745"/>
                  </a:lnTo>
                  <a:lnTo>
                    <a:pt x="468" y="747"/>
                  </a:lnTo>
                  <a:lnTo>
                    <a:pt x="472" y="747"/>
                  </a:lnTo>
                  <a:lnTo>
                    <a:pt x="474" y="750"/>
                  </a:lnTo>
                  <a:lnTo>
                    <a:pt x="474" y="750"/>
                  </a:lnTo>
                  <a:lnTo>
                    <a:pt x="475" y="754"/>
                  </a:lnTo>
                  <a:lnTo>
                    <a:pt x="477" y="757"/>
                  </a:lnTo>
                  <a:lnTo>
                    <a:pt x="481" y="757"/>
                  </a:lnTo>
                  <a:lnTo>
                    <a:pt x="485" y="758"/>
                  </a:lnTo>
                  <a:lnTo>
                    <a:pt x="486" y="761"/>
                  </a:lnTo>
                  <a:lnTo>
                    <a:pt x="492" y="771"/>
                  </a:lnTo>
                  <a:lnTo>
                    <a:pt x="502" y="789"/>
                  </a:lnTo>
                  <a:lnTo>
                    <a:pt x="513" y="809"/>
                  </a:lnTo>
                  <a:lnTo>
                    <a:pt x="526" y="833"/>
                  </a:lnTo>
                  <a:lnTo>
                    <a:pt x="532" y="846"/>
                  </a:lnTo>
                  <a:lnTo>
                    <a:pt x="532" y="847"/>
                  </a:lnTo>
                  <a:lnTo>
                    <a:pt x="533" y="847"/>
                  </a:lnTo>
                  <a:lnTo>
                    <a:pt x="530" y="840"/>
                  </a:lnTo>
                  <a:lnTo>
                    <a:pt x="535" y="840"/>
                  </a:lnTo>
                  <a:lnTo>
                    <a:pt x="541" y="840"/>
                  </a:lnTo>
                  <a:lnTo>
                    <a:pt x="556" y="840"/>
                  </a:lnTo>
                  <a:lnTo>
                    <a:pt x="556" y="840"/>
                  </a:lnTo>
                  <a:lnTo>
                    <a:pt x="557" y="840"/>
                  </a:lnTo>
                  <a:lnTo>
                    <a:pt x="557" y="840"/>
                  </a:lnTo>
                  <a:lnTo>
                    <a:pt x="562" y="844"/>
                  </a:lnTo>
                  <a:lnTo>
                    <a:pt x="561" y="849"/>
                  </a:lnTo>
                  <a:lnTo>
                    <a:pt x="552" y="853"/>
                  </a:lnTo>
                  <a:lnTo>
                    <a:pt x="551" y="855"/>
                  </a:lnTo>
                  <a:lnTo>
                    <a:pt x="552" y="856"/>
                  </a:lnTo>
                  <a:lnTo>
                    <a:pt x="573" y="851"/>
                  </a:lnTo>
                  <a:lnTo>
                    <a:pt x="575" y="851"/>
                  </a:lnTo>
                  <a:lnTo>
                    <a:pt x="583" y="851"/>
                  </a:lnTo>
                  <a:lnTo>
                    <a:pt x="586" y="852"/>
                  </a:lnTo>
                  <a:lnTo>
                    <a:pt x="586" y="853"/>
                  </a:lnTo>
                  <a:lnTo>
                    <a:pt x="587" y="854"/>
                  </a:lnTo>
                  <a:lnTo>
                    <a:pt x="589" y="855"/>
                  </a:lnTo>
                  <a:lnTo>
                    <a:pt x="593" y="857"/>
                  </a:lnTo>
                  <a:lnTo>
                    <a:pt x="597" y="857"/>
                  </a:lnTo>
                  <a:lnTo>
                    <a:pt x="601" y="857"/>
                  </a:lnTo>
                  <a:lnTo>
                    <a:pt x="604" y="855"/>
                  </a:lnTo>
                  <a:lnTo>
                    <a:pt x="604" y="855"/>
                  </a:lnTo>
                  <a:lnTo>
                    <a:pt x="606" y="852"/>
                  </a:lnTo>
                  <a:lnTo>
                    <a:pt x="606" y="850"/>
                  </a:lnTo>
                  <a:lnTo>
                    <a:pt x="609" y="850"/>
                  </a:lnTo>
                  <a:lnTo>
                    <a:pt x="610" y="850"/>
                  </a:lnTo>
                  <a:lnTo>
                    <a:pt x="612" y="850"/>
                  </a:lnTo>
                  <a:lnTo>
                    <a:pt x="613" y="850"/>
                  </a:lnTo>
                  <a:lnTo>
                    <a:pt x="615" y="831"/>
                  </a:lnTo>
                  <a:lnTo>
                    <a:pt x="617" y="824"/>
                  </a:lnTo>
                  <a:lnTo>
                    <a:pt x="622" y="824"/>
                  </a:lnTo>
                  <a:lnTo>
                    <a:pt x="627" y="823"/>
                  </a:lnTo>
                  <a:lnTo>
                    <a:pt x="624" y="826"/>
                  </a:lnTo>
                  <a:lnTo>
                    <a:pt x="623" y="827"/>
                  </a:lnTo>
                  <a:lnTo>
                    <a:pt x="624" y="827"/>
                  </a:lnTo>
                  <a:lnTo>
                    <a:pt x="628" y="826"/>
                  </a:lnTo>
                  <a:lnTo>
                    <a:pt x="630" y="824"/>
                  </a:lnTo>
                  <a:lnTo>
                    <a:pt x="631" y="823"/>
                  </a:lnTo>
                  <a:lnTo>
                    <a:pt x="630" y="817"/>
                  </a:lnTo>
                  <a:lnTo>
                    <a:pt x="629" y="813"/>
                  </a:lnTo>
                  <a:lnTo>
                    <a:pt x="632" y="808"/>
                  </a:lnTo>
                  <a:lnTo>
                    <a:pt x="634" y="803"/>
                  </a:lnTo>
                  <a:lnTo>
                    <a:pt x="633" y="798"/>
                  </a:lnTo>
                  <a:lnTo>
                    <a:pt x="630" y="793"/>
                  </a:lnTo>
                  <a:lnTo>
                    <a:pt x="630" y="787"/>
                  </a:lnTo>
                  <a:lnTo>
                    <a:pt x="631" y="787"/>
                  </a:lnTo>
                  <a:lnTo>
                    <a:pt x="633" y="788"/>
                  </a:lnTo>
                  <a:lnTo>
                    <a:pt x="637" y="789"/>
                  </a:lnTo>
                  <a:lnTo>
                    <a:pt x="643" y="793"/>
                  </a:lnTo>
                  <a:lnTo>
                    <a:pt x="654" y="800"/>
                  </a:lnTo>
                  <a:lnTo>
                    <a:pt x="658" y="802"/>
                  </a:lnTo>
                  <a:lnTo>
                    <a:pt x="663" y="805"/>
                  </a:lnTo>
                  <a:lnTo>
                    <a:pt x="662" y="778"/>
                  </a:lnTo>
                  <a:lnTo>
                    <a:pt x="663" y="763"/>
                  </a:lnTo>
                  <a:lnTo>
                    <a:pt x="664" y="760"/>
                  </a:lnTo>
                  <a:lnTo>
                    <a:pt x="675" y="737"/>
                  </a:lnTo>
                  <a:lnTo>
                    <a:pt x="678" y="728"/>
                  </a:lnTo>
                  <a:lnTo>
                    <a:pt x="678" y="721"/>
                  </a:lnTo>
                  <a:lnTo>
                    <a:pt x="675" y="709"/>
                  </a:lnTo>
                  <a:lnTo>
                    <a:pt x="688" y="709"/>
                  </a:lnTo>
                  <a:lnTo>
                    <a:pt x="686" y="708"/>
                  </a:lnTo>
                  <a:lnTo>
                    <a:pt x="680" y="708"/>
                  </a:lnTo>
                  <a:lnTo>
                    <a:pt x="673" y="708"/>
                  </a:lnTo>
                  <a:lnTo>
                    <a:pt x="669" y="707"/>
                  </a:lnTo>
                  <a:lnTo>
                    <a:pt x="666" y="703"/>
                  </a:lnTo>
                  <a:lnTo>
                    <a:pt x="662" y="699"/>
                  </a:lnTo>
                  <a:lnTo>
                    <a:pt x="660" y="697"/>
                  </a:lnTo>
                  <a:lnTo>
                    <a:pt x="657" y="696"/>
                  </a:lnTo>
                  <a:lnTo>
                    <a:pt x="656" y="695"/>
                  </a:lnTo>
                  <a:lnTo>
                    <a:pt x="653" y="694"/>
                  </a:lnTo>
                  <a:lnTo>
                    <a:pt x="651" y="693"/>
                  </a:lnTo>
                  <a:lnTo>
                    <a:pt x="651" y="689"/>
                  </a:lnTo>
                  <a:lnTo>
                    <a:pt x="651" y="683"/>
                  </a:lnTo>
                  <a:lnTo>
                    <a:pt x="649" y="684"/>
                  </a:lnTo>
                  <a:lnTo>
                    <a:pt x="643" y="687"/>
                  </a:lnTo>
                  <a:lnTo>
                    <a:pt x="640" y="691"/>
                  </a:lnTo>
                  <a:lnTo>
                    <a:pt x="637" y="691"/>
                  </a:lnTo>
                  <a:lnTo>
                    <a:pt x="633" y="691"/>
                  </a:lnTo>
                  <a:lnTo>
                    <a:pt x="633" y="691"/>
                  </a:lnTo>
                  <a:lnTo>
                    <a:pt x="630" y="691"/>
                  </a:lnTo>
                  <a:lnTo>
                    <a:pt x="626" y="691"/>
                  </a:lnTo>
                  <a:lnTo>
                    <a:pt x="618" y="691"/>
                  </a:lnTo>
                  <a:lnTo>
                    <a:pt x="617" y="692"/>
                  </a:lnTo>
                  <a:lnTo>
                    <a:pt x="609" y="692"/>
                  </a:lnTo>
                  <a:lnTo>
                    <a:pt x="604" y="692"/>
                  </a:lnTo>
                  <a:lnTo>
                    <a:pt x="604" y="692"/>
                  </a:lnTo>
                  <a:lnTo>
                    <a:pt x="604" y="692"/>
                  </a:lnTo>
                  <a:lnTo>
                    <a:pt x="599" y="691"/>
                  </a:lnTo>
                  <a:lnTo>
                    <a:pt x="599" y="691"/>
                  </a:lnTo>
                  <a:lnTo>
                    <a:pt x="604" y="685"/>
                  </a:lnTo>
                  <a:lnTo>
                    <a:pt x="605" y="682"/>
                  </a:lnTo>
                  <a:lnTo>
                    <a:pt x="606" y="678"/>
                  </a:lnTo>
                  <a:lnTo>
                    <a:pt x="606" y="677"/>
                  </a:lnTo>
                  <a:lnTo>
                    <a:pt x="610" y="674"/>
                  </a:lnTo>
                  <a:lnTo>
                    <a:pt x="613" y="670"/>
                  </a:lnTo>
                  <a:lnTo>
                    <a:pt x="616" y="667"/>
                  </a:lnTo>
                  <a:lnTo>
                    <a:pt x="618" y="664"/>
                  </a:lnTo>
                  <a:lnTo>
                    <a:pt x="624" y="660"/>
                  </a:lnTo>
                  <a:lnTo>
                    <a:pt x="624" y="660"/>
                  </a:lnTo>
                  <a:lnTo>
                    <a:pt x="624" y="660"/>
                  </a:lnTo>
                  <a:lnTo>
                    <a:pt x="626" y="657"/>
                  </a:lnTo>
                  <a:lnTo>
                    <a:pt x="620" y="655"/>
                  </a:lnTo>
                  <a:lnTo>
                    <a:pt x="616" y="655"/>
                  </a:lnTo>
                  <a:lnTo>
                    <a:pt x="613" y="655"/>
                  </a:lnTo>
                  <a:lnTo>
                    <a:pt x="608" y="655"/>
                  </a:lnTo>
                  <a:lnTo>
                    <a:pt x="606" y="655"/>
                  </a:lnTo>
                  <a:lnTo>
                    <a:pt x="606" y="652"/>
                  </a:lnTo>
                  <a:lnTo>
                    <a:pt x="602" y="652"/>
                  </a:lnTo>
                  <a:lnTo>
                    <a:pt x="598" y="656"/>
                  </a:lnTo>
                  <a:lnTo>
                    <a:pt x="594" y="657"/>
                  </a:lnTo>
                  <a:lnTo>
                    <a:pt x="588" y="653"/>
                  </a:lnTo>
                  <a:lnTo>
                    <a:pt x="585" y="647"/>
                  </a:lnTo>
                  <a:lnTo>
                    <a:pt x="583" y="641"/>
                  </a:lnTo>
                  <a:lnTo>
                    <a:pt x="581" y="636"/>
                  </a:lnTo>
                  <a:lnTo>
                    <a:pt x="584" y="634"/>
                  </a:lnTo>
                  <a:lnTo>
                    <a:pt x="586" y="631"/>
                  </a:lnTo>
                  <a:lnTo>
                    <a:pt x="586" y="627"/>
                  </a:lnTo>
                  <a:lnTo>
                    <a:pt x="584" y="626"/>
                  </a:lnTo>
                  <a:lnTo>
                    <a:pt x="585" y="622"/>
                  </a:lnTo>
                  <a:lnTo>
                    <a:pt x="586" y="616"/>
                  </a:lnTo>
                  <a:lnTo>
                    <a:pt x="586" y="616"/>
                  </a:lnTo>
                  <a:lnTo>
                    <a:pt x="586" y="615"/>
                  </a:lnTo>
                  <a:lnTo>
                    <a:pt x="586" y="615"/>
                  </a:lnTo>
                  <a:lnTo>
                    <a:pt x="589" y="615"/>
                  </a:lnTo>
                  <a:lnTo>
                    <a:pt x="591" y="611"/>
                  </a:lnTo>
                  <a:lnTo>
                    <a:pt x="591" y="606"/>
                  </a:lnTo>
                  <a:lnTo>
                    <a:pt x="591" y="602"/>
                  </a:lnTo>
                  <a:lnTo>
                    <a:pt x="589" y="597"/>
                  </a:lnTo>
                  <a:lnTo>
                    <a:pt x="590" y="591"/>
                  </a:lnTo>
                  <a:lnTo>
                    <a:pt x="591" y="586"/>
                  </a:lnTo>
                  <a:lnTo>
                    <a:pt x="596" y="583"/>
                  </a:lnTo>
                  <a:lnTo>
                    <a:pt x="596" y="583"/>
                  </a:lnTo>
                  <a:lnTo>
                    <a:pt x="599" y="578"/>
                  </a:lnTo>
                  <a:lnTo>
                    <a:pt x="601" y="576"/>
                  </a:lnTo>
                  <a:lnTo>
                    <a:pt x="602" y="573"/>
                  </a:lnTo>
                  <a:lnTo>
                    <a:pt x="601" y="569"/>
                  </a:lnTo>
                  <a:lnTo>
                    <a:pt x="597" y="566"/>
                  </a:lnTo>
                  <a:lnTo>
                    <a:pt x="596" y="562"/>
                  </a:lnTo>
                  <a:lnTo>
                    <a:pt x="594" y="557"/>
                  </a:lnTo>
                  <a:lnTo>
                    <a:pt x="593" y="557"/>
                  </a:lnTo>
                  <a:lnTo>
                    <a:pt x="589" y="554"/>
                  </a:lnTo>
                  <a:lnTo>
                    <a:pt x="587" y="554"/>
                  </a:lnTo>
                  <a:lnTo>
                    <a:pt x="583" y="550"/>
                  </a:lnTo>
                  <a:lnTo>
                    <a:pt x="578" y="546"/>
                  </a:lnTo>
                  <a:lnTo>
                    <a:pt x="573" y="542"/>
                  </a:lnTo>
                  <a:lnTo>
                    <a:pt x="571" y="538"/>
                  </a:lnTo>
                  <a:lnTo>
                    <a:pt x="569" y="535"/>
                  </a:lnTo>
                  <a:lnTo>
                    <a:pt x="565" y="531"/>
                  </a:lnTo>
                  <a:lnTo>
                    <a:pt x="562" y="527"/>
                  </a:lnTo>
                  <a:lnTo>
                    <a:pt x="562" y="521"/>
                  </a:lnTo>
                  <a:lnTo>
                    <a:pt x="565" y="517"/>
                  </a:lnTo>
                  <a:lnTo>
                    <a:pt x="567" y="517"/>
                  </a:lnTo>
                  <a:lnTo>
                    <a:pt x="570" y="516"/>
                  </a:lnTo>
                  <a:lnTo>
                    <a:pt x="568" y="514"/>
                  </a:lnTo>
                  <a:lnTo>
                    <a:pt x="569" y="511"/>
                  </a:lnTo>
                  <a:lnTo>
                    <a:pt x="567" y="509"/>
                  </a:lnTo>
                  <a:lnTo>
                    <a:pt x="566" y="507"/>
                  </a:lnTo>
                  <a:lnTo>
                    <a:pt x="563" y="506"/>
                  </a:lnTo>
                  <a:lnTo>
                    <a:pt x="559" y="504"/>
                  </a:lnTo>
                  <a:lnTo>
                    <a:pt x="555" y="505"/>
                  </a:lnTo>
                  <a:lnTo>
                    <a:pt x="552" y="505"/>
                  </a:lnTo>
                  <a:lnTo>
                    <a:pt x="554" y="452"/>
                  </a:lnTo>
                  <a:lnTo>
                    <a:pt x="555" y="415"/>
                  </a:lnTo>
                  <a:lnTo>
                    <a:pt x="555" y="405"/>
                  </a:lnTo>
                  <a:lnTo>
                    <a:pt x="555" y="403"/>
                  </a:lnTo>
                  <a:lnTo>
                    <a:pt x="555" y="403"/>
                  </a:lnTo>
                  <a:lnTo>
                    <a:pt x="559" y="382"/>
                  </a:lnTo>
                  <a:lnTo>
                    <a:pt x="562" y="370"/>
                  </a:lnTo>
                  <a:lnTo>
                    <a:pt x="562" y="370"/>
                  </a:lnTo>
                  <a:lnTo>
                    <a:pt x="562" y="369"/>
                  </a:lnTo>
                  <a:lnTo>
                    <a:pt x="563" y="366"/>
                  </a:lnTo>
                  <a:lnTo>
                    <a:pt x="563" y="366"/>
                  </a:lnTo>
                  <a:lnTo>
                    <a:pt x="564" y="362"/>
                  </a:lnTo>
                  <a:lnTo>
                    <a:pt x="566" y="352"/>
                  </a:lnTo>
                  <a:lnTo>
                    <a:pt x="569" y="337"/>
                  </a:lnTo>
                  <a:lnTo>
                    <a:pt x="569" y="337"/>
                  </a:lnTo>
                  <a:lnTo>
                    <a:pt x="571" y="327"/>
                  </a:lnTo>
                  <a:lnTo>
                    <a:pt x="571" y="326"/>
                  </a:lnTo>
                  <a:lnTo>
                    <a:pt x="563" y="313"/>
                  </a:lnTo>
                  <a:lnTo>
                    <a:pt x="549" y="291"/>
                  </a:lnTo>
                  <a:lnTo>
                    <a:pt x="548" y="291"/>
                  </a:lnTo>
                  <a:lnTo>
                    <a:pt x="545" y="286"/>
                  </a:lnTo>
                  <a:lnTo>
                    <a:pt x="544" y="285"/>
                  </a:lnTo>
                  <a:lnTo>
                    <a:pt x="542" y="281"/>
                  </a:lnTo>
                  <a:lnTo>
                    <a:pt x="543" y="280"/>
                  </a:lnTo>
                  <a:lnTo>
                    <a:pt x="510" y="228"/>
                  </a:lnTo>
                  <a:lnTo>
                    <a:pt x="507" y="226"/>
                  </a:lnTo>
                  <a:lnTo>
                    <a:pt x="507" y="226"/>
                  </a:lnTo>
                  <a:lnTo>
                    <a:pt x="507" y="225"/>
                  </a:lnTo>
                  <a:lnTo>
                    <a:pt x="508" y="223"/>
                  </a:lnTo>
                  <a:lnTo>
                    <a:pt x="508" y="223"/>
                  </a:lnTo>
                  <a:lnTo>
                    <a:pt x="513" y="223"/>
                  </a:lnTo>
                  <a:lnTo>
                    <a:pt x="539" y="224"/>
                  </a:lnTo>
                  <a:lnTo>
                    <a:pt x="539" y="223"/>
                  </a:lnTo>
                  <a:lnTo>
                    <a:pt x="572" y="223"/>
                  </a:lnTo>
                  <a:lnTo>
                    <a:pt x="592" y="223"/>
                  </a:lnTo>
                  <a:lnTo>
                    <a:pt x="592" y="220"/>
                  </a:lnTo>
                  <a:lnTo>
                    <a:pt x="592" y="216"/>
                  </a:lnTo>
                  <a:lnTo>
                    <a:pt x="592" y="216"/>
                  </a:lnTo>
                  <a:lnTo>
                    <a:pt x="586" y="213"/>
                  </a:lnTo>
                  <a:lnTo>
                    <a:pt x="584" y="206"/>
                  </a:lnTo>
                  <a:lnTo>
                    <a:pt x="583" y="202"/>
                  </a:lnTo>
                  <a:lnTo>
                    <a:pt x="583" y="202"/>
                  </a:lnTo>
                  <a:lnTo>
                    <a:pt x="583" y="201"/>
                  </a:lnTo>
                  <a:lnTo>
                    <a:pt x="585" y="193"/>
                  </a:lnTo>
                  <a:lnTo>
                    <a:pt x="586" y="184"/>
                  </a:lnTo>
                  <a:lnTo>
                    <a:pt x="584" y="184"/>
                  </a:lnTo>
                  <a:lnTo>
                    <a:pt x="581" y="182"/>
                  </a:lnTo>
                  <a:lnTo>
                    <a:pt x="580" y="180"/>
                  </a:lnTo>
                  <a:lnTo>
                    <a:pt x="581" y="178"/>
                  </a:lnTo>
                  <a:lnTo>
                    <a:pt x="586" y="179"/>
                  </a:lnTo>
                  <a:lnTo>
                    <a:pt x="586" y="178"/>
                  </a:lnTo>
                  <a:lnTo>
                    <a:pt x="587" y="175"/>
                  </a:lnTo>
                  <a:lnTo>
                    <a:pt x="592" y="170"/>
                  </a:lnTo>
                  <a:lnTo>
                    <a:pt x="594" y="164"/>
                  </a:lnTo>
                  <a:lnTo>
                    <a:pt x="594" y="161"/>
                  </a:lnTo>
                  <a:lnTo>
                    <a:pt x="593" y="160"/>
                  </a:lnTo>
                  <a:lnTo>
                    <a:pt x="588" y="123"/>
                  </a:lnTo>
                  <a:lnTo>
                    <a:pt x="587" y="118"/>
                  </a:lnTo>
                  <a:lnTo>
                    <a:pt x="585" y="116"/>
                  </a:lnTo>
                  <a:lnTo>
                    <a:pt x="583" y="114"/>
                  </a:lnTo>
                  <a:lnTo>
                    <a:pt x="571" y="115"/>
                  </a:lnTo>
                  <a:lnTo>
                    <a:pt x="572" y="113"/>
                  </a:lnTo>
                  <a:lnTo>
                    <a:pt x="575" y="107"/>
                  </a:lnTo>
                  <a:lnTo>
                    <a:pt x="578" y="99"/>
                  </a:lnTo>
                  <a:lnTo>
                    <a:pt x="580" y="90"/>
                  </a:lnTo>
                  <a:lnTo>
                    <a:pt x="577" y="91"/>
                  </a:lnTo>
                  <a:lnTo>
                    <a:pt x="578" y="88"/>
                  </a:lnTo>
                  <a:lnTo>
                    <a:pt x="579" y="85"/>
                  </a:lnTo>
                  <a:lnTo>
                    <a:pt x="580" y="81"/>
                  </a:lnTo>
                  <a:lnTo>
                    <a:pt x="580" y="77"/>
                  </a:lnTo>
                  <a:lnTo>
                    <a:pt x="579" y="74"/>
                  </a:lnTo>
                  <a:lnTo>
                    <a:pt x="577" y="71"/>
                  </a:lnTo>
                  <a:lnTo>
                    <a:pt x="576" y="66"/>
                  </a:lnTo>
                  <a:lnTo>
                    <a:pt x="576" y="65"/>
                  </a:lnTo>
                  <a:lnTo>
                    <a:pt x="576" y="63"/>
                  </a:lnTo>
                  <a:lnTo>
                    <a:pt x="552" y="63"/>
                  </a:lnTo>
                  <a:lnTo>
                    <a:pt x="552" y="60"/>
                  </a:lnTo>
                  <a:lnTo>
                    <a:pt x="556" y="55"/>
                  </a:lnTo>
                  <a:lnTo>
                    <a:pt x="556" y="49"/>
                  </a:lnTo>
                  <a:lnTo>
                    <a:pt x="559" y="44"/>
                  </a:lnTo>
                  <a:lnTo>
                    <a:pt x="554" y="43"/>
                  </a:lnTo>
                  <a:lnTo>
                    <a:pt x="555" y="41"/>
                  </a:lnTo>
                  <a:lnTo>
                    <a:pt x="537" y="38"/>
                  </a:lnTo>
                  <a:lnTo>
                    <a:pt x="522" y="36"/>
                  </a:lnTo>
                  <a:lnTo>
                    <a:pt x="510" y="35"/>
                  </a:lnTo>
                  <a:lnTo>
                    <a:pt x="508" y="29"/>
                  </a:lnTo>
                  <a:lnTo>
                    <a:pt x="513" y="7"/>
                  </a:lnTo>
                  <a:lnTo>
                    <a:pt x="513" y="5"/>
                  </a:lnTo>
                  <a:lnTo>
                    <a:pt x="509" y="5"/>
                  </a:lnTo>
                  <a:lnTo>
                    <a:pt x="490" y="1"/>
                  </a:lnTo>
                  <a:lnTo>
                    <a:pt x="483" y="0"/>
                  </a:lnTo>
                  <a:lnTo>
                    <a:pt x="477" y="9"/>
                  </a:lnTo>
                  <a:lnTo>
                    <a:pt x="464" y="4"/>
                  </a:lnTo>
                  <a:lnTo>
                    <a:pt x="463" y="5"/>
                  </a:lnTo>
                  <a:lnTo>
                    <a:pt x="460" y="4"/>
                  </a:lnTo>
                  <a:lnTo>
                    <a:pt x="457" y="4"/>
                  </a:lnTo>
                  <a:lnTo>
                    <a:pt x="456" y="4"/>
                  </a:lnTo>
                  <a:lnTo>
                    <a:pt x="447" y="22"/>
                  </a:lnTo>
                  <a:lnTo>
                    <a:pt x="436" y="15"/>
                  </a:lnTo>
                  <a:lnTo>
                    <a:pt x="435" y="17"/>
                  </a:lnTo>
                  <a:lnTo>
                    <a:pt x="412" y="53"/>
                  </a:lnTo>
                  <a:lnTo>
                    <a:pt x="411" y="48"/>
                  </a:lnTo>
                  <a:lnTo>
                    <a:pt x="411" y="46"/>
                  </a:lnTo>
                  <a:lnTo>
                    <a:pt x="408" y="45"/>
                  </a:lnTo>
                  <a:lnTo>
                    <a:pt x="406" y="45"/>
                  </a:lnTo>
                  <a:lnTo>
                    <a:pt x="405" y="42"/>
                  </a:lnTo>
                  <a:lnTo>
                    <a:pt x="401" y="31"/>
                  </a:lnTo>
                  <a:lnTo>
                    <a:pt x="398" y="27"/>
                  </a:lnTo>
                  <a:lnTo>
                    <a:pt x="395" y="25"/>
                  </a:lnTo>
                  <a:lnTo>
                    <a:pt x="391" y="25"/>
                  </a:lnTo>
                  <a:lnTo>
                    <a:pt x="391" y="25"/>
                  </a:lnTo>
                  <a:lnTo>
                    <a:pt x="390" y="25"/>
                  </a:lnTo>
                  <a:lnTo>
                    <a:pt x="388" y="24"/>
                  </a:lnTo>
                  <a:lnTo>
                    <a:pt x="386" y="24"/>
                  </a:lnTo>
                  <a:lnTo>
                    <a:pt x="384" y="23"/>
                  </a:lnTo>
                  <a:lnTo>
                    <a:pt x="382" y="21"/>
                  </a:lnTo>
                  <a:lnTo>
                    <a:pt x="380" y="20"/>
                  </a:lnTo>
                  <a:lnTo>
                    <a:pt x="382" y="14"/>
                  </a:lnTo>
                  <a:lnTo>
                    <a:pt x="376" y="11"/>
                  </a:lnTo>
                  <a:lnTo>
                    <a:pt x="369" y="8"/>
                  </a:lnTo>
                  <a:lnTo>
                    <a:pt x="366" y="8"/>
                  </a:lnTo>
                  <a:lnTo>
                    <a:pt x="366" y="7"/>
                  </a:lnTo>
                  <a:lnTo>
                    <a:pt x="364" y="7"/>
                  </a:lnTo>
                  <a:lnTo>
                    <a:pt x="361" y="6"/>
                  </a:lnTo>
                  <a:lnTo>
                    <a:pt x="359" y="5"/>
                  </a:lnTo>
                  <a:lnTo>
                    <a:pt x="357" y="6"/>
                  </a:lnTo>
                  <a:lnTo>
                    <a:pt x="356" y="9"/>
                  </a:lnTo>
                  <a:lnTo>
                    <a:pt x="353" y="12"/>
                  </a:lnTo>
                  <a:lnTo>
                    <a:pt x="351" y="14"/>
                  </a:lnTo>
                  <a:lnTo>
                    <a:pt x="349" y="14"/>
                  </a:lnTo>
                  <a:lnTo>
                    <a:pt x="345" y="17"/>
                  </a:lnTo>
                  <a:lnTo>
                    <a:pt x="344" y="19"/>
                  </a:lnTo>
                  <a:lnTo>
                    <a:pt x="342" y="22"/>
                  </a:lnTo>
                  <a:lnTo>
                    <a:pt x="340" y="24"/>
                  </a:lnTo>
                  <a:lnTo>
                    <a:pt x="336" y="25"/>
                  </a:lnTo>
                  <a:lnTo>
                    <a:pt x="334" y="25"/>
                  </a:lnTo>
                  <a:lnTo>
                    <a:pt x="333" y="25"/>
                  </a:lnTo>
                  <a:lnTo>
                    <a:pt x="327" y="25"/>
                  </a:lnTo>
                  <a:lnTo>
                    <a:pt x="325" y="25"/>
                  </a:lnTo>
                  <a:lnTo>
                    <a:pt x="320" y="24"/>
                  </a:lnTo>
                  <a:lnTo>
                    <a:pt x="316" y="24"/>
                  </a:lnTo>
                  <a:lnTo>
                    <a:pt x="316" y="24"/>
                  </a:lnTo>
                  <a:lnTo>
                    <a:pt x="314" y="23"/>
                  </a:lnTo>
                  <a:lnTo>
                    <a:pt x="310" y="22"/>
                  </a:lnTo>
                  <a:lnTo>
                    <a:pt x="308" y="21"/>
                  </a:lnTo>
                  <a:lnTo>
                    <a:pt x="307" y="21"/>
                  </a:lnTo>
                  <a:lnTo>
                    <a:pt x="304" y="21"/>
                  </a:lnTo>
                  <a:lnTo>
                    <a:pt x="300" y="22"/>
                  </a:lnTo>
                  <a:lnTo>
                    <a:pt x="298" y="23"/>
                  </a:lnTo>
                  <a:lnTo>
                    <a:pt x="295" y="24"/>
                  </a:lnTo>
                  <a:lnTo>
                    <a:pt x="291" y="26"/>
                  </a:lnTo>
                  <a:lnTo>
                    <a:pt x="289" y="26"/>
                  </a:lnTo>
                  <a:lnTo>
                    <a:pt x="286" y="26"/>
                  </a:lnTo>
                  <a:lnTo>
                    <a:pt x="282" y="26"/>
                  </a:lnTo>
                  <a:lnTo>
                    <a:pt x="276" y="27"/>
                  </a:lnTo>
                  <a:lnTo>
                    <a:pt x="265" y="27"/>
                  </a:lnTo>
                  <a:lnTo>
                    <a:pt x="264" y="27"/>
                  </a:lnTo>
                  <a:lnTo>
                    <a:pt x="261" y="26"/>
                  </a:lnTo>
                  <a:lnTo>
                    <a:pt x="261" y="26"/>
                  </a:lnTo>
                  <a:lnTo>
                    <a:pt x="259" y="26"/>
                  </a:lnTo>
                  <a:lnTo>
                    <a:pt x="257" y="25"/>
                  </a:lnTo>
                  <a:lnTo>
                    <a:pt x="254" y="26"/>
                  </a:lnTo>
                  <a:lnTo>
                    <a:pt x="253" y="26"/>
                  </a:lnTo>
                  <a:lnTo>
                    <a:pt x="251" y="25"/>
                  </a:lnTo>
                  <a:lnTo>
                    <a:pt x="249" y="26"/>
                  </a:lnTo>
                  <a:lnTo>
                    <a:pt x="247" y="27"/>
                  </a:lnTo>
                  <a:lnTo>
                    <a:pt x="247" y="30"/>
                  </a:lnTo>
                  <a:lnTo>
                    <a:pt x="243" y="32"/>
                  </a:lnTo>
                  <a:lnTo>
                    <a:pt x="240" y="34"/>
                  </a:lnTo>
                  <a:lnTo>
                    <a:pt x="238" y="38"/>
                  </a:lnTo>
                  <a:lnTo>
                    <a:pt x="237" y="43"/>
                  </a:lnTo>
                  <a:lnTo>
                    <a:pt x="236" y="46"/>
                  </a:lnTo>
                  <a:lnTo>
                    <a:pt x="235" y="50"/>
                  </a:lnTo>
                  <a:lnTo>
                    <a:pt x="235" y="54"/>
                  </a:lnTo>
                  <a:lnTo>
                    <a:pt x="236" y="55"/>
                  </a:lnTo>
                  <a:close/>
                </a:path>
              </a:pathLst>
            </a:custGeom>
            <a:solidFill>
              <a:srgbClr val="323F4F"/>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19" name="Google Shape;1219;p51" descr="{&quot;Key&quot;:&quot;vihiga&quot;,&quot;Name&quot;:&quot;Vihiga&quot;,&quot;Value&quot;:30.0,&quot;Formula&quot;:&quot;30&quot;,&quot;Text&quot;:&quot;30&quot;,&quot;OfficeApplication&quot;:1,&quot;HasValue&quot;:true}"/>
            <p:cNvSpPr/>
            <p:nvPr/>
          </p:nvSpPr>
          <p:spPr>
            <a:xfrm>
              <a:off x="1361523" y="3457997"/>
              <a:ext cx="224145" cy="142487"/>
            </a:xfrm>
            <a:custGeom>
              <a:avLst/>
              <a:gdLst/>
              <a:ahLst/>
              <a:cxnLst/>
              <a:rect l="l" t="t" r="r" b="b"/>
              <a:pathLst>
                <a:path w="180" h="114" extrusionOk="0">
                  <a:moveTo>
                    <a:pt x="0" y="102"/>
                  </a:moveTo>
                  <a:lnTo>
                    <a:pt x="1" y="103"/>
                  </a:lnTo>
                  <a:lnTo>
                    <a:pt x="2" y="104"/>
                  </a:lnTo>
                  <a:lnTo>
                    <a:pt x="4" y="105"/>
                  </a:lnTo>
                  <a:lnTo>
                    <a:pt x="7" y="105"/>
                  </a:lnTo>
                  <a:lnTo>
                    <a:pt x="8" y="104"/>
                  </a:lnTo>
                  <a:lnTo>
                    <a:pt x="10" y="103"/>
                  </a:lnTo>
                  <a:lnTo>
                    <a:pt x="11" y="103"/>
                  </a:lnTo>
                  <a:lnTo>
                    <a:pt x="12" y="103"/>
                  </a:lnTo>
                  <a:lnTo>
                    <a:pt x="12" y="104"/>
                  </a:lnTo>
                  <a:lnTo>
                    <a:pt x="12" y="104"/>
                  </a:lnTo>
                  <a:lnTo>
                    <a:pt x="12" y="106"/>
                  </a:lnTo>
                  <a:lnTo>
                    <a:pt x="12" y="109"/>
                  </a:lnTo>
                  <a:lnTo>
                    <a:pt x="12" y="112"/>
                  </a:lnTo>
                  <a:lnTo>
                    <a:pt x="12" y="112"/>
                  </a:lnTo>
                  <a:lnTo>
                    <a:pt x="12" y="113"/>
                  </a:lnTo>
                  <a:lnTo>
                    <a:pt x="13" y="114"/>
                  </a:lnTo>
                  <a:lnTo>
                    <a:pt x="14" y="113"/>
                  </a:lnTo>
                  <a:lnTo>
                    <a:pt x="16" y="112"/>
                  </a:lnTo>
                  <a:lnTo>
                    <a:pt x="18" y="112"/>
                  </a:lnTo>
                  <a:lnTo>
                    <a:pt x="20" y="110"/>
                  </a:lnTo>
                  <a:lnTo>
                    <a:pt x="21" y="109"/>
                  </a:lnTo>
                  <a:lnTo>
                    <a:pt x="20" y="108"/>
                  </a:lnTo>
                  <a:lnTo>
                    <a:pt x="21" y="107"/>
                  </a:lnTo>
                  <a:lnTo>
                    <a:pt x="21" y="105"/>
                  </a:lnTo>
                  <a:lnTo>
                    <a:pt x="22" y="102"/>
                  </a:lnTo>
                  <a:lnTo>
                    <a:pt x="23" y="101"/>
                  </a:lnTo>
                  <a:lnTo>
                    <a:pt x="23" y="100"/>
                  </a:lnTo>
                  <a:lnTo>
                    <a:pt x="23" y="100"/>
                  </a:lnTo>
                  <a:lnTo>
                    <a:pt x="24" y="100"/>
                  </a:lnTo>
                  <a:lnTo>
                    <a:pt x="24" y="98"/>
                  </a:lnTo>
                  <a:lnTo>
                    <a:pt x="24" y="98"/>
                  </a:lnTo>
                  <a:lnTo>
                    <a:pt x="24" y="98"/>
                  </a:lnTo>
                  <a:lnTo>
                    <a:pt x="24" y="97"/>
                  </a:lnTo>
                  <a:lnTo>
                    <a:pt x="24" y="96"/>
                  </a:lnTo>
                  <a:lnTo>
                    <a:pt x="24" y="95"/>
                  </a:lnTo>
                  <a:lnTo>
                    <a:pt x="24" y="94"/>
                  </a:lnTo>
                  <a:lnTo>
                    <a:pt x="24" y="93"/>
                  </a:lnTo>
                  <a:lnTo>
                    <a:pt x="25" y="92"/>
                  </a:lnTo>
                  <a:lnTo>
                    <a:pt x="26" y="91"/>
                  </a:lnTo>
                  <a:lnTo>
                    <a:pt x="26" y="91"/>
                  </a:lnTo>
                  <a:lnTo>
                    <a:pt x="27" y="91"/>
                  </a:lnTo>
                  <a:lnTo>
                    <a:pt x="29" y="90"/>
                  </a:lnTo>
                  <a:lnTo>
                    <a:pt x="30" y="91"/>
                  </a:lnTo>
                  <a:lnTo>
                    <a:pt x="30" y="91"/>
                  </a:lnTo>
                  <a:lnTo>
                    <a:pt x="31" y="93"/>
                  </a:lnTo>
                  <a:lnTo>
                    <a:pt x="32" y="94"/>
                  </a:lnTo>
                  <a:lnTo>
                    <a:pt x="33" y="94"/>
                  </a:lnTo>
                  <a:lnTo>
                    <a:pt x="34" y="95"/>
                  </a:lnTo>
                  <a:lnTo>
                    <a:pt x="34" y="95"/>
                  </a:lnTo>
                  <a:lnTo>
                    <a:pt x="34" y="95"/>
                  </a:lnTo>
                  <a:lnTo>
                    <a:pt x="34" y="96"/>
                  </a:lnTo>
                  <a:lnTo>
                    <a:pt x="37" y="96"/>
                  </a:lnTo>
                  <a:lnTo>
                    <a:pt x="39" y="96"/>
                  </a:lnTo>
                  <a:lnTo>
                    <a:pt x="41" y="96"/>
                  </a:lnTo>
                  <a:lnTo>
                    <a:pt x="44" y="96"/>
                  </a:lnTo>
                  <a:lnTo>
                    <a:pt x="45" y="96"/>
                  </a:lnTo>
                  <a:lnTo>
                    <a:pt x="47" y="97"/>
                  </a:lnTo>
                  <a:lnTo>
                    <a:pt x="50" y="98"/>
                  </a:lnTo>
                  <a:lnTo>
                    <a:pt x="51" y="99"/>
                  </a:lnTo>
                  <a:lnTo>
                    <a:pt x="54" y="100"/>
                  </a:lnTo>
                  <a:lnTo>
                    <a:pt x="56" y="100"/>
                  </a:lnTo>
                  <a:lnTo>
                    <a:pt x="58" y="102"/>
                  </a:lnTo>
                  <a:lnTo>
                    <a:pt x="60" y="102"/>
                  </a:lnTo>
                  <a:lnTo>
                    <a:pt x="62" y="102"/>
                  </a:lnTo>
                  <a:lnTo>
                    <a:pt x="64" y="101"/>
                  </a:lnTo>
                  <a:lnTo>
                    <a:pt x="66" y="101"/>
                  </a:lnTo>
                  <a:lnTo>
                    <a:pt x="67" y="101"/>
                  </a:lnTo>
                  <a:lnTo>
                    <a:pt x="68" y="101"/>
                  </a:lnTo>
                  <a:lnTo>
                    <a:pt x="69" y="101"/>
                  </a:lnTo>
                  <a:lnTo>
                    <a:pt x="68" y="102"/>
                  </a:lnTo>
                  <a:lnTo>
                    <a:pt x="68" y="105"/>
                  </a:lnTo>
                  <a:lnTo>
                    <a:pt x="67" y="106"/>
                  </a:lnTo>
                  <a:lnTo>
                    <a:pt x="67" y="106"/>
                  </a:lnTo>
                  <a:lnTo>
                    <a:pt x="68" y="105"/>
                  </a:lnTo>
                  <a:lnTo>
                    <a:pt x="70" y="103"/>
                  </a:lnTo>
                  <a:lnTo>
                    <a:pt x="74" y="104"/>
                  </a:lnTo>
                  <a:lnTo>
                    <a:pt x="76" y="103"/>
                  </a:lnTo>
                  <a:lnTo>
                    <a:pt x="77" y="100"/>
                  </a:lnTo>
                  <a:lnTo>
                    <a:pt x="79" y="98"/>
                  </a:lnTo>
                  <a:lnTo>
                    <a:pt x="82" y="97"/>
                  </a:lnTo>
                  <a:lnTo>
                    <a:pt x="83" y="97"/>
                  </a:lnTo>
                  <a:lnTo>
                    <a:pt x="84" y="97"/>
                  </a:lnTo>
                  <a:lnTo>
                    <a:pt x="85" y="98"/>
                  </a:lnTo>
                  <a:lnTo>
                    <a:pt x="85" y="99"/>
                  </a:lnTo>
                  <a:lnTo>
                    <a:pt x="86" y="100"/>
                  </a:lnTo>
                  <a:lnTo>
                    <a:pt x="87" y="102"/>
                  </a:lnTo>
                  <a:lnTo>
                    <a:pt x="88" y="103"/>
                  </a:lnTo>
                  <a:lnTo>
                    <a:pt x="89" y="104"/>
                  </a:lnTo>
                  <a:lnTo>
                    <a:pt x="92" y="104"/>
                  </a:lnTo>
                  <a:lnTo>
                    <a:pt x="93" y="103"/>
                  </a:lnTo>
                  <a:lnTo>
                    <a:pt x="93" y="103"/>
                  </a:lnTo>
                  <a:lnTo>
                    <a:pt x="93" y="103"/>
                  </a:lnTo>
                  <a:lnTo>
                    <a:pt x="92" y="102"/>
                  </a:lnTo>
                  <a:lnTo>
                    <a:pt x="92" y="101"/>
                  </a:lnTo>
                  <a:lnTo>
                    <a:pt x="91" y="99"/>
                  </a:lnTo>
                  <a:lnTo>
                    <a:pt x="90" y="97"/>
                  </a:lnTo>
                  <a:lnTo>
                    <a:pt x="90" y="97"/>
                  </a:lnTo>
                  <a:lnTo>
                    <a:pt x="89" y="96"/>
                  </a:lnTo>
                  <a:lnTo>
                    <a:pt x="89" y="96"/>
                  </a:lnTo>
                  <a:lnTo>
                    <a:pt x="89" y="95"/>
                  </a:lnTo>
                  <a:lnTo>
                    <a:pt x="89" y="94"/>
                  </a:lnTo>
                  <a:lnTo>
                    <a:pt x="89" y="93"/>
                  </a:lnTo>
                  <a:lnTo>
                    <a:pt x="89" y="93"/>
                  </a:lnTo>
                  <a:lnTo>
                    <a:pt x="90" y="92"/>
                  </a:lnTo>
                  <a:lnTo>
                    <a:pt x="90" y="93"/>
                  </a:lnTo>
                  <a:lnTo>
                    <a:pt x="92" y="93"/>
                  </a:lnTo>
                  <a:lnTo>
                    <a:pt x="93" y="92"/>
                  </a:lnTo>
                  <a:lnTo>
                    <a:pt x="93" y="92"/>
                  </a:lnTo>
                  <a:lnTo>
                    <a:pt x="94" y="91"/>
                  </a:lnTo>
                  <a:lnTo>
                    <a:pt x="95" y="91"/>
                  </a:lnTo>
                  <a:lnTo>
                    <a:pt x="97" y="91"/>
                  </a:lnTo>
                  <a:lnTo>
                    <a:pt x="98" y="91"/>
                  </a:lnTo>
                  <a:lnTo>
                    <a:pt x="98" y="93"/>
                  </a:lnTo>
                  <a:lnTo>
                    <a:pt x="99" y="94"/>
                  </a:lnTo>
                  <a:lnTo>
                    <a:pt x="99" y="95"/>
                  </a:lnTo>
                  <a:lnTo>
                    <a:pt x="99" y="95"/>
                  </a:lnTo>
                  <a:lnTo>
                    <a:pt x="99" y="95"/>
                  </a:lnTo>
                  <a:lnTo>
                    <a:pt x="99" y="95"/>
                  </a:lnTo>
                  <a:lnTo>
                    <a:pt x="101" y="94"/>
                  </a:lnTo>
                  <a:lnTo>
                    <a:pt x="103" y="93"/>
                  </a:lnTo>
                  <a:lnTo>
                    <a:pt x="106" y="91"/>
                  </a:lnTo>
                  <a:lnTo>
                    <a:pt x="107" y="90"/>
                  </a:lnTo>
                  <a:lnTo>
                    <a:pt x="108" y="89"/>
                  </a:lnTo>
                  <a:lnTo>
                    <a:pt x="109" y="88"/>
                  </a:lnTo>
                  <a:lnTo>
                    <a:pt x="111" y="86"/>
                  </a:lnTo>
                  <a:lnTo>
                    <a:pt x="113" y="85"/>
                  </a:lnTo>
                  <a:lnTo>
                    <a:pt x="116" y="85"/>
                  </a:lnTo>
                  <a:lnTo>
                    <a:pt x="118" y="85"/>
                  </a:lnTo>
                  <a:lnTo>
                    <a:pt x="119" y="85"/>
                  </a:lnTo>
                  <a:lnTo>
                    <a:pt x="119" y="84"/>
                  </a:lnTo>
                  <a:lnTo>
                    <a:pt x="119" y="83"/>
                  </a:lnTo>
                  <a:lnTo>
                    <a:pt x="119" y="83"/>
                  </a:lnTo>
                  <a:lnTo>
                    <a:pt x="119" y="83"/>
                  </a:lnTo>
                  <a:lnTo>
                    <a:pt x="120" y="82"/>
                  </a:lnTo>
                  <a:lnTo>
                    <a:pt x="122" y="80"/>
                  </a:lnTo>
                  <a:lnTo>
                    <a:pt x="123" y="80"/>
                  </a:lnTo>
                  <a:lnTo>
                    <a:pt x="124" y="80"/>
                  </a:lnTo>
                  <a:lnTo>
                    <a:pt x="125" y="81"/>
                  </a:lnTo>
                  <a:lnTo>
                    <a:pt x="125" y="81"/>
                  </a:lnTo>
                  <a:lnTo>
                    <a:pt x="127" y="81"/>
                  </a:lnTo>
                  <a:lnTo>
                    <a:pt x="127" y="81"/>
                  </a:lnTo>
                  <a:lnTo>
                    <a:pt x="129" y="82"/>
                  </a:lnTo>
                  <a:lnTo>
                    <a:pt x="131" y="81"/>
                  </a:lnTo>
                  <a:lnTo>
                    <a:pt x="131" y="81"/>
                  </a:lnTo>
                  <a:lnTo>
                    <a:pt x="131" y="81"/>
                  </a:lnTo>
                  <a:lnTo>
                    <a:pt x="131" y="81"/>
                  </a:lnTo>
                  <a:lnTo>
                    <a:pt x="132" y="79"/>
                  </a:lnTo>
                  <a:lnTo>
                    <a:pt x="132" y="77"/>
                  </a:lnTo>
                  <a:lnTo>
                    <a:pt x="133" y="76"/>
                  </a:lnTo>
                  <a:lnTo>
                    <a:pt x="133" y="74"/>
                  </a:lnTo>
                  <a:lnTo>
                    <a:pt x="134" y="74"/>
                  </a:lnTo>
                  <a:lnTo>
                    <a:pt x="135" y="73"/>
                  </a:lnTo>
                  <a:lnTo>
                    <a:pt x="135" y="73"/>
                  </a:lnTo>
                  <a:lnTo>
                    <a:pt x="136" y="71"/>
                  </a:lnTo>
                  <a:lnTo>
                    <a:pt x="136" y="70"/>
                  </a:lnTo>
                  <a:lnTo>
                    <a:pt x="136" y="69"/>
                  </a:lnTo>
                  <a:lnTo>
                    <a:pt x="137" y="69"/>
                  </a:lnTo>
                  <a:lnTo>
                    <a:pt x="137" y="68"/>
                  </a:lnTo>
                  <a:lnTo>
                    <a:pt x="136" y="68"/>
                  </a:lnTo>
                  <a:lnTo>
                    <a:pt x="137" y="66"/>
                  </a:lnTo>
                  <a:lnTo>
                    <a:pt x="137" y="65"/>
                  </a:lnTo>
                  <a:lnTo>
                    <a:pt x="138" y="64"/>
                  </a:lnTo>
                  <a:lnTo>
                    <a:pt x="138" y="64"/>
                  </a:lnTo>
                  <a:lnTo>
                    <a:pt x="139" y="62"/>
                  </a:lnTo>
                  <a:lnTo>
                    <a:pt x="139" y="62"/>
                  </a:lnTo>
                  <a:lnTo>
                    <a:pt x="140" y="62"/>
                  </a:lnTo>
                  <a:lnTo>
                    <a:pt x="140" y="61"/>
                  </a:lnTo>
                  <a:lnTo>
                    <a:pt x="140" y="61"/>
                  </a:lnTo>
                  <a:lnTo>
                    <a:pt x="141" y="60"/>
                  </a:lnTo>
                  <a:lnTo>
                    <a:pt x="141" y="60"/>
                  </a:lnTo>
                  <a:lnTo>
                    <a:pt x="142" y="58"/>
                  </a:lnTo>
                  <a:lnTo>
                    <a:pt x="141" y="56"/>
                  </a:lnTo>
                  <a:lnTo>
                    <a:pt x="141" y="54"/>
                  </a:lnTo>
                  <a:lnTo>
                    <a:pt x="141" y="51"/>
                  </a:lnTo>
                  <a:lnTo>
                    <a:pt x="141" y="49"/>
                  </a:lnTo>
                  <a:lnTo>
                    <a:pt x="141" y="48"/>
                  </a:lnTo>
                  <a:lnTo>
                    <a:pt x="141" y="47"/>
                  </a:lnTo>
                  <a:lnTo>
                    <a:pt x="141" y="46"/>
                  </a:lnTo>
                  <a:lnTo>
                    <a:pt x="141" y="45"/>
                  </a:lnTo>
                  <a:lnTo>
                    <a:pt x="141" y="43"/>
                  </a:lnTo>
                  <a:lnTo>
                    <a:pt x="143" y="42"/>
                  </a:lnTo>
                  <a:lnTo>
                    <a:pt x="144" y="42"/>
                  </a:lnTo>
                  <a:lnTo>
                    <a:pt x="144" y="41"/>
                  </a:lnTo>
                  <a:lnTo>
                    <a:pt x="144" y="41"/>
                  </a:lnTo>
                  <a:lnTo>
                    <a:pt x="146" y="40"/>
                  </a:lnTo>
                  <a:lnTo>
                    <a:pt x="147" y="39"/>
                  </a:lnTo>
                  <a:lnTo>
                    <a:pt x="147" y="38"/>
                  </a:lnTo>
                  <a:lnTo>
                    <a:pt x="147" y="38"/>
                  </a:lnTo>
                  <a:lnTo>
                    <a:pt x="149" y="37"/>
                  </a:lnTo>
                  <a:lnTo>
                    <a:pt x="150" y="37"/>
                  </a:lnTo>
                  <a:lnTo>
                    <a:pt x="151" y="35"/>
                  </a:lnTo>
                  <a:lnTo>
                    <a:pt x="151" y="34"/>
                  </a:lnTo>
                  <a:lnTo>
                    <a:pt x="151" y="34"/>
                  </a:lnTo>
                  <a:lnTo>
                    <a:pt x="153" y="32"/>
                  </a:lnTo>
                  <a:lnTo>
                    <a:pt x="156" y="31"/>
                  </a:lnTo>
                  <a:lnTo>
                    <a:pt x="158" y="30"/>
                  </a:lnTo>
                  <a:lnTo>
                    <a:pt x="161" y="28"/>
                  </a:lnTo>
                  <a:lnTo>
                    <a:pt x="163" y="28"/>
                  </a:lnTo>
                  <a:lnTo>
                    <a:pt x="165" y="28"/>
                  </a:lnTo>
                  <a:lnTo>
                    <a:pt x="166" y="27"/>
                  </a:lnTo>
                  <a:lnTo>
                    <a:pt x="167" y="26"/>
                  </a:lnTo>
                  <a:lnTo>
                    <a:pt x="168" y="25"/>
                  </a:lnTo>
                  <a:lnTo>
                    <a:pt x="168" y="25"/>
                  </a:lnTo>
                  <a:lnTo>
                    <a:pt x="168" y="24"/>
                  </a:lnTo>
                  <a:lnTo>
                    <a:pt x="168" y="22"/>
                  </a:lnTo>
                  <a:lnTo>
                    <a:pt x="168" y="22"/>
                  </a:lnTo>
                  <a:lnTo>
                    <a:pt x="167" y="22"/>
                  </a:lnTo>
                  <a:lnTo>
                    <a:pt x="167" y="22"/>
                  </a:lnTo>
                  <a:lnTo>
                    <a:pt x="168" y="18"/>
                  </a:lnTo>
                  <a:lnTo>
                    <a:pt x="170" y="14"/>
                  </a:lnTo>
                  <a:lnTo>
                    <a:pt x="171" y="11"/>
                  </a:lnTo>
                  <a:lnTo>
                    <a:pt x="172" y="7"/>
                  </a:lnTo>
                  <a:lnTo>
                    <a:pt x="173" y="5"/>
                  </a:lnTo>
                  <a:lnTo>
                    <a:pt x="174" y="5"/>
                  </a:lnTo>
                  <a:lnTo>
                    <a:pt x="178" y="4"/>
                  </a:lnTo>
                  <a:lnTo>
                    <a:pt x="180" y="0"/>
                  </a:lnTo>
                  <a:lnTo>
                    <a:pt x="179" y="1"/>
                  </a:lnTo>
                  <a:lnTo>
                    <a:pt x="175" y="2"/>
                  </a:lnTo>
                  <a:lnTo>
                    <a:pt x="173" y="3"/>
                  </a:lnTo>
                  <a:lnTo>
                    <a:pt x="171" y="4"/>
                  </a:lnTo>
                  <a:lnTo>
                    <a:pt x="170" y="4"/>
                  </a:lnTo>
                  <a:lnTo>
                    <a:pt x="168" y="5"/>
                  </a:lnTo>
                  <a:lnTo>
                    <a:pt x="168" y="7"/>
                  </a:lnTo>
                  <a:lnTo>
                    <a:pt x="167" y="8"/>
                  </a:lnTo>
                  <a:lnTo>
                    <a:pt x="165" y="9"/>
                  </a:lnTo>
                  <a:lnTo>
                    <a:pt x="163" y="9"/>
                  </a:lnTo>
                  <a:lnTo>
                    <a:pt x="161" y="8"/>
                  </a:lnTo>
                  <a:lnTo>
                    <a:pt x="160" y="7"/>
                  </a:lnTo>
                  <a:lnTo>
                    <a:pt x="161" y="6"/>
                  </a:lnTo>
                  <a:lnTo>
                    <a:pt x="159" y="4"/>
                  </a:lnTo>
                  <a:lnTo>
                    <a:pt x="156" y="5"/>
                  </a:lnTo>
                  <a:lnTo>
                    <a:pt x="153" y="6"/>
                  </a:lnTo>
                  <a:lnTo>
                    <a:pt x="153" y="8"/>
                  </a:lnTo>
                  <a:lnTo>
                    <a:pt x="152" y="9"/>
                  </a:lnTo>
                  <a:lnTo>
                    <a:pt x="150" y="9"/>
                  </a:lnTo>
                  <a:lnTo>
                    <a:pt x="149" y="8"/>
                  </a:lnTo>
                  <a:lnTo>
                    <a:pt x="147" y="9"/>
                  </a:lnTo>
                  <a:lnTo>
                    <a:pt x="147" y="9"/>
                  </a:lnTo>
                  <a:lnTo>
                    <a:pt x="145" y="9"/>
                  </a:lnTo>
                  <a:lnTo>
                    <a:pt x="143" y="8"/>
                  </a:lnTo>
                  <a:lnTo>
                    <a:pt x="142" y="9"/>
                  </a:lnTo>
                  <a:lnTo>
                    <a:pt x="142" y="10"/>
                  </a:lnTo>
                  <a:lnTo>
                    <a:pt x="141" y="11"/>
                  </a:lnTo>
                  <a:lnTo>
                    <a:pt x="139" y="11"/>
                  </a:lnTo>
                  <a:lnTo>
                    <a:pt x="139" y="13"/>
                  </a:lnTo>
                  <a:lnTo>
                    <a:pt x="138" y="14"/>
                  </a:lnTo>
                  <a:lnTo>
                    <a:pt x="137" y="15"/>
                  </a:lnTo>
                  <a:lnTo>
                    <a:pt x="135" y="15"/>
                  </a:lnTo>
                  <a:lnTo>
                    <a:pt x="134" y="15"/>
                  </a:lnTo>
                  <a:lnTo>
                    <a:pt x="133" y="14"/>
                  </a:lnTo>
                  <a:lnTo>
                    <a:pt x="132" y="14"/>
                  </a:lnTo>
                  <a:lnTo>
                    <a:pt x="131" y="14"/>
                  </a:lnTo>
                  <a:lnTo>
                    <a:pt x="129" y="14"/>
                  </a:lnTo>
                  <a:lnTo>
                    <a:pt x="127" y="14"/>
                  </a:lnTo>
                  <a:lnTo>
                    <a:pt x="124" y="14"/>
                  </a:lnTo>
                  <a:lnTo>
                    <a:pt x="123" y="14"/>
                  </a:lnTo>
                  <a:lnTo>
                    <a:pt x="120" y="15"/>
                  </a:lnTo>
                  <a:lnTo>
                    <a:pt x="120" y="16"/>
                  </a:lnTo>
                  <a:lnTo>
                    <a:pt x="121" y="19"/>
                  </a:lnTo>
                  <a:lnTo>
                    <a:pt x="121" y="22"/>
                  </a:lnTo>
                  <a:lnTo>
                    <a:pt x="122" y="24"/>
                  </a:lnTo>
                  <a:lnTo>
                    <a:pt x="121" y="24"/>
                  </a:lnTo>
                  <a:lnTo>
                    <a:pt x="119" y="24"/>
                  </a:lnTo>
                  <a:lnTo>
                    <a:pt x="118" y="25"/>
                  </a:lnTo>
                  <a:lnTo>
                    <a:pt x="115" y="25"/>
                  </a:lnTo>
                  <a:lnTo>
                    <a:pt x="114" y="25"/>
                  </a:lnTo>
                  <a:lnTo>
                    <a:pt x="112" y="26"/>
                  </a:lnTo>
                  <a:lnTo>
                    <a:pt x="111" y="27"/>
                  </a:lnTo>
                  <a:lnTo>
                    <a:pt x="110" y="26"/>
                  </a:lnTo>
                  <a:lnTo>
                    <a:pt x="109" y="26"/>
                  </a:lnTo>
                  <a:lnTo>
                    <a:pt x="108" y="26"/>
                  </a:lnTo>
                  <a:lnTo>
                    <a:pt x="108" y="27"/>
                  </a:lnTo>
                  <a:lnTo>
                    <a:pt x="107" y="28"/>
                  </a:lnTo>
                  <a:lnTo>
                    <a:pt x="105" y="29"/>
                  </a:lnTo>
                  <a:lnTo>
                    <a:pt x="104" y="30"/>
                  </a:lnTo>
                  <a:lnTo>
                    <a:pt x="103" y="30"/>
                  </a:lnTo>
                  <a:lnTo>
                    <a:pt x="101" y="30"/>
                  </a:lnTo>
                  <a:lnTo>
                    <a:pt x="101" y="31"/>
                  </a:lnTo>
                  <a:lnTo>
                    <a:pt x="100" y="33"/>
                  </a:lnTo>
                  <a:lnTo>
                    <a:pt x="99" y="33"/>
                  </a:lnTo>
                  <a:lnTo>
                    <a:pt x="96" y="34"/>
                  </a:lnTo>
                  <a:lnTo>
                    <a:pt x="94" y="35"/>
                  </a:lnTo>
                  <a:lnTo>
                    <a:pt x="92" y="34"/>
                  </a:lnTo>
                  <a:lnTo>
                    <a:pt x="90" y="33"/>
                  </a:lnTo>
                  <a:lnTo>
                    <a:pt x="89" y="33"/>
                  </a:lnTo>
                  <a:lnTo>
                    <a:pt x="89" y="32"/>
                  </a:lnTo>
                  <a:lnTo>
                    <a:pt x="88" y="30"/>
                  </a:lnTo>
                  <a:lnTo>
                    <a:pt x="87" y="31"/>
                  </a:lnTo>
                  <a:lnTo>
                    <a:pt x="85" y="32"/>
                  </a:lnTo>
                  <a:lnTo>
                    <a:pt x="83" y="33"/>
                  </a:lnTo>
                  <a:lnTo>
                    <a:pt x="81" y="33"/>
                  </a:lnTo>
                  <a:lnTo>
                    <a:pt x="76" y="35"/>
                  </a:lnTo>
                  <a:lnTo>
                    <a:pt x="74" y="35"/>
                  </a:lnTo>
                  <a:lnTo>
                    <a:pt x="74" y="36"/>
                  </a:lnTo>
                  <a:lnTo>
                    <a:pt x="74" y="37"/>
                  </a:lnTo>
                  <a:lnTo>
                    <a:pt x="74" y="37"/>
                  </a:lnTo>
                  <a:lnTo>
                    <a:pt x="70" y="37"/>
                  </a:lnTo>
                  <a:lnTo>
                    <a:pt x="69" y="38"/>
                  </a:lnTo>
                  <a:lnTo>
                    <a:pt x="68" y="40"/>
                  </a:lnTo>
                  <a:lnTo>
                    <a:pt x="66" y="41"/>
                  </a:lnTo>
                  <a:lnTo>
                    <a:pt x="65" y="42"/>
                  </a:lnTo>
                  <a:lnTo>
                    <a:pt x="64" y="42"/>
                  </a:lnTo>
                  <a:lnTo>
                    <a:pt x="64" y="42"/>
                  </a:lnTo>
                  <a:lnTo>
                    <a:pt x="64" y="41"/>
                  </a:lnTo>
                  <a:lnTo>
                    <a:pt x="63" y="41"/>
                  </a:lnTo>
                  <a:lnTo>
                    <a:pt x="63" y="40"/>
                  </a:lnTo>
                  <a:lnTo>
                    <a:pt x="63" y="38"/>
                  </a:lnTo>
                  <a:lnTo>
                    <a:pt x="63" y="37"/>
                  </a:lnTo>
                  <a:lnTo>
                    <a:pt x="62" y="38"/>
                  </a:lnTo>
                  <a:lnTo>
                    <a:pt x="62" y="38"/>
                  </a:lnTo>
                  <a:lnTo>
                    <a:pt x="61" y="38"/>
                  </a:lnTo>
                  <a:lnTo>
                    <a:pt x="60" y="38"/>
                  </a:lnTo>
                  <a:lnTo>
                    <a:pt x="55" y="39"/>
                  </a:lnTo>
                  <a:lnTo>
                    <a:pt x="53" y="39"/>
                  </a:lnTo>
                  <a:lnTo>
                    <a:pt x="51" y="39"/>
                  </a:lnTo>
                  <a:lnTo>
                    <a:pt x="46" y="39"/>
                  </a:lnTo>
                  <a:lnTo>
                    <a:pt x="45" y="39"/>
                  </a:lnTo>
                  <a:lnTo>
                    <a:pt x="44" y="39"/>
                  </a:lnTo>
                  <a:lnTo>
                    <a:pt x="43" y="39"/>
                  </a:lnTo>
                  <a:lnTo>
                    <a:pt x="40" y="39"/>
                  </a:lnTo>
                  <a:lnTo>
                    <a:pt x="39" y="40"/>
                  </a:lnTo>
                  <a:lnTo>
                    <a:pt x="35" y="40"/>
                  </a:lnTo>
                  <a:lnTo>
                    <a:pt x="32" y="41"/>
                  </a:lnTo>
                  <a:lnTo>
                    <a:pt x="30" y="41"/>
                  </a:lnTo>
                  <a:lnTo>
                    <a:pt x="29" y="42"/>
                  </a:lnTo>
                  <a:lnTo>
                    <a:pt x="27" y="43"/>
                  </a:lnTo>
                  <a:lnTo>
                    <a:pt x="26" y="43"/>
                  </a:lnTo>
                  <a:lnTo>
                    <a:pt x="25" y="43"/>
                  </a:lnTo>
                  <a:lnTo>
                    <a:pt x="23" y="44"/>
                  </a:lnTo>
                  <a:lnTo>
                    <a:pt x="22" y="45"/>
                  </a:lnTo>
                  <a:lnTo>
                    <a:pt x="21" y="47"/>
                  </a:lnTo>
                  <a:lnTo>
                    <a:pt x="21" y="48"/>
                  </a:lnTo>
                  <a:lnTo>
                    <a:pt x="20" y="49"/>
                  </a:lnTo>
                  <a:lnTo>
                    <a:pt x="18" y="49"/>
                  </a:lnTo>
                  <a:lnTo>
                    <a:pt x="17" y="51"/>
                  </a:lnTo>
                  <a:lnTo>
                    <a:pt x="16" y="52"/>
                  </a:lnTo>
                  <a:lnTo>
                    <a:pt x="15" y="52"/>
                  </a:lnTo>
                  <a:lnTo>
                    <a:pt x="14" y="52"/>
                  </a:lnTo>
                  <a:lnTo>
                    <a:pt x="13" y="52"/>
                  </a:lnTo>
                  <a:lnTo>
                    <a:pt x="10" y="53"/>
                  </a:lnTo>
                  <a:lnTo>
                    <a:pt x="9" y="54"/>
                  </a:lnTo>
                  <a:lnTo>
                    <a:pt x="8" y="54"/>
                  </a:lnTo>
                  <a:lnTo>
                    <a:pt x="8" y="55"/>
                  </a:lnTo>
                  <a:lnTo>
                    <a:pt x="9" y="56"/>
                  </a:lnTo>
                  <a:lnTo>
                    <a:pt x="8" y="57"/>
                  </a:lnTo>
                  <a:lnTo>
                    <a:pt x="9" y="59"/>
                  </a:lnTo>
                  <a:lnTo>
                    <a:pt x="9" y="59"/>
                  </a:lnTo>
                  <a:lnTo>
                    <a:pt x="10" y="62"/>
                  </a:lnTo>
                  <a:lnTo>
                    <a:pt x="10" y="63"/>
                  </a:lnTo>
                  <a:lnTo>
                    <a:pt x="10" y="65"/>
                  </a:lnTo>
                  <a:lnTo>
                    <a:pt x="10" y="67"/>
                  </a:lnTo>
                  <a:lnTo>
                    <a:pt x="10" y="71"/>
                  </a:lnTo>
                  <a:lnTo>
                    <a:pt x="11" y="72"/>
                  </a:lnTo>
                  <a:lnTo>
                    <a:pt x="10" y="72"/>
                  </a:lnTo>
                  <a:lnTo>
                    <a:pt x="11" y="72"/>
                  </a:lnTo>
                  <a:lnTo>
                    <a:pt x="11" y="73"/>
                  </a:lnTo>
                  <a:lnTo>
                    <a:pt x="11" y="73"/>
                  </a:lnTo>
                  <a:lnTo>
                    <a:pt x="9" y="73"/>
                  </a:lnTo>
                  <a:lnTo>
                    <a:pt x="9" y="74"/>
                  </a:lnTo>
                  <a:lnTo>
                    <a:pt x="9" y="74"/>
                  </a:lnTo>
                  <a:lnTo>
                    <a:pt x="9" y="75"/>
                  </a:lnTo>
                  <a:lnTo>
                    <a:pt x="9" y="76"/>
                  </a:lnTo>
                  <a:lnTo>
                    <a:pt x="8" y="77"/>
                  </a:lnTo>
                  <a:lnTo>
                    <a:pt x="8" y="77"/>
                  </a:lnTo>
                  <a:lnTo>
                    <a:pt x="7" y="79"/>
                  </a:lnTo>
                  <a:lnTo>
                    <a:pt x="7" y="80"/>
                  </a:lnTo>
                  <a:lnTo>
                    <a:pt x="7" y="81"/>
                  </a:lnTo>
                  <a:lnTo>
                    <a:pt x="7" y="82"/>
                  </a:lnTo>
                  <a:lnTo>
                    <a:pt x="6" y="85"/>
                  </a:lnTo>
                  <a:lnTo>
                    <a:pt x="6" y="86"/>
                  </a:lnTo>
                  <a:lnTo>
                    <a:pt x="4" y="88"/>
                  </a:lnTo>
                  <a:lnTo>
                    <a:pt x="4" y="89"/>
                  </a:lnTo>
                  <a:lnTo>
                    <a:pt x="4" y="89"/>
                  </a:lnTo>
                  <a:lnTo>
                    <a:pt x="4" y="90"/>
                  </a:lnTo>
                  <a:lnTo>
                    <a:pt x="4" y="91"/>
                  </a:lnTo>
                  <a:lnTo>
                    <a:pt x="2" y="93"/>
                  </a:lnTo>
                  <a:lnTo>
                    <a:pt x="1" y="93"/>
                  </a:lnTo>
                  <a:lnTo>
                    <a:pt x="1" y="94"/>
                  </a:lnTo>
                  <a:lnTo>
                    <a:pt x="2" y="96"/>
                  </a:lnTo>
                  <a:lnTo>
                    <a:pt x="2" y="96"/>
                  </a:lnTo>
                  <a:lnTo>
                    <a:pt x="3" y="97"/>
                  </a:lnTo>
                  <a:lnTo>
                    <a:pt x="3" y="97"/>
                  </a:lnTo>
                  <a:lnTo>
                    <a:pt x="3" y="97"/>
                  </a:lnTo>
                  <a:lnTo>
                    <a:pt x="3" y="100"/>
                  </a:lnTo>
                  <a:lnTo>
                    <a:pt x="1" y="102"/>
                  </a:lnTo>
                  <a:lnTo>
                    <a:pt x="0" y="102"/>
                  </a:lnTo>
                  <a:lnTo>
                    <a:pt x="0" y="102"/>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20" name="Google Shape;1220;p51" descr="{&quot;Key&quot;:&quot;wajir&quot;,&quot;Name&quot;:&quot;Wajir&quot;,&quot;Value&quot;:34.0,&quot;Formula&quot;:&quot;34&quot;,&quot;Text&quot;:&quot;34&quot;,&quot;OfficeApplication&quot;:1,&quot;HasValue&quot;:true}"/>
            <p:cNvSpPr/>
            <p:nvPr/>
          </p:nvSpPr>
          <p:spPr>
            <a:xfrm>
              <a:off x="3736217" y="1609417"/>
              <a:ext cx="1134423" cy="1868578"/>
            </a:xfrm>
            <a:custGeom>
              <a:avLst/>
              <a:gdLst/>
              <a:ahLst/>
              <a:cxnLst/>
              <a:rect l="l" t="t" r="r" b="b"/>
              <a:pathLst>
                <a:path w="1898" h="3116" extrusionOk="0">
                  <a:moveTo>
                    <a:pt x="56" y="1394"/>
                  </a:moveTo>
                  <a:lnTo>
                    <a:pt x="56" y="1396"/>
                  </a:lnTo>
                  <a:lnTo>
                    <a:pt x="57" y="1409"/>
                  </a:lnTo>
                  <a:lnTo>
                    <a:pt x="70" y="1429"/>
                  </a:lnTo>
                  <a:lnTo>
                    <a:pt x="77" y="1451"/>
                  </a:lnTo>
                  <a:lnTo>
                    <a:pt x="83" y="1475"/>
                  </a:lnTo>
                  <a:lnTo>
                    <a:pt x="94" y="1494"/>
                  </a:lnTo>
                  <a:lnTo>
                    <a:pt x="110" y="1516"/>
                  </a:lnTo>
                  <a:lnTo>
                    <a:pt x="130" y="1543"/>
                  </a:lnTo>
                  <a:lnTo>
                    <a:pt x="148" y="1569"/>
                  </a:lnTo>
                  <a:lnTo>
                    <a:pt x="169" y="1586"/>
                  </a:lnTo>
                  <a:lnTo>
                    <a:pt x="189" y="1601"/>
                  </a:lnTo>
                  <a:lnTo>
                    <a:pt x="200" y="1615"/>
                  </a:lnTo>
                  <a:lnTo>
                    <a:pt x="208" y="1629"/>
                  </a:lnTo>
                  <a:lnTo>
                    <a:pt x="214" y="1645"/>
                  </a:lnTo>
                  <a:lnTo>
                    <a:pt x="227" y="1664"/>
                  </a:lnTo>
                  <a:lnTo>
                    <a:pt x="227" y="1675"/>
                  </a:lnTo>
                  <a:lnTo>
                    <a:pt x="231" y="1683"/>
                  </a:lnTo>
                  <a:lnTo>
                    <a:pt x="228" y="1690"/>
                  </a:lnTo>
                  <a:lnTo>
                    <a:pt x="243" y="1724"/>
                  </a:lnTo>
                  <a:lnTo>
                    <a:pt x="263" y="1750"/>
                  </a:lnTo>
                  <a:lnTo>
                    <a:pt x="275" y="1768"/>
                  </a:lnTo>
                  <a:lnTo>
                    <a:pt x="298" y="1780"/>
                  </a:lnTo>
                  <a:lnTo>
                    <a:pt x="315" y="1788"/>
                  </a:lnTo>
                  <a:lnTo>
                    <a:pt x="317" y="1789"/>
                  </a:lnTo>
                  <a:lnTo>
                    <a:pt x="335" y="1797"/>
                  </a:lnTo>
                  <a:lnTo>
                    <a:pt x="352" y="1809"/>
                  </a:lnTo>
                  <a:lnTo>
                    <a:pt x="374" y="1829"/>
                  </a:lnTo>
                  <a:lnTo>
                    <a:pt x="393" y="1852"/>
                  </a:lnTo>
                  <a:lnTo>
                    <a:pt x="417" y="1878"/>
                  </a:lnTo>
                  <a:lnTo>
                    <a:pt x="432" y="1894"/>
                  </a:lnTo>
                  <a:lnTo>
                    <a:pt x="449" y="1906"/>
                  </a:lnTo>
                  <a:lnTo>
                    <a:pt x="462" y="1912"/>
                  </a:lnTo>
                  <a:lnTo>
                    <a:pt x="474" y="1918"/>
                  </a:lnTo>
                  <a:lnTo>
                    <a:pt x="475" y="1920"/>
                  </a:lnTo>
                  <a:lnTo>
                    <a:pt x="333" y="1970"/>
                  </a:lnTo>
                  <a:lnTo>
                    <a:pt x="417" y="2186"/>
                  </a:lnTo>
                  <a:lnTo>
                    <a:pt x="493" y="2372"/>
                  </a:lnTo>
                  <a:lnTo>
                    <a:pt x="483" y="2368"/>
                  </a:lnTo>
                  <a:lnTo>
                    <a:pt x="476" y="2364"/>
                  </a:lnTo>
                  <a:lnTo>
                    <a:pt x="481" y="2385"/>
                  </a:lnTo>
                  <a:lnTo>
                    <a:pt x="486" y="2389"/>
                  </a:lnTo>
                  <a:lnTo>
                    <a:pt x="490" y="2392"/>
                  </a:lnTo>
                  <a:lnTo>
                    <a:pt x="505" y="2400"/>
                  </a:lnTo>
                  <a:lnTo>
                    <a:pt x="493" y="2400"/>
                  </a:lnTo>
                  <a:lnTo>
                    <a:pt x="495" y="2402"/>
                  </a:lnTo>
                  <a:lnTo>
                    <a:pt x="498" y="2407"/>
                  </a:lnTo>
                  <a:lnTo>
                    <a:pt x="511" y="2424"/>
                  </a:lnTo>
                  <a:lnTo>
                    <a:pt x="527" y="2466"/>
                  </a:lnTo>
                  <a:lnTo>
                    <a:pt x="547" y="2512"/>
                  </a:lnTo>
                  <a:lnTo>
                    <a:pt x="564" y="2560"/>
                  </a:lnTo>
                  <a:lnTo>
                    <a:pt x="575" y="2594"/>
                  </a:lnTo>
                  <a:lnTo>
                    <a:pt x="581" y="2606"/>
                  </a:lnTo>
                  <a:lnTo>
                    <a:pt x="591" y="2600"/>
                  </a:lnTo>
                  <a:lnTo>
                    <a:pt x="606" y="2587"/>
                  </a:lnTo>
                  <a:lnTo>
                    <a:pt x="617" y="2614"/>
                  </a:lnTo>
                  <a:lnTo>
                    <a:pt x="642" y="2652"/>
                  </a:lnTo>
                  <a:lnTo>
                    <a:pt x="658" y="2671"/>
                  </a:lnTo>
                  <a:lnTo>
                    <a:pt x="679" y="2693"/>
                  </a:lnTo>
                  <a:lnTo>
                    <a:pt x="694" y="2722"/>
                  </a:lnTo>
                  <a:lnTo>
                    <a:pt x="713" y="2747"/>
                  </a:lnTo>
                  <a:lnTo>
                    <a:pt x="731" y="2769"/>
                  </a:lnTo>
                  <a:lnTo>
                    <a:pt x="717" y="2800"/>
                  </a:lnTo>
                  <a:lnTo>
                    <a:pt x="728" y="2810"/>
                  </a:lnTo>
                  <a:lnTo>
                    <a:pt x="754" y="2834"/>
                  </a:lnTo>
                  <a:lnTo>
                    <a:pt x="778" y="2848"/>
                  </a:lnTo>
                  <a:lnTo>
                    <a:pt x="809" y="2860"/>
                  </a:lnTo>
                  <a:lnTo>
                    <a:pt x="836" y="2862"/>
                  </a:lnTo>
                  <a:lnTo>
                    <a:pt x="853" y="2872"/>
                  </a:lnTo>
                  <a:lnTo>
                    <a:pt x="868" y="2873"/>
                  </a:lnTo>
                  <a:lnTo>
                    <a:pt x="878" y="2873"/>
                  </a:lnTo>
                  <a:lnTo>
                    <a:pt x="885" y="2875"/>
                  </a:lnTo>
                  <a:lnTo>
                    <a:pt x="902" y="2891"/>
                  </a:lnTo>
                  <a:lnTo>
                    <a:pt x="908" y="2885"/>
                  </a:lnTo>
                  <a:lnTo>
                    <a:pt x="923" y="2869"/>
                  </a:lnTo>
                  <a:lnTo>
                    <a:pt x="952" y="2890"/>
                  </a:lnTo>
                  <a:lnTo>
                    <a:pt x="976" y="2906"/>
                  </a:lnTo>
                  <a:lnTo>
                    <a:pt x="1011" y="2914"/>
                  </a:lnTo>
                  <a:lnTo>
                    <a:pt x="1049" y="2921"/>
                  </a:lnTo>
                  <a:lnTo>
                    <a:pt x="1091" y="2948"/>
                  </a:lnTo>
                  <a:lnTo>
                    <a:pt x="1126" y="2974"/>
                  </a:lnTo>
                  <a:lnTo>
                    <a:pt x="1147" y="2988"/>
                  </a:lnTo>
                  <a:lnTo>
                    <a:pt x="1146" y="3010"/>
                  </a:lnTo>
                  <a:lnTo>
                    <a:pt x="1139" y="3031"/>
                  </a:lnTo>
                  <a:lnTo>
                    <a:pt x="1148" y="3040"/>
                  </a:lnTo>
                  <a:lnTo>
                    <a:pt x="1186" y="3075"/>
                  </a:lnTo>
                  <a:lnTo>
                    <a:pt x="1206" y="3082"/>
                  </a:lnTo>
                  <a:lnTo>
                    <a:pt x="1229" y="3096"/>
                  </a:lnTo>
                  <a:lnTo>
                    <a:pt x="1254" y="3108"/>
                  </a:lnTo>
                  <a:lnTo>
                    <a:pt x="1269" y="3109"/>
                  </a:lnTo>
                  <a:lnTo>
                    <a:pt x="1279" y="3107"/>
                  </a:lnTo>
                  <a:lnTo>
                    <a:pt x="1285" y="3109"/>
                  </a:lnTo>
                  <a:lnTo>
                    <a:pt x="1295" y="3115"/>
                  </a:lnTo>
                  <a:lnTo>
                    <a:pt x="1302" y="3116"/>
                  </a:lnTo>
                  <a:lnTo>
                    <a:pt x="1319" y="3094"/>
                  </a:lnTo>
                  <a:lnTo>
                    <a:pt x="1343" y="3101"/>
                  </a:lnTo>
                  <a:lnTo>
                    <a:pt x="1369" y="3107"/>
                  </a:lnTo>
                  <a:lnTo>
                    <a:pt x="1392" y="3110"/>
                  </a:lnTo>
                  <a:lnTo>
                    <a:pt x="1395" y="3110"/>
                  </a:lnTo>
                  <a:lnTo>
                    <a:pt x="1430" y="3108"/>
                  </a:lnTo>
                  <a:lnTo>
                    <a:pt x="1451" y="3100"/>
                  </a:lnTo>
                  <a:lnTo>
                    <a:pt x="1469" y="3090"/>
                  </a:lnTo>
                  <a:lnTo>
                    <a:pt x="1480" y="3081"/>
                  </a:lnTo>
                  <a:lnTo>
                    <a:pt x="1519" y="3075"/>
                  </a:lnTo>
                  <a:lnTo>
                    <a:pt x="1537" y="3068"/>
                  </a:lnTo>
                  <a:lnTo>
                    <a:pt x="1550" y="3056"/>
                  </a:lnTo>
                  <a:lnTo>
                    <a:pt x="1563" y="3031"/>
                  </a:lnTo>
                  <a:lnTo>
                    <a:pt x="1574" y="3016"/>
                  </a:lnTo>
                  <a:lnTo>
                    <a:pt x="1588" y="3000"/>
                  </a:lnTo>
                  <a:lnTo>
                    <a:pt x="1607" y="2986"/>
                  </a:lnTo>
                  <a:lnTo>
                    <a:pt x="1626" y="2972"/>
                  </a:lnTo>
                  <a:lnTo>
                    <a:pt x="1646" y="2961"/>
                  </a:lnTo>
                  <a:lnTo>
                    <a:pt x="1671" y="2957"/>
                  </a:lnTo>
                  <a:lnTo>
                    <a:pt x="1700" y="2949"/>
                  </a:lnTo>
                  <a:lnTo>
                    <a:pt x="1718" y="2939"/>
                  </a:lnTo>
                  <a:lnTo>
                    <a:pt x="1742" y="2924"/>
                  </a:lnTo>
                  <a:lnTo>
                    <a:pt x="1760" y="2909"/>
                  </a:lnTo>
                  <a:lnTo>
                    <a:pt x="1781" y="2894"/>
                  </a:lnTo>
                  <a:lnTo>
                    <a:pt x="1798" y="2886"/>
                  </a:lnTo>
                  <a:lnTo>
                    <a:pt x="1816" y="2874"/>
                  </a:lnTo>
                  <a:lnTo>
                    <a:pt x="1825" y="2864"/>
                  </a:lnTo>
                  <a:lnTo>
                    <a:pt x="1827" y="2851"/>
                  </a:lnTo>
                  <a:lnTo>
                    <a:pt x="1817" y="2843"/>
                  </a:lnTo>
                  <a:lnTo>
                    <a:pt x="1856" y="2828"/>
                  </a:lnTo>
                  <a:lnTo>
                    <a:pt x="1896" y="2812"/>
                  </a:lnTo>
                  <a:lnTo>
                    <a:pt x="1897" y="2704"/>
                  </a:lnTo>
                  <a:lnTo>
                    <a:pt x="1897" y="2689"/>
                  </a:lnTo>
                  <a:lnTo>
                    <a:pt x="1897" y="2670"/>
                  </a:lnTo>
                  <a:lnTo>
                    <a:pt x="1897" y="2625"/>
                  </a:lnTo>
                  <a:lnTo>
                    <a:pt x="1897" y="2591"/>
                  </a:lnTo>
                  <a:lnTo>
                    <a:pt x="1898" y="2476"/>
                  </a:lnTo>
                  <a:lnTo>
                    <a:pt x="1898" y="2406"/>
                  </a:lnTo>
                  <a:lnTo>
                    <a:pt x="1897" y="2360"/>
                  </a:lnTo>
                  <a:lnTo>
                    <a:pt x="1897" y="2348"/>
                  </a:lnTo>
                  <a:lnTo>
                    <a:pt x="1897" y="2246"/>
                  </a:lnTo>
                  <a:lnTo>
                    <a:pt x="1897" y="2162"/>
                  </a:lnTo>
                  <a:lnTo>
                    <a:pt x="1897" y="2130"/>
                  </a:lnTo>
                  <a:lnTo>
                    <a:pt x="1897" y="2085"/>
                  </a:lnTo>
                  <a:lnTo>
                    <a:pt x="1897" y="2016"/>
                  </a:lnTo>
                  <a:lnTo>
                    <a:pt x="1897" y="1901"/>
                  </a:lnTo>
                  <a:lnTo>
                    <a:pt x="1897" y="1810"/>
                  </a:lnTo>
                  <a:lnTo>
                    <a:pt x="1897" y="1787"/>
                  </a:lnTo>
                  <a:lnTo>
                    <a:pt x="1896" y="1684"/>
                  </a:lnTo>
                  <a:lnTo>
                    <a:pt x="1896" y="1672"/>
                  </a:lnTo>
                  <a:lnTo>
                    <a:pt x="1896" y="1652"/>
                  </a:lnTo>
                  <a:lnTo>
                    <a:pt x="1898" y="1624"/>
                  </a:lnTo>
                  <a:lnTo>
                    <a:pt x="1895" y="1617"/>
                  </a:lnTo>
                  <a:lnTo>
                    <a:pt x="1894" y="1558"/>
                  </a:lnTo>
                  <a:lnTo>
                    <a:pt x="1894" y="1555"/>
                  </a:lnTo>
                  <a:lnTo>
                    <a:pt x="1894" y="1517"/>
                  </a:lnTo>
                  <a:lnTo>
                    <a:pt x="1895" y="1448"/>
                  </a:lnTo>
                  <a:lnTo>
                    <a:pt x="1895" y="1442"/>
                  </a:lnTo>
                  <a:lnTo>
                    <a:pt x="1897" y="1377"/>
                  </a:lnTo>
                  <a:lnTo>
                    <a:pt x="1898" y="1364"/>
                  </a:lnTo>
                  <a:lnTo>
                    <a:pt x="1898" y="1328"/>
                  </a:lnTo>
                  <a:lnTo>
                    <a:pt x="1898" y="1279"/>
                  </a:lnTo>
                  <a:lnTo>
                    <a:pt x="1878" y="1316"/>
                  </a:lnTo>
                  <a:lnTo>
                    <a:pt x="1858" y="1353"/>
                  </a:lnTo>
                  <a:lnTo>
                    <a:pt x="1841" y="1403"/>
                  </a:lnTo>
                  <a:lnTo>
                    <a:pt x="1821" y="1416"/>
                  </a:lnTo>
                  <a:lnTo>
                    <a:pt x="1818" y="1390"/>
                  </a:lnTo>
                  <a:lnTo>
                    <a:pt x="1758" y="1346"/>
                  </a:lnTo>
                  <a:lnTo>
                    <a:pt x="1755" y="1348"/>
                  </a:lnTo>
                  <a:lnTo>
                    <a:pt x="1705" y="1333"/>
                  </a:lnTo>
                  <a:lnTo>
                    <a:pt x="1657" y="1295"/>
                  </a:lnTo>
                  <a:lnTo>
                    <a:pt x="1650" y="1288"/>
                  </a:lnTo>
                  <a:lnTo>
                    <a:pt x="1605" y="1245"/>
                  </a:lnTo>
                  <a:lnTo>
                    <a:pt x="1603" y="1245"/>
                  </a:lnTo>
                  <a:lnTo>
                    <a:pt x="1584" y="1238"/>
                  </a:lnTo>
                  <a:lnTo>
                    <a:pt x="1544" y="1223"/>
                  </a:lnTo>
                  <a:lnTo>
                    <a:pt x="1524" y="1215"/>
                  </a:lnTo>
                  <a:lnTo>
                    <a:pt x="1521" y="1211"/>
                  </a:lnTo>
                  <a:lnTo>
                    <a:pt x="1518" y="1212"/>
                  </a:lnTo>
                  <a:lnTo>
                    <a:pt x="1499" y="1184"/>
                  </a:lnTo>
                  <a:lnTo>
                    <a:pt x="1487" y="1165"/>
                  </a:lnTo>
                  <a:lnTo>
                    <a:pt x="1471" y="1142"/>
                  </a:lnTo>
                  <a:lnTo>
                    <a:pt x="1458" y="1114"/>
                  </a:lnTo>
                  <a:lnTo>
                    <a:pt x="1456" y="1112"/>
                  </a:lnTo>
                  <a:lnTo>
                    <a:pt x="1446" y="1106"/>
                  </a:lnTo>
                  <a:lnTo>
                    <a:pt x="1442" y="1099"/>
                  </a:lnTo>
                  <a:lnTo>
                    <a:pt x="1435" y="1094"/>
                  </a:lnTo>
                  <a:lnTo>
                    <a:pt x="1431" y="1085"/>
                  </a:lnTo>
                  <a:lnTo>
                    <a:pt x="1424" y="1074"/>
                  </a:lnTo>
                  <a:lnTo>
                    <a:pt x="1415" y="1062"/>
                  </a:lnTo>
                  <a:lnTo>
                    <a:pt x="1414" y="1046"/>
                  </a:lnTo>
                  <a:lnTo>
                    <a:pt x="1407" y="1028"/>
                  </a:lnTo>
                  <a:lnTo>
                    <a:pt x="1398" y="1008"/>
                  </a:lnTo>
                  <a:lnTo>
                    <a:pt x="1387" y="987"/>
                  </a:lnTo>
                  <a:lnTo>
                    <a:pt x="1381" y="969"/>
                  </a:lnTo>
                  <a:lnTo>
                    <a:pt x="1374" y="955"/>
                  </a:lnTo>
                  <a:lnTo>
                    <a:pt x="1374" y="953"/>
                  </a:lnTo>
                  <a:lnTo>
                    <a:pt x="1358" y="844"/>
                  </a:lnTo>
                  <a:lnTo>
                    <a:pt x="1354" y="824"/>
                  </a:lnTo>
                  <a:lnTo>
                    <a:pt x="1351" y="813"/>
                  </a:lnTo>
                  <a:lnTo>
                    <a:pt x="1351" y="811"/>
                  </a:lnTo>
                  <a:lnTo>
                    <a:pt x="1339" y="748"/>
                  </a:lnTo>
                  <a:lnTo>
                    <a:pt x="1333" y="742"/>
                  </a:lnTo>
                  <a:lnTo>
                    <a:pt x="1316" y="724"/>
                  </a:lnTo>
                  <a:lnTo>
                    <a:pt x="1316" y="724"/>
                  </a:lnTo>
                  <a:lnTo>
                    <a:pt x="1259" y="686"/>
                  </a:lnTo>
                  <a:lnTo>
                    <a:pt x="1167" y="649"/>
                  </a:lnTo>
                  <a:lnTo>
                    <a:pt x="1163" y="647"/>
                  </a:lnTo>
                  <a:lnTo>
                    <a:pt x="1161" y="647"/>
                  </a:lnTo>
                  <a:lnTo>
                    <a:pt x="1148" y="639"/>
                  </a:lnTo>
                  <a:lnTo>
                    <a:pt x="1142" y="636"/>
                  </a:lnTo>
                  <a:lnTo>
                    <a:pt x="1138" y="630"/>
                  </a:lnTo>
                  <a:lnTo>
                    <a:pt x="1137" y="628"/>
                  </a:lnTo>
                  <a:lnTo>
                    <a:pt x="1121" y="608"/>
                  </a:lnTo>
                  <a:lnTo>
                    <a:pt x="1106" y="584"/>
                  </a:lnTo>
                  <a:lnTo>
                    <a:pt x="1085" y="558"/>
                  </a:lnTo>
                  <a:lnTo>
                    <a:pt x="1057" y="527"/>
                  </a:lnTo>
                  <a:lnTo>
                    <a:pt x="1030" y="495"/>
                  </a:lnTo>
                  <a:lnTo>
                    <a:pt x="1011" y="472"/>
                  </a:lnTo>
                  <a:lnTo>
                    <a:pt x="1001" y="463"/>
                  </a:lnTo>
                  <a:lnTo>
                    <a:pt x="951" y="408"/>
                  </a:lnTo>
                  <a:lnTo>
                    <a:pt x="948" y="406"/>
                  </a:lnTo>
                  <a:lnTo>
                    <a:pt x="944" y="401"/>
                  </a:lnTo>
                  <a:lnTo>
                    <a:pt x="936" y="398"/>
                  </a:lnTo>
                  <a:lnTo>
                    <a:pt x="920" y="393"/>
                  </a:lnTo>
                  <a:lnTo>
                    <a:pt x="906" y="386"/>
                  </a:lnTo>
                  <a:lnTo>
                    <a:pt x="887" y="376"/>
                  </a:lnTo>
                  <a:lnTo>
                    <a:pt x="868" y="369"/>
                  </a:lnTo>
                  <a:lnTo>
                    <a:pt x="854" y="363"/>
                  </a:lnTo>
                  <a:lnTo>
                    <a:pt x="817" y="348"/>
                  </a:lnTo>
                  <a:lnTo>
                    <a:pt x="797" y="340"/>
                  </a:lnTo>
                  <a:lnTo>
                    <a:pt x="744" y="312"/>
                  </a:lnTo>
                  <a:lnTo>
                    <a:pt x="744" y="309"/>
                  </a:lnTo>
                  <a:lnTo>
                    <a:pt x="743" y="308"/>
                  </a:lnTo>
                  <a:lnTo>
                    <a:pt x="744" y="284"/>
                  </a:lnTo>
                  <a:lnTo>
                    <a:pt x="742" y="271"/>
                  </a:lnTo>
                  <a:lnTo>
                    <a:pt x="742" y="252"/>
                  </a:lnTo>
                  <a:lnTo>
                    <a:pt x="736" y="196"/>
                  </a:lnTo>
                  <a:lnTo>
                    <a:pt x="736" y="140"/>
                  </a:lnTo>
                  <a:lnTo>
                    <a:pt x="737" y="93"/>
                  </a:lnTo>
                  <a:lnTo>
                    <a:pt x="732" y="47"/>
                  </a:lnTo>
                  <a:lnTo>
                    <a:pt x="732" y="0"/>
                  </a:lnTo>
                  <a:lnTo>
                    <a:pt x="731" y="1"/>
                  </a:lnTo>
                  <a:lnTo>
                    <a:pt x="651" y="83"/>
                  </a:lnTo>
                  <a:lnTo>
                    <a:pt x="651" y="83"/>
                  </a:lnTo>
                  <a:lnTo>
                    <a:pt x="644" y="92"/>
                  </a:lnTo>
                  <a:lnTo>
                    <a:pt x="619" y="114"/>
                  </a:lnTo>
                  <a:lnTo>
                    <a:pt x="617" y="119"/>
                  </a:lnTo>
                  <a:lnTo>
                    <a:pt x="604" y="163"/>
                  </a:lnTo>
                  <a:lnTo>
                    <a:pt x="598" y="175"/>
                  </a:lnTo>
                  <a:lnTo>
                    <a:pt x="595" y="179"/>
                  </a:lnTo>
                  <a:lnTo>
                    <a:pt x="594" y="179"/>
                  </a:lnTo>
                  <a:lnTo>
                    <a:pt x="585" y="185"/>
                  </a:lnTo>
                  <a:lnTo>
                    <a:pt x="572" y="187"/>
                  </a:lnTo>
                  <a:lnTo>
                    <a:pt x="567" y="186"/>
                  </a:lnTo>
                  <a:lnTo>
                    <a:pt x="559" y="182"/>
                  </a:lnTo>
                  <a:lnTo>
                    <a:pt x="556" y="176"/>
                  </a:lnTo>
                  <a:lnTo>
                    <a:pt x="549" y="152"/>
                  </a:lnTo>
                  <a:lnTo>
                    <a:pt x="544" y="136"/>
                  </a:lnTo>
                  <a:lnTo>
                    <a:pt x="539" y="133"/>
                  </a:lnTo>
                  <a:lnTo>
                    <a:pt x="532" y="131"/>
                  </a:lnTo>
                  <a:lnTo>
                    <a:pt x="516" y="134"/>
                  </a:lnTo>
                  <a:lnTo>
                    <a:pt x="515" y="134"/>
                  </a:lnTo>
                  <a:lnTo>
                    <a:pt x="476" y="134"/>
                  </a:lnTo>
                  <a:lnTo>
                    <a:pt x="474" y="133"/>
                  </a:lnTo>
                  <a:lnTo>
                    <a:pt x="467" y="128"/>
                  </a:lnTo>
                  <a:lnTo>
                    <a:pt x="458" y="126"/>
                  </a:lnTo>
                  <a:lnTo>
                    <a:pt x="406" y="126"/>
                  </a:lnTo>
                  <a:lnTo>
                    <a:pt x="401" y="156"/>
                  </a:lnTo>
                  <a:lnTo>
                    <a:pt x="392" y="200"/>
                  </a:lnTo>
                  <a:lnTo>
                    <a:pt x="385" y="200"/>
                  </a:lnTo>
                  <a:lnTo>
                    <a:pt x="384" y="200"/>
                  </a:lnTo>
                  <a:lnTo>
                    <a:pt x="379" y="200"/>
                  </a:lnTo>
                  <a:lnTo>
                    <a:pt x="368" y="199"/>
                  </a:lnTo>
                  <a:lnTo>
                    <a:pt x="363" y="204"/>
                  </a:lnTo>
                  <a:lnTo>
                    <a:pt x="363" y="215"/>
                  </a:lnTo>
                  <a:lnTo>
                    <a:pt x="365" y="227"/>
                  </a:lnTo>
                  <a:lnTo>
                    <a:pt x="366" y="230"/>
                  </a:lnTo>
                  <a:lnTo>
                    <a:pt x="365" y="236"/>
                  </a:lnTo>
                  <a:lnTo>
                    <a:pt x="365" y="247"/>
                  </a:lnTo>
                  <a:lnTo>
                    <a:pt x="365" y="258"/>
                  </a:lnTo>
                  <a:lnTo>
                    <a:pt x="365" y="259"/>
                  </a:lnTo>
                  <a:lnTo>
                    <a:pt x="365" y="259"/>
                  </a:lnTo>
                  <a:lnTo>
                    <a:pt x="354" y="253"/>
                  </a:lnTo>
                  <a:lnTo>
                    <a:pt x="345" y="247"/>
                  </a:lnTo>
                  <a:lnTo>
                    <a:pt x="338" y="242"/>
                  </a:lnTo>
                  <a:lnTo>
                    <a:pt x="335" y="240"/>
                  </a:lnTo>
                  <a:lnTo>
                    <a:pt x="341" y="258"/>
                  </a:lnTo>
                  <a:lnTo>
                    <a:pt x="346" y="278"/>
                  </a:lnTo>
                  <a:lnTo>
                    <a:pt x="347" y="302"/>
                  </a:lnTo>
                  <a:lnTo>
                    <a:pt x="347" y="302"/>
                  </a:lnTo>
                  <a:lnTo>
                    <a:pt x="347" y="303"/>
                  </a:lnTo>
                  <a:lnTo>
                    <a:pt x="354" y="334"/>
                  </a:lnTo>
                  <a:lnTo>
                    <a:pt x="356" y="352"/>
                  </a:lnTo>
                  <a:lnTo>
                    <a:pt x="357" y="356"/>
                  </a:lnTo>
                  <a:lnTo>
                    <a:pt x="359" y="360"/>
                  </a:lnTo>
                  <a:lnTo>
                    <a:pt x="360" y="363"/>
                  </a:lnTo>
                  <a:lnTo>
                    <a:pt x="364" y="368"/>
                  </a:lnTo>
                  <a:lnTo>
                    <a:pt x="365" y="371"/>
                  </a:lnTo>
                  <a:lnTo>
                    <a:pt x="366" y="376"/>
                  </a:lnTo>
                  <a:lnTo>
                    <a:pt x="369" y="387"/>
                  </a:lnTo>
                  <a:lnTo>
                    <a:pt x="369" y="393"/>
                  </a:lnTo>
                  <a:lnTo>
                    <a:pt x="370" y="405"/>
                  </a:lnTo>
                  <a:lnTo>
                    <a:pt x="370" y="405"/>
                  </a:lnTo>
                  <a:lnTo>
                    <a:pt x="370" y="407"/>
                  </a:lnTo>
                  <a:lnTo>
                    <a:pt x="369" y="412"/>
                  </a:lnTo>
                  <a:lnTo>
                    <a:pt x="369" y="412"/>
                  </a:lnTo>
                  <a:lnTo>
                    <a:pt x="368" y="421"/>
                  </a:lnTo>
                  <a:lnTo>
                    <a:pt x="368" y="423"/>
                  </a:lnTo>
                  <a:lnTo>
                    <a:pt x="368" y="425"/>
                  </a:lnTo>
                  <a:lnTo>
                    <a:pt x="369" y="434"/>
                  </a:lnTo>
                  <a:lnTo>
                    <a:pt x="370" y="440"/>
                  </a:lnTo>
                  <a:lnTo>
                    <a:pt x="371" y="446"/>
                  </a:lnTo>
                  <a:lnTo>
                    <a:pt x="371" y="466"/>
                  </a:lnTo>
                  <a:lnTo>
                    <a:pt x="371" y="466"/>
                  </a:lnTo>
                  <a:lnTo>
                    <a:pt x="377" y="470"/>
                  </a:lnTo>
                  <a:lnTo>
                    <a:pt x="385" y="474"/>
                  </a:lnTo>
                  <a:lnTo>
                    <a:pt x="390" y="478"/>
                  </a:lnTo>
                  <a:lnTo>
                    <a:pt x="391" y="479"/>
                  </a:lnTo>
                  <a:lnTo>
                    <a:pt x="395" y="483"/>
                  </a:lnTo>
                  <a:lnTo>
                    <a:pt x="396" y="485"/>
                  </a:lnTo>
                  <a:lnTo>
                    <a:pt x="398" y="489"/>
                  </a:lnTo>
                  <a:lnTo>
                    <a:pt x="400" y="496"/>
                  </a:lnTo>
                  <a:lnTo>
                    <a:pt x="406" y="501"/>
                  </a:lnTo>
                  <a:lnTo>
                    <a:pt x="410" y="504"/>
                  </a:lnTo>
                  <a:lnTo>
                    <a:pt x="411" y="505"/>
                  </a:lnTo>
                  <a:lnTo>
                    <a:pt x="409" y="514"/>
                  </a:lnTo>
                  <a:lnTo>
                    <a:pt x="409" y="514"/>
                  </a:lnTo>
                  <a:lnTo>
                    <a:pt x="405" y="518"/>
                  </a:lnTo>
                  <a:lnTo>
                    <a:pt x="373" y="539"/>
                  </a:lnTo>
                  <a:lnTo>
                    <a:pt x="365" y="544"/>
                  </a:lnTo>
                  <a:lnTo>
                    <a:pt x="333" y="578"/>
                  </a:lnTo>
                  <a:lnTo>
                    <a:pt x="276" y="601"/>
                  </a:lnTo>
                  <a:lnTo>
                    <a:pt x="236" y="612"/>
                  </a:lnTo>
                  <a:lnTo>
                    <a:pt x="219" y="646"/>
                  </a:lnTo>
                  <a:lnTo>
                    <a:pt x="185" y="664"/>
                  </a:lnTo>
                  <a:lnTo>
                    <a:pt x="166" y="693"/>
                  </a:lnTo>
                  <a:lnTo>
                    <a:pt x="166" y="712"/>
                  </a:lnTo>
                  <a:lnTo>
                    <a:pt x="165" y="777"/>
                  </a:lnTo>
                  <a:lnTo>
                    <a:pt x="151" y="839"/>
                  </a:lnTo>
                  <a:lnTo>
                    <a:pt x="113" y="898"/>
                  </a:lnTo>
                  <a:lnTo>
                    <a:pt x="107" y="913"/>
                  </a:lnTo>
                  <a:lnTo>
                    <a:pt x="105" y="917"/>
                  </a:lnTo>
                  <a:lnTo>
                    <a:pt x="96" y="943"/>
                  </a:lnTo>
                  <a:lnTo>
                    <a:pt x="94" y="948"/>
                  </a:lnTo>
                  <a:lnTo>
                    <a:pt x="64" y="960"/>
                  </a:lnTo>
                  <a:lnTo>
                    <a:pt x="30" y="957"/>
                  </a:lnTo>
                  <a:lnTo>
                    <a:pt x="3" y="960"/>
                  </a:lnTo>
                  <a:lnTo>
                    <a:pt x="14" y="986"/>
                  </a:lnTo>
                  <a:lnTo>
                    <a:pt x="19" y="1011"/>
                  </a:lnTo>
                  <a:lnTo>
                    <a:pt x="15" y="1013"/>
                  </a:lnTo>
                  <a:lnTo>
                    <a:pt x="5" y="1018"/>
                  </a:lnTo>
                  <a:lnTo>
                    <a:pt x="1" y="1028"/>
                  </a:lnTo>
                  <a:lnTo>
                    <a:pt x="0" y="1041"/>
                  </a:lnTo>
                  <a:lnTo>
                    <a:pt x="1" y="1052"/>
                  </a:lnTo>
                  <a:lnTo>
                    <a:pt x="4" y="1075"/>
                  </a:lnTo>
                  <a:lnTo>
                    <a:pt x="15" y="1075"/>
                  </a:lnTo>
                  <a:lnTo>
                    <a:pt x="16" y="1078"/>
                  </a:lnTo>
                  <a:lnTo>
                    <a:pt x="22" y="1090"/>
                  </a:lnTo>
                  <a:lnTo>
                    <a:pt x="30" y="1109"/>
                  </a:lnTo>
                  <a:lnTo>
                    <a:pt x="35" y="1127"/>
                  </a:lnTo>
                  <a:lnTo>
                    <a:pt x="39" y="1146"/>
                  </a:lnTo>
                  <a:lnTo>
                    <a:pt x="43" y="1160"/>
                  </a:lnTo>
                  <a:lnTo>
                    <a:pt x="42" y="1177"/>
                  </a:lnTo>
                  <a:lnTo>
                    <a:pt x="40" y="1189"/>
                  </a:lnTo>
                  <a:lnTo>
                    <a:pt x="42" y="1203"/>
                  </a:lnTo>
                  <a:lnTo>
                    <a:pt x="40" y="1216"/>
                  </a:lnTo>
                  <a:lnTo>
                    <a:pt x="38" y="1227"/>
                  </a:lnTo>
                  <a:lnTo>
                    <a:pt x="35" y="1239"/>
                  </a:lnTo>
                  <a:lnTo>
                    <a:pt x="35" y="1251"/>
                  </a:lnTo>
                  <a:lnTo>
                    <a:pt x="38" y="1267"/>
                  </a:lnTo>
                  <a:lnTo>
                    <a:pt x="39" y="1282"/>
                  </a:lnTo>
                  <a:lnTo>
                    <a:pt x="40" y="1304"/>
                  </a:lnTo>
                  <a:lnTo>
                    <a:pt x="41" y="1312"/>
                  </a:lnTo>
                  <a:lnTo>
                    <a:pt x="57" y="1342"/>
                  </a:lnTo>
                  <a:lnTo>
                    <a:pt x="86" y="1372"/>
                  </a:lnTo>
                  <a:lnTo>
                    <a:pt x="56" y="1394"/>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21" name="Google Shape;1221;p51" descr="{&quot;Key&quot;:&quot;west pokot&quot;,&quot;Name&quot;:&quot;West Pokot&quot;,&quot;Value&quot;:17.0,&quot;Formula&quot;:&quot;17&quot;,&quot;Text&quot;:&quot;17&quot;,&quot;OfficeApplication&quot;:1,&quot;HasValue&quot;:true}"/>
            <p:cNvSpPr/>
            <p:nvPr/>
          </p:nvSpPr>
          <p:spPr>
            <a:xfrm>
              <a:off x="1489783" y="2108120"/>
              <a:ext cx="554136" cy="854921"/>
            </a:xfrm>
            <a:custGeom>
              <a:avLst/>
              <a:gdLst/>
              <a:ahLst/>
              <a:cxnLst/>
              <a:rect l="l" t="t" r="r" b="b"/>
              <a:pathLst>
                <a:path w="928" h="1426" extrusionOk="0">
                  <a:moveTo>
                    <a:pt x="150" y="191"/>
                  </a:moveTo>
                  <a:lnTo>
                    <a:pt x="153" y="201"/>
                  </a:lnTo>
                  <a:lnTo>
                    <a:pt x="168" y="216"/>
                  </a:lnTo>
                  <a:lnTo>
                    <a:pt x="167" y="220"/>
                  </a:lnTo>
                  <a:lnTo>
                    <a:pt x="137" y="251"/>
                  </a:lnTo>
                  <a:lnTo>
                    <a:pt x="134" y="258"/>
                  </a:lnTo>
                  <a:lnTo>
                    <a:pt x="133" y="266"/>
                  </a:lnTo>
                  <a:lnTo>
                    <a:pt x="135" y="279"/>
                  </a:lnTo>
                  <a:lnTo>
                    <a:pt x="142" y="320"/>
                  </a:lnTo>
                  <a:lnTo>
                    <a:pt x="161" y="434"/>
                  </a:lnTo>
                  <a:lnTo>
                    <a:pt x="165" y="455"/>
                  </a:lnTo>
                  <a:lnTo>
                    <a:pt x="181" y="547"/>
                  </a:lnTo>
                  <a:lnTo>
                    <a:pt x="184" y="568"/>
                  </a:lnTo>
                  <a:lnTo>
                    <a:pt x="191" y="586"/>
                  </a:lnTo>
                  <a:lnTo>
                    <a:pt x="191" y="597"/>
                  </a:lnTo>
                  <a:lnTo>
                    <a:pt x="196" y="629"/>
                  </a:lnTo>
                  <a:lnTo>
                    <a:pt x="197" y="637"/>
                  </a:lnTo>
                  <a:lnTo>
                    <a:pt x="199" y="641"/>
                  </a:lnTo>
                  <a:lnTo>
                    <a:pt x="208" y="656"/>
                  </a:lnTo>
                  <a:lnTo>
                    <a:pt x="210" y="657"/>
                  </a:lnTo>
                  <a:lnTo>
                    <a:pt x="210" y="657"/>
                  </a:lnTo>
                  <a:lnTo>
                    <a:pt x="212" y="659"/>
                  </a:lnTo>
                  <a:lnTo>
                    <a:pt x="214" y="662"/>
                  </a:lnTo>
                  <a:lnTo>
                    <a:pt x="241" y="700"/>
                  </a:lnTo>
                  <a:lnTo>
                    <a:pt x="242" y="705"/>
                  </a:lnTo>
                  <a:lnTo>
                    <a:pt x="241" y="723"/>
                  </a:lnTo>
                  <a:lnTo>
                    <a:pt x="234" y="760"/>
                  </a:lnTo>
                  <a:lnTo>
                    <a:pt x="216" y="874"/>
                  </a:lnTo>
                  <a:lnTo>
                    <a:pt x="210" y="914"/>
                  </a:lnTo>
                  <a:lnTo>
                    <a:pt x="209" y="919"/>
                  </a:lnTo>
                  <a:lnTo>
                    <a:pt x="208" y="924"/>
                  </a:lnTo>
                  <a:lnTo>
                    <a:pt x="183" y="970"/>
                  </a:lnTo>
                  <a:lnTo>
                    <a:pt x="182" y="976"/>
                  </a:lnTo>
                  <a:lnTo>
                    <a:pt x="181" y="980"/>
                  </a:lnTo>
                  <a:lnTo>
                    <a:pt x="180" y="981"/>
                  </a:lnTo>
                  <a:lnTo>
                    <a:pt x="174" y="989"/>
                  </a:lnTo>
                  <a:lnTo>
                    <a:pt x="167" y="1004"/>
                  </a:lnTo>
                  <a:lnTo>
                    <a:pt x="162" y="1012"/>
                  </a:lnTo>
                  <a:lnTo>
                    <a:pt x="144" y="1018"/>
                  </a:lnTo>
                  <a:lnTo>
                    <a:pt x="135" y="1024"/>
                  </a:lnTo>
                  <a:lnTo>
                    <a:pt x="129" y="1025"/>
                  </a:lnTo>
                  <a:lnTo>
                    <a:pt x="118" y="1036"/>
                  </a:lnTo>
                  <a:lnTo>
                    <a:pt x="109" y="1035"/>
                  </a:lnTo>
                  <a:lnTo>
                    <a:pt x="96" y="1048"/>
                  </a:lnTo>
                  <a:lnTo>
                    <a:pt x="88" y="1056"/>
                  </a:lnTo>
                  <a:lnTo>
                    <a:pt x="83" y="1064"/>
                  </a:lnTo>
                  <a:lnTo>
                    <a:pt x="66" y="1122"/>
                  </a:lnTo>
                  <a:lnTo>
                    <a:pt x="66" y="1126"/>
                  </a:lnTo>
                  <a:lnTo>
                    <a:pt x="69" y="1136"/>
                  </a:lnTo>
                  <a:lnTo>
                    <a:pt x="69" y="1141"/>
                  </a:lnTo>
                  <a:lnTo>
                    <a:pt x="66" y="1142"/>
                  </a:lnTo>
                  <a:lnTo>
                    <a:pt x="64" y="1141"/>
                  </a:lnTo>
                  <a:lnTo>
                    <a:pt x="57" y="1138"/>
                  </a:lnTo>
                  <a:lnTo>
                    <a:pt x="55" y="1137"/>
                  </a:lnTo>
                  <a:lnTo>
                    <a:pt x="52" y="1137"/>
                  </a:lnTo>
                  <a:lnTo>
                    <a:pt x="46" y="1139"/>
                  </a:lnTo>
                  <a:lnTo>
                    <a:pt x="35" y="1141"/>
                  </a:lnTo>
                  <a:lnTo>
                    <a:pt x="18" y="1147"/>
                  </a:lnTo>
                  <a:lnTo>
                    <a:pt x="16" y="1155"/>
                  </a:lnTo>
                  <a:lnTo>
                    <a:pt x="5" y="1153"/>
                  </a:lnTo>
                  <a:lnTo>
                    <a:pt x="0" y="1155"/>
                  </a:lnTo>
                  <a:lnTo>
                    <a:pt x="1" y="1160"/>
                  </a:lnTo>
                  <a:lnTo>
                    <a:pt x="13" y="1178"/>
                  </a:lnTo>
                  <a:lnTo>
                    <a:pt x="25" y="1198"/>
                  </a:lnTo>
                  <a:lnTo>
                    <a:pt x="26" y="1199"/>
                  </a:lnTo>
                  <a:lnTo>
                    <a:pt x="22" y="1205"/>
                  </a:lnTo>
                  <a:lnTo>
                    <a:pt x="21" y="1210"/>
                  </a:lnTo>
                  <a:lnTo>
                    <a:pt x="52" y="1259"/>
                  </a:lnTo>
                  <a:lnTo>
                    <a:pt x="54" y="1262"/>
                  </a:lnTo>
                  <a:lnTo>
                    <a:pt x="55" y="1266"/>
                  </a:lnTo>
                  <a:lnTo>
                    <a:pt x="49" y="1279"/>
                  </a:lnTo>
                  <a:lnTo>
                    <a:pt x="50" y="1288"/>
                  </a:lnTo>
                  <a:lnTo>
                    <a:pt x="48" y="1297"/>
                  </a:lnTo>
                  <a:lnTo>
                    <a:pt x="48" y="1297"/>
                  </a:lnTo>
                  <a:lnTo>
                    <a:pt x="96" y="1285"/>
                  </a:lnTo>
                  <a:lnTo>
                    <a:pt x="125" y="1279"/>
                  </a:lnTo>
                  <a:lnTo>
                    <a:pt x="121" y="1309"/>
                  </a:lnTo>
                  <a:lnTo>
                    <a:pt x="128" y="1309"/>
                  </a:lnTo>
                  <a:lnTo>
                    <a:pt x="136" y="1308"/>
                  </a:lnTo>
                  <a:lnTo>
                    <a:pt x="145" y="1308"/>
                  </a:lnTo>
                  <a:lnTo>
                    <a:pt x="151" y="1308"/>
                  </a:lnTo>
                  <a:lnTo>
                    <a:pt x="159" y="1309"/>
                  </a:lnTo>
                  <a:lnTo>
                    <a:pt x="165" y="1309"/>
                  </a:lnTo>
                  <a:lnTo>
                    <a:pt x="171" y="1312"/>
                  </a:lnTo>
                  <a:lnTo>
                    <a:pt x="179" y="1313"/>
                  </a:lnTo>
                  <a:lnTo>
                    <a:pt x="186" y="1309"/>
                  </a:lnTo>
                  <a:lnTo>
                    <a:pt x="191" y="1306"/>
                  </a:lnTo>
                  <a:lnTo>
                    <a:pt x="200" y="1302"/>
                  </a:lnTo>
                  <a:lnTo>
                    <a:pt x="214" y="1306"/>
                  </a:lnTo>
                  <a:lnTo>
                    <a:pt x="217" y="1311"/>
                  </a:lnTo>
                  <a:lnTo>
                    <a:pt x="220" y="1317"/>
                  </a:lnTo>
                  <a:lnTo>
                    <a:pt x="221" y="1322"/>
                  </a:lnTo>
                  <a:lnTo>
                    <a:pt x="225" y="1328"/>
                  </a:lnTo>
                  <a:lnTo>
                    <a:pt x="230" y="1332"/>
                  </a:lnTo>
                  <a:lnTo>
                    <a:pt x="232" y="1335"/>
                  </a:lnTo>
                  <a:lnTo>
                    <a:pt x="236" y="1339"/>
                  </a:lnTo>
                  <a:lnTo>
                    <a:pt x="240" y="1341"/>
                  </a:lnTo>
                  <a:lnTo>
                    <a:pt x="240" y="1341"/>
                  </a:lnTo>
                  <a:lnTo>
                    <a:pt x="239" y="1344"/>
                  </a:lnTo>
                  <a:lnTo>
                    <a:pt x="237" y="1347"/>
                  </a:lnTo>
                  <a:lnTo>
                    <a:pt x="235" y="1349"/>
                  </a:lnTo>
                  <a:lnTo>
                    <a:pt x="235" y="1350"/>
                  </a:lnTo>
                  <a:lnTo>
                    <a:pt x="236" y="1353"/>
                  </a:lnTo>
                  <a:lnTo>
                    <a:pt x="238" y="1357"/>
                  </a:lnTo>
                  <a:lnTo>
                    <a:pt x="240" y="1360"/>
                  </a:lnTo>
                  <a:lnTo>
                    <a:pt x="241" y="1360"/>
                  </a:lnTo>
                  <a:lnTo>
                    <a:pt x="244" y="1360"/>
                  </a:lnTo>
                  <a:lnTo>
                    <a:pt x="247" y="1363"/>
                  </a:lnTo>
                  <a:lnTo>
                    <a:pt x="250" y="1366"/>
                  </a:lnTo>
                  <a:lnTo>
                    <a:pt x="253" y="1370"/>
                  </a:lnTo>
                  <a:lnTo>
                    <a:pt x="258" y="1373"/>
                  </a:lnTo>
                  <a:lnTo>
                    <a:pt x="263" y="1374"/>
                  </a:lnTo>
                  <a:lnTo>
                    <a:pt x="268" y="1375"/>
                  </a:lnTo>
                  <a:lnTo>
                    <a:pt x="273" y="1377"/>
                  </a:lnTo>
                  <a:lnTo>
                    <a:pt x="277" y="1380"/>
                  </a:lnTo>
                  <a:lnTo>
                    <a:pt x="281" y="1383"/>
                  </a:lnTo>
                  <a:lnTo>
                    <a:pt x="283" y="1383"/>
                  </a:lnTo>
                  <a:lnTo>
                    <a:pt x="283" y="1381"/>
                  </a:lnTo>
                  <a:lnTo>
                    <a:pt x="283" y="1379"/>
                  </a:lnTo>
                  <a:lnTo>
                    <a:pt x="282" y="1377"/>
                  </a:lnTo>
                  <a:lnTo>
                    <a:pt x="284" y="1376"/>
                  </a:lnTo>
                  <a:lnTo>
                    <a:pt x="284" y="1376"/>
                  </a:lnTo>
                  <a:lnTo>
                    <a:pt x="284" y="1374"/>
                  </a:lnTo>
                  <a:lnTo>
                    <a:pt x="286" y="1372"/>
                  </a:lnTo>
                  <a:lnTo>
                    <a:pt x="291" y="1371"/>
                  </a:lnTo>
                  <a:lnTo>
                    <a:pt x="291" y="1369"/>
                  </a:lnTo>
                  <a:lnTo>
                    <a:pt x="292" y="1369"/>
                  </a:lnTo>
                  <a:lnTo>
                    <a:pt x="298" y="1369"/>
                  </a:lnTo>
                  <a:lnTo>
                    <a:pt x="301" y="1366"/>
                  </a:lnTo>
                  <a:lnTo>
                    <a:pt x="306" y="1364"/>
                  </a:lnTo>
                  <a:lnTo>
                    <a:pt x="311" y="1363"/>
                  </a:lnTo>
                  <a:lnTo>
                    <a:pt x="316" y="1363"/>
                  </a:lnTo>
                  <a:lnTo>
                    <a:pt x="319" y="1364"/>
                  </a:lnTo>
                  <a:lnTo>
                    <a:pt x="322" y="1364"/>
                  </a:lnTo>
                  <a:lnTo>
                    <a:pt x="325" y="1365"/>
                  </a:lnTo>
                  <a:lnTo>
                    <a:pt x="326" y="1365"/>
                  </a:lnTo>
                  <a:lnTo>
                    <a:pt x="334" y="1359"/>
                  </a:lnTo>
                  <a:lnTo>
                    <a:pt x="341" y="1357"/>
                  </a:lnTo>
                  <a:lnTo>
                    <a:pt x="341" y="1357"/>
                  </a:lnTo>
                  <a:lnTo>
                    <a:pt x="341" y="1356"/>
                  </a:lnTo>
                  <a:lnTo>
                    <a:pt x="344" y="1354"/>
                  </a:lnTo>
                  <a:lnTo>
                    <a:pt x="347" y="1351"/>
                  </a:lnTo>
                  <a:lnTo>
                    <a:pt x="352" y="1354"/>
                  </a:lnTo>
                  <a:lnTo>
                    <a:pt x="358" y="1357"/>
                  </a:lnTo>
                  <a:lnTo>
                    <a:pt x="366" y="1359"/>
                  </a:lnTo>
                  <a:lnTo>
                    <a:pt x="375" y="1364"/>
                  </a:lnTo>
                  <a:lnTo>
                    <a:pt x="380" y="1367"/>
                  </a:lnTo>
                  <a:lnTo>
                    <a:pt x="386" y="1369"/>
                  </a:lnTo>
                  <a:lnTo>
                    <a:pt x="400" y="1377"/>
                  </a:lnTo>
                  <a:lnTo>
                    <a:pt x="416" y="1385"/>
                  </a:lnTo>
                  <a:lnTo>
                    <a:pt x="428" y="1390"/>
                  </a:lnTo>
                  <a:lnTo>
                    <a:pt x="435" y="1393"/>
                  </a:lnTo>
                  <a:lnTo>
                    <a:pt x="463" y="1407"/>
                  </a:lnTo>
                  <a:lnTo>
                    <a:pt x="472" y="1411"/>
                  </a:lnTo>
                  <a:lnTo>
                    <a:pt x="506" y="1426"/>
                  </a:lnTo>
                  <a:lnTo>
                    <a:pt x="514" y="1420"/>
                  </a:lnTo>
                  <a:lnTo>
                    <a:pt x="522" y="1418"/>
                  </a:lnTo>
                  <a:lnTo>
                    <a:pt x="528" y="1414"/>
                  </a:lnTo>
                  <a:lnTo>
                    <a:pt x="534" y="1411"/>
                  </a:lnTo>
                  <a:lnTo>
                    <a:pt x="536" y="1409"/>
                  </a:lnTo>
                  <a:lnTo>
                    <a:pt x="552" y="1396"/>
                  </a:lnTo>
                  <a:lnTo>
                    <a:pt x="553" y="1394"/>
                  </a:lnTo>
                  <a:lnTo>
                    <a:pt x="553" y="1394"/>
                  </a:lnTo>
                  <a:lnTo>
                    <a:pt x="585" y="1369"/>
                  </a:lnTo>
                  <a:lnTo>
                    <a:pt x="589" y="1366"/>
                  </a:lnTo>
                  <a:lnTo>
                    <a:pt x="588" y="1363"/>
                  </a:lnTo>
                  <a:lnTo>
                    <a:pt x="605" y="1349"/>
                  </a:lnTo>
                  <a:lnTo>
                    <a:pt x="607" y="1352"/>
                  </a:lnTo>
                  <a:lnTo>
                    <a:pt x="612" y="1348"/>
                  </a:lnTo>
                  <a:lnTo>
                    <a:pt x="615" y="1346"/>
                  </a:lnTo>
                  <a:lnTo>
                    <a:pt x="617" y="1345"/>
                  </a:lnTo>
                  <a:lnTo>
                    <a:pt x="615" y="1340"/>
                  </a:lnTo>
                  <a:lnTo>
                    <a:pt x="651" y="1309"/>
                  </a:lnTo>
                  <a:lnTo>
                    <a:pt x="653" y="1314"/>
                  </a:lnTo>
                  <a:lnTo>
                    <a:pt x="671" y="1300"/>
                  </a:lnTo>
                  <a:lnTo>
                    <a:pt x="677" y="1295"/>
                  </a:lnTo>
                  <a:lnTo>
                    <a:pt x="678" y="1289"/>
                  </a:lnTo>
                  <a:lnTo>
                    <a:pt x="679" y="1285"/>
                  </a:lnTo>
                  <a:lnTo>
                    <a:pt x="692" y="1274"/>
                  </a:lnTo>
                  <a:lnTo>
                    <a:pt x="696" y="1269"/>
                  </a:lnTo>
                  <a:lnTo>
                    <a:pt x="700" y="1269"/>
                  </a:lnTo>
                  <a:lnTo>
                    <a:pt x="701" y="1269"/>
                  </a:lnTo>
                  <a:lnTo>
                    <a:pt x="702" y="1272"/>
                  </a:lnTo>
                  <a:lnTo>
                    <a:pt x="703" y="1276"/>
                  </a:lnTo>
                  <a:lnTo>
                    <a:pt x="706" y="1274"/>
                  </a:lnTo>
                  <a:lnTo>
                    <a:pt x="709" y="1274"/>
                  </a:lnTo>
                  <a:lnTo>
                    <a:pt x="710" y="1274"/>
                  </a:lnTo>
                  <a:lnTo>
                    <a:pt x="716" y="1276"/>
                  </a:lnTo>
                  <a:lnTo>
                    <a:pt x="720" y="1274"/>
                  </a:lnTo>
                  <a:lnTo>
                    <a:pt x="726" y="1271"/>
                  </a:lnTo>
                  <a:lnTo>
                    <a:pt x="732" y="1269"/>
                  </a:lnTo>
                  <a:lnTo>
                    <a:pt x="735" y="1269"/>
                  </a:lnTo>
                  <a:lnTo>
                    <a:pt x="737" y="1271"/>
                  </a:lnTo>
                  <a:lnTo>
                    <a:pt x="740" y="1272"/>
                  </a:lnTo>
                  <a:lnTo>
                    <a:pt x="743" y="1273"/>
                  </a:lnTo>
                  <a:lnTo>
                    <a:pt x="744" y="1273"/>
                  </a:lnTo>
                  <a:lnTo>
                    <a:pt x="749" y="1274"/>
                  </a:lnTo>
                  <a:lnTo>
                    <a:pt x="752" y="1274"/>
                  </a:lnTo>
                  <a:lnTo>
                    <a:pt x="755" y="1275"/>
                  </a:lnTo>
                  <a:lnTo>
                    <a:pt x="760" y="1272"/>
                  </a:lnTo>
                  <a:lnTo>
                    <a:pt x="763" y="1269"/>
                  </a:lnTo>
                  <a:lnTo>
                    <a:pt x="763" y="1268"/>
                  </a:lnTo>
                  <a:lnTo>
                    <a:pt x="764" y="1266"/>
                  </a:lnTo>
                  <a:lnTo>
                    <a:pt x="767" y="1264"/>
                  </a:lnTo>
                  <a:lnTo>
                    <a:pt x="770" y="1262"/>
                  </a:lnTo>
                  <a:lnTo>
                    <a:pt x="774" y="1259"/>
                  </a:lnTo>
                  <a:lnTo>
                    <a:pt x="776" y="1257"/>
                  </a:lnTo>
                  <a:lnTo>
                    <a:pt x="779" y="1257"/>
                  </a:lnTo>
                  <a:lnTo>
                    <a:pt x="783" y="1255"/>
                  </a:lnTo>
                  <a:lnTo>
                    <a:pt x="788" y="1253"/>
                  </a:lnTo>
                  <a:lnTo>
                    <a:pt x="792" y="1251"/>
                  </a:lnTo>
                  <a:lnTo>
                    <a:pt x="793" y="1250"/>
                  </a:lnTo>
                  <a:lnTo>
                    <a:pt x="797" y="1248"/>
                  </a:lnTo>
                  <a:lnTo>
                    <a:pt x="802" y="1246"/>
                  </a:lnTo>
                  <a:lnTo>
                    <a:pt x="810" y="1243"/>
                  </a:lnTo>
                  <a:lnTo>
                    <a:pt x="818" y="1239"/>
                  </a:lnTo>
                  <a:lnTo>
                    <a:pt x="824" y="1238"/>
                  </a:lnTo>
                  <a:lnTo>
                    <a:pt x="830" y="1238"/>
                  </a:lnTo>
                  <a:lnTo>
                    <a:pt x="834" y="1238"/>
                  </a:lnTo>
                  <a:lnTo>
                    <a:pt x="835" y="1239"/>
                  </a:lnTo>
                  <a:lnTo>
                    <a:pt x="835" y="1241"/>
                  </a:lnTo>
                  <a:lnTo>
                    <a:pt x="835" y="1243"/>
                  </a:lnTo>
                  <a:lnTo>
                    <a:pt x="836" y="1244"/>
                  </a:lnTo>
                  <a:lnTo>
                    <a:pt x="836" y="1244"/>
                  </a:lnTo>
                  <a:lnTo>
                    <a:pt x="839" y="1243"/>
                  </a:lnTo>
                  <a:lnTo>
                    <a:pt x="840" y="1243"/>
                  </a:lnTo>
                  <a:lnTo>
                    <a:pt x="841" y="1240"/>
                  </a:lnTo>
                  <a:lnTo>
                    <a:pt x="840" y="1233"/>
                  </a:lnTo>
                  <a:lnTo>
                    <a:pt x="841" y="1228"/>
                  </a:lnTo>
                  <a:lnTo>
                    <a:pt x="842" y="1227"/>
                  </a:lnTo>
                  <a:lnTo>
                    <a:pt x="843" y="1227"/>
                  </a:lnTo>
                  <a:lnTo>
                    <a:pt x="843" y="1227"/>
                  </a:lnTo>
                  <a:lnTo>
                    <a:pt x="843" y="1225"/>
                  </a:lnTo>
                  <a:lnTo>
                    <a:pt x="842" y="1223"/>
                  </a:lnTo>
                  <a:lnTo>
                    <a:pt x="841" y="1220"/>
                  </a:lnTo>
                  <a:lnTo>
                    <a:pt x="840" y="1215"/>
                  </a:lnTo>
                  <a:lnTo>
                    <a:pt x="838" y="1214"/>
                  </a:lnTo>
                  <a:lnTo>
                    <a:pt x="837" y="1211"/>
                  </a:lnTo>
                  <a:lnTo>
                    <a:pt x="837" y="1209"/>
                  </a:lnTo>
                  <a:lnTo>
                    <a:pt x="837" y="1208"/>
                  </a:lnTo>
                  <a:lnTo>
                    <a:pt x="834" y="1206"/>
                  </a:lnTo>
                  <a:lnTo>
                    <a:pt x="836" y="1200"/>
                  </a:lnTo>
                  <a:lnTo>
                    <a:pt x="836" y="1193"/>
                  </a:lnTo>
                  <a:lnTo>
                    <a:pt x="837" y="1185"/>
                  </a:lnTo>
                  <a:lnTo>
                    <a:pt x="841" y="1185"/>
                  </a:lnTo>
                  <a:lnTo>
                    <a:pt x="840" y="1179"/>
                  </a:lnTo>
                  <a:lnTo>
                    <a:pt x="842" y="1177"/>
                  </a:lnTo>
                  <a:lnTo>
                    <a:pt x="843" y="1175"/>
                  </a:lnTo>
                  <a:lnTo>
                    <a:pt x="845" y="1169"/>
                  </a:lnTo>
                  <a:lnTo>
                    <a:pt x="844" y="1166"/>
                  </a:lnTo>
                  <a:lnTo>
                    <a:pt x="847" y="1158"/>
                  </a:lnTo>
                  <a:lnTo>
                    <a:pt x="852" y="1156"/>
                  </a:lnTo>
                  <a:lnTo>
                    <a:pt x="853" y="1152"/>
                  </a:lnTo>
                  <a:lnTo>
                    <a:pt x="853" y="1152"/>
                  </a:lnTo>
                  <a:lnTo>
                    <a:pt x="853" y="1149"/>
                  </a:lnTo>
                  <a:lnTo>
                    <a:pt x="854" y="1147"/>
                  </a:lnTo>
                  <a:lnTo>
                    <a:pt x="854" y="1144"/>
                  </a:lnTo>
                  <a:lnTo>
                    <a:pt x="853" y="1140"/>
                  </a:lnTo>
                  <a:lnTo>
                    <a:pt x="854" y="1138"/>
                  </a:lnTo>
                  <a:lnTo>
                    <a:pt x="855" y="1137"/>
                  </a:lnTo>
                  <a:lnTo>
                    <a:pt x="856" y="1133"/>
                  </a:lnTo>
                  <a:lnTo>
                    <a:pt x="859" y="1131"/>
                  </a:lnTo>
                  <a:lnTo>
                    <a:pt x="862" y="1129"/>
                  </a:lnTo>
                  <a:lnTo>
                    <a:pt x="864" y="1128"/>
                  </a:lnTo>
                  <a:lnTo>
                    <a:pt x="865" y="1125"/>
                  </a:lnTo>
                  <a:lnTo>
                    <a:pt x="865" y="1122"/>
                  </a:lnTo>
                  <a:lnTo>
                    <a:pt x="867" y="1121"/>
                  </a:lnTo>
                  <a:lnTo>
                    <a:pt x="868" y="1118"/>
                  </a:lnTo>
                  <a:lnTo>
                    <a:pt x="868" y="1116"/>
                  </a:lnTo>
                  <a:lnTo>
                    <a:pt x="866" y="1113"/>
                  </a:lnTo>
                  <a:lnTo>
                    <a:pt x="865" y="1109"/>
                  </a:lnTo>
                  <a:lnTo>
                    <a:pt x="864" y="1106"/>
                  </a:lnTo>
                  <a:lnTo>
                    <a:pt x="866" y="1105"/>
                  </a:lnTo>
                  <a:lnTo>
                    <a:pt x="868" y="1105"/>
                  </a:lnTo>
                  <a:lnTo>
                    <a:pt x="868" y="1102"/>
                  </a:lnTo>
                  <a:lnTo>
                    <a:pt x="870" y="1100"/>
                  </a:lnTo>
                  <a:lnTo>
                    <a:pt x="872" y="1098"/>
                  </a:lnTo>
                  <a:lnTo>
                    <a:pt x="873" y="1096"/>
                  </a:lnTo>
                  <a:lnTo>
                    <a:pt x="873" y="1093"/>
                  </a:lnTo>
                  <a:lnTo>
                    <a:pt x="874" y="1091"/>
                  </a:lnTo>
                  <a:lnTo>
                    <a:pt x="876" y="1090"/>
                  </a:lnTo>
                  <a:lnTo>
                    <a:pt x="879" y="1086"/>
                  </a:lnTo>
                  <a:lnTo>
                    <a:pt x="883" y="1082"/>
                  </a:lnTo>
                  <a:lnTo>
                    <a:pt x="877" y="1076"/>
                  </a:lnTo>
                  <a:lnTo>
                    <a:pt x="873" y="1071"/>
                  </a:lnTo>
                  <a:lnTo>
                    <a:pt x="876" y="1070"/>
                  </a:lnTo>
                  <a:lnTo>
                    <a:pt x="881" y="1065"/>
                  </a:lnTo>
                  <a:lnTo>
                    <a:pt x="883" y="1061"/>
                  </a:lnTo>
                  <a:lnTo>
                    <a:pt x="885" y="1056"/>
                  </a:lnTo>
                  <a:lnTo>
                    <a:pt x="890" y="1056"/>
                  </a:lnTo>
                  <a:lnTo>
                    <a:pt x="892" y="1052"/>
                  </a:lnTo>
                  <a:lnTo>
                    <a:pt x="892" y="1048"/>
                  </a:lnTo>
                  <a:lnTo>
                    <a:pt x="894" y="1049"/>
                  </a:lnTo>
                  <a:lnTo>
                    <a:pt x="896" y="1047"/>
                  </a:lnTo>
                  <a:lnTo>
                    <a:pt x="898" y="1045"/>
                  </a:lnTo>
                  <a:lnTo>
                    <a:pt x="897" y="1038"/>
                  </a:lnTo>
                  <a:lnTo>
                    <a:pt x="899" y="1035"/>
                  </a:lnTo>
                  <a:lnTo>
                    <a:pt x="903" y="1032"/>
                  </a:lnTo>
                  <a:lnTo>
                    <a:pt x="903" y="1028"/>
                  </a:lnTo>
                  <a:lnTo>
                    <a:pt x="904" y="1023"/>
                  </a:lnTo>
                  <a:lnTo>
                    <a:pt x="905" y="1019"/>
                  </a:lnTo>
                  <a:lnTo>
                    <a:pt x="906" y="1016"/>
                  </a:lnTo>
                  <a:lnTo>
                    <a:pt x="906" y="1015"/>
                  </a:lnTo>
                  <a:lnTo>
                    <a:pt x="909" y="1016"/>
                  </a:lnTo>
                  <a:lnTo>
                    <a:pt x="915" y="1016"/>
                  </a:lnTo>
                  <a:lnTo>
                    <a:pt x="916" y="1015"/>
                  </a:lnTo>
                  <a:lnTo>
                    <a:pt x="918" y="1016"/>
                  </a:lnTo>
                  <a:lnTo>
                    <a:pt x="919" y="1014"/>
                  </a:lnTo>
                  <a:lnTo>
                    <a:pt x="919" y="1010"/>
                  </a:lnTo>
                  <a:lnTo>
                    <a:pt x="922" y="1010"/>
                  </a:lnTo>
                  <a:lnTo>
                    <a:pt x="922" y="1008"/>
                  </a:lnTo>
                  <a:lnTo>
                    <a:pt x="921" y="1004"/>
                  </a:lnTo>
                  <a:lnTo>
                    <a:pt x="920" y="999"/>
                  </a:lnTo>
                  <a:lnTo>
                    <a:pt x="920" y="995"/>
                  </a:lnTo>
                  <a:lnTo>
                    <a:pt x="920" y="989"/>
                  </a:lnTo>
                  <a:lnTo>
                    <a:pt x="920" y="985"/>
                  </a:lnTo>
                  <a:lnTo>
                    <a:pt x="923" y="984"/>
                  </a:lnTo>
                  <a:lnTo>
                    <a:pt x="924" y="979"/>
                  </a:lnTo>
                  <a:lnTo>
                    <a:pt x="922" y="975"/>
                  </a:lnTo>
                  <a:lnTo>
                    <a:pt x="920" y="969"/>
                  </a:lnTo>
                  <a:lnTo>
                    <a:pt x="922" y="965"/>
                  </a:lnTo>
                  <a:lnTo>
                    <a:pt x="925" y="965"/>
                  </a:lnTo>
                  <a:lnTo>
                    <a:pt x="928" y="962"/>
                  </a:lnTo>
                  <a:lnTo>
                    <a:pt x="927" y="959"/>
                  </a:lnTo>
                  <a:lnTo>
                    <a:pt x="925" y="958"/>
                  </a:lnTo>
                  <a:lnTo>
                    <a:pt x="920" y="958"/>
                  </a:lnTo>
                  <a:lnTo>
                    <a:pt x="918" y="952"/>
                  </a:lnTo>
                  <a:lnTo>
                    <a:pt x="917" y="947"/>
                  </a:lnTo>
                  <a:lnTo>
                    <a:pt x="917" y="947"/>
                  </a:lnTo>
                  <a:lnTo>
                    <a:pt x="920" y="945"/>
                  </a:lnTo>
                  <a:lnTo>
                    <a:pt x="920" y="943"/>
                  </a:lnTo>
                  <a:lnTo>
                    <a:pt x="916" y="940"/>
                  </a:lnTo>
                  <a:lnTo>
                    <a:pt x="914" y="936"/>
                  </a:lnTo>
                  <a:lnTo>
                    <a:pt x="910" y="933"/>
                  </a:lnTo>
                  <a:lnTo>
                    <a:pt x="911" y="931"/>
                  </a:lnTo>
                  <a:lnTo>
                    <a:pt x="913" y="929"/>
                  </a:lnTo>
                  <a:lnTo>
                    <a:pt x="914" y="928"/>
                  </a:lnTo>
                  <a:lnTo>
                    <a:pt x="912" y="927"/>
                  </a:lnTo>
                  <a:lnTo>
                    <a:pt x="913" y="924"/>
                  </a:lnTo>
                  <a:lnTo>
                    <a:pt x="909" y="922"/>
                  </a:lnTo>
                  <a:lnTo>
                    <a:pt x="897" y="919"/>
                  </a:lnTo>
                  <a:lnTo>
                    <a:pt x="886" y="907"/>
                  </a:lnTo>
                  <a:lnTo>
                    <a:pt x="878" y="894"/>
                  </a:lnTo>
                  <a:lnTo>
                    <a:pt x="849" y="885"/>
                  </a:lnTo>
                  <a:lnTo>
                    <a:pt x="835" y="880"/>
                  </a:lnTo>
                  <a:lnTo>
                    <a:pt x="816" y="866"/>
                  </a:lnTo>
                  <a:lnTo>
                    <a:pt x="795" y="856"/>
                  </a:lnTo>
                  <a:lnTo>
                    <a:pt x="790" y="858"/>
                  </a:lnTo>
                  <a:lnTo>
                    <a:pt x="782" y="855"/>
                  </a:lnTo>
                  <a:lnTo>
                    <a:pt x="776" y="854"/>
                  </a:lnTo>
                  <a:lnTo>
                    <a:pt x="774" y="854"/>
                  </a:lnTo>
                  <a:lnTo>
                    <a:pt x="765" y="853"/>
                  </a:lnTo>
                  <a:lnTo>
                    <a:pt x="758" y="849"/>
                  </a:lnTo>
                  <a:lnTo>
                    <a:pt x="757" y="848"/>
                  </a:lnTo>
                  <a:lnTo>
                    <a:pt x="755" y="849"/>
                  </a:lnTo>
                  <a:lnTo>
                    <a:pt x="739" y="848"/>
                  </a:lnTo>
                  <a:lnTo>
                    <a:pt x="720" y="844"/>
                  </a:lnTo>
                  <a:lnTo>
                    <a:pt x="717" y="843"/>
                  </a:lnTo>
                  <a:lnTo>
                    <a:pt x="710" y="840"/>
                  </a:lnTo>
                  <a:lnTo>
                    <a:pt x="708" y="840"/>
                  </a:lnTo>
                  <a:lnTo>
                    <a:pt x="706" y="840"/>
                  </a:lnTo>
                  <a:lnTo>
                    <a:pt x="698" y="839"/>
                  </a:lnTo>
                  <a:lnTo>
                    <a:pt x="693" y="841"/>
                  </a:lnTo>
                  <a:lnTo>
                    <a:pt x="685" y="839"/>
                  </a:lnTo>
                  <a:lnTo>
                    <a:pt x="680" y="836"/>
                  </a:lnTo>
                  <a:lnTo>
                    <a:pt x="673" y="836"/>
                  </a:lnTo>
                  <a:lnTo>
                    <a:pt x="669" y="836"/>
                  </a:lnTo>
                  <a:lnTo>
                    <a:pt x="666" y="835"/>
                  </a:lnTo>
                  <a:lnTo>
                    <a:pt x="664" y="833"/>
                  </a:lnTo>
                  <a:lnTo>
                    <a:pt x="662" y="833"/>
                  </a:lnTo>
                  <a:lnTo>
                    <a:pt x="663" y="829"/>
                  </a:lnTo>
                  <a:lnTo>
                    <a:pt x="662" y="825"/>
                  </a:lnTo>
                  <a:lnTo>
                    <a:pt x="659" y="823"/>
                  </a:lnTo>
                  <a:lnTo>
                    <a:pt x="655" y="822"/>
                  </a:lnTo>
                  <a:lnTo>
                    <a:pt x="651" y="817"/>
                  </a:lnTo>
                  <a:lnTo>
                    <a:pt x="649" y="815"/>
                  </a:lnTo>
                  <a:lnTo>
                    <a:pt x="647" y="811"/>
                  </a:lnTo>
                  <a:lnTo>
                    <a:pt x="644" y="808"/>
                  </a:lnTo>
                  <a:lnTo>
                    <a:pt x="642" y="804"/>
                  </a:lnTo>
                  <a:lnTo>
                    <a:pt x="639" y="803"/>
                  </a:lnTo>
                  <a:lnTo>
                    <a:pt x="641" y="801"/>
                  </a:lnTo>
                  <a:lnTo>
                    <a:pt x="642" y="799"/>
                  </a:lnTo>
                  <a:lnTo>
                    <a:pt x="642" y="797"/>
                  </a:lnTo>
                  <a:lnTo>
                    <a:pt x="641" y="796"/>
                  </a:lnTo>
                  <a:lnTo>
                    <a:pt x="640" y="779"/>
                  </a:lnTo>
                  <a:lnTo>
                    <a:pt x="635" y="767"/>
                  </a:lnTo>
                  <a:lnTo>
                    <a:pt x="634" y="766"/>
                  </a:lnTo>
                  <a:lnTo>
                    <a:pt x="631" y="767"/>
                  </a:lnTo>
                  <a:lnTo>
                    <a:pt x="628" y="765"/>
                  </a:lnTo>
                  <a:lnTo>
                    <a:pt x="625" y="764"/>
                  </a:lnTo>
                  <a:lnTo>
                    <a:pt x="622" y="764"/>
                  </a:lnTo>
                  <a:lnTo>
                    <a:pt x="622" y="762"/>
                  </a:lnTo>
                  <a:lnTo>
                    <a:pt x="598" y="740"/>
                  </a:lnTo>
                  <a:lnTo>
                    <a:pt x="556" y="699"/>
                  </a:lnTo>
                  <a:lnTo>
                    <a:pt x="553" y="696"/>
                  </a:lnTo>
                  <a:lnTo>
                    <a:pt x="546" y="688"/>
                  </a:lnTo>
                  <a:lnTo>
                    <a:pt x="541" y="681"/>
                  </a:lnTo>
                  <a:lnTo>
                    <a:pt x="538" y="676"/>
                  </a:lnTo>
                  <a:lnTo>
                    <a:pt x="546" y="676"/>
                  </a:lnTo>
                  <a:lnTo>
                    <a:pt x="552" y="678"/>
                  </a:lnTo>
                  <a:lnTo>
                    <a:pt x="554" y="675"/>
                  </a:lnTo>
                  <a:lnTo>
                    <a:pt x="559" y="672"/>
                  </a:lnTo>
                  <a:lnTo>
                    <a:pt x="560" y="666"/>
                  </a:lnTo>
                  <a:lnTo>
                    <a:pt x="563" y="663"/>
                  </a:lnTo>
                  <a:lnTo>
                    <a:pt x="564" y="662"/>
                  </a:lnTo>
                  <a:lnTo>
                    <a:pt x="565" y="660"/>
                  </a:lnTo>
                  <a:lnTo>
                    <a:pt x="566" y="658"/>
                  </a:lnTo>
                  <a:lnTo>
                    <a:pt x="564" y="651"/>
                  </a:lnTo>
                  <a:lnTo>
                    <a:pt x="563" y="628"/>
                  </a:lnTo>
                  <a:lnTo>
                    <a:pt x="554" y="611"/>
                  </a:lnTo>
                  <a:lnTo>
                    <a:pt x="544" y="588"/>
                  </a:lnTo>
                  <a:lnTo>
                    <a:pt x="539" y="576"/>
                  </a:lnTo>
                  <a:lnTo>
                    <a:pt x="538" y="573"/>
                  </a:lnTo>
                  <a:lnTo>
                    <a:pt x="540" y="572"/>
                  </a:lnTo>
                  <a:lnTo>
                    <a:pt x="537" y="563"/>
                  </a:lnTo>
                  <a:lnTo>
                    <a:pt x="536" y="553"/>
                  </a:lnTo>
                  <a:lnTo>
                    <a:pt x="533" y="546"/>
                  </a:lnTo>
                  <a:lnTo>
                    <a:pt x="530" y="538"/>
                  </a:lnTo>
                  <a:lnTo>
                    <a:pt x="529" y="536"/>
                  </a:lnTo>
                  <a:lnTo>
                    <a:pt x="528" y="530"/>
                  </a:lnTo>
                  <a:lnTo>
                    <a:pt x="514" y="493"/>
                  </a:lnTo>
                  <a:lnTo>
                    <a:pt x="512" y="481"/>
                  </a:lnTo>
                  <a:lnTo>
                    <a:pt x="502" y="436"/>
                  </a:lnTo>
                  <a:lnTo>
                    <a:pt x="492" y="389"/>
                  </a:lnTo>
                  <a:lnTo>
                    <a:pt x="477" y="352"/>
                  </a:lnTo>
                  <a:lnTo>
                    <a:pt x="463" y="325"/>
                  </a:lnTo>
                  <a:lnTo>
                    <a:pt x="454" y="313"/>
                  </a:lnTo>
                  <a:lnTo>
                    <a:pt x="457" y="309"/>
                  </a:lnTo>
                  <a:lnTo>
                    <a:pt x="460" y="304"/>
                  </a:lnTo>
                  <a:lnTo>
                    <a:pt x="461" y="301"/>
                  </a:lnTo>
                  <a:lnTo>
                    <a:pt x="462" y="297"/>
                  </a:lnTo>
                  <a:lnTo>
                    <a:pt x="464" y="297"/>
                  </a:lnTo>
                  <a:lnTo>
                    <a:pt x="469" y="296"/>
                  </a:lnTo>
                  <a:lnTo>
                    <a:pt x="471" y="294"/>
                  </a:lnTo>
                  <a:lnTo>
                    <a:pt x="472" y="291"/>
                  </a:lnTo>
                  <a:lnTo>
                    <a:pt x="473" y="284"/>
                  </a:lnTo>
                  <a:lnTo>
                    <a:pt x="473" y="280"/>
                  </a:lnTo>
                  <a:lnTo>
                    <a:pt x="474" y="275"/>
                  </a:lnTo>
                  <a:lnTo>
                    <a:pt x="479" y="270"/>
                  </a:lnTo>
                  <a:lnTo>
                    <a:pt x="483" y="265"/>
                  </a:lnTo>
                  <a:lnTo>
                    <a:pt x="484" y="262"/>
                  </a:lnTo>
                  <a:lnTo>
                    <a:pt x="480" y="250"/>
                  </a:lnTo>
                  <a:lnTo>
                    <a:pt x="476" y="238"/>
                  </a:lnTo>
                  <a:lnTo>
                    <a:pt x="473" y="225"/>
                  </a:lnTo>
                  <a:lnTo>
                    <a:pt x="466" y="214"/>
                  </a:lnTo>
                  <a:lnTo>
                    <a:pt x="458" y="202"/>
                  </a:lnTo>
                  <a:lnTo>
                    <a:pt x="452" y="192"/>
                  </a:lnTo>
                  <a:lnTo>
                    <a:pt x="447" y="180"/>
                  </a:lnTo>
                  <a:lnTo>
                    <a:pt x="445" y="170"/>
                  </a:lnTo>
                  <a:lnTo>
                    <a:pt x="443" y="163"/>
                  </a:lnTo>
                  <a:lnTo>
                    <a:pt x="443" y="158"/>
                  </a:lnTo>
                  <a:lnTo>
                    <a:pt x="440" y="147"/>
                  </a:lnTo>
                  <a:lnTo>
                    <a:pt x="438" y="140"/>
                  </a:lnTo>
                  <a:lnTo>
                    <a:pt x="435" y="133"/>
                  </a:lnTo>
                  <a:lnTo>
                    <a:pt x="430" y="125"/>
                  </a:lnTo>
                  <a:lnTo>
                    <a:pt x="433" y="97"/>
                  </a:lnTo>
                  <a:lnTo>
                    <a:pt x="416" y="77"/>
                  </a:lnTo>
                  <a:lnTo>
                    <a:pt x="401" y="56"/>
                  </a:lnTo>
                  <a:lnTo>
                    <a:pt x="379" y="33"/>
                  </a:lnTo>
                  <a:lnTo>
                    <a:pt x="362" y="16"/>
                  </a:lnTo>
                  <a:lnTo>
                    <a:pt x="344" y="0"/>
                  </a:lnTo>
                  <a:lnTo>
                    <a:pt x="341" y="13"/>
                  </a:lnTo>
                  <a:lnTo>
                    <a:pt x="338" y="31"/>
                  </a:lnTo>
                  <a:lnTo>
                    <a:pt x="337" y="42"/>
                  </a:lnTo>
                  <a:lnTo>
                    <a:pt x="326" y="62"/>
                  </a:lnTo>
                  <a:lnTo>
                    <a:pt x="319" y="86"/>
                  </a:lnTo>
                  <a:lnTo>
                    <a:pt x="317" y="114"/>
                  </a:lnTo>
                  <a:lnTo>
                    <a:pt x="316" y="141"/>
                  </a:lnTo>
                  <a:lnTo>
                    <a:pt x="308" y="147"/>
                  </a:lnTo>
                  <a:lnTo>
                    <a:pt x="304" y="162"/>
                  </a:lnTo>
                  <a:lnTo>
                    <a:pt x="301" y="174"/>
                  </a:lnTo>
                  <a:lnTo>
                    <a:pt x="294" y="187"/>
                  </a:lnTo>
                  <a:lnTo>
                    <a:pt x="288" y="193"/>
                  </a:lnTo>
                  <a:lnTo>
                    <a:pt x="280" y="197"/>
                  </a:lnTo>
                  <a:lnTo>
                    <a:pt x="276" y="198"/>
                  </a:lnTo>
                  <a:lnTo>
                    <a:pt x="272" y="200"/>
                  </a:lnTo>
                  <a:lnTo>
                    <a:pt x="270" y="196"/>
                  </a:lnTo>
                  <a:lnTo>
                    <a:pt x="266" y="185"/>
                  </a:lnTo>
                  <a:lnTo>
                    <a:pt x="261" y="171"/>
                  </a:lnTo>
                  <a:lnTo>
                    <a:pt x="253" y="156"/>
                  </a:lnTo>
                  <a:lnTo>
                    <a:pt x="246" y="142"/>
                  </a:lnTo>
                  <a:lnTo>
                    <a:pt x="240" y="134"/>
                  </a:lnTo>
                  <a:lnTo>
                    <a:pt x="239" y="133"/>
                  </a:lnTo>
                  <a:lnTo>
                    <a:pt x="238" y="137"/>
                  </a:lnTo>
                  <a:lnTo>
                    <a:pt x="252" y="220"/>
                  </a:lnTo>
                  <a:lnTo>
                    <a:pt x="226" y="214"/>
                  </a:lnTo>
                  <a:lnTo>
                    <a:pt x="215" y="212"/>
                  </a:lnTo>
                  <a:lnTo>
                    <a:pt x="197" y="206"/>
                  </a:lnTo>
                  <a:lnTo>
                    <a:pt x="179" y="197"/>
                  </a:lnTo>
                  <a:lnTo>
                    <a:pt x="150" y="191"/>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grpSp>
        <p:nvGrpSpPr>
          <p:cNvPr id="1222" name="Google Shape;1222;p51"/>
          <p:cNvGrpSpPr/>
          <p:nvPr/>
        </p:nvGrpSpPr>
        <p:grpSpPr>
          <a:xfrm>
            <a:off x="4639476" y="6497588"/>
            <a:ext cx="1692923" cy="2171689"/>
            <a:chOff x="4639476" y="6838526"/>
            <a:chExt cx="1692923" cy="1830749"/>
          </a:xfrm>
        </p:grpSpPr>
        <p:pic>
          <p:nvPicPr>
            <p:cNvPr id="1223" name="Google Shape;1223;p51" descr="Book your Stay : Cohost Kenya"/>
            <p:cNvPicPr preferRelativeResize="0"/>
            <p:nvPr/>
          </p:nvPicPr>
          <p:blipFill rotWithShape="1">
            <a:blip r:embed="rId3">
              <a:alphaModFix/>
            </a:blip>
            <a:srcRect/>
            <a:stretch/>
          </p:blipFill>
          <p:spPr>
            <a:xfrm>
              <a:off x="5182998" y="7894678"/>
              <a:ext cx="1131605" cy="774597"/>
            </a:xfrm>
            <a:prstGeom prst="rect">
              <a:avLst/>
            </a:prstGeom>
            <a:noFill/>
            <a:ln>
              <a:noFill/>
            </a:ln>
          </p:spPr>
        </p:pic>
        <p:grpSp>
          <p:nvGrpSpPr>
            <p:cNvPr id="1224" name="Google Shape;1224;p51"/>
            <p:cNvGrpSpPr/>
            <p:nvPr/>
          </p:nvGrpSpPr>
          <p:grpSpPr>
            <a:xfrm>
              <a:off x="4639476" y="6838526"/>
              <a:ext cx="1692923" cy="1468878"/>
              <a:chOff x="5131503" y="5817129"/>
              <a:chExt cx="976395" cy="1535122"/>
            </a:xfrm>
          </p:grpSpPr>
          <p:pic>
            <p:nvPicPr>
              <p:cNvPr id="1225" name="Google Shape;1225;p51" descr="BEI Hub - Blue Economy Innovation Hub - Home | Facebook"/>
              <p:cNvPicPr preferRelativeResize="0"/>
              <p:nvPr/>
            </p:nvPicPr>
            <p:blipFill rotWithShape="1">
              <a:blip r:embed="rId4">
                <a:alphaModFix/>
              </a:blip>
              <a:srcRect/>
              <a:stretch/>
            </p:blipFill>
            <p:spPr>
              <a:xfrm>
                <a:off x="5377997" y="6329892"/>
                <a:ext cx="729901" cy="729901"/>
              </a:xfrm>
              <a:prstGeom prst="rect">
                <a:avLst/>
              </a:prstGeom>
              <a:noFill/>
              <a:ln>
                <a:noFill/>
              </a:ln>
            </p:spPr>
          </p:pic>
          <p:pic>
            <p:nvPicPr>
              <p:cNvPr id="1226" name="Google Shape;1226;p51" descr="SwahiliBox - Home | Facebook"/>
              <p:cNvPicPr preferRelativeResize="0"/>
              <p:nvPr/>
            </p:nvPicPr>
            <p:blipFill rotWithShape="1">
              <a:blip r:embed="rId5">
                <a:alphaModFix/>
              </a:blip>
              <a:srcRect/>
              <a:stretch/>
            </p:blipFill>
            <p:spPr>
              <a:xfrm>
                <a:off x="5419396" y="6134472"/>
                <a:ext cx="579331" cy="316345"/>
              </a:xfrm>
              <a:prstGeom prst="rect">
                <a:avLst/>
              </a:prstGeom>
              <a:noFill/>
              <a:ln>
                <a:noFill/>
              </a:ln>
            </p:spPr>
          </p:pic>
          <p:pic>
            <p:nvPicPr>
              <p:cNvPr id="1227" name="Google Shape;1227;p51" descr="Swahilipot Hub (@swahilipothub) / Twitter"/>
              <p:cNvPicPr preferRelativeResize="0"/>
              <p:nvPr/>
            </p:nvPicPr>
            <p:blipFill rotWithShape="1">
              <a:blip r:embed="rId6">
                <a:alphaModFix/>
              </a:blip>
              <a:srcRect l="3711" t="36238" r="4930" b="36318"/>
              <a:stretch/>
            </p:blipFill>
            <p:spPr>
              <a:xfrm>
                <a:off x="5419396" y="5856736"/>
                <a:ext cx="489521" cy="147050"/>
              </a:xfrm>
              <a:prstGeom prst="rect">
                <a:avLst/>
              </a:prstGeom>
              <a:noFill/>
              <a:ln>
                <a:noFill/>
              </a:ln>
            </p:spPr>
          </p:pic>
          <p:pic>
            <p:nvPicPr>
              <p:cNvPr id="1228" name="Google Shape;1228;p51" descr="TechBridge Invest"/>
              <p:cNvPicPr preferRelativeResize="0"/>
              <p:nvPr/>
            </p:nvPicPr>
            <p:blipFill rotWithShape="1">
              <a:blip r:embed="rId7">
                <a:alphaModFix/>
              </a:blip>
              <a:srcRect/>
              <a:stretch/>
            </p:blipFill>
            <p:spPr>
              <a:xfrm>
                <a:off x="5444980" y="6032567"/>
                <a:ext cx="489637" cy="159474"/>
              </a:xfrm>
              <a:prstGeom prst="rect">
                <a:avLst/>
              </a:prstGeom>
              <a:noFill/>
              <a:ln>
                <a:noFill/>
              </a:ln>
            </p:spPr>
          </p:pic>
          <p:pic>
            <p:nvPicPr>
              <p:cNvPr id="1229" name="Google Shape;1229;p51" descr="Kenya - Close The Gap"/>
              <p:cNvPicPr preferRelativeResize="0"/>
              <p:nvPr/>
            </p:nvPicPr>
            <p:blipFill rotWithShape="1">
              <a:blip r:embed="rId8">
                <a:alphaModFix/>
              </a:blip>
              <a:srcRect/>
              <a:stretch/>
            </p:blipFill>
            <p:spPr>
              <a:xfrm>
                <a:off x="5448719" y="6995368"/>
                <a:ext cx="568674" cy="174867"/>
              </a:xfrm>
              <a:prstGeom prst="rect">
                <a:avLst/>
              </a:prstGeom>
              <a:noFill/>
              <a:ln>
                <a:noFill/>
              </a:ln>
            </p:spPr>
          </p:pic>
          <p:sp>
            <p:nvSpPr>
              <p:cNvPr id="1230" name="Google Shape;1230;p51"/>
              <p:cNvSpPr/>
              <p:nvPr/>
            </p:nvSpPr>
            <p:spPr>
              <a:xfrm>
                <a:off x="5137135" y="5817129"/>
                <a:ext cx="45719" cy="1530658"/>
              </a:xfrm>
              <a:prstGeom prst="leftBracket">
                <a:avLst>
                  <a:gd name="adj" fmla="val 8333"/>
                </a:avLst>
              </a:prstGeom>
              <a:noFill/>
              <a:ln w="9525" cap="flat" cmpd="sng">
                <a:solidFill>
                  <a:srgbClr val="181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1231" name="Google Shape;1231;p51"/>
              <p:cNvCxnSpPr/>
              <p:nvPr/>
            </p:nvCxnSpPr>
            <p:spPr>
              <a:xfrm flipH="1">
                <a:off x="5137304" y="5928319"/>
                <a:ext cx="238055" cy="3542"/>
              </a:xfrm>
              <a:prstGeom prst="straightConnector1">
                <a:avLst/>
              </a:prstGeom>
              <a:noFill/>
              <a:ln w="9525" cap="flat" cmpd="sng">
                <a:solidFill>
                  <a:srgbClr val="181818"/>
                </a:solidFill>
                <a:prstDash val="dash"/>
                <a:round/>
                <a:headEnd type="none" w="sm" len="sm"/>
                <a:tailEnd type="none" w="sm" len="sm"/>
              </a:ln>
            </p:spPr>
          </p:cxnSp>
          <p:cxnSp>
            <p:nvCxnSpPr>
              <p:cNvPr id="1232" name="Google Shape;1232;p51"/>
              <p:cNvCxnSpPr/>
              <p:nvPr/>
            </p:nvCxnSpPr>
            <p:spPr>
              <a:xfrm flipH="1">
                <a:off x="5137135" y="6116474"/>
                <a:ext cx="238055" cy="3542"/>
              </a:xfrm>
              <a:prstGeom prst="straightConnector1">
                <a:avLst/>
              </a:prstGeom>
              <a:noFill/>
              <a:ln w="9525" cap="flat" cmpd="sng">
                <a:solidFill>
                  <a:srgbClr val="181818"/>
                </a:solidFill>
                <a:prstDash val="dash"/>
                <a:round/>
                <a:headEnd type="none" w="sm" len="sm"/>
                <a:tailEnd type="none" w="sm" len="sm"/>
              </a:ln>
            </p:spPr>
          </p:cxnSp>
          <p:cxnSp>
            <p:nvCxnSpPr>
              <p:cNvPr id="1233" name="Google Shape;1233;p51"/>
              <p:cNvCxnSpPr/>
              <p:nvPr/>
            </p:nvCxnSpPr>
            <p:spPr>
              <a:xfrm flipH="1">
                <a:off x="5137135" y="6329892"/>
                <a:ext cx="238055" cy="3542"/>
              </a:xfrm>
              <a:prstGeom prst="straightConnector1">
                <a:avLst/>
              </a:prstGeom>
              <a:noFill/>
              <a:ln w="9525" cap="flat" cmpd="sng">
                <a:solidFill>
                  <a:srgbClr val="181818"/>
                </a:solidFill>
                <a:prstDash val="dash"/>
                <a:round/>
                <a:headEnd type="none" w="sm" len="sm"/>
                <a:tailEnd type="none" w="sm" len="sm"/>
              </a:ln>
            </p:spPr>
          </p:cxnSp>
          <p:cxnSp>
            <p:nvCxnSpPr>
              <p:cNvPr id="1234" name="Google Shape;1234;p51"/>
              <p:cNvCxnSpPr/>
              <p:nvPr/>
            </p:nvCxnSpPr>
            <p:spPr>
              <a:xfrm flipH="1">
                <a:off x="5143663" y="6612742"/>
                <a:ext cx="238055" cy="3542"/>
              </a:xfrm>
              <a:prstGeom prst="straightConnector1">
                <a:avLst/>
              </a:prstGeom>
              <a:noFill/>
              <a:ln w="9525" cap="flat" cmpd="sng">
                <a:solidFill>
                  <a:srgbClr val="181818"/>
                </a:solidFill>
                <a:prstDash val="dash"/>
                <a:round/>
                <a:headEnd type="none" w="sm" len="sm"/>
                <a:tailEnd type="none" w="sm" len="sm"/>
              </a:ln>
            </p:spPr>
          </p:cxnSp>
          <p:cxnSp>
            <p:nvCxnSpPr>
              <p:cNvPr id="1235" name="Google Shape;1235;p51"/>
              <p:cNvCxnSpPr/>
              <p:nvPr/>
            </p:nvCxnSpPr>
            <p:spPr>
              <a:xfrm flipH="1">
                <a:off x="5137135" y="6833485"/>
                <a:ext cx="238055" cy="3542"/>
              </a:xfrm>
              <a:prstGeom prst="straightConnector1">
                <a:avLst/>
              </a:prstGeom>
              <a:noFill/>
              <a:ln w="9525" cap="flat" cmpd="sng">
                <a:solidFill>
                  <a:srgbClr val="181818"/>
                </a:solidFill>
                <a:prstDash val="dash"/>
                <a:round/>
                <a:headEnd type="none" w="sm" len="sm"/>
                <a:tailEnd type="none" w="sm" len="sm"/>
              </a:ln>
            </p:spPr>
          </p:cxnSp>
          <p:cxnSp>
            <p:nvCxnSpPr>
              <p:cNvPr id="1236" name="Google Shape;1236;p51"/>
              <p:cNvCxnSpPr/>
              <p:nvPr/>
            </p:nvCxnSpPr>
            <p:spPr>
              <a:xfrm flipH="1">
                <a:off x="5131503" y="7090846"/>
                <a:ext cx="238055" cy="3542"/>
              </a:xfrm>
              <a:prstGeom prst="straightConnector1">
                <a:avLst/>
              </a:prstGeom>
              <a:noFill/>
              <a:ln w="9525" cap="flat" cmpd="sng">
                <a:solidFill>
                  <a:srgbClr val="181818"/>
                </a:solidFill>
                <a:prstDash val="dash"/>
                <a:round/>
                <a:headEnd type="none" w="sm" len="sm"/>
                <a:tailEnd type="none" w="sm" len="sm"/>
              </a:ln>
            </p:spPr>
          </p:cxnSp>
          <p:cxnSp>
            <p:nvCxnSpPr>
              <p:cNvPr id="1237" name="Google Shape;1237;p51"/>
              <p:cNvCxnSpPr/>
              <p:nvPr/>
            </p:nvCxnSpPr>
            <p:spPr>
              <a:xfrm flipH="1">
                <a:off x="5135438" y="7335706"/>
                <a:ext cx="238055" cy="3542"/>
              </a:xfrm>
              <a:prstGeom prst="straightConnector1">
                <a:avLst/>
              </a:prstGeom>
              <a:noFill/>
              <a:ln w="9525" cap="flat" cmpd="sng">
                <a:solidFill>
                  <a:srgbClr val="181818"/>
                </a:solidFill>
                <a:prstDash val="dash"/>
                <a:round/>
                <a:headEnd type="none" w="sm" len="sm"/>
                <a:tailEnd type="none" w="sm" len="sm"/>
              </a:ln>
            </p:spPr>
          </p:cxnSp>
          <p:sp>
            <p:nvSpPr>
              <p:cNvPr id="1238" name="Google Shape;1238;p51"/>
              <p:cNvSpPr/>
              <p:nvPr/>
            </p:nvSpPr>
            <p:spPr>
              <a:xfrm>
                <a:off x="5374048" y="6097783"/>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39" name="Google Shape;1239;p51"/>
              <p:cNvSpPr/>
              <p:nvPr/>
            </p:nvSpPr>
            <p:spPr>
              <a:xfrm>
                <a:off x="5371759" y="6309428"/>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40" name="Google Shape;1240;p51"/>
              <p:cNvSpPr/>
              <p:nvPr/>
            </p:nvSpPr>
            <p:spPr>
              <a:xfrm>
                <a:off x="5371541" y="6590358"/>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41" name="Google Shape;1241;p51"/>
              <p:cNvSpPr/>
              <p:nvPr/>
            </p:nvSpPr>
            <p:spPr>
              <a:xfrm>
                <a:off x="5371541" y="6806524"/>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42" name="Google Shape;1242;p51"/>
              <p:cNvSpPr/>
              <p:nvPr/>
            </p:nvSpPr>
            <p:spPr>
              <a:xfrm>
                <a:off x="5369280" y="7067782"/>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43" name="Google Shape;1243;p51"/>
              <p:cNvSpPr/>
              <p:nvPr/>
            </p:nvSpPr>
            <p:spPr>
              <a:xfrm>
                <a:off x="5371541" y="7306123"/>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44" name="Google Shape;1244;p51"/>
              <p:cNvSpPr/>
              <p:nvPr/>
            </p:nvSpPr>
            <p:spPr>
              <a:xfrm>
                <a:off x="5369475" y="5903219"/>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grpSp>
        <p:nvGrpSpPr>
          <p:cNvPr id="1245" name="Google Shape;1245;p51"/>
          <p:cNvGrpSpPr/>
          <p:nvPr/>
        </p:nvGrpSpPr>
        <p:grpSpPr>
          <a:xfrm>
            <a:off x="5487418" y="5291561"/>
            <a:ext cx="714863" cy="405033"/>
            <a:chOff x="5447062" y="2156033"/>
            <a:chExt cx="714863" cy="405033"/>
          </a:xfrm>
        </p:grpSpPr>
        <p:pic>
          <p:nvPicPr>
            <p:cNvPr id="1246" name="Google Shape;1246;p51" descr="NieHub - Home | Facebook"/>
            <p:cNvPicPr preferRelativeResize="0"/>
            <p:nvPr/>
          </p:nvPicPr>
          <p:blipFill rotWithShape="1">
            <a:blip r:embed="rId9">
              <a:alphaModFix/>
            </a:blip>
            <a:srcRect/>
            <a:stretch/>
          </p:blipFill>
          <p:spPr>
            <a:xfrm>
              <a:off x="5756892" y="2156033"/>
              <a:ext cx="405033" cy="405033"/>
            </a:xfrm>
            <a:prstGeom prst="rect">
              <a:avLst/>
            </a:prstGeom>
            <a:noFill/>
            <a:ln>
              <a:noFill/>
            </a:ln>
          </p:spPr>
        </p:pic>
        <p:sp>
          <p:nvSpPr>
            <p:cNvPr id="1247" name="Google Shape;1247;p51"/>
            <p:cNvSpPr/>
            <p:nvPr/>
          </p:nvSpPr>
          <p:spPr>
            <a:xfrm>
              <a:off x="5450346" y="2173612"/>
              <a:ext cx="45719" cy="304762"/>
            </a:xfrm>
            <a:prstGeom prst="leftBracket">
              <a:avLst>
                <a:gd name="adj" fmla="val 8333"/>
              </a:avLst>
            </a:prstGeom>
            <a:noFill/>
            <a:ln w="9525" cap="flat" cmpd="sng">
              <a:solidFill>
                <a:srgbClr val="181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1248" name="Google Shape;1248;p51"/>
            <p:cNvCxnSpPr/>
            <p:nvPr/>
          </p:nvCxnSpPr>
          <p:spPr>
            <a:xfrm flipH="1">
              <a:off x="5447062" y="2322419"/>
              <a:ext cx="238055" cy="3542"/>
            </a:xfrm>
            <a:prstGeom prst="straightConnector1">
              <a:avLst/>
            </a:prstGeom>
            <a:noFill/>
            <a:ln w="9525" cap="flat" cmpd="sng">
              <a:solidFill>
                <a:srgbClr val="181818"/>
              </a:solidFill>
              <a:prstDash val="dash"/>
              <a:round/>
              <a:headEnd type="none" w="sm" len="sm"/>
              <a:tailEnd type="none" w="sm" len="sm"/>
            </a:ln>
          </p:spPr>
        </p:cxnSp>
        <p:sp>
          <p:nvSpPr>
            <p:cNvPr id="1249" name="Google Shape;1249;p51"/>
            <p:cNvSpPr/>
            <p:nvPr/>
          </p:nvSpPr>
          <p:spPr>
            <a:xfrm>
              <a:off x="5690867" y="2304050"/>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250" name="Google Shape;1250;p51"/>
          <p:cNvGrpSpPr/>
          <p:nvPr/>
        </p:nvGrpSpPr>
        <p:grpSpPr>
          <a:xfrm>
            <a:off x="1783213" y="3907919"/>
            <a:ext cx="1359922" cy="540072"/>
            <a:chOff x="2674377" y="-1293309"/>
            <a:chExt cx="994833" cy="547719"/>
          </a:xfrm>
        </p:grpSpPr>
        <p:pic>
          <p:nvPicPr>
            <p:cNvPr id="1251" name="Google Shape;1251;p51" descr="Learning Lions | Facebook"/>
            <p:cNvPicPr preferRelativeResize="0"/>
            <p:nvPr/>
          </p:nvPicPr>
          <p:blipFill rotWithShape="1">
            <a:blip r:embed="rId10">
              <a:alphaModFix/>
            </a:blip>
            <a:srcRect/>
            <a:stretch/>
          </p:blipFill>
          <p:spPr>
            <a:xfrm>
              <a:off x="3046012" y="-897090"/>
              <a:ext cx="146526" cy="146526"/>
            </a:xfrm>
            <a:prstGeom prst="rect">
              <a:avLst/>
            </a:prstGeom>
            <a:noFill/>
            <a:ln>
              <a:noFill/>
            </a:ln>
          </p:spPr>
        </p:pic>
        <p:pic>
          <p:nvPicPr>
            <p:cNvPr id="1252" name="Google Shape;1252;p51" descr="Startup Lions - Free ICT Education for Rural Africa"/>
            <p:cNvPicPr preferRelativeResize="0"/>
            <p:nvPr/>
          </p:nvPicPr>
          <p:blipFill rotWithShape="1">
            <a:blip r:embed="rId11">
              <a:alphaModFix/>
            </a:blip>
            <a:srcRect/>
            <a:stretch/>
          </p:blipFill>
          <p:spPr>
            <a:xfrm>
              <a:off x="3046012" y="-1199014"/>
              <a:ext cx="623198" cy="166186"/>
            </a:xfrm>
            <a:prstGeom prst="rect">
              <a:avLst/>
            </a:prstGeom>
            <a:noFill/>
            <a:ln>
              <a:noFill/>
            </a:ln>
          </p:spPr>
        </p:pic>
        <p:sp>
          <p:nvSpPr>
            <p:cNvPr id="1253" name="Google Shape;1253;p51"/>
            <p:cNvSpPr/>
            <p:nvPr/>
          </p:nvSpPr>
          <p:spPr>
            <a:xfrm>
              <a:off x="2674377" y="-1293309"/>
              <a:ext cx="57705" cy="547719"/>
            </a:xfrm>
            <a:prstGeom prst="leftBracket">
              <a:avLst>
                <a:gd name="adj" fmla="val 8333"/>
              </a:avLst>
            </a:prstGeom>
            <a:noFill/>
            <a:ln w="9525" cap="flat" cmpd="sng">
              <a:solidFill>
                <a:srgbClr val="181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1254" name="Google Shape;1254;p51"/>
            <p:cNvCxnSpPr/>
            <p:nvPr/>
          </p:nvCxnSpPr>
          <p:spPr>
            <a:xfrm flipH="1">
              <a:off x="2687408" y="-1125388"/>
              <a:ext cx="238055" cy="3542"/>
            </a:xfrm>
            <a:prstGeom prst="straightConnector1">
              <a:avLst/>
            </a:prstGeom>
            <a:noFill/>
            <a:ln w="9525" cap="flat" cmpd="sng">
              <a:solidFill>
                <a:srgbClr val="181818"/>
              </a:solidFill>
              <a:prstDash val="dash"/>
              <a:round/>
              <a:headEnd type="none" w="sm" len="sm"/>
              <a:tailEnd type="none" w="sm" len="sm"/>
            </a:ln>
          </p:spPr>
        </p:cxnSp>
        <p:cxnSp>
          <p:nvCxnSpPr>
            <p:cNvPr id="1255" name="Google Shape;1255;p51"/>
            <p:cNvCxnSpPr/>
            <p:nvPr/>
          </p:nvCxnSpPr>
          <p:spPr>
            <a:xfrm flipH="1">
              <a:off x="2686191" y="-830943"/>
              <a:ext cx="238055" cy="3542"/>
            </a:xfrm>
            <a:prstGeom prst="straightConnector1">
              <a:avLst/>
            </a:prstGeom>
            <a:noFill/>
            <a:ln w="9525" cap="flat" cmpd="sng">
              <a:solidFill>
                <a:srgbClr val="181818"/>
              </a:solidFill>
              <a:prstDash val="dash"/>
              <a:round/>
              <a:headEnd type="none" w="sm" len="sm"/>
              <a:tailEnd type="none" w="sm" len="sm"/>
            </a:ln>
          </p:spPr>
        </p:cxnSp>
        <p:sp>
          <p:nvSpPr>
            <p:cNvPr id="1256" name="Google Shape;1256;p51"/>
            <p:cNvSpPr/>
            <p:nvPr/>
          </p:nvSpPr>
          <p:spPr>
            <a:xfrm>
              <a:off x="2938494" y="-1140017"/>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7" name="Google Shape;1257;p51"/>
            <p:cNvSpPr/>
            <p:nvPr/>
          </p:nvSpPr>
          <p:spPr>
            <a:xfrm>
              <a:off x="2938494" y="-846891"/>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258" name="Google Shape;1258;p51"/>
          <p:cNvGrpSpPr/>
          <p:nvPr/>
        </p:nvGrpSpPr>
        <p:grpSpPr>
          <a:xfrm>
            <a:off x="615984" y="3800351"/>
            <a:ext cx="1081644" cy="1291197"/>
            <a:chOff x="361842" y="212783"/>
            <a:chExt cx="918116" cy="969109"/>
          </a:xfrm>
        </p:grpSpPr>
        <p:pic>
          <p:nvPicPr>
            <p:cNvPr id="1259" name="Google Shape;1259;p51" descr="Eldohub"/>
            <p:cNvPicPr preferRelativeResize="0"/>
            <p:nvPr/>
          </p:nvPicPr>
          <p:blipFill rotWithShape="1">
            <a:blip r:embed="rId12">
              <a:alphaModFix/>
            </a:blip>
            <a:srcRect/>
            <a:stretch/>
          </p:blipFill>
          <p:spPr>
            <a:xfrm>
              <a:off x="361842" y="928395"/>
              <a:ext cx="617657" cy="188181"/>
            </a:xfrm>
            <a:prstGeom prst="rect">
              <a:avLst/>
            </a:prstGeom>
            <a:noFill/>
            <a:ln>
              <a:noFill/>
            </a:ln>
          </p:spPr>
        </p:pic>
        <p:pic>
          <p:nvPicPr>
            <p:cNvPr id="1260" name="Google Shape;1260;p51" descr="dLab IT Incubation Centre - Home | Facebook"/>
            <p:cNvPicPr preferRelativeResize="0"/>
            <p:nvPr/>
          </p:nvPicPr>
          <p:blipFill rotWithShape="1">
            <a:blip r:embed="rId13">
              <a:alphaModFix/>
            </a:blip>
            <a:srcRect/>
            <a:stretch/>
          </p:blipFill>
          <p:spPr>
            <a:xfrm>
              <a:off x="437687" y="212783"/>
              <a:ext cx="623757" cy="467216"/>
            </a:xfrm>
            <a:prstGeom prst="rect">
              <a:avLst/>
            </a:prstGeom>
            <a:noFill/>
            <a:ln>
              <a:noFill/>
            </a:ln>
          </p:spPr>
        </p:pic>
        <p:pic>
          <p:nvPicPr>
            <p:cNvPr id="1261" name="Google Shape;1261;p51" descr="Kikao64 Co-working Space Branding - Kenya on Behance"/>
            <p:cNvPicPr preferRelativeResize="0"/>
            <p:nvPr/>
          </p:nvPicPr>
          <p:blipFill rotWithShape="1">
            <a:blip r:embed="rId14">
              <a:alphaModFix/>
            </a:blip>
            <a:srcRect/>
            <a:stretch/>
          </p:blipFill>
          <p:spPr>
            <a:xfrm>
              <a:off x="523279" y="642528"/>
              <a:ext cx="397239" cy="226038"/>
            </a:xfrm>
            <a:prstGeom prst="rect">
              <a:avLst/>
            </a:prstGeom>
            <a:noFill/>
            <a:ln>
              <a:noFill/>
            </a:ln>
          </p:spPr>
        </p:pic>
        <p:sp>
          <p:nvSpPr>
            <p:cNvPr id="1262" name="Google Shape;1262;p51"/>
            <p:cNvSpPr/>
            <p:nvPr/>
          </p:nvSpPr>
          <p:spPr>
            <a:xfrm rot="10800000">
              <a:off x="1223575" y="358328"/>
              <a:ext cx="56383" cy="823564"/>
            </a:xfrm>
            <a:prstGeom prst="leftBracket">
              <a:avLst>
                <a:gd name="adj" fmla="val 8333"/>
              </a:avLst>
            </a:prstGeom>
            <a:noFill/>
            <a:ln w="9525" cap="flat" cmpd="sng">
              <a:solidFill>
                <a:srgbClr val="181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1263" name="Google Shape;1263;p51"/>
            <p:cNvCxnSpPr/>
            <p:nvPr/>
          </p:nvCxnSpPr>
          <p:spPr>
            <a:xfrm flipH="1">
              <a:off x="1031325" y="700924"/>
              <a:ext cx="238055" cy="3542"/>
            </a:xfrm>
            <a:prstGeom prst="straightConnector1">
              <a:avLst/>
            </a:prstGeom>
            <a:noFill/>
            <a:ln w="9525" cap="flat" cmpd="sng">
              <a:solidFill>
                <a:srgbClr val="181818"/>
              </a:solidFill>
              <a:prstDash val="dash"/>
              <a:round/>
              <a:headEnd type="none" w="sm" len="sm"/>
              <a:tailEnd type="none" w="sm" len="sm"/>
            </a:ln>
          </p:spPr>
        </p:cxnSp>
        <p:cxnSp>
          <p:nvCxnSpPr>
            <p:cNvPr id="1264" name="Google Shape;1264;p51"/>
            <p:cNvCxnSpPr/>
            <p:nvPr/>
          </p:nvCxnSpPr>
          <p:spPr>
            <a:xfrm flipH="1">
              <a:off x="1041885" y="1007805"/>
              <a:ext cx="238055" cy="3542"/>
            </a:xfrm>
            <a:prstGeom prst="straightConnector1">
              <a:avLst/>
            </a:prstGeom>
            <a:noFill/>
            <a:ln w="9525" cap="flat" cmpd="sng">
              <a:solidFill>
                <a:srgbClr val="181818"/>
              </a:solidFill>
              <a:prstDash val="dash"/>
              <a:round/>
              <a:headEnd type="none" w="sm" len="sm"/>
              <a:tailEnd type="none" w="sm" len="sm"/>
            </a:ln>
          </p:spPr>
        </p:cxnSp>
        <p:sp>
          <p:nvSpPr>
            <p:cNvPr id="1265" name="Google Shape;1265;p51"/>
            <p:cNvSpPr/>
            <p:nvPr/>
          </p:nvSpPr>
          <p:spPr>
            <a:xfrm>
              <a:off x="996165" y="692069"/>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66" name="Google Shape;1266;p51"/>
            <p:cNvSpPr/>
            <p:nvPr/>
          </p:nvSpPr>
          <p:spPr>
            <a:xfrm>
              <a:off x="995293" y="994252"/>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267" name="Google Shape;1267;p51"/>
            <p:cNvCxnSpPr/>
            <p:nvPr/>
          </p:nvCxnSpPr>
          <p:spPr>
            <a:xfrm flipH="1">
              <a:off x="1031325" y="426026"/>
              <a:ext cx="238055" cy="3542"/>
            </a:xfrm>
            <a:prstGeom prst="straightConnector1">
              <a:avLst/>
            </a:prstGeom>
            <a:noFill/>
            <a:ln w="9525" cap="flat" cmpd="sng">
              <a:solidFill>
                <a:srgbClr val="181818"/>
              </a:solidFill>
              <a:prstDash val="dash"/>
              <a:round/>
              <a:headEnd type="none" w="sm" len="sm"/>
              <a:tailEnd type="none" w="sm" len="sm"/>
            </a:ln>
          </p:spPr>
        </p:cxnSp>
        <p:sp>
          <p:nvSpPr>
            <p:cNvPr id="1268" name="Google Shape;1268;p51"/>
            <p:cNvSpPr/>
            <p:nvPr/>
          </p:nvSpPr>
          <p:spPr>
            <a:xfrm>
              <a:off x="995293" y="406207"/>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269" name="Google Shape;1269;p51"/>
          <p:cNvGrpSpPr/>
          <p:nvPr/>
        </p:nvGrpSpPr>
        <p:grpSpPr>
          <a:xfrm>
            <a:off x="719622" y="5215179"/>
            <a:ext cx="999350" cy="420149"/>
            <a:chOff x="369086" y="1196584"/>
            <a:chExt cx="746546" cy="397238"/>
          </a:xfrm>
        </p:grpSpPr>
        <p:pic>
          <p:nvPicPr>
            <p:cNvPr id="1270" name="Google Shape;1270;p51" descr="The Border Hub | LinkedIn"/>
            <p:cNvPicPr preferRelativeResize="0"/>
            <p:nvPr/>
          </p:nvPicPr>
          <p:blipFill rotWithShape="1">
            <a:blip r:embed="rId15">
              <a:alphaModFix/>
            </a:blip>
            <a:srcRect/>
            <a:stretch/>
          </p:blipFill>
          <p:spPr>
            <a:xfrm>
              <a:off x="369086" y="1196584"/>
              <a:ext cx="397238" cy="397238"/>
            </a:xfrm>
            <a:prstGeom prst="rect">
              <a:avLst/>
            </a:prstGeom>
            <a:noFill/>
            <a:ln>
              <a:noFill/>
            </a:ln>
          </p:spPr>
        </p:pic>
        <p:sp>
          <p:nvSpPr>
            <p:cNvPr id="1271" name="Google Shape;1271;p51"/>
            <p:cNvSpPr/>
            <p:nvPr/>
          </p:nvSpPr>
          <p:spPr>
            <a:xfrm rot="10800000">
              <a:off x="1069913" y="1238868"/>
              <a:ext cx="45719" cy="304762"/>
            </a:xfrm>
            <a:prstGeom prst="leftBracket">
              <a:avLst>
                <a:gd name="adj" fmla="val 8333"/>
              </a:avLst>
            </a:prstGeom>
            <a:noFill/>
            <a:ln w="9525" cap="flat" cmpd="sng">
              <a:solidFill>
                <a:srgbClr val="181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1272" name="Google Shape;1272;p51"/>
            <p:cNvCxnSpPr/>
            <p:nvPr/>
          </p:nvCxnSpPr>
          <p:spPr>
            <a:xfrm flipH="1">
              <a:off x="866661" y="1399048"/>
              <a:ext cx="238055" cy="3542"/>
            </a:xfrm>
            <a:prstGeom prst="straightConnector1">
              <a:avLst/>
            </a:prstGeom>
            <a:noFill/>
            <a:ln w="9525" cap="flat" cmpd="sng">
              <a:solidFill>
                <a:srgbClr val="181818"/>
              </a:solidFill>
              <a:prstDash val="dash"/>
              <a:round/>
              <a:headEnd type="none" w="sm" len="sm"/>
              <a:tailEnd type="none" w="sm" len="sm"/>
            </a:ln>
          </p:spPr>
        </p:cxnSp>
        <p:sp>
          <p:nvSpPr>
            <p:cNvPr id="1273" name="Google Shape;1273;p51"/>
            <p:cNvSpPr/>
            <p:nvPr/>
          </p:nvSpPr>
          <p:spPr>
            <a:xfrm>
              <a:off x="833774" y="1390074"/>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274" name="Google Shape;1274;p51"/>
          <p:cNvGrpSpPr/>
          <p:nvPr/>
        </p:nvGrpSpPr>
        <p:grpSpPr>
          <a:xfrm>
            <a:off x="462300" y="5715838"/>
            <a:ext cx="1287009" cy="1562630"/>
            <a:chOff x="188342" y="3600828"/>
            <a:chExt cx="857533" cy="1127687"/>
          </a:xfrm>
        </p:grpSpPr>
        <p:pic>
          <p:nvPicPr>
            <p:cNvPr id="1275" name="Google Shape;1275;p51" descr="WiseHub - Home | Facebook"/>
            <p:cNvPicPr preferRelativeResize="0"/>
            <p:nvPr/>
          </p:nvPicPr>
          <p:blipFill rotWithShape="1">
            <a:blip r:embed="rId16">
              <a:alphaModFix/>
            </a:blip>
            <a:srcRect/>
            <a:stretch/>
          </p:blipFill>
          <p:spPr>
            <a:xfrm>
              <a:off x="462689" y="4485055"/>
              <a:ext cx="283256" cy="243460"/>
            </a:xfrm>
            <a:prstGeom prst="rect">
              <a:avLst/>
            </a:prstGeom>
            <a:noFill/>
            <a:ln>
              <a:noFill/>
            </a:ln>
          </p:spPr>
        </p:pic>
        <p:pic>
          <p:nvPicPr>
            <p:cNvPr id="1276" name="Google Shape;1276;p51" descr="LakeHub | LinkedIn"/>
            <p:cNvPicPr preferRelativeResize="0"/>
            <p:nvPr/>
          </p:nvPicPr>
          <p:blipFill rotWithShape="1">
            <a:blip r:embed="rId17">
              <a:alphaModFix/>
            </a:blip>
            <a:srcRect l="-14047" t="35174" r="-12886" b="32876"/>
            <a:stretch/>
          </p:blipFill>
          <p:spPr>
            <a:xfrm>
              <a:off x="188342" y="3983318"/>
              <a:ext cx="588199" cy="155314"/>
            </a:xfrm>
            <a:prstGeom prst="rect">
              <a:avLst/>
            </a:prstGeom>
            <a:noFill/>
            <a:ln>
              <a:noFill/>
            </a:ln>
          </p:spPr>
        </p:pic>
        <p:pic>
          <p:nvPicPr>
            <p:cNvPr id="1277" name="Google Shape;1277;p51" descr="Home | Somo Africa"/>
            <p:cNvPicPr preferRelativeResize="0"/>
            <p:nvPr/>
          </p:nvPicPr>
          <p:blipFill rotWithShape="1">
            <a:blip r:embed="rId18">
              <a:alphaModFix/>
            </a:blip>
            <a:srcRect/>
            <a:stretch/>
          </p:blipFill>
          <p:spPr>
            <a:xfrm>
              <a:off x="521499" y="4219409"/>
              <a:ext cx="202451" cy="202451"/>
            </a:xfrm>
            <a:prstGeom prst="rect">
              <a:avLst/>
            </a:prstGeom>
            <a:noFill/>
            <a:ln>
              <a:noFill/>
            </a:ln>
          </p:spPr>
        </p:pic>
        <p:pic>
          <p:nvPicPr>
            <p:cNvPr id="1278" name="Google Shape;1278;p51" descr="Sinapis - Home | Facebook"/>
            <p:cNvPicPr preferRelativeResize="0"/>
            <p:nvPr/>
          </p:nvPicPr>
          <p:blipFill rotWithShape="1">
            <a:blip r:embed="rId19">
              <a:alphaModFix/>
            </a:blip>
            <a:srcRect/>
            <a:stretch/>
          </p:blipFill>
          <p:spPr>
            <a:xfrm>
              <a:off x="399859" y="3600828"/>
              <a:ext cx="335997" cy="335997"/>
            </a:xfrm>
            <a:prstGeom prst="rect">
              <a:avLst/>
            </a:prstGeom>
            <a:noFill/>
            <a:ln>
              <a:noFill/>
            </a:ln>
          </p:spPr>
        </p:pic>
        <p:sp>
          <p:nvSpPr>
            <p:cNvPr id="1279" name="Google Shape;1279;p51"/>
            <p:cNvSpPr/>
            <p:nvPr/>
          </p:nvSpPr>
          <p:spPr>
            <a:xfrm rot="10800000">
              <a:off x="986443" y="3698009"/>
              <a:ext cx="47595" cy="989828"/>
            </a:xfrm>
            <a:prstGeom prst="leftBracket">
              <a:avLst>
                <a:gd name="adj" fmla="val 8333"/>
              </a:avLst>
            </a:prstGeom>
            <a:noFill/>
            <a:ln w="9525" cap="flat" cmpd="sng">
              <a:solidFill>
                <a:srgbClr val="181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1280" name="Google Shape;1280;p51"/>
            <p:cNvCxnSpPr/>
            <p:nvPr/>
          </p:nvCxnSpPr>
          <p:spPr>
            <a:xfrm flipH="1">
              <a:off x="807820" y="3753676"/>
              <a:ext cx="238055" cy="3542"/>
            </a:xfrm>
            <a:prstGeom prst="straightConnector1">
              <a:avLst/>
            </a:prstGeom>
            <a:noFill/>
            <a:ln w="9525" cap="flat" cmpd="sng">
              <a:solidFill>
                <a:srgbClr val="181818"/>
              </a:solidFill>
              <a:prstDash val="dash"/>
              <a:round/>
              <a:headEnd type="none" w="sm" len="sm"/>
              <a:tailEnd type="none" w="sm" len="sm"/>
            </a:ln>
          </p:spPr>
        </p:cxnSp>
        <p:cxnSp>
          <p:nvCxnSpPr>
            <p:cNvPr id="1281" name="Google Shape;1281;p51"/>
            <p:cNvCxnSpPr/>
            <p:nvPr/>
          </p:nvCxnSpPr>
          <p:spPr>
            <a:xfrm flipH="1">
              <a:off x="799632" y="4048010"/>
              <a:ext cx="238055" cy="3542"/>
            </a:xfrm>
            <a:prstGeom prst="straightConnector1">
              <a:avLst/>
            </a:prstGeom>
            <a:noFill/>
            <a:ln w="9525" cap="flat" cmpd="sng">
              <a:solidFill>
                <a:srgbClr val="181818"/>
              </a:solidFill>
              <a:prstDash val="dash"/>
              <a:round/>
              <a:headEnd type="none" w="sm" len="sm"/>
              <a:tailEnd type="none" w="sm" len="sm"/>
            </a:ln>
          </p:spPr>
        </p:cxnSp>
        <p:cxnSp>
          <p:nvCxnSpPr>
            <p:cNvPr id="1282" name="Google Shape;1282;p51"/>
            <p:cNvCxnSpPr/>
            <p:nvPr/>
          </p:nvCxnSpPr>
          <p:spPr>
            <a:xfrm flipH="1">
              <a:off x="807819" y="4315210"/>
              <a:ext cx="238055" cy="3542"/>
            </a:xfrm>
            <a:prstGeom prst="straightConnector1">
              <a:avLst/>
            </a:prstGeom>
            <a:noFill/>
            <a:ln w="9525" cap="flat" cmpd="sng">
              <a:solidFill>
                <a:srgbClr val="181818"/>
              </a:solidFill>
              <a:prstDash val="dash"/>
              <a:round/>
              <a:headEnd type="none" w="sm" len="sm"/>
              <a:tailEnd type="none" w="sm" len="sm"/>
            </a:ln>
          </p:spPr>
        </p:cxnSp>
        <p:cxnSp>
          <p:nvCxnSpPr>
            <p:cNvPr id="1283" name="Google Shape;1283;p51"/>
            <p:cNvCxnSpPr/>
            <p:nvPr/>
          </p:nvCxnSpPr>
          <p:spPr>
            <a:xfrm flipH="1">
              <a:off x="806622" y="4590309"/>
              <a:ext cx="238055" cy="3542"/>
            </a:xfrm>
            <a:prstGeom prst="straightConnector1">
              <a:avLst/>
            </a:prstGeom>
            <a:noFill/>
            <a:ln w="9525" cap="flat" cmpd="sng">
              <a:solidFill>
                <a:srgbClr val="181818"/>
              </a:solidFill>
              <a:prstDash val="dash"/>
              <a:round/>
              <a:headEnd type="none" w="sm" len="sm"/>
              <a:tailEnd type="none" w="sm" len="sm"/>
            </a:ln>
          </p:spPr>
        </p:cxnSp>
        <p:sp>
          <p:nvSpPr>
            <p:cNvPr id="1284" name="Google Shape;1284;p51"/>
            <p:cNvSpPr/>
            <p:nvPr/>
          </p:nvSpPr>
          <p:spPr>
            <a:xfrm>
              <a:off x="785140" y="3743610"/>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85" name="Google Shape;1285;p51"/>
            <p:cNvSpPr/>
            <p:nvPr/>
          </p:nvSpPr>
          <p:spPr>
            <a:xfrm>
              <a:off x="787213" y="4038172"/>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86" name="Google Shape;1286;p51"/>
            <p:cNvSpPr/>
            <p:nvPr/>
          </p:nvSpPr>
          <p:spPr>
            <a:xfrm>
              <a:off x="785079" y="4296216"/>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87" name="Google Shape;1287;p51"/>
            <p:cNvSpPr/>
            <p:nvPr/>
          </p:nvSpPr>
          <p:spPr>
            <a:xfrm>
              <a:off x="787229" y="4572612"/>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288" name="Google Shape;1288;p51"/>
          <p:cNvGrpSpPr/>
          <p:nvPr/>
        </p:nvGrpSpPr>
        <p:grpSpPr>
          <a:xfrm>
            <a:off x="2281044" y="7037313"/>
            <a:ext cx="612831" cy="657706"/>
            <a:chOff x="1582541" y="3125920"/>
            <a:chExt cx="612831" cy="657706"/>
          </a:xfrm>
        </p:grpSpPr>
        <p:pic>
          <p:nvPicPr>
            <p:cNvPr id="1289" name="Google Shape;1289;p51" descr="CoELIB Egerton | LinkedIn"/>
            <p:cNvPicPr preferRelativeResize="0"/>
            <p:nvPr/>
          </p:nvPicPr>
          <p:blipFill rotWithShape="1">
            <a:blip r:embed="rId20">
              <a:alphaModFix/>
            </a:blip>
            <a:srcRect/>
            <a:stretch/>
          </p:blipFill>
          <p:spPr>
            <a:xfrm>
              <a:off x="1582541" y="3179172"/>
              <a:ext cx="282163" cy="282163"/>
            </a:xfrm>
            <a:prstGeom prst="rect">
              <a:avLst/>
            </a:prstGeom>
            <a:noFill/>
            <a:ln>
              <a:noFill/>
            </a:ln>
          </p:spPr>
        </p:pic>
        <p:pic>
          <p:nvPicPr>
            <p:cNvPr id="1290" name="Google Shape;1290;p51" descr="Nakuru Box - Nakuru Box"/>
            <p:cNvPicPr preferRelativeResize="0"/>
            <p:nvPr/>
          </p:nvPicPr>
          <p:blipFill rotWithShape="1">
            <a:blip r:embed="rId21">
              <a:alphaModFix/>
            </a:blip>
            <a:srcRect/>
            <a:stretch/>
          </p:blipFill>
          <p:spPr>
            <a:xfrm>
              <a:off x="1592219" y="3456497"/>
              <a:ext cx="276275" cy="276275"/>
            </a:xfrm>
            <a:prstGeom prst="rect">
              <a:avLst/>
            </a:prstGeom>
            <a:noFill/>
            <a:ln>
              <a:noFill/>
            </a:ln>
          </p:spPr>
        </p:pic>
        <p:sp>
          <p:nvSpPr>
            <p:cNvPr id="1291" name="Google Shape;1291;p51"/>
            <p:cNvSpPr/>
            <p:nvPr/>
          </p:nvSpPr>
          <p:spPr>
            <a:xfrm rot="10800000">
              <a:off x="2149653" y="3125920"/>
              <a:ext cx="45719" cy="657706"/>
            </a:xfrm>
            <a:prstGeom prst="leftBracket">
              <a:avLst>
                <a:gd name="adj" fmla="val 8333"/>
              </a:avLst>
            </a:prstGeom>
            <a:noFill/>
            <a:ln w="9525" cap="flat" cmpd="sng">
              <a:solidFill>
                <a:srgbClr val="181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1292" name="Google Shape;1292;p51"/>
            <p:cNvCxnSpPr/>
            <p:nvPr/>
          </p:nvCxnSpPr>
          <p:spPr>
            <a:xfrm flipH="1">
              <a:off x="1952639" y="3284149"/>
              <a:ext cx="238055" cy="3542"/>
            </a:xfrm>
            <a:prstGeom prst="straightConnector1">
              <a:avLst/>
            </a:prstGeom>
            <a:noFill/>
            <a:ln w="9525" cap="flat" cmpd="sng">
              <a:solidFill>
                <a:srgbClr val="181818"/>
              </a:solidFill>
              <a:prstDash val="dash"/>
              <a:round/>
              <a:headEnd type="none" w="sm" len="sm"/>
              <a:tailEnd type="none" w="sm" len="sm"/>
            </a:ln>
          </p:spPr>
        </p:cxnSp>
        <p:cxnSp>
          <p:nvCxnSpPr>
            <p:cNvPr id="1293" name="Google Shape;1293;p51"/>
            <p:cNvCxnSpPr/>
            <p:nvPr/>
          </p:nvCxnSpPr>
          <p:spPr>
            <a:xfrm flipH="1">
              <a:off x="1952638" y="3607707"/>
              <a:ext cx="238055" cy="3542"/>
            </a:xfrm>
            <a:prstGeom prst="straightConnector1">
              <a:avLst/>
            </a:prstGeom>
            <a:noFill/>
            <a:ln w="9525" cap="flat" cmpd="sng">
              <a:solidFill>
                <a:srgbClr val="181818"/>
              </a:solidFill>
              <a:prstDash val="dash"/>
              <a:round/>
              <a:headEnd type="none" w="sm" len="sm"/>
              <a:tailEnd type="none" w="sm" len="sm"/>
            </a:ln>
          </p:spPr>
        </p:cxnSp>
        <p:sp>
          <p:nvSpPr>
            <p:cNvPr id="1294" name="Google Shape;1294;p51"/>
            <p:cNvSpPr/>
            <p:nvPr/>
          </p:nvSpPr>
          <p:spPr>
            <a:xfrm>
              <a:off x="1915246" y="3276432"/>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95" name="Google Shape;1295;p51"/>
            <p:cNvSpPr/>
            <p:nvPr/>
          </p:nvSpPr>
          <p:spPr>
            <a:xfrm>
              <a:off x="1923197" y="3583638"/>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296" name="Google Shape;1296;p51"/>
          <p:cNvGrpSpPr/>
          <p:nvPr/>
        </p:nvGrpSpPr>
        <p:grpSpPr>
          <a:xfrm>
            <a:off x="858771" y="7670275"/>
            <a:ext cx="860201" cy="731520"/>
            <a:chOff x="858771" y="7445112"/>
            <a:chExt cx="860201" cy="731520"/>
          </a:xfrm>
        </p:grpSpPr>
        <p:pic>
          <p:nvPicPr>
            <p:cNvPr id="1297" name="Google Shape;1297;p51" descr="Home - iCONS HUB"/>
            <p:cNvPicPr preferRelativeResize="0"/>
            <p:nvPr/>
          </p:nvPicPr>
          <p:blipFill rotWithShape="1">
            <a:blip r:embed="rId22">
              <a:alphaModFix/>
            </a:blip>
            <a:srcRect/>
            <a:stretch/>
          </p:blipFill>
          <p:spPr>
            <a:xfrm>
              <a:off x="1079128" y="7724506"/>
              <a:ext cx="285003" cy="375590"/>
            </a:xfrm>
            <a:prstGeom prst="rect">
              <a:avLst/>
            </a:prstGeom>
            <a:noFill/>
            <a:ln>
              <a:noFill/>
            </a:ln>
          </p:spPr>
        </p:pic>
        <p:sp>
          <p:nvSpPr>
            <p:cNvPr id="1298" name="Google Shape;1298;p51"/>
            <p:cNvSpPr/>
            <p:nvPr/>
          </p:nvSpPr>
          <p:spPr>
            <a:xfrm rot="10800000">
              <a:off x="1673253" y="7445112"/>
              <a:ext cx="45719" cy="731520"/>
            </a:xfrm>
            <a:prstGeom prst="leftBracket">
              <a:avLst>
                <a:gd name="adj" fmla="val 8333"/>
              </a:avLst>
            </a:prstGeom>
            <a:noFill/>
            <a:ln w="9525" cap="flat" cmpd="sng">
              <a:solidFill>
                <a:srgbClr val="181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1299" name="Google Shape;1299;p51"/>
            <p:cNvCxnSpPr/>
            <p:nvPr/>
          </p:nvCxnSpPr>
          <p:spPr>
            <a:xfrm flipH="1">
              <a:off x="1465768" y="7957647"/>
              <a:ext cx="238055" cy="4668"/>
            </a:xfrm>
            <a:prstGeom prst="straightConnector1">
              <a:avLst/>
            </a:prstGeom>
            <a:noFill/>
            <a:ln w="9525" cap="flat" cmpd="sng">
              <a:solidFill>
                <a:srgbClr val="181818"/>
              </a:solidFill>
              <a:prstDash val="dash"/>
              <a:round/>
              <a:headEnd type="none" w="sm" len="sm"/>
              <a:tailEnd type="none" w="sm" len="sm"/>
            </a:ln>
          </p:spPr>
        </p:cxnSp>
        <p:cxnSp>
          <p:nvCxnSpPr>
            <p:cNvPr id="1300" name="Google Shape;1300;p51"/>
            <p:cNvCxnSpPr/>
            <p:nvPr/>
          </p:nvCxnSpPr>
          <p:spPr>
            <a:xfrm flipH="1">
              <a:off x="1465768" y="7523120"/>
              <a:ext cx="238055" cy="4668"/>
            </a:xfrm>
            <a:prstGeom prst="straightConnector1">
              <a:avLst/>
            </a:prstGeom>
            <a:noFill/>
            <a:ln w="9525" cap="flat" cmpd="sng">
              <a:solidFill>
                <a:srgbClr val="181818"/>
              </a:solidFill>
              <a:prstDash val="dash"/>
              <a:round/>
              <a:headEnd type="none" w="sm" len="sm"/>
              <a:tailEnd type="none" w="sm" len="sm"/>
            </a:ln>
          </p:spPr>
        </p:cxnSp>
        <p:sp>
          <p:nvSpPr>
            <p:cNvPr id="1301" name="Google Shape;1301;p51"/>
            <p:cNvSpPr/>
            <p:nvPr/>
          </p:nvSpPr>
          <p:spPr>
            <a:xfrm>
              <a:off x="1429115" y="7936242"/>
              <a:ext cx="45720" cy="60789"/>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302" name="Google Shape;1302;p51" descr="Mashinani HUB - Are you within Nyamira County and its environs? Join us  this Friday as we discuss on our community needs and come up with  sustainable solution and plan on the"/>
            <p:cNvPicPr preferRelativeResize="0"/>
            <p:nvPr/>
          </p:nvPicPr>
          <p:blipFill rotWithShape="1">
            <a:blip r:embed="rId23">
              <a:alphaModFix/>
            </a:blip>
            <a:srcRect t="21008" b="61689"/>
            <a:stretch/>
          </p:blipFill>
          <p:spPr>
            <a:xfrm>
              <a:off x="858771" y="7500549"/>
              <a:ext cx="549123" cy="144381"/>
            </a:xfrm>
            <a:prstGeom prst="rect">
              <a:avLst/>
            </a:prstGeom>
            <a:noFill/>
            <a:ln>
              <a:noFill/>
            </a:ln>
          </p:spPr>
        </p:pic>
        <p:sp>
          <p:nvSpPr>
            <p:cNvPr id="1303" name="Google Shape;1303;p51"/>
            <p:cNvSpPr/>
            <p:nvPr/>
          </p:nvSpPr>
          <p:spPr>
            <a:xfrm>
              <a:off x="1421104" y="7506664"/>
              <a:ext cx="45720" cy="60789"/>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304" name="Google Shape;1304;p51"/>
          <p:cNvSpPr txBox="1"/>
          <p:nvPr/>
        </p:nvSpPr>
        <p:spPr>
          <a:xfrm>
            <a:off x="1705970" y="7512294"/>
            <a:ext cx="503205" cy="2194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chemeClr val="dk1"/>
                </a:solidFill>
                <a:latin typeface="Calibri"/>
                <a:ea typeface="Calibri"/>
                <a:cs typeface="Calibri"/>
                <a:sym typeface="Calibri"/>
              </a:rPr>
              <a:t>Kisii</a:t>
            </a:r>
            <a:endParaRPr sz="900" b="1">
              <a:solidFill>
                <a:schemeClr val="dk1"/>
              </a:solidFill>
              <a:latin typeface="Calibri"/>
              <a:ea typeface="Calibri"/>
              <a:cs typeface="Calibri"/>
              <a:sym typeface="Calibri"/>
            </a:endParaRPr>
          </a:p>
        </p:txBody>
      </p:sp>
      <p:grpSp>
        <p:nvGrpSpPr>
          <p:cNvPr id="1305" name="Google Shape;1305;p51"/>
          <p:cNvGrpSpPr/>
          <p:nvPr/>
        </p:nvGrpSpPr>
        <p:grpSpPr>
          <a:xfrm>
            <a:off x="3599114" y="7484980"/>
            <a:ext cx="681934" cy="304762"/>
            <a:chOff x="3700187" y="4477961"/>
            <a:chExt cx="681934" cy="304762"/>
          </a:xfrm>
        </p:grpSpPr>
        <p:pic>
          <p:nvPicPr>
            <p:cNvPr id="1306" name="Google Shape;1306;p51" descr="Sote Hub – Turning Ideas Into Business"/>
            <p:cNvPicPr preferRelativeResize="0"/>
            <p:nvPr/>
          </p:nvPicPr>
          <p:blipFill rotWithShape="1">
            <a:blip r:embed="rId24">
              <a:alphaModFix/>
            </a:blip>
            <a:srcRect/>
            <a:stretch/>
          </p:blipFill>
          <p:spPr>
            <a:xfrm>
              <a:off x="4032762" y="4520204"/>
              <a:ext cx="349359" cy="204494"/>
            </a:xfrm>
            <a:prstGeom prst="rect">
              <a:avLst/>
            </a:prstGeom>
            <a:noFill/>
            <a:ln>
              <a:noFill/>
            </a:ln>
          </p:spPr>
        </p:pic>
        <p:sp>
          <p:nvSpPr>
            <p:cNvPr id="1307" name="Google Shape;1307;p51"/>
            <p:cNvSpPr/>
            <p:nvPr/>
          </p:nvSpPr>
          <p:spPr>
            <a:xfrm>
              <a:off x="3700187" y="4477961"/>
              <a:ext cx="45719" cy="304762"/>
            </a:xfrm>
            <a:prstGeom prst="leftBracket">
              <a:avLst>
                <a:gd name="adj" fmla="val 8333"/>
              </a:avLst>
            </a:prstGeom>
            <a:noFill/>
            <a:ln w="9525" cap="flat" cmpd="sng">
              <a:solidFill>
                <a:srgbClr val="181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1308" name="Google Shape;1308;p51"/>
            <p:cNvCxnSpPr/>
            <p:nvPr/>
          </p:nvCxnSpPr>
          <p:spPr>
            <a:xfrm flipH="1">
              <a:off x="3705103" y="4626800"/>
              <a:ext cx="238055" cy="3542"/>
            </a:xfrm>
            <a:prstGeom prst="straightConnector1">
              <a:avLst/>
            </a:prstGeom>
            <a:noFill/>
            <a:ln w="9525" cap="flat" cmpd="sng">
              <a:solidFill>
                <a:srgbClr val="181818"/>
              </a:solidFill>
              <a:prstDash val="dash"/>
              <a:round/>
              <a:headEnd type="none" w="sm" len="sm"/>
              <a:tailEnd type="none" w="sm" len="sm"/>
            </a:ln>
          </p:spPr>
        </p:cxnSp>
        <p:sp>
          <p:nvSpPr>
            <p:cNvPr id="1309" name="Google Shape;1309;p51"/>
            <p:cNvSpPr/>
            <p:nvPr/>
          </p:nvSpPr>
          <p:spPr>
            <a:xfrm>
              <a:off x="3940791" y="4610065"/>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310" name="Google Shape;1310;p51"/>
          <p:cNvSpPr txBox="1"/>
          <p:nvPr/>
        </p:nvSpPr>
        <p:spPr>
          <a:xfrm>
            <a:off x="3676923" y="6574615"/>
            <a:ext cx="782325"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b="1">
                <a:solidFill>
                  <a:schemeClr val="lt2"/>
                </a:solidFill>
                <a:latin typeface="Calibri"/>
                <a:ea typeface="Calibri"/>
                <a:cs typeface="Calibri"/>
                <a:sym typeface="Calibri"/>
              </a:rPr>
              <a:t>Taita </a:t>
            </a:r>
            <a:endParaRPr/>
          </a:p>
          <a:p>
            <a:pPr marL="0" marR="0" lvl="0" indent="0" algn="l" rtl="0">
              <a:spcBef>
                <a:spcPts val="0"/>
              </a:spcBef>
              <a:spcAft>
                <a:spcPts val="0"/>
              </a:spcAft>
              <a:buNone/>
            </a:pPr>
            <a:r>
              <a:rPr lang="en-US" sz="800" b="1">
                <a:solidFill>
                  <a:schemeClr val="lt2"/>
                </a:solidFill>
                <a:latin typeface="Calibri"/>
                <a:ea typeface="Calibri"/>
                <a:cs typeface="Calibri"/>
                <a:sym typeface="Calibri"/>
              </a:rPr>
              <a:t>Taveta</a:t>
            </a:r>
            <a:endParaRPr/>
          </a:p>
        </p:txBody>
      </p:sp>
      <p:grpSp>
        <p:nvGrpSpPr>
          <p:cNvPr id="1311" name="Google Shape;1311;p51"/>
          <p:cNvGrpSpPr/>
          <p:nvPr/>
        </p:nvGrpSpPr>
        <p:grpSpPr>
          <a:xfrm>
            <a:off x="1685166" y="1456646"/>
            <a:ext cx="4623559" cy="2650465"/>
            <a:chOff x="1602984" y="1339708"/>
            <a:chExt cx="4695455" cy="2498129"/>
          </a:xfrm>
        </p:grpSpPr>
        <p:pic>
          <p:nvPicPr>
            <p:cNvPr id="1312" name="Google Shape;1312;p51" descr="m:lab East Africa - Home | Facebook"/>
            <p:cNvPicPr preferRelativeResize="0"/>
            <p:nvPr/>
          </p:nvPicPr>
          <p:blipFill rotWithShape="1">
            <a:blip r:embed="rId25">
              <a:alphaModFix/>
            </a:blip>
            <a:srcRect b="37009"/>
            <a:stretch/>
          </p:blipFill>
          <p:spPr>
            <a:xfrm>
              <a:off x="3369735" y="2663179"/>
              <a:ext cx="388829" cy="169308"/>
            </a:xfrm>
            <a:prstGeom prst="rect">
              <a:avLst/>
            </a:prstGeom>
            <a:noFill/>
            <a:ln>
              <a:noFill/>
            </a:ln>
          </p:spPr>
        </p:pic>
        <p:pic>
          <p:nvPicPr>
            <p:cNvPr id="1313" name="Google Shape;1313;p51" descr="iHub (@iHub) / Twitter"/>
            <p:cNvPicPr preferRelativeResize="0"/>
            <p:nvPr/>
          </p:nvPicPr>
          <p:blipFill rotWithShape="1">
            <a:blip r:embed="rId26">
              <a:alphaModFix/>
            </a:blip>
            <a:srcRect t="30025" b="25235"/>
            <a:stretch/>
          </p:blipFill>
          <p:spPr>
            <a:xfrm>
              <a:off x="3336679" y="1856058"/>
              <a:ext cx="394480" cy="133520"/>
            </a:xfrm>
            <a:prstGeom prst="rect">
              <a:avLst/>
            </a:prstGeom>
            <a:noFill/>
            <a:ln>
              <a:noFill/>
            </a:ln>
          </p:spPr>
        </p:pic>
        <p:pic>
          <p:nvPicPr>
            <p:cNvPr id="1314" name="Google Shape;1314;p51" descr="StartUpAfrica | Facebook"/>
            <p:cNvPicPr preferRelativeResize="0"/>
            <p:nvPr/>
          </p:nvPicPr>
          <p:blipFill rotWithShape="1">
            <a:blip r:embed="rId27">
              <a:alphaModFix/>
            </a:blip>
            <a:srcRect/>
            <a:stretch/>
          </p:blipFill>
          <p:spPr>
            <a:xfrm>
              <a:off x="3234225" y="3310644"/>
              <a:ext cx="480071" cy="125175"/>
            </a:xfrm>
            <a:prstGeom prst="rect">
              <a:avLst/>
            </a:prstGeom>
            <a:noFill/>
            <a:ln>
              <a:noFill/>
            </a:ln>
          </p:spPr>
        </p:pic>
        <p:pic>
          <p:nvPicPr>
            <p:cNvPr id="1315" name="Google Shape;1315;p51" descr="GSMA Africa (@GSMAAfrica) / Twitter"/>
            <p:cNvPicPr preferRelativeResize="0"/>
            <p:nvPr/>
          </p:nvPicPr>
          <p:blipFill rotWithShape="1">
            <a:blip r:embed="rId28">
              <a:alphaModFix/>
            </a:blip>
            <a:srcRect/>
            <a:stretch/>
          </p:blipFill>
          <p:spPr>
            <a:xfrm>
              <a:off x="2389196" y="2226331"/>
              <a:ext cx="269425" cy="203832"/>
            </a:xfrm>
            <a:prstGeom prst="rect">
              <a:avLst/>
            </a:prstGeom>
            <a:noFill/>
            <a:ln>
              <a:noFill/>
            </a:ln>
          </p:spPr>
        </p:pic>
        <p:pic>
          <p:nvPicPr>
            <p:cNvPr id="1316" name="Google Shape;1316;p51" descr="Lawyers Hub Kenya – VC4A"/>
            <p:cNvPicPr preferRelativeResize="0"/>
            <p:nvPr/>
          </p:nvPicPr>
          <p:blipFill rotWithShape="1">
            <a:blip r:embed="rId29">
              <a:alphaModFix/>
            </a:blip>
            <a:srcRect/>
            <a:stretch/>
          </p:blipFill>
          <p:spPr>
            <a:xfrm>
              <a:off x="3441794" y="2823484"/>
              <a:ext cx="298882" cy="226118"/>
            </a:xfrm>
            <a:prstGeom prst="rect">
              <a:avLst/>
            </a:prstGeom>
            <a:noFill/>
            <a:ln>
              <a:noFill/>
            </a:ln>
          </p:spPr>
        </p:pic>
        <p:pic>
          <p:nvPicPr>
            <p:cNvPr id="1317" name="Google Shape;1317;p51" descr="MyRide Africa Blog"/>
            <p:cNvPicPr preferRelativeResize="0"/>
            <p:nvPr/>
          </p:nvPicPr>
          <p:blipFill rotWithShape="1">
            <a:blip r:embed="rId30">
              <a:alphaModFix/>
            </a:blip>
            <a:srcRect/>
            <a:stretch/>
          </p:blipFill>
          <p:spPr>
            <a:xfrm>
              <a:off x="2342819" y="1991103"/>
              <a:ext cx="394793" cy="223721"/>
            </a:xfrm>
            <a:prstGeom prst="rect">
              <a:avLst/>
            </a:prstGeom>
            <a:noFill/>
            <a:ln>
              <a:noFill/>
            </a:ln>
          </p:spPr>
        </p:pic>
        <p:pic>
          <p:nvPicPr>
            <p:cNvPr id="1318" name="Google Shape;1318;p51" descr="Nairobi Garage // Connect Cowork Create // Flexible working"/>
            <p:cNvPicPr preferRelativeResize="0"/>
            <p:nvPr/>
          </p:nvPicPr>
          <p:blipFill rotWithShape="1">
            <a:blip r:embed="rId31">
              <a:alphaModFix/>
            </a:blip>
            <a:srcRect/>
            <a:stretch/>
          </p:blipFill>
          <p:spPr>
            <a:xfrm>
              <a:off x="2355028" y="2848115"/>
              <a:ext cx="340084" cy="257289"/>
            </a:xfrm>
            <a:prstGeom prst="rect">
              <a:avLst/>
            </a:prstGeom>
            <a:noFill/>
            <a:ln>
              <a:noFill/>
            </a:ln>
          </p:spPr>
        </p:pic>
        <p:pic>
          <p:nvPicPr>
            <p:cNvPr id="1319" name="Google Shape;1319;p51" descr="Contact Us - Catalyst Fund"/>
            <p:cNvPicPr preferRelativeResize="0"/>
            <p:nvPr/>
          </p:nvPicPr>
          <p:blipFill rotWithShape="1">
            <a:blip r:embed="rId32">
              <a:alphaModFix/>
            </a:blip>
            <a:srcRect/>
            <a:stretch/>
          </p:blipFill>
          <p:spPr>
            <a:xfrm>
              <a:off x="4260164" y="3235103"/>
              <a:ext cx="575690" cy="145927"/>
            </a:xfrm>
            <a:prstGeom prst="rect">
              <a:avLst/>
            </a:prstGeom>
            <a:noFill/>
            <a:ln>
              <a:noFill/>
            </a:ln>
          </p:spPr>
        </p:pic>
        <p:pic>
          <p:nvPicPr>
            <p:cNvPr id="1320" name="Google Shape;1320;p51" descr="Ongoza - Home | Facebook"/>
            <p:cNvPicPr preferRelativeResize="0"/>
            <p:nvPr/>
          </p:nvPicPr>
          <p:blipFill rotWithShape="1">
            <a:blip r:embed="rId33">
              <a:alphaModFix/>
            </a:blip>
            <a:srcRect/>
            <a:stretch/>
          </p:blipFill>
          <p:spPr>
            <a:xfrm>
              <a:off x="2451955" y="1767197"/>
              <a:ext cx="238276" cy="180266"/>
            </a:xfrm>
            <a:prstGeom prst="rect">
              <a:avLst/>
            </a:prstGeom>
            <a:noFill/>
            <a:ln>
              <a:noFill/>
            </a:ln>
          </p:spPr>
        </p:pic>
        <p:pic>
          <p:nvPicPr>
            <p:cNvPr id="1321" name="Google Shape;1321;p51" descr="Home - SPRING Accelerator"/>
            <p:cNvPicPr preferRelativeResize="0"/>
            <p:nvPr/>
          </p:nvPicPr>
          <p:blipFill rotWithShape="1">
            <a:blip r:embed="rId34">
              <a:alphaModFix/>
            </a:blip>
            <a:srcRect/>
            <a:stretch/>
          </p:blipFill>
          <p:spPr>
            <a:xfrm>
              <a:off x="3213968" y="3491021"/>
              <a:ext cx="529770" cy="82588"/>
            </a:xfrm>
            <a:prstGeom prst="rect">
              <a:avLst/>
            </a:prstGeom>
            <a:noFill/>
            <a:ln>
              <a:noFill/>
            </a:ln>
          </p:spPr>
        </p:pic>
        <p:pic>
          <p:nvPicPr>
            <p:cNvPr id="1322" name="Google Shape;1322;p51" descr="Nailab (Nairobi Incubation Lab) - Home | Facebook"/>
            <p:cNvPicPr preferRelativeResize="0"/>
            <p:nvPr/>
          </p:nvPicPr>
          <p:blipFill rotWithShape="1">
            <a:blip r:embed="rId35">
              <a:alphaModFix/>
            </a:blip>
            <a:srcRect/>
            <a:stretch/>
          </p:blipFill>
          <p:spPr>
            <a:xfrm>
              <a:off x="3385591" y="1996214"/>
              <a:ext cx="360837" cy="272990"/>
            </a:xfrm>
            <a:prstGeom prst="rect">
              <a:avLst/>
            </a:prstGeom>
            <a:noFill/>
            <a:ln>
              <a:noFill/>
            </a:ln>
          </p:spPr>
        </p:pic>
        <p:pic>
          <p:nvPicPr>
            <p:cNvPr id="1323" name="Google Shape;1323;p51" descr="E4Impact Accelerator Program for Kenyan Entrepreneurs – VC4A"/>
            <p:cNvPicPr preferRelativeResize="0"/>
            <p:nvPr/>
          </p:nvPicPr>
          <p:blipFill rotWithShape="1">
            <a:blip r:embed="rId36">
              <a:alphaModFix/>
            </a:blip>
            <a:srcRect/>
            <a:stretch/>
          </p:blipFill>
          <p:spPr>
            <a:xfrm>
              <a:off x="3417944" y="1641858"/>
              <a:ext cx="328069" cy="174110"/>
            </a:xfrm>
            <a:prstGeom prst="rect">
              <a:avLst/>
            </a:prstGeom>
            <a:noFill/>
            <a:ln>
              <a:noFill/>
            </a:ln>
          </p:spPr>
        </p:pic>
        <p:pic>
          <p:nvPicPr>
            <p:cNvPr id="1324" name="Google Shape;1324;p51" descr="SME Support Centre"/>
            <p:cNvPicPr preferRelativeResize="0"/>
            <p:nvPr/>
          </p:nvPicPr>
          <p:blipFill rotWithShape="1">
            <a:blip r:embed="rId37">
              <a:alphaModFix/>
            </a:blip>
            <a:srcRect/>
            <a:stretch/>
          </p:blipFill>
          <p:spPr>
            <a:xfrm>
              <a:off x="3372059" y="3067777"/>
              <a:ext cx="347192" cy="165211"/>
            </a:xfrm>
            <a:prstGeom prst="rect">
              <a:avLst/>
            </a:prstGeom>
            <a:noFill/>
            <a:ln>
              <a:noFill/>
            </a:ln>
          </p:spPr>
        </p:pic>
        <p:pic>
          <p:nvPicPr>
            <p:cNvPr id="1325" name="Google Shape;1325;p51" descr="ygap – kenya accelerator – ygap – Backing Local Change"/>
            <p:cNvPicPr preferRelativeResize="0"/>
            <p:nvPr/>
          </p:nvPicPr>
          <p:blipFill rotWithShape="1">
            <a:blip r:embed="rId38">
              <a:alphaModFix/>
            </a:blip>
            <a:srcRect/>
            <a:stretch/>
          </p:blipFill>
          <p:spPr>
            <a:xfrm>
              <a:off x="3381949" y="3689491"/>
              <a:ext cx="350107" cy="91767"/>
            </a:xfrm>
            <a:prstGeom prst="rect">
              <a:avLst/>
            </a:prstGeom>
            <a:noFill/>
            <a:ln>
              <a:noFill/>
            </a:ln>
          </p:spPr>
        </p:pic>
        <p:pic>
          <p:nvPicPr>
            <p:cNvPr id="1326" name="Google Shape;1326;p51" descr="MEST Africa – VC4A"/>
            <p:cNvPicPr preferRelativeResize="0"/>
            <p:nvPr/>
          </p:nvPicPr>
          <p:blipFill rotWithShape="1">
            <a:blip r:embed="rId39">
              <a:alphaModFix/>
            </a:blip>
            <a:srcRect/>
            <a:stretch/>
          </p:blipFill>
          <p:spPr>
            <a:xfrm>
              <a:off x="3434143" y="1379386"/>
              <a:ext cx="308154" cy="233133"/>
            </a:xfrm>
            <a:prstGeom prst="rect">
              <a:avLst/>
            </a:prstGeom>
            <a:noFill/>
            <a:ln>
              <a:noFill/>
            </a:ln>
          </p:spPr>
        </p:pic>
        <p:pic>
          <p:nvPicPr>
            <p:cNvPr id="1327" name="Google Shape;1327;p51" descr="The Entrepreneurs Hub - Home | Facebook"/>
            <p:cNvPicPr preferRelativeResize="0"/>
            <p:nvPr/>
          </p:nvPicPr>
          <p:blipFill rotWithShape="1">
            <a:blip r:embed="rId40">
              <a:alphaModFix/>
            </a:blip>
            <a:srcRect t="19177" b="22811"/>
            <a:stretch/>
          </p:blipFill>
          <p:spPr>
            <a:xfrm>
              <a:off x="3410084" y="2265345"/>
              <a:ext cx="330591" cy="145091"/>
            </a:xfrm>
            <a:prstGeom prst="rect">
              <a:avLst/>
            </a:prstGeom>
            <a:noFill/>
            <a:ln>
              <a:noFill/>
            </a:ln>
          </p:spPr>
        </p:pic>
        <p:pic>
          <p:nvPicPr>
            <p:cNvPr id="1328" name="Google Shape;1328;p51" descr="Africa Textile Collect – | Home"/>
            <p:cNvPicPr preferRelativeResize="0"/>
            <p:nvPr/>
          </p:nvPicPr>
          <p:blipFill rotWithShape="1">
            <a:blip r:embed="rId41">
              <a:alphaModFix/>
            </a:blip>
            <a:srcRect/>
            <a:stretch/>
          </p:blipFill>
          <p:spPr>
            <a:xfrm>
              <a:off x="2320877" y="2430163"/>
              <a:ext cx="351882" cy="177154"/>
            </a:xfrm>
            <a:prstGeom prst="rect">
              <a:avLst/>
            </a:prstGeom>
            <a:noFill/>
            <a:ln>
              <a:noFill/>
            </a:ln>
          </p:spPr>
        </p:pic>
        <p:pic>
          <p:nvPicPr>
            <p:cNvPr id="1329" name="Google Shape;1329;p51" descr="Cisco Networking Academy Advances Digital Skills in Kenya – The254Hub"/>
            <p:cNvPicPr preferRelativeResize="0"/>
            <p:nvPr/>
          </p:nvPicPr>
          <p:blipFill rotWithShape="1">
            <a:blip r:embed="rId42">
              <a:alphaModFix/>
            </a:blip>
            <a:srcRect/>
            <a:stretch/>
          </p:blipFill>
          <p:spPr>
            <a:xfrm>
              <a:off x="5422949" y="2835195"/>
              <a:ext cx="318374" cy="134884"/>
            </a:xfrm>
            <a:prstGeom prst="rect">
              <a:avLst/>
            </a:prstGeom>
            <a:noFill/>
            <a:ln>
              <a:noFill/>
            </a:ln>
          </p:spPr>
        </p:pic>
        <p:pic>
          <p:nvPicPr>
            <p:cNvPr id="1330" name="Google Shape;1330;p51" descr="Contact - Circular Innovation Hub"/>
            <p:cNvPicPr preferRelativeResize="0"/>
            <p:nvPr/>
          </p:nvPicPr>
          <p:blipFill rotWithShape="1">
            <a:blip r:embed="rId43">
              <a:alphaModFix/>
            </a:blip>
            <a:srcRect/>
            <a:stretch/>
          </p:blipFill>
          <p:spPr>
            <a:xfrm>
              <a:off x="2060318" y="1339708"/>
              <a:ext cx="634794" cy="256551"/>
            </a:xfrm>
            <a:prstGeom prst="rect">
              <a:avLst/>
            </a:prstGeom>
            <a:noFill/>
            <a:ln>
              <a:noFill/>
            </a:ln>
          </p:spPr>
        </p:pic>
        <p:pic>
          <p:nvPicPr>
            <p:cNvPr id="1331" name="Google Shape;1331;p51" descr="Endeavour Africa Ltd. - Home | Facebook"/>
            <p:cNvPicPr preferRelativeResize="0"/>
            <p:nvPr/>
          </p:nvPicPr>
          <p:blipFill rotWithShape="1">
            <a:blip r:embed="rId44">
              <a:alphaModFix/>
            </a:blip>
            <a:srcRect l="19350" t="16730" r="17837" b="12163"/>
            <a:stretch/>
          </p:blipFill>
          <p:spPr>
            <a:xfrm>
              <a:off x="3385590" y="2436019"/>
              <a:ext cx="374720" cy="210864"/>
            </a:xfrm>
            <a:prstGeom prst="rect">
              <a:avLst/>
            </a:prstGeom>
            <a:noFill/>
            <a:ln>
              <a:noFill/>
            </a:ln>
          </p:spPr>
        </p:pic>
        <p:pic>
          <p:nvPicPr>
            <p:cNvPr id="1332" name="Google Shape;1332;p51"/>
            <p:cNvPicPr preferRelativeResize="0"/>
            <p:nvPr/>
          </p:nvPicPr>
          <p:blipFill rotWithShape="1">
            <a:blip r:embed="rId45">
              <a:alphaModFix/>
            </a:blip>
            <a:srcRect t="25180" b="23727"/>
            <a:stretch/>
          </p:blipFill>
          <p:spPr>
            <a:xfrm>
              <a:off x="5339568" y="2623832"/>
              <a:ext cx="436783" cy="168833"/>
            </a:xfrm>
            <a:prstGeom prst="rect">
              <a:avLst/>
            </a:prstGeom>
            <a:noFill/>
            <a:ln>
              <a:noFill/>
            </a:ln>
          </p:spPr>
        </p:pic>
        <p:pic>
          <p:nvPicPr>
            <p:cNvPr id="1333" name="Google Shape;1333;p51" descr="Mettā Nairobi - Home | Facebook"/>
            <p:cNvPicPr preferRelativeResize="0"/>
            <p:nvPr/>
          </p:nvPicPr>
          <p:blipFill rotWithShape="1">
            <a:blip r:embed="rId46">
              <a:alphaModFix/>
            </a:blip>
            <a:srcRect/>
            <a:stretch/>
          </p:blipFill>
          <p:spPr>
            <a:xfrm>
              <a:off x="5453125" y="1360647"/>
              <a:ext cx="310671" cy="235037"/>
            </a:xfrm>
            <a:prstGeom prst="rect">
              <a:avLst/>
            </a:prstGeom>
            <a:noFill/>
            <a:ln>
              <a:noFill/>
            </a:ln>
          </p:spPr>
        </p:pic>
        <p:pic>
          <p:nvPicPr>
            <p:cNvPr id="1334" name="Google Shape;1334;p51" descr="BitHub Africa Melanin Academy"/>
            <p:cNvPicPr preferRelativeResize="0"/>
            <p:nvPr/>
          </p:nvPicPr>
          <p:blipFill rotWithShape="1">
            <a:blip r:embed="rId47">
              <a:alphaModFix/>
            </a:blip>
            <a:srcRect/>
            <a:stretch/>
          </p:blipFill>
          <p:spPr>
            <a:xfrm>
              <a:off x="5173709" y="1608731"/>
              <a:ext cx="604156" cy="155928"/>
            </a:xfrm>
            <a:prstGeom prst="rect">
              <a:avLst/>
            </a:prstGeom>
            <a:noFill/>
            <a:ln>
              <a:noFill/>
            </a:ln>
          </p:spPr>
        </p:pic>
        <p:pic>
          <p:nvPicPr>
            <p:cNvPr id="1335" name="Google Shape;1335;p51" descr="Contact ⋆ Peleza International"/>
            <p:cNvPicPr preferRelativeResize="0"/>
            <p:nvPr/>
          </p:nvPicPr>
          <p:blipFill rotWithShape="1">
            <a:blip r:embed="rId48">
              <a:alphaModFix/>
            </a:blip>
            <a:srcRect/>
            <a:stretch/>
          </p:blipFill>
          <p:spPr>
            <a:xfrm>
              <a:off x="5239502" y="3032564"/>
              <a:ext cx="527824" cy="150565"/>
            </a:xfrm>
            <a:prstGeom prst="rect">
              <a:avLst/>
            </a:prstGeom>
            <a:noFill/>
            <a:ln>
              <a:noFill/>
            </a:ln>
          </p:spPr>
        </p:pic>
        <p:pic>
          <p:nvPicPr>
            <p:cNvPr id="1336" name="Google Shape;1336;p51" descr="Food AFrica Accelerator - Crunchbase Investor Profile &amp; Investments"/>
            <p:cNvPicPr preferRelativeResize="0"/>
            <p:nvPr/>
          </p:nvPicPr>
          <p:blipFill rotWithShape="1">
            <a:blip r:embed="rId49">
              <a:alphaModFix/>
            </a:blip>
            <a:srcRect t="37164" b="41042"/>
            <a:stretch/>
          </p:blipFill>
          <p:spPr>
            <a:xfrm>
              <a:off x="1815787" y="1584748"/>
              <a:ext cx="979796" cy="161540"/>
            </a:xfrm>
            <a:prstGeom prst="rect">
              <a:avLst/>
            </a:prstGeom>
            <a:noFill/>
            <a:ln>
              <a:noFill/>
            </a:ln>
          </p:spPr>
        </p:pic>
        <p:pic>
          <p:nvPicPr>
            <p:cNvPr id="1337" name="Google Shape;1337;p51" descr="Partner kit - GrowthAfrica"/>
            <p:cNvPicPr preferRelativeResize="0"/>
            <p:nvPr/>
          </p:nvPicPr>
          <p:blipFill rotWithShape="1">
            <a:blip r:embed="rId50">
              <a:alphaModFix/>
            </a:blip>
            <a:srcRect/>
            <a:stretch/>
          </p:blipFill>
          <p:spPr>
            <a:xfrm>
              <a:off x="5324666" y="1990929"/>
              <a:ext cx="436736" cy="200770"/>
            </a:xfrm>
            <a:prstGeom prst="rect">
              <a:avLst/>
            </a:prstGeom>
            <a:noFill/>
            <a:ln>
              <a:noFill/>
            </a:ln>
          </p:spPr>
        </p:pic>
        <p:pic>
          <p:nvPicPr>
            <p:cNvPr id="1338" name="Google Shape;1338;p51" descr="Entrepreneur Support Hub | SNDBX | The Village Formula | Nairobi"/>
            <p:cNvPicPr preferRelativeResize="0"/>
            <p:nvPr/>
          </p:nvPicPr>
          <p:blipFill rotWithShape="1">
            <a:blip r:embed="rId51">
              <a:alphaModFix/>
            </a:blip>
            <a:srcRect/>
            <a:stretch/>
          </p:blipFill>
          <p:spPr>
            <a:xfrm>
              <a:off x="5228046" y="3677941"/>
              <a:ext cx="529651" cy="84359"/>
            </a:xfrm>
            <a:prstGeom prst="rect">
              <a:avLst/>
            </a:prstGeom>
            <a:noFill/>
            <a:ln>
              <a:noFill/>
            </a:ln>
          </p:spPr>
        </p:pic>
        <p:pic>
          <p:nvPicPr>
            <p:cNvPr id="1339" name="Google Shape;1339;p51" descr="Wylde International - Home | Facebook"/>
            <p:cNvPicPr preferRelativeResize="0"/>
            <p:nvPr/>
          </p:nvPicPr>
          <p:blipFill rotWithShape="1">
            <a:blip r:embed="rId52">
              <a:alphaModFix/>
            </a:blip>
            <a:srcRect l="-2891" t="28988" r="-2" b="35126"/>
            <a:stretch/>
          </p:blipFill>
          <p:spPr>
            <a:xfrm>
              <a:off x="5288890" y="3465063"/>
              <a:ext cx="484433" cy="127816"/>
            </a:xfrm>
            <a:prstGeom prst="rect">
              <a:avLst/>
            </a:prstGeom>
            <a:noFill/>
            <a:ln>
              <a:noFill/>
            </a:ln>
          </p:spPr>
        </p:pic>
        <p:pic>
          <p:nvPicPr>
            <p:cNvPr id="1340" name="Google Shape;1340;p51" descr="Mara Foundation - Crunchbase Investor Profile &amp; Investments"/>
            <p:cNvPicPr preferRelativeResize="0"/>
            <p:nvPr/>
          </p:nvPicPr>
          <p:blipFill rotWithShape="1">
            <a:blip r:embed="rId53">
              <a:alphaModFix/>
            </a:blip>
            <a:srcRect/>
            <a:stretch/>
          </p:blipFill>
          <p:spPr>
            <a:xfrm>
              <a:off x="5340667" y="1793263"/>
              <a:ext cx="395401" cy="163845"/>
            </a:xfrm>
            <a:prstGeom prst="rect">
              <a:avLst/>
            </a:prstGeom>
            <a:noFill/>
            <a:ln>
              <a:noFill/>
            </a:ln>
          </p:spPr>
        </p:pic>
        <p:pic>
          <p:nvPicPr>
            <p:cNvPr id="1341" name="Google Shape;1341;p51" descr="EO Accelerator Kenya - Professional Training - Entrepreneur Organization  Accelerator Kenya | LinkedIn"/>
            <p:cNvPicPr preferRelativeResize="0"/>
            <p:nvPr/>
          </p:nvPicPr>
          <p:blipFill rotWithShape="1">
            <a:blip r:embed="rId54">
              <a:alphaModFix/>
            </a:blip>
            <a:srcRect/>
            <a:stretch/>
          </p:blipFill>
          <p:spPr>
            <a:xfrm>
              <a:off x="5326662" y="2167926"/>
              <a:ext cx="487932" cy="369143"/>
            </a:xfrm>
            <a:prstGeom prst="rect">
              <a:avLst/>
            </a:prstGeom>
            <a:noFill/>
            <a:ln>
              <a:noFill/>
            </a:ln>
          </p:spPr>
        </p:pic>
        <p:pic>
          <p:nvPicPr>
            <p:cNvPr id="1342" name="Google Shape;1342;p51" descr="PAWA 254 Archives - PAWA254"/>
            <p:cNvPicPr preferRelativeResize="0"/>
            <p:nvPr/>
          </p:nvPicPr>
          <p:blipFill rotWithShape="1">
            <a:blip r:embed="rId55">
              <a:alphaModFix/>
            </a:blip>
            <a:srcRect/>
            <a:stretch/>
          </p:blipFill>
          <p:spPr>
            <a:xfrm>
              <a:off x="5404189" y="2461584"/>
              <a:ext cx="351884" cy="190154"/>
            </a:xfrm>
            <a:prstGeom prst="rect">
              <a:avLst/>
            </a:prstGeom>
            <a:noFill/>
            <a:ln>
              <a:noFill/>
            </a:ln>
          </p:spPr>
        </p:pic>
        <p:pic>
          <p:nvPicPr>
            <p:cNvPr id="1343" name="Google Shape;1343;p51" descr="Our locations | United Nations Development Programme"/>
            <p:cNvPicPr preferRelativeResize="0"/>
            <p:nvPr/>
          </p:nvPicPr>
          <p:blipFill rotWithShape="1">
            <a:blip r:embed="rId56">
              <a:alphaModFix/>
            </a:blip>
            <a:srcRect t="23612" b="28919"/>
            <a:stretch/>
          </p:blipFill>
          <p:spPr>
            <a:xfrm>
              <a:off x="5295580" y="3240255"/>
              <a:ext cx="527824" cy="182396"/>
            </a:xfrm>
            <a:prstGeom prst="rect">
              <a:avLst/>
            </a:prstGeom>
            <a:noFill/>
            <a:ln>
              <a:noFill/>
            </a:ln>
          </p:spPr>
        </p:pic>
        <p:sp>
          <p:nvSpPr>
            <p:cNvPr id="1344" name="Google Shape;1344;p51"/>
            <p:cNvSpPr/>
            <p:nvPr/>
          </p:nvSpPr>
          <p:spPr>
            <a:xfrm flipH="1">
              <a:off x="6187391" y="1361449"/>
              <a:ext cx="98560" cy="2476388"/>
            </a:xfrm>
            <a:prstGeom prst="leftBracket">
              <a:avLst>
                <a:gd name="adj" fmla="val 8333"/>
              </a:avLst>
            </a:prstGeom>
            <a:noFill/>
            <a:ln w="9525" cap="flat" cmpd="sng">
              <a:solidFill>
                <a:srgbClr val="181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1345" name="Google Shape;1345;p51"/>
            <p:cNvCxnSpPr/>
            <p:nvPr/>
          </p:nvCxnSpPr>
          <p:spPr>
            <a:xfrm flipH="1">
              <a:off x="5936145" y="1490525"/>
              <a:ext cx="351882" cy="3961"/>
            </a:xfrm>
            <a:prstGeom prst="straightConnector1">
              <a:avLst/>
            </a:prstGeom>
            <a:noFill/>
            <a:ln w="9525" cap="flat" cmpd="sng">
              <a:solidFill>
                <a:srgbClr val="181818"/>
              </a:solidFill>
              <a:prstDash val="dash"/>
              <a:round/>
              <a:headEnd type="none" w="sm" len="sm"/>
              <a:tailEnd type="none" w="sm" len="sm"/>
            </a:ln>
          </p:spPr>
        </p:cxnSp>
        <p:cxnSp>
          <p:nvCxnSpPr>
            <p:cNvPr id="1346" name="Google Shape;1346;p51"/>
            <p:cNvCxnSpPr/>
            <p:nvPr/>
          </p:nvCxnSpPr>
          <p:spPr>
            <a:xfrm flipH="1">
              <a:off x="5930695" y="1698027"/>
              <a:ext cx="351882" cy="3961"/>
            </a:xfrm>
            <a:prstGeom prst="straightConnector1">
              <a:avLst/>
            </a:prstGeom>
            <a:noFill/>
            <a:ln w="9525" cap="flat" cmpd="sng">
              <a:solidFill>
                <a:srgbClr val="181818"/>
              </a:solidFill>
              <a:prstDash val="dash"/>
              <a:round/>
              <a:headEnd type="none" w="sm" len="sm"/>
              <a:tailEnd type="none" w="sm" len="sm"/>
            </a:ln>
          </p:spPr>
        </p:cxnSp>
        <p:cxnSp>
          <p:nvCxnSpPr>
            <p:cNvPr id="1347" name="Google Shape;1347;p51"/>
            <p:cNvCxnSpPr/>
            <p:nvPr/>
          </p:nvCxnSpPr>
          <p:spPr>
            <a:xfrm flipH="1">
              <a:off x="5917014" y="1885909"/>
              <a:ext cx="351882" cy="3961"/>
            </a:xfrm>
            <a:prstGeom prst="straightConnector1">
              <a:avLst/>
            </a:prstGeom>
            <a:noFill/>
            <a:ln w="9525" cap="flat" cmpd="sng">
              <a:solidFill>
                <a:srgbClr val="181818"/>
              </a:solidFill>
              <a:prstDash val="dash"/>
              <a:round/>
              <a:headEnd type="none" w="sm" len="sm"/>
              <a:tailEnd type="none" w="sm" len="sm"/>
            </a:ln>
          </p:spPr>
        </p:cxnSp>
        <p:cxnSp>
          <p:nvCxnSpPr>
            <p:cNvPr id="1348" name="Google Shape;1348;p51"/>
            <p:cNvCxnSpPr/>
            <p:nvPr/>
          </p:nvCxnSpPr>
          <p:spPr>
            <a:xfrm flipH="1">
              <a:off x="5917014" y="2096711"/>
              <a:ext cx="351882" cy="3961"/>
            </a:xfrm>
            <a:prstGeom prst="straightConnector1">
              <a:avLst/>
            </a:prstGeom>
            <a:noFill/>
            <a:ln w="9525" cap="flat" cmpd="sng">
              <a:solidFill>
                <a:srgbClr val="181818"/>
              </a:solidFill>
              <a:prstDash val="dash"/>
              <a:round/>
              <a:headEnd type="none" w="sm" len="sm"/>
              <a:tailEnd type="none" w="sm" len="sm"/>
            </a:ln>
          </p:spPr>
        </p:cxnSp>
        <p:cxnSp>
          <p:nvCxnSpPr>
            <p:cNvPr id="1349" name="Google Shape;1349;p51"/>
            <p:cNvCxnSpPr/>
            <p:nvPr/>
          </p:nvCxnSpPr>
          <p:spPr>
            <a:xfrm flipH="1">
              <a:off x="5930695" y="2328248"/>
              <a:ext cx="351882" cy="3961"/>
            </a:xfrm>
            <a:prstGeom prst="straightConnector1">
              <a:avLst/>
            </a:prstGeom>
            <a:noFill/>
            <a:ln w="9525" cap="flat" cmpd="sng">
              <a:solidFill>
                <a:srgbClr val="181818"/>
              </a:solidFill>
              <a:prstDash val="dash"/>
              <a:round/>
              <a:headEnd type="none" w="sm" len="sm"/>
              <a:tailEnd type="none" w="sm" len="sm"/>
            </a:ln>
          </p:spPr>
        </p:cxnSp>
        <p:cxnSp>
          <p:nvCxnSpPr>
            <p:cNvPr id="1350" name="Google Shape;1350;p51"/>
            <p:cNvCxnSpPr/>
            <p:nvPr/>
          </p:nvCxnSpPr>
          <p:spPr>
            <a:xfrm flipH="1">
              <a:off x="5932828" y="2534430"/>
              <a:ext cx="351882" cy="3961"/>
            </a:xfrm>
            <a:prstGeom prst="straightConnector1">
              <a:avLst/>
            </a:prstGeom>
            <a:noFill/>
            <a:ln w="9525" cap="flat" cmpd="sng">
              <a:solidFill>
                <a:srgbClr val="181818"/>
              </a:solidFill>
              <a:prstDash val="dash"/>
              <a:round/>
              <a:headEnd type="none" w="sm" len="sm"/>
              <a:tailEnd type="none" w="sm" len="sm"/>
            </a:ln>
          </p:spPr>
        </p:cxnSp>
        <p:cxnSp>
          <p:nvCxnSpPr>
            <p:cNvPr id="1351" name="Google Shape;1351;p51"/>
            <p:cNvCxnSpPr/>
            <p:nvPr/>
          </p:nvCxnSpPr>
          <p:spPr>
            <a:xfrm flipH="1">
              <a:off x="5930695" y="2733247"/>
              <a:ext cx="351882" cy="3961"/>
            </a:xfrm>
            <a:prstGeom prst="straightConnector1">
              <a:avLst/>
            </a:prstGeom>
            <a:noFill/>
            <a:ln w="9525" cap="flat" cmpd="sng">
              <a:solidFill>
                <a:srgbClr val="181818"/>
              </a:solidFill>
              <a:prstDash val="dash"/>
              <a:round/>
              <a:headEnd type="none" w="sm" len="sm"/>
              <a:tailEnd type="none" w="sm" len="sm"/>
            </a:ln>
          </p:spPr>
        </p:cxnSp>
        <p:cxnSp>
          <p:nvCxnSpPr>
            <p:cNvPr id="1352" name="Google Shape;1352;p51"/>
            <p:cNvCxnSpPr/>
            <p:nvPr/>
          </p:nvCxnSpPr>
          <p:spPr>
            <a:xfrm flipH="1">
              <a:off x="5946557" y="2902637"/>
              <a:ext cx="351882" cy="3961"/>
            </a:xfrm>
            <a:prstGeom prst="straightConnector1">
              <a:avLst/>
            </a:prstGeom>
            <a:noFill/>
            <a:ln w="9525" cap="flat" cmpd="sng">
              <a:solidFill>
                <a:srgbClr val="181818"/>
              </a:solidFill>
              <a:prstDash val="dash"/>
              <a:round/>
              <a:headEnd type="none" w="sm" len="sm"/>
              <a:tailEnd type="none" w="sm" len="sm"/>
            </a:ln>
          </p:spPr>
        </p:cxnSp>
        <p:cxnSp>
          <p:nvCxnSpPr>
            <p:cNvPr id="1353" name="Google Shape;1353;p51"/>
            <p:cNvCxnSpPr/>
            <p:nvPr/>
          </p:nvCxnSpPr>
          <p:spPr>
            <a:xfrm flipH="1">
              <a:off x="5917014" y="3101455"/>
              <a:ext cx="351882" cy="3961"/>
            </a:xfrm>
            <a:prstGeom prst="straightConnector1">
              <a:avLst/>
            </a:prstGeom>
            <a:noFill/>
            <a:ln w="9525" cap="flat" cmpd="sng">
              <a:solidFill>
                <a:srgbClr val="181818"/>
              </a:solidFill>
              <a:prstDash val="dash"/>
              <a:round/>
              <a:headEnd type="none" w="sm" len="sm"/>
              <a:tailEnd type="none" w="sm" len="sm"/>
            </a:ln>
          </p:spPr>
        </p:cxnSp>
        <p:cxnSp>
          <p:nvCxnSpPr>
            <p:cNvPr id="1354" name="Google Shape;1354;p51"/>
            <p:cNvCxnSpPr/>
            <p:nvPr/>
          </p:nvCxnSpPr>
          <p:spPr>
            <a:xfrm flipH="1">
              <a:off x="5917184" y="3315099"/>
              <a:ext cx="351882" cy="3961"/>
            </a:xfrm>
            <a:prstGeom prst="straightConnector1">
              <a:avLst/>
            </a:prstGeom>
            <a:noFill/>
            <a:ln w="9525" cap="flat" cmpd="sng">
              <a:solidFill>
                <a:srgbClr val="181818"/>
              </a:solidFill>
              <a:prstDash val="dash"/>
              <a:round/>
              <a:headEnd type="none" w="sm" len="sm"/>
              <a:tailEnd type="none" w="sm" len="sm"/>
            </a:ln>
          </p:spPr>
        </p:cxnSp>
        <p:sp>
          <p:nvSpPr>
            <p:cNvPr id="1355" name="Google Shape;1355;p51"/>
            <p:cNvSpPr/>
            <p:nvPr/>
          </p:nvSpPr>
          <p:spPr>
            <a:xfrm>
              <a:off x="5864257" y="1474550"/>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56" name="Google Shape;1356;p51"/>
            <p:cNvSpPr/>
            <p:nvPr/>
          </p:nvSpPr>
          <p:spPr>
            <a:xfrm>
              <a:off x="5866071" y="1676770"/>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57" name="Google Shape;1357;p51"/>
            <p:cNvSpPr/>
            <p:nvPr/>
          </p:nvSpPr>
          <p:spPr>
            <a:xfrm>
              <a:off x="5863385" y="1867856"/>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58" name="Google Shape;1358;p51"/>
            <p:cNvSpPr/>
            <p:nvPr/>
          </p:nvSpPr>
          <p:spPr>
            <a:xfrm>
              <a:off x="5863385" y="2092485"/>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59" name="Google Shape;1359;p51"/>
            <p:cNvSpPr/>
            <p:nvPr/>
          </p:nvSpPr>
          <p:spPr>
            <a:xfrm>
              <a:off x="5874912" y="2287988"/>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60" name="Google Shape;1360;p51"/>
            <p:cNvSpPr/>
            <p:nvPr/>
          </p:nvSpPr>
          <p:spPr>
            <a:xfrm>
              <a:off x="5874912" y="2517952"/>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61" name="Google Shape;1361;p51"/>
            <p:cNvSpPr/>
            <p:nvPr/>
          </p:nvSpPr>
          <p:spPr>
            <a:xfrm>
              <a:off x="5874912" y="2710594"/>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62" name="Google Shape;1362;p51"/>
            <p:cNvSpPr/>
            <p:nvPr/>
          </p:nvSpPr>
          <p:spPr>
            <a:xfrm>
              <a:off x="5893206" y="2881059"/>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63" name="Google Shape;1363;p51"/>
            <p:cNvSpPr/>
            <p:nvPr/>
          </p:nvSpPr>
          <p:spPr>
            <a:xfrm>
              <a:off x="5863113" y="3072287"/>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64" name="Google Shape;1364;p51"/>
            <p:cNvSpPr/>
            <p:nvPr/>
          </p:nvSpPr>
          <p:spPr>
            <a:xfrm>
              <a:off x="5876396" y="3297526"/>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65" name="Google Shape;1365;p51"/>
            <p:cNvCxnSpPr/>
            <p:nvPr/>
          </p:nvCxnSpPr>
          <p:spPr>
            <a:xfrm flipH="1">
              <a:off x="5917014" y="3520786"/>
              <a:ext cx="351882" cy="3961"/>
            </a:xfrm>
            <a:prstGeom prst="straightConnector1">
              <a:avLst/>
            </a:prstGeom>
            <a:noFill/>
            <a:ln w="9525" cap="flat" cmpd="sng">
              <a:solidFill>
                <a:srgbClr val="181818"/>
              </a:solidFill>
              <a:prstDash val="dash"/>
              <a:round/>
              <a:headEnd type="none" w="sm" len="sm"/>
              <a:tailEnd type="none" w="sm" len="sm"/>
            </a:ln>
          </p:spPr>
        </p:cxnSp>
        <p:cxnSp>
          <p:nvCxnSpPr>
            <p:cNvPr id="1366" name="Google Shape;1366;p51"/>
            <p:cNvCxnSpPr/>
            <p:nvPr/>
          </p:nvCxnSpPr>
          <p:spPr>
            <a:xfrm flipH="1">
              <a:off x="5917014" y="3704814"/>
              <a:ext cx="351882" cy="3961"/>
            </a:xfrm>
            <a:prstGeom prst="straightConnector1">
              <a:avLst/>
            </a:prstGeom>
            <a:noFill/>
            <a:ln w="9525" cap="flat" cmpd="sng">
              <a:solidFill>
                <a:srgbClr val="181818"/>
              </a:solidFill>
              <a:prstDash val="dash"/>
              <a:round/>
              <a:headEnd type="none" w="sm" len="sm"/>
              <a:tailEnd type="none" w="sm" len="sm"/>
            </a:ln>
          </p:spPr>
        </p:cxnSp>
        <p:sp>
          <p:nvSpPr>
            <p:cNvPr id="1367" name="Google Shape;1367;p51"/>
            <p:cNvSpPr/>
            <p:nvPr/>
          </p:nvSpPr>
          <p:spPr>
            <a:xfrm>
              <a:off x="5865784" y="3496974"/>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68" name="Google Shape;1368;p51"/>
            <p:cNvSpPr/>
            <p:nvPr/>
          </p:nvSpPr>
          <p:spPr>
            <a:xfrm>
              <a:off x="5865784" y="3691237"/>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369" name="Google Shape;1369;p51" descr="Incubator Nest Hub - Home | Facebook"/>
            <p:cNvPicPr preferRelativeResize="0"/>
            <p:nvPr/>
          </p:nvPicPr>
          <p:blipFill rotWithShape="1">
            <a:blip r:embed="rId57">
              <a:alphaModFix/>
            </a:blip>
            <a:srcRect t="28191" b="22283"/>
            <a:stretch/>
          </p:blipFill>
          <p:spPr>
            <a:xfrm>
              <a:off x="4257684" y="3587408"/>
              <a:ext cx="634794" cy="237845"/>
            </a:xfrm>
            <a:prstGeom prst="rect">
              <a:avLst/>
            </a:prstGeom>
            <a:noFill/>
            <a:ln>
              <a:noFill/>
            </a:ln>
          </p:spPr>
        </p:pic>
        <p:pic>
          <p:nvPicPr>
            <p:cNvPr id="1370" name="Google Shape;1370;p51" descr="HiiL Innovation Hub Southern Africa - Home | Facebook"/>
            <p:cNvPicPr preferRelativeResize="0"/>
            <p:nvPr/>
          </p:nvPicPr>
          <p:blipFill rotWithShape="1">
            <a:blip r:embed="rId58">
              <a:alphaModFix/>
            </a:blip>
            <a:srcRect/>
            <a:stretch/>
          </p:blipFill>
          <p:spPr>
            <a:xfrm>
              <a:off x="4536807" y="1792486"/>
              <a:ext cx="322143" cy="243716"/>
            </a:xfrm>
            <a:prstGeom prst="rect">
              <a:avLst/>
            </a:prstGeom>
            <a:noFill/>
            <a:ln>
              <a:noFill/>
            </a:ln>
          </p:spPr>
        </p:pic>
        <p:pic>
          <p:nvPicPr>
            <p:cNvPr id="1371" name="Google Shape;1371;p51" descr="Africa Mobility Initiative"/>
            <p:cNvPicPr preferRelativeResize="0"/>
            <p:nvPr/>
          </p:nvPicPr>
          <p:blipFill rotWithShape="1">
            <a:blip r:embed="rId59">
              <a:alphaModFix/>
            </a:blip>
            <a:srcRect/>
            <a:stretch/>
          </p:blipFill>
          <p:spPr>
            <a:xfrm>
              <a:off x="4377439" y="1632865"/>
              <a:ext cx="475889" cy="118783"/>
            </a:xfrm>
            <a:prstGeom prst="rect">
              <a:avLst/>
            </a:prstGeom>
            <a:noFill/>
            <a:ln>
              <a:noFill/>
            </a:ln>
          </p:spPr>
        </p:pic>
        <p:pic>
          <p:nvPicPr>
            <p:cNvPr id="1372" name="Google Shape;1372;p51" descr="Home - Pangea Accelerator"/>
            <p:cNvPicPr preferRelativeResize="0"/>
            <p:nvPr/>
          </p:nvPicPr>
          <p:blipFill rotWithShape="1">
            <a:blip r:embed="rId60">
              <a:alphaModFix/>
            </a:blip>
            <a:srcRect/>
            <a:stretch/>
          </p:blipFill>
          <p:spPr>
            <a:xfrm>
              <a:off x="4126017" y="2050359"/>
              <a:ext cx="724632" cy="164465"/>
            </a:xfrm>
            <a:prstGeom prst="rect">
              <a:avLst/>
            </a:prstGeom>
            <a:noFill/>
            <a:ln>
              <a:noFill/>
            </a:ln>
          </p:spPr>
        </p:pic>
        <p:pic>
          <p:nvPicPr>
            <p:cNvPr id="1373" name="Google Shape;1373;p51" descr="GrowthHub - Crunchbase Investor Profile &amp; Investments"/>
            <p:cNvPicPr preferRelativeResize="0"/>
            <p:nvPr/>
          </p:nvPicPr>
          <p:blipFill rotWithShape="1">
            <a:blip r:embed="rId61">
              <a:alphaModFix/>
            </a:blip>
            <a:srcRect l="-593" t="41623" r="592" b="39913"/>
            <a:stretch/>
          </p:blipFill>
          <p:spPr>
            <a:xfrm>
              <a:off x="1602984" y="2686983"/>
              <a:ext cx="1373901" cy="110848"/>
            </a:xfrm>
            <a:prstGeom prst="rect">
              <a:avLst/>
            </a:prstGeom>
            <a:noFill/>
            <a:ln>
              <a:noFill/>
            </a:ln>
          </p:spPr>
        </p:pic>
        <p:pic>
          <p:nvPicPr>
            <p:cNvPr id="1374" name="Google Shape;1374;p51" descr="Fie_Labs Innovation Hub | LinkedIn"/>
            <p:cNvPicPr preferRelativeResize="0"/>
            <p:nvPr/>
          </p:nvPicPr>
          <p:blipFill rotWithShape="1">
            <a:blip r:embed="rId62">
              <a:alphaModFix/>
            </a:blip>
            <a:srcRect t="27005" b="28910"/>
            <a:stretch/>
          </p:blipFill>
          <p:spPr>
            <a:xfrm>
              <a:off x="4124459" y="3413481"/>
              <a:ext cx="709456" cy="236612"/>
            </a:xfrm>
            <a:prstGeom prst="rect">
              <a:avLst/>
            </a:prstGeom>
            <a:noFill/>
            <a:ln>
              <a:noFill/>
            </a:ln>
          </p:spPr>
        </p:pic>
        <p:pic>
          <p:nvPicPr>
            <p:cNvPr id="1375" name="Google Shape;1375;p51" descr="Ikigai – Flexible &amp; Inspiring Office Spaces"/>
            <p:cNvPicPr preferRelativeResize="0"/>
            <p:nvPr/>
          </p:nvPicPr>
          <p:blipFill rotWithShape="1">
            <a:blip r:embed="rId63">
              <a:alphaModFix/>
            </a:blip>
            <a:srcRect/>
            <a:stretch/>
          </p:blipFill>
          <p:spPr>
            <a:xfrm>
              <a:off x="4259701" y="2661270"/>
              <a:ext cx="634794" cy="160909"/>
            </a:xfrm>
            <a:prstGeom prst="rect">
              <a:avLst/>
            </a:prstGeom>
            <a:noFill/>
            <a:ln>
              <a:noFill/>
            </a:ln>
          </p:spPr>
        </p:pic>
        <p:pic>
          <p:nvPicPr>
            <p:cNvPr id="1376" name="Google Shape;1376;p51" descr="Home | Somo Africa"/>
            <p:cNvPicPr preferRelativeResize="0"/>
            <p:nvPr/>
          </p:nvPicPr>
          <p:blipFill rotWithShape="1">
            <a:blip r:embed="rId18">
              <a:alphaModFix/>
            </a:blip>
            <a:srcRect/>
            <a:stretch/>
          </p:blipFill>
          <p:spPr>
            <a:xfrm>
              <a:off x="4618485" y="2441896"/>
              <a:ext cx="240094" cy="181642"/>
            </a:xfrm>
            <a:prstGeom prst="rect">
              <a:avLst/>
            </a:prstGeom>
            <a:noFill/>
            <a:ln>
              <a:noFill/>
            </a:ln>
          </p:spPr>
        </p:pic>
        <p:pic>
          <p:nvPicPr>
            <p:cNvPr id="1377" name="Google Shape;1377;p51" descr="Sinapis - Home | Facebook"/>
            <p:cNvPicPr preferRelativeResize="0"/>
            <p:nvPr/>
          </p:nvPicPr>
          <p:blipFill rotWithShape="1">
            <a:blip r:embed="rId19">
              <a:alphaModFix/>
            </a:blip>
            <a:srcRect t="33336" r="1919" b="31087"/>
            <a:stretch/>
          </p:blipFill>
          <p:spPr>
            <a:xfrm>
              <a:off x="4289100" y="2257172"/>
              <a:ext cx="588659" cy="161541"/>
            </a:xfrm>
            <a:prstGeom prst="rect">
              <a:avLst/>
            </a:prstGeom>
            <a:noFill/>
            <a:ln>
              <a:noFill/>
            </a:ln>
          </p:spPr>
        </p:pic>
        <p:pic>
          <p:nvPicPr>
            <p:cNvPr id="1378" name="Google Shape;1378;p51" descr="Shelter Tech Nairobi Innovation Week Startup Competition 2019 (Funded to  Oslo Innovation Week in Norway) | Opportunities For Africans"/>
            <p:cNvPicPr preferRelativeResize="0"/>
            <p:nvPr/>
          </p:nvPicPr>
          <p:blipFill rotWithShape="1">
            <a:blip r:embed="rId64">
              <a:alphaModFix/>
            </a:blip>
            <a:srcRect/>
            <a:stretch/>
          </p:blipFill>
          <p:spPr>
            <a:xfrm>
              <a:off x="4332163" y="1445227"/>
              <a:ext cx="557081" cy="141941"/>
            </a:xfrm>
            <a:prstGeom prst="rect">
              <a:avLst/>
            </a:prstGeom>
            <a:noFill/>
            <a:ln>
              <a:noFill/>
            </a:ln>
          </p:spPr>
        </p:pic>
        <p:pic>
          <p:nvPicPr>
            <p:cNvPr id="1379" name="Google Shape;1379;p51" descr="Mobility Accelerator in Nairobi | Transformative Urban Mobility Initiative ( TUMI)"/>
            <p:cNvPicPr preferRelativeResize="0"/>
            <p:nvPr/>
          </p:nvPicPr>
          <p:blipFill rotWithShape="1">
            <a:blip r:embed="rId65">
              <a:alphaModFix/>
            </a:blip>
            <a:srcRect/>
            <a:stretch/>
          </p:blipFill>
          <p:spPr>
            <a:xfrm>
              <a:off x="4229372" y="2993246"/>
              <a:ext cx="659872" cy="262496"/>
            </a:xfrm>
            <a:prstGeom prst="rect">
              <a:avLst/>
            </a:prstGeom>
            <a:noFill/>
            <a:ln>
              <a:noFill/>
            </a:ln>
          </p:spPr>
        </p:pic>
        <p:pic>
          <p:nvPicPr>
            <p:cNvPr id="1380" name="Google Shape;1380;p51" descr="Afrilabs - Wikipedia"/>
            <p:cNvPicPr preferRelativeResize="0"/>
            <p:nvPr/>
          </p:nvPicPr>
          <p:blipFill rotWithShape="1">
            <a:blip r:embed="rId66">
              <a:alphaModFix/>
            </a:blip>
            <a:srcRect/>
            <a:stretch/>
          </p:blipFill>
          <p:spPr>
            <a:xfrm>
              <a:off x="3978983" y="2807215"/>
              <a:ext cx="963685" cy="255175"/>
            </a:xfrm>
            <a:prstGeom prst="rect">
              <a:avLst/>
            </a:prstGeom>
            <a:noFill/>
            <a:ln>
              <a:noFill/>
            </a:ln>
          </p:spPr>
        </p:pic>
        <p:sp>
          <p:nvSpPr>
            <p:cNvPr id="1381" name="Google Shape;1381;p51"/>
            <p:cNvSpPr/>
            <p:nvPr/>
          </p:nvSpPr>
          <p:spPr>
            <a:xfrm>
              <a:off x="5011283" y="1479628"/>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82" name="Google Shape;1382;p51"/>
            <p:cNvSpPr/>
            <p:nvPr/>
          </p:nvSpPr>
          <p:spPr>
            <a:xfrm>
              <a:off x="5009716" y="1680824"/>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83" name="Google Shape;1383;p51"/>
            <p:cNvSpPr/>
            <p:nvPr/>
          </p:nvSpPr>
          <p:spPr>
            <a:xfrm>
              <a:off x="5008785" y="1883342"/>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84" name="Google Shape;1384;p51"/>
            <p:cNvSpPr/>
            <p:nvPr/>
          </p:nvSpPr>
          <p:spPr>
            <a:xfrm>
              <a:off x="5009105" y="2106800"/>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85" name="Google Shape;1385;p51"/>
            <p:cNvSpPr/>
            <p:nvPr/>
          </p:nvSpPr>
          <p:spPr>
            <a:xfrm>
              <a:off x="5009083" y="2308229"/>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86" name="Google Shape;1386;p51"/>
            <p:cNvSpPr/>
            <p:nvPr/>
          </p:nvSpPr>
          <p:spPr>
            <a:xfrm>
              <a:off x="5008785" y="2532717"/>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87" name="Google Shape;1387;p51"/>
            <p:cNvSpPr/>
            <p:nvPr/>
          </p:nvSpPr>
          <p:spPr>
            <a:xfrm>
              <a:off x="5009805" y="2724986"/>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88" name="Google Shape;1388;p51"/>
            <p:cNvSpPr/>
            <p:nvPr/>
          </p:nvSpPr>
          <p:spPr>
            <a:xfrm>
              <a:off x="5008785" y="2896545"/>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89" name="Google Shape;1389;p51"/>
            <p:cNvSpPr/>
            <p:nvPr/>
          </p:nvSpPr>
          <p:spPr>
            <a:xfrm>
              <a:off x="5008785" y="3087350"/>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0" name="Google Shape;1390;p51"/>
            <p:cNvSpPr/>
            <p:nvPr/>
          </p:nvSpPr>
          <p:spPr>
            <a:xfrm>
              <a:off x="5008785" y="3293547"/>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1" name="Google Shape;1391;p51"/>
            <p:cNvSpPr/>
            <p:nvPr/>
          </p:nvSpPr>
          <p:spPr>
            <a:xfrm>
              <a:off x="5008785" y="3516732"/>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2" name="Google Shape;1392;p51"/>
            <p:cNvSpPr/>
            <p:nvPr/>
          </p:nvSpPr>
          <p:spPr>
            <a:xfrm>
              <a:off x="5009679" y="3704334"/>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3" name="Google Shape;1393;p51"/>
            <p:cNvSpPr/>
            <p:nvPr/>
          </p:nvSpPr>
          <p:spPr>
            <a:xfrm>
              <a:off x="3870834" y="1492165"/>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4" name="Google Shape;1394;p51"/>
            <p:cNvSpPr/>
            <p:nvPr/>
          </p:nvSpPr>
          <p:spPr>
            <a:xfrm>
              <a:off x="3869267" y="1693361"/>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5" name="Google Shape;1395;p51"/>
            <p:cNvSpPr/>
            <p:nvPr/>
          </p:nvSpPr>
          <p:spPr>
            <a:xfrm>
              <a:off x="3868336" y="1895880"/>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6" name="Google Shape;1396;p51"/>
            <p:cNvSpPr/>
            <p:nvPr/>
          </p:nvSpPr>
          <p:spPr>
            <a:xfrm>
              <a:off x="3868657" y="2119337"/>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7" name="Google Shape;1397;p51"/>
            <p:cNvSpPr/>
            <p:nvPr/>
          </p:nvSpPr>
          <p:spPr>
            <a:xfrm>
              <a:off x="3868635" y="2320766"/>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8" name="Google Shape;1398;p51"/>
            <p:cNvSpPr/>
            <p:nvPr/>
          </p:nvSpPr>
          <p:spPr>
            <a:xfrm>
              <a:off x="3868336" y="2545254"/>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9" name="Google Shape;1399;p51"/>
            <p:cNvSpPr/>
            <p:nvPr/>
          </p:nvSpPr>
          <p:spPr>
            <a:xfrm>
              <a:off x="3869356" y="2737523"/>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00" name="Google Shape;1400;p51"/>
            <p:cNvSpPr/>
            <p:nvPr/>
          </p:nvSpPr>
          <p:spPr>
            <a:xfrm>
              <a:off x="3868336" y="2909082"/>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01" name="Google Shape;1401;p51"/>
            <p:cNvSpPr/>
            <p:nvPr/>
          </p:nvSpPr>
          <p:spPr>
            <a:xfrm>
              <a:off x="3868336" y="3099887"/>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02" name="Google Shape;1402;p51"/>
            <p:cNvSpPr/>
            <p:nvPr/>
          </p:nvSpPr>
          <p:spPr>
            <a:xfrm>
              <a:off x="3868336" y="3306084"/>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03" name="Google Shape;1403;p51"/>
            <p:cNvSpPr/>
            <p:nvPr/>
          </p:nvSpPr>
          <p:spPr>
            <a:xfrm>
              <a:off x="3868336" y="3529269"/>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04" name="Google Shape;1404;p51"/>
            <p:cNvSpPr/>
            <p:nvPr/>
          </p:nvSpPr>
          <p:spPr>
            <a:xfrm>
              <a:off x="3869230" y="3716871"/>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05" name="Google Shape;1405;p51"/>
            <p:cNvSpPr/>
            <p:nvPr/>
          </p:nvSpPr>
          <p:spPr>
            <a:xfrm>
              <a:off x="2842814" y="1473153"/>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06" name="Google Shape;1406;p51"/>
            <p:cNvSpPr/>
            <p:nvPr/>
          </p:nvSpPr>
          <p:spPr>
            <a:xfrm>
              <a:off x="2841247" y="1674349"/>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07" name="Google Shape;1407;p51"/>
            <p:cNvSpPr/>
            <p:nvPr/>
          </p:nvSpPr>
          <p:spPr>
            <a:xfrm>
              <a:off x="2840316" y="1876868"/>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08" name="Google Shape;1408;p51"/>
            <p:cNvSpPr/>
            <p:nvPr/>
          </p:nvSpPr>
          <p:spPr>
            <a:xfrm>
              <a:off x="2840637" y="2100325"/>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09" name="Google Shape;1409;p51"/>
            <p:cNvSpPr/>
            <p:nvPr/>
          </p:nvSpPr>
          <p:spPr>
            <a:xfrm>
              <a:off x="2840615" y="2301754"/>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0" name="Google Shape;1410;p51"/>
            <p:cNvSpPr/>
            <p:nvPr/>
          </p:nvSpPr>
          <p:spPr>
            <a:xfrm>
              <a:off x="2840316" y="2526242"/>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1" name="Google Shape;1411;p51"/>
            <p:cNvSpPr/>
            <p:nvPr/>
          </p:nvSpPr>
          <p:spPr>
            <a:xfrm>
              <a:off x="2841336" y="2718511"/>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2" name="Google Shape;1412;p51"/>
            <p:cNvSpPr/>
            <p:nvPr/>
          </p:nvSpPr>
          <p:spPr>
            <a:xfrm>
              <a:off x="2840316" y="2890070"/>
              <a:ext cx="67581" cy="51585"/>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3" name="Google Shape;1413;p51"/>
            <p:cNvSpPr txBox="1"/>
            <p:nvPr/>
          </p:nvSpPr>
          <p:spPr>
            <a:xfrm>
              <a:off x="2149452" y="1747333"/>
              <a:ext cx="679202"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chemeClr val="lt2"/>
                  </a:solidFill>
                  <a:latin typeface="Calibri"/>
                  <a:ea typeface="Calibri"/>
                  <a:cs typeface="Calibri"/>
                  <a:sym typeface="Calibri"/>
                </a:rPr>
                <a:t>Turkana</a:t>
              </a:r>
              <a:endParaRPr/>
            </a:p>
          </p:txBody>
        </p:sp>
        <p:sp>
          <p:nvSpPr>
            <p:cNvPr id="1414" name="Google Shape;1414;p51"/>
            <p:cNvSpPr txBox="1"/>
            <p:nvPr/>
          </p:nvSpPr>
          <p:spPr>
            <a:xfrm>
              <a:off x="3641284" y="2864866"/>
              <a:ext cx="730071"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chemeClr val="lt2"/>
                  </a:solidFill>
                  <a:latin typeface="Calibri"/>
                  <a:ea typeface="Calibri"/>
                  <a:cs typeface="Calibri"/>
                  <a:sym typeface="Calibri"/>
                </a:rPr>
                <a:t>Garissa</a:t>
              </a:r>
              <a:endParaRPr/>
            </a:p>
          </p:txBody>
        </p:sp>
      </p:grpSp>
      <p:cxnSp>
        <p:nvCxnSpPr>
          <p:cNvPr id="1415" name="Google Shape;1415;p51"/>
          <p:cNvCxnSpPr>
            <a:stCxn id="1262" idx="1"/>
            <a:endCxn id="1221" idx="8"/>
          </p:cNvCxnSpPr>
          <p:nvPr/>
        </p:nvCxnSpPr>
        <p:spPr>
          <a:xfrm>
            <a:off x="1697628" y="4542908"/>
            <a:ext cx="1171800" cy="859800"/>
          </a:xfrm>
          <a:prstGeom prst="straightConnector1">
            <a:avLst/>
          </a:prstGeom>
          <a:noFill/>
          <a:ln w="9525" cap="flat" cmpd="sng">
            <a:solidFill>
              <a:srgbClr val="BFBFBF"/>
            </a:solidFill>
            <a:prstDash val="dash"/>
            <a:round/>
            <a:headEnd type="none" w="sm" len="sm"/>
            <a:tailEnd type="none" w="sm" len="sm"/>
          </a:ln>
        </p:spPr>
      </p:cxnSp>
      <p:cxnSp>
        <p:nvCxnSpPr>
          <p:cNvPr id="1416" name="Google Shape;1416;p51"/>
          <p:cNvCxnSpPr>
            <a:endCxn id="1178" idx="57"/>
          </p:cNvCxnSpPr>
          <p:nvPr/>
        </p:nvCxnSpPr>
        <p:spPr>
          <a:xfrm>
            <a:off x="2063510" y="5399541"/>
            <a:ext cx="600900" cy="252600"/>
          </a:xfrm>
          <a:prstGeom prst="straightConnector1">
            <a:avLst/>
          </a:prstGeom>
          <a:noFill/>
          <a:ln w="9525" cap="flat" cmpd="sng">
            <a:solidFill>
              <a:srgbClr val="BFBFBF"/>
            </a:solidFill>
            <a:prstDash val="dash"/>
            <a:round/>
            <a:headEnd type="none" w="sm" len="sm"/>
            <a:tailEnd type="none" w="sm" len="sm"/>
          </a:ln>
        </p:spPr>
      </p:cxnSp>
      <p:cxnSp>
        <p:nvCxnSpPr>
          <p:cNvPr id="1417" name="Google Shape;1417;p51"/>
          <p:cNvCxnSpPr>
            <a:endCxn id="1219" idx="9"/>
          </p:cNvCxnSpPr>
          <p:nvPr/>
        </p:nvCxnSpPr>
        <p:spPr>
          <a:xfrm rot="10800000" flipH="1">
            <a:off x="2362258" y="5766444"/>
            <a:ext cx="468900" cy="324000"/>
          </a:xfrm>
          <a:prstGeom prst="straightConnector1">
            <a:avLst/>
          </a:prstGeom>
          <a:noFill/>
          <a:ln w="9525" cap="flat" cmpd="sng">
            <a:solidFill>
              <a:srgbClr val="BFBFBF"/>
            </a:solidFill>
            <a:prstDash val="dash"/>
            <a:round/>
            <a:headEnd type="none" w="sm" len="sm"/>
            <a:tailEnd type="none" w="sm" len="sm"/>
          </a:ln>
        </p:spPr>
      </p:cxnSp>
      <p:grpSp>
        <p:nvGrpSpPr>
          <p:cNvPr id="1418" name="Google Shape;1418;p51"/>
          <p:cNvGrpSpPr/>
          <p:nvPr/>
        </p:nvGrpSpPr>
        <p:grpSpPr>
          <a:xfrm>
            <a:off x="5207021" y="4496823"/>
            <a:ext cx="842713" cy="304762"/>
            <a:chOff x="5843572" y="648817"/>
            <a:chExt cx="842713" cy="304762"/>
          </a:xfrm>
        </p:grpSpPr>
        <p:pic>
          <p:nvPicPr>
            <p:cNvPr id="1419" name="Google Shape;1419;p51" descr="Technology – Mt Kenya Hub – Innovation Hub"/>
            <p:cNvPicPr preferRelativeResize="0"/>
            <p:nvPr/>
          </p:nvPicPr>
          <p:blipFill rotWithShape="1">
            <a:blip r:embed="rId67">
              <a:alphaModFix/>
            </a:blip>
            <a:srcRect l="-21382" t="21924" b="33767"/>
            <a:stretch/>
          </p:blipFill>
          <p:spPr>
            <a:xfrm>
              <a:off x="6134367" y="697907"/>
              <a:ext cx="551918" cy="201468"/>
            </a:xfrm>
            <a:prstGeom prst="rect">
              <a:avLst/>
            </a:prstGeom>
            <a:noFill/>
            <a:ln>
              <a:noFill/>
            </a:ln>
          </p:spPr>
        </p:pic>
        <p:sp>
          <p:nvSpPr>
            <p:cNvPr id="1420" name="Google Shape;1420;p51"/>
            <p:cNvSpPr/>
            <p:nvPr/>
          </p:nvSpPr>
          <p:spPr>
            <a:xfrm>
              <a:off x="5843572" y="648817"/>
              <a:ext cx="45719" cy="304762"/>
            </a:xfrm>
            <a:prstGeom prst="leftBracket">
              <a:avLst>
                <a:gd name="adj" fmla="val 8333"/>
              </a:avLst>
            </a:prstGeom>
            <a:noFill/>
            <a:ln w="9525" cap="flat" cmpd="sng">
              <a:solidFill>
                <a:srgbClr val="181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1421" name="Google Shape;1421;p51"/>
            <p:cNvCxnSpPr/>
            <p:nvPr/>
          </p:nvCxnSpPr>
          <p:spPr>
            <a:xfrm flipH="1">
              <a:off x="5850169" y="798641"/>
              <a:ext cx="238055" cy="3542"/>
            </a:xfrm>
            <a:prstGeom prst="straightConnector1">
              <a:avLst/>
            </a:prstGeom>
            <a:noFill/>
            <a:ln w="9525" cap="flat" cmpd="sng">
              <a:solidFill>
                <a:srgbClr val="181818"/>
              </a:solidFill>
              <a:prstDash val="dash"/>
              <a:round/>
              <a:headEnd type="none" w="sm" len="sm"/>
              <a:tailEnd type="none" w="sm" len="sm"/>
            </a:ln>
          </p:spPr>
        </p:cxnSp>
        <p:sp>
          <p:nvSpPr>
            <p:cNvPr id="1422" name="Google Shape;1422;p51"/>
            <p:cNvSpPr/>
            <p:nvPr/>
          </p:nvSpPr>
          <p:spPr>
            <a:xfrm>
              <a:off x="6085212" y="786440"/>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423" name="Google Shape;1423;p51"/>
          <p:cNvGrpSpPr/>
          <p:nvPr/>
        </p:nvGrpSpPr>
        <p:grpSpPr>
          <a:xfrm>
            <a:off x="3056080" y="7493824"/>
            <a:ext cx="488121" cy="308227"/>
            <a:chOff x="2227880" y="3506180"/>
            <a:chExt cx="488121" cy="308227"/>
          </a:xfrm>
        </p:grpSpPr>
        <p:pic>
          <p:nvPicPr>
            <p:cNvPr id="1424" name="Google Shape;1424;p51" descr="Chandaria Business Innovation And Incubation Centre - Home | Facebook"/>
            <p:cNvPicPr preferRelativeResize="0"/>
            <p:nvPr/>
          </p:nvPicPr>
          <p:blipFill rotWithShape="1">
            <a:blip r:embed="rId68">
              <a:alphaModFix/>
            </a:blip>
            <a:srcRect/>
            <a:stretch/>
          </p:blipFill>
          <p:spPr>
            <a:xfrm>
              <a:off x="2227880" y="3580866"/>
              <a:ext cx="233541" cy="233541"/>
            </a:xfrm>
            <a:prstGeom prst="rect">
              <a:avLst/>
            </a:prstGeom>
            <a:noFill/>
            <a:ln>
              <a:noFill/>
            </a:ln>
          </p:spPr>
        </p:pic>
        <p:sp>
          <p:nvSpPr>
            <p:cNvPr id="1425" name="Google Shape;1425;p51"/>
            <p:cNvSpPr/>
            <p:nvPr/>
          </p:nvSpPr>
          <p:spPr>
            <a:xfrm rot="10800000">
              <a:off x="2670282" y="3506180"/>
              <a:ext cx="45719" cy="304762"/>
            </a:xfrm>
            <a:prstGeom prst="leftBracket">
              <a:avLst>
                <a:gd name="adj" fmla="val 8333"/>
              </a:avLst>
            </a:prstGeom>
            <a:noFill/>
            <a:ln w="9525" cap="flat" cmpd="sng">
              <a:solidFill>
                <a:srgbClr val="181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1426" name="Google Shape;1426;p51"/>
            <p:cNvCxnSpPr/>
            <p:nvPr/>
          </p:nvCxnSpPr>
          <p:spPr>
            <a:xfrm flipH="1">
              <a:off x="2466844" y="3666190"/>
              <a:ext cx="238055" cy="3542"/>
            </a:xfrm>
            <a:prstGeom prst="straightConnector1">
              <a:avLst/>
            </a:prstGeom>
            <a:noFill/>
            <a:ln w="9525" cap="flat" cmpd="sng">
              <a:solidFill>
                <a:srgbClr val="181818"/>
              </a:solidFill>
              <a:prstDash val="dash"/>
              <a:round/>
              <a:headEnd type="none" w="sm" len="sm"/>
              <a:tailEnd type="none" w="sm" len="sm"/>
            </a:ln>
          </p:spPr>
        </p:cxnSp>
        <p:sp>
          <p:nvSpPr>
            <p:cNvPr id="1427" name="Google Shape;1427;p51"/>
            <p:cNvSpPr/>
            <p:nvPr/>
          </p:nvSpPr>
          <p:spPr>
            <a:xfrm>
              <a:off x="2438561" y="3646165"/>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428" name="Google Shape;1428;p51"/>
          <p:cNvSpPr txBox="1"/>
          <p:nvPr/>
        </p:nvSpPr>
        <p:spPr>
          <a:xfrm>
            <a:off x="719622" y="766851"/>
            <a:ext cx="5589103"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2"/>
                </a:solidFill>
                <a:latin typeface="Verdana"/>
                <a:ea typeface="Verdana"/>
                <a:cs typeface="Verdana"/>
                <a:sym typeface="Verdana"/>
              </a:rPr>
              <a:t>75 KENYAN PRIVATE HUBS &amp; ACCELERATORS</a:t>
            </a:r>
            <a:endParaRPr/>
          </a:p>
        </p:txBody>
      </p:sp>
      <p:sp>
        <p:nvSpPr>
          <p:cNvPr id="1429" name="Google Shape;1429;p51"/>
          <p:cNvSpPr txBox="1"/>
          <p:nvPr/>
        </p:nvSpPr>
        <p:spPr>
          <a:xfrm>
            <a:off x="4157671" y="5726878"/>
            <a:ext cx="782325"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b="1">
                <a:solidFill>
                  <a:schemeClr val="lt2"/>
                </a:solidFill>
                <a:latin typeface="Calibri"/>
                <a:ea typeface="Calibri"/>
                <a:cs typeface="Calibri"/>
                <a:sym typeface="Calibri"/>
              </a:rPr>
              <a:t>Garissa</a:t>
            </a:r>
            <a:endParaRPr/>
          </a:p>
        </p:txBody>
      </p:sp>
      <p:sp>
        <p:nvSpPr>
          <p:cNvPr id="1430" name="Google Shape;1430;p51"/>
          <p:cNvSpPr txBox="1"/>
          <p:nvPr/>
        </p:nvSpPr>
        <p:spPr>
          <a:xfrm>
            <a:off x="2672428" y="4569401"/>
            <a:ext cx="782325"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b="1">
                <a:solidFill>
                  <a:schemeClr val="lt2"/>
                </a:solidFill>
                <a:latin typeface="Calibri"/>
                <a:ea typeface="Calibri"/>
                <a:cs typeface="Calibri"/>
                <a:sym typeface="Calibri"/>
              </a:rPr>
              <a:t>Turkana</a:t>
            </a:r>
            <a:endParaRPr/>
          </a:p>
        </p:txBody>
      </p:sp>
      <p:sp>
        <p:nvSpPr>
          <p:cNvPr id="1431" name="Google Shape;1431;p51"/>
          <p:cNvSpPr txBox="1"/>
          <p:nvPr/>
        </p:nvSpPr>
        <p:spPr>
          <a:xfrm>
            <a:off x="2281446" y="6822318"/>
            <a:ext cx="935975"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chemeClr val="dk1"/>
                </a:solidFill>
                <a:latin typeface="Calibri"/>
                <a:ea typeface="Calibri"/>
                <a:cs typeface="Calibri"/>
                <a:sym typeface="Calibri"/>
              </a:rPr>
              <a:t>Nakuru</a:t>
            </a:r>
            <a:endParaRPr/>
          </a:p>
        </p:txBody>
      </p:sp>
      <p:cxnSp>
        <p:nvCxnSpPr>
          <p:cNvPr id="1432" name="Google Shape;1432;p51"/>
          <p:cNvCxnSpPr/>
          <p:nvPr/>
        </p:nvCxnSpPr>
        <p:spPr>
          <a:xfrm rot="10800000">
            <a:off x="2580481" y="4348104"/>
            <a:ext cx="322088" cy="261996"/>
          </a:xfrm>
          <a:prstGeom prst="straightConnector1">
            <a:avLst/>
          </a:prstGeom>
          <a:noFill/>
          <a:ln w="9525" cap="flat" cmpd="sng">
            <a:solidFill>
              <a:srgbClr val="BFBFBF"/>
            </a:solidFill>
            <a:prstDash val="dash"/>
            <a:round/>
            <a:headEnd type="none" w="sm" len="sm"/>
            <a:tailEnd type="none" w="sm" len="sm"/>
          </a:ln>
        </p:spPr>
      </p:cxnSp>
      <p:cxnSp>
        <p:nvCxnSpPr>
          <p:cNvPr id="1433" name="Google Shape;1433;p51"/>
          <p:cNvCxnSpPr>
            <a:stCxn id="1201" idx="53"/>
            <a:endCxn id="1420" idx="1"/>
          </p:cNvCxnSpPr>
          <p:nvPr/>
        </p:nvCxnSpPr>
        <p:spPr>
          <a:xfrm rot="10800000" flipH="1">
            <a:off x="3674921" y="4649204"/>
            <a:ext cx="1532100" cy="1008600"/>
          </a:xfrm>
          <a:prstGeom prst="straightConnector1">
            <a:avLst/>
          </a:prstGeom>
          <a:noFill/>
          <a:ln w="9525" cap="flat" cmpd="sng">
            <a:solidFill>
              <a:srgbClr val="BFBFBF"/>
            </a:solidFill>
            <a:prstDash val="dash"/>
            <a:round/>
            <a:headEnd type="none" w="sm" len="sm"/>
            <a:tailEnd type="none" w="sm" len="sm"/>
          </a:ln>
        </p:spPr>
      </p:cxnSp>
      <p:cxnSp>
        <p:nvCxnSpPr>
          <p:cNvPr id="1434" name="Google Shape;1434;p51"/>
          <p:cNvCxnSpPr>
            <a:stCxn id="1429" idx="2"/>
            <a:endCxn id="1247" idx="1"/>
          </p:cNvCxnSpPr>
          <p:nvPr/>
        </p:nvCxnSpPr>
        <p:spPr>
          <a:xfrm rot="10800000" flipH="1">
            <a:off x="4548834" y="5461422"/>
            <a:ext cx="942000" cy="480900"/>
          </a:xfrm>
          <a:prstGeom prst="straightConnector1">
            <a:avLst/>
          </a:prstGeom>
          <a:noFill/>
          <a:ln w="9525" cap="flat" cmpd="sng">
            <a:solidFill>
              <a:srgbClr val="BFBFBF"/>
            </a:solidFill>
            <a:prstDash val="dash"/>
            <a:round/>
            <a:headEnd type="none" w="sm" len="sm"/>
            <a:tailEnd type="none" w="sm" len="sm"/>
          </a:ln>
        </p:spPr>
      </p:cxnSp>
      <p:cxnSp>
        <p:nvCxnSpPr>
          <p:cNvPr id="1435" name="Google Shape;1435;p51"/>
          <p:cNvCxnSpPr/>
          <p:nvPr/>
        </p:nvCxnSpPr>
        <p:spPr>
          <a:xfrm flipH="1">
            <a:off x="3885438" y="6706972"/>
            <a:ext cx="13330" cy="668258"/>
          </a:xfrm>
          <a:prstGeom prst="straightConnector1">
            <a:avLst/>
          </a:prstGeom>
          <a:noFill/>
          <a:ln w="9525" cap="flat" cmpd="sng">
            <a:solidFill>
              <a:srgbClr val="BFBFBF"/>
            </a:solidFill>
            <a:prstDash val="dash"/>
            <a:round/>
            <a:headEnd type="none" w="sm" len="sm"/>
            <a:tailEnd type="none" w="sm" len="sm"/>
          </a:ln>
        </p:spPr>
      </p:cxnSp>
      <p:cxnSp>
        <p:nvCxnSpPr>
          <p:cNvPr id="1436" name="Google Shape;1436;p51"/>
          <p:cNvCxnSpPr>
            <a:stCxn id="1205" idx="6"/>
            <a:endCxn id="1431" idx="0"/>
          </p:cNvCxnSpPr>
          <p:nvPr/>
        </p:nvCxnSpPr>
        <p:spPr>
          <a:xfrm flipH="1">
            <a:off x="2749434" y="5919318"/>
            <a:ext cx="437100" cy="903000"/>
          </a:xfrm>
          <a:prstGeom prst="straightConnector1">
            <a:avLst/>
          </a:prstGeom>
          <a:noFill/>
          <a:ln w="9525" cap="flat" cmpd="sng">
            <a:solidFill>
              <a:srgbClr val="BFBFBF"/>
            </a:solidFill>
            <a:prstDash val="dash"/>
            <a:round/>
            <a:headEnd type="none" w="sm" len="sm"/>
            <a:tailEnd type="none" w="sm" len="sm"/>
          </a:ln>
        </p:spPr>
      </p:cxnSp>
      <p:cxnSp>
        <p:nvCxnSpPr>
          <p:cNvPr id="1437" name="Google Shape;1437;p51"/>
          <p:cNvCxnSpPr>
            <a:stCxn id="1203" idx="1"/>
          </p:cNvCxnSpPr>
          <p:nvPr/>
        </p:nvCxnSpPr>
        <p:spPr>
          <a:xfrm rot="10800000" flipH="1">
            <a:off x="3525977" y="3837823"/>
            <a:ext cx="579000" cy="2105400"/>
          </a:xfrm>
          <a:prstGeom prst="straightConnector1">
            <a:avLst/>
          </a:prstGeom>
          <a:noFill/>
          <a:ln w="9525" cap="flat" cmpd="sng">
            <a:solidFill>
              <a:srgbClr val="BFBFBF"/>
            </a:solidFill>
            <a:prstDash val="dash"/>
            <a:round/>
            <a:headEnd type="none" w="sm" len="sm"/>
            <a:tailEnd type="none" w="sm" len="sm"/>
          </a:ln>
        </p:spPr>
      </p:cxnSp>
      <p:sp>
        <p:nvSpPr>
          <p:cNvPr id="1438" name="Google Shape;1438;p51"/>
          <p:cNvSpPr txBox="1"/>
          <p:nvPr/>
        </p:nvSpPr>
        <p:spPr>
          <a:xfrm>
            <a:off x="1785614" y="5987899"/>
            <a:ext cx="1010422" cy="23943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chemeClr val="dk1"/>
                </a:solidFill>
                <a:latin typeface="Calibri"/>
                <a:ea typeface="Calibri"/>
                <a:cs typeface="Calibri"/>
                <a:sym typeface="Calibri"/>
              </a:rPr>
              <a:t>Kisumu</a:t>
            </a:r>
            <a:endParaRPr/>
          </a:p>
        </p:txBody>
      </p:sp>
      <p:sp>
        <p:nvSpPr>
          <p:cNvPr id="1439" name="Google Shape;1439;p51"/>
          <p:cNvSpPr txBox="1"/>
          <p:nvPr/>
        </p:nvSpPr>
        <p:spPr>
          <a:xfrm>
            <a:off x="1735243" y="5159948"/>
            <a:ext cx="935975"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chemeClr val="dk1"/>
                </a:solidFill>
                <a:latin typeface="Calibri"/>
                <a:ea typeface="Calibri"/>
                <a:cs typeface="Calibri"/>
                <a:sym typeface="Calibri"/>
              </a:rPr>
              <a:t>Busia</a:t>
            </a:r>
            <a:endParaRPr/>
          </a:p>
        </p:txBody>
      </p:sp>
      <p:cxnSp>
        <p:nvCxnSpPr>
          <p:cNvPr id="1440" name="Google Shape;1440;p51"/>
          <p:cNvCxnSpPr>
            <a:stCxn id="1438" idx="3"/>
            <a:endCxn id="1304" idx="1"/>
          </p:cNvCxnSpPr>
          <p:nvPr/>
        </p:nvCxnSpPr>
        <p:spPr>
          <a:xfrm flipH="1">
            <a:off x="1705836" y="6107616"/>
            <a:ext cx="1090200" cy="1514400"/>
          </a:xfrm>
          <a:prstGeom prst="straightConnector1">
            <a:avLst/>
          </a:prstGeom>
          <a:noFill/>
          <a:ln w="9525" cap="flat" cmpd="sng">
            <a:solidFill>
              <a:srgbClr val="BFBFBF"/>
            </a:solidFill>
            <a:prstDash val="dash"/>
            <a:round/>
            <a:headEnd type="none" w="sm" len="sm"/>
            <a:tailEnd type="none" w="sm" len="sm"/>
          </a:ln>
        </p:spPr>
      </p:cxnSp>
      <p:cxnSp>
        <p:nvCxnSpPr>
          <p:cNvPr id="1441" name="Google Shape;1441;p51"/>
          <p:cNvCxnSpPr>
            <a:stCxn id="1187" idx="14"/>
          </p:cNvCxnSpPr>
          <p:nvPr/>
        </p:nvCxnSpPr>
        <p:spPr>
          <a:xfrm>
            <a:off x="3461562" y="6094655"/>
            <a:ext cx="5400" cy="1093200"/>
          </a:xfrm>
          <a:prstGeom prst="straightConnector1">
            <a:avLst/>
          </a:prstGeom>
          <a:noFill/>
          <a:ln w="9525" cap="flat" cmpd="sng">
            <a:solidFill>
              <a:srgbClr val="BFBFBF"/>
            </a:solidFill>
            <a:prstDash val="dash"/>
            <a:round/>
            <a:headEnd type="none" w="sm" len="sm"/>
            <a:tailEnd type="none" w="sm" len="sm"/>
          </a:ln>
        </p:spPr>
      </p:cxnSp>
      <p:sp>
        <p:nvSpPr>
          <p:cNvPr id="1442" name="Google Shape;1442;p51"/>
          <p:cNvSpPr txBox="1"/>
          <p:nvPr/>
        </p:nvSpPr>
        <p:spPr>
          <a:xfrm>
            <a:off x="2900717" y="7322997"/>
            <a:ext cx="935975"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chemeClr val="dk1"/>
                </a:solidFill>
                <a:latin typeface="Calibri"/>
                <a:ea typeface="Calibri"/>
                <a:cs typeface="Calibri"/>
                <a:sym typeface="Calibri"/>
              </a:rPr>
              <a:t>Kiambu</a:t>
            </a:r>
            <a:endParaRPr/>
          </a:p>
        </p:txBody>
      </p:sp>
      <p:sp>
        <p:nvSpPr>
          <p:cNvPr id="1443" name="Google Shape;1443;p51"/>
          <p:cNvSpPr txBox="1"/>
          <p:nvPr/>
        </p:nvSpPr>
        <p:spPr>
          <a:xfrm>
            <a:off x="5134006" y="6195923"/>
            <a:ext cx="935975"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chemeClr val="dk1"/>
                </a:solidFill>
                <a:latin typeface="Calibri"/>
                <a:ea typeface="Calibri"/>
                <a:cs typeface="Calibri"/>
                <a:sym typeface="Calibri"/>
              </a:rPr>
              <a:t>Mombasa</a:t>
            </a:r>
            <a:endParaRPr/>
          </a:p>
        </p:txBody>
      </p:sp>
      <p:sp>
        <p:nvSpPr>
          <p:cNvPr id="1444" name="Google Shape;1444;p51"/>
          <p:cNvSpPr txBox="1"/>
          <p:nvPr/>
        </p:nvSpPr>
        <p:spPr>
          <a:xfrm>
            <a:off x="792479" y="3740683"/>
            <a:ext cx="935975"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chemeClr val="dk1"/>
                </a:solidFill>
                <a:latin typeface="Calibri"/>
                <a:ea typeface="Calibri"/>
                <a:cs typeface="Calibri"/>
                <a:sym typeface="Calibri"/>
              </a:rPr>
              <a:t>Eldoret</a:t>
            </a:r>
            <a:endParaRPr/>
          </a:p>
        </p:txBody>
      </p:sp>
      <p:sp>
        <p:nvSpPr>
          <p:cNvPr id="1445" name="Google Shape;1445;p51"/>
          <p:cNvSpPr txBox="1"/>
          <p:nvPr/>
        </p:nvSpPr>
        <p:spPr>
          <a:xfrm>
            <a:off x="5326643" y="4238055"/>
            <a:ext cx="935975"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chemeClr val="dk1"/>
                </a:solidFill>
                <a:latin typeface="Calibri"/>
                <a:ea typeface="Calibri"/>
                <a:cs typeface="Calibri"/>
                <a:sym typeface="Calibri"/>
              </a:rPr>
              <a:t>Mt. Kenya</a:t>
            </a:r>
            <a:endParaRPr/>
          </a:p>
        </p:txBody>
      </p:sp>
      <p:sp>
        <p:nvSpPr>
          <p:cNvPr id="1446" name="Google Shape;1446;p51"/>
          <p:cNvSpPr txBox="1"/>
          <p:nvPr/>
        </p:nvSpPr>
        <p:spPr>
          <a:xfrm>
            <a:off x="4021325" y="4046466"/>
            <a:ext cx="935975"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chemeClr val="dk1"/>
                </a:solidFill>
                <a:latin typeface="Calibri"/>
                <a:ea typeface="Calibri"/>
                <a:cs typeface="Calibri"/>
                <a:sym typeface="Calibri"/>
              </a:rPr>
              <a:t>Nairobi</a:t>
            </a:r>
            <a:endParaRPr/>
          </a:p>
        </p:txBody>
      </p:sp>
      <p:cxnSp>
        <p:nvCxnSpPr>
          <p:cNvPr id="1447" name="Google Shape;1447;p51"/>
          <p:cNvCxnSpPr>
            <a:endCxn id="1230" idx="1"/>
          </p:cNvCxnSpPr>
          <p:nvPr/>
        </p:nvCxnSpPr>
        <p:spPr>
          <a:xfrm>
            <a:off x="4257741" y="6902168"/>
            <a:ext cx="391500" cy="464100"/>
          </a:xfrm>
          <a:prstGeom prst="straightConnector1">
            <a:avLst/>
          </a:prstGeom>
          <a:noFill/>
          <a:ln w="9525" cap="flat" cmpd="sng">
            <a:solidFill>
              <a:srgbClr val="BFBFBF"/>
            </a:solidFill>
            <a:prstDash val="dash"/>
            <a:round/>
            <a:headEnd type="none" w="sm" len="sm"/>
            <a:tailEnd type="none" w="sm" len="sm"/>
          </a:ln>
        </p:spPr>
      </p:cxnSp>
      <p:sp>
        <p:nvSpPr>
          <p:cNvPr id="1448" name="Google Shape;1448;p51"/>
          <p:cNvSpPr txBox="1"/>
          <p:nvPr/>
        </p:nvSpPr>
        <p:spPr>
          <a:xfrm>
            <a:off x="4059982" y="4199725"/>
            <a:ext cx="458728"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dk2"/>
                </a:solidFill>
                <a:latin typeface="Arial Black"/>
                <a:ea typeface="Arial Black"/>
                <a:cs typeface="Arial Black"/>
                <a:sym typeface="Arial Black"/>
              </a:rPr>
              <a:t>45</a:t>
            </a:r>
            <a:endParaRPr/>
          </a:p>
        </p:txBody>
      </p:sp>
      <p:sp>
        <p:nvSpPr>
          <p:cNvPr id="1449" name="Google Shape;1449;p51"/>
          <p:cNvSpPr txBox="1"/>
          <p:nvPr/>
        </p:nvSpPr>
        <p:spPr>
          <a:xfrm>
            <a:off x="1288588" y="3723557"/>
            <a:ext cx="458728"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dk2"/>
                </a:solidFill>
                <a:latin typeface="Arial Black"/>
                <a:ea typeface="Arial Black"/>
                <a:cs typeface="Arial Black"/>
                <a:sym typeface="Arial Black"/>
              </a:rPr>
              <a:t>3</a:t>
            </a:r>
            <a:endParaRPr/>
          </a:p>
        </p:txBody>
      </p:sp>
      <p:sp>
        <p:nvSpPr>
          <p:cNvPr id="1450" name="Google Shape;1450;p51"/>
          <p:cNvSpPr txBox="1"/>
          <p:nvPr/>
        </p:nvSpPr>
        <p:spPr>
          <a:xfrm>
            <a:off x="2714122" y="4137220"/>
            <a:ext cx="458728"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dk2"/>
                </a:solidFill>
                <a:latin typeface="Arial Black"/>
                <a:ea typeface="Arial Black"/>
                <a:cs typeface="Arial Black"/>
                <a:sym typeface="Arial Black"/>
              </a:rPr>
              <a:t>2</a:t>
            </a:r>
            <a:endParaRPr/>
          </a:p>
        </p:txBody>
      </p:sp>
      <p:sp>
        <p:nvSpPr>
          <p:cNvPr id="1451" name="Google Shape;1451;p51"/>
          <p:cNvSpPr txBox="1"/>
          <p:nvPr/>
        </p:nvSpPr>
        <p:spPr>
          <a:xfrm>
            <a:off x="5840617" y="4255440"/>
            <a:ext cx="458728"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dk2"/>
                </a:solidFill>
                <a:latin typeface="Arial Black"/>
                <a:ea typeface="Arial Black"/>
                <a:cs typeface="Arial Black"/>
                <a:sym typeface="Arial Black"/>
              </a:rPr>
              <a:t>1</a:t>
            </a:r>
            <a:endParaRPr/>
          </a:p>
        </p:txBody>
      </p:sp>
      <p:sp>
        <p:nvSpPr>
          <p:cNvPr id="1452" name="Google Shape;1452;p51"/>
          <p:cNvSpPr txBox="1"/>
          <p:nvPr/>
        </p:nvSpPr>
        <p:spPr>
          <a:xfrm>
            <a:off x="5892335" y="5096275"/>
            <a:ext cx="458728"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dk2"/>
                </a:solidFill>
                <a:latin typeface="Arial Black"/>
                <a:ea typeface="Arial Black"/>
                <a:cs typeface="Arial Black"/>
                <a:sym typeface="Arial Black"/>
              </a:rPr>
              <a:t>1</a:t>
            </a:r>
            <a:endParaRPr/>
          </a:p>
        </p:txBody>
      </p:sp>
      <p:sp>
        <p:nvSpPr>
          <p:cNvPr id="1453" name="Google Shape;1453;p51"/>
          <p:cNvSpPr txBox="1"/>
          <p:nvPr/>
        </p:nvSpPr>
        <p:spPr>
          <a:xfrm>
            <a:off x="5770400" y="6149104"/>
            <a:ext cx="458728"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dk2"/>
                </a:solidFill>
                <a:latin typeface="Arial Black"/>
                <a:ea typeface="Arial Black"/>
                <a:cs typeface="Arial Black"/>
                <a:sym typeface="Arial Black"/>
              </a:rPr>
              <a:t>7</a:t>
            </a:r>
            <a:endParaRPr/>
          </a:p>
        </p:txBody>
      </p:sp>
      <p:sp>
        <p:nvSpPr>
          <p:cNvPr id="1454" name="Google Shape;1454;p51"/>
          <p:cNvSpPr txBox="1"/>
          <p:nvPr/>
        </p:nvSpPr>
        <p:spPr>
          <a:xfrm>
            <a:off x="1754940" y="7672949"/>
            <a:ext cx="458728"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dk2"/>
                </a:solidFill>
                <a:latin typeface="Arial Black"/>
                <a:ea typeface="Arial Black"/>
                <a:cs typeface="Arial Black"/>
                <a:sym typeface="Arial Black"/>
              </a:rPr>
              <a:t>7</a:t>
            </a:r>
            <a:endParaRPr/>
          </a:p>
        </p:txBody>
      </p:sp>
      <p:sp>
        <p:nvSpPr>
          <p:cNvPr id="1455" name="Google Shape;1455;p51"/>
          <p:cNvSpPr txBox="1"/>
          <p:nvPr/>
        </p:nvSpPr>
        <p:spPr>
          <a:xfrm>
            <a:off x="3873187" y="7283318"/>
            <a:ext cx="458728"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dk2"/>
                </a:solidFill>
                <a:latin typeface="Arial Black"/>
                <a:ea typeface="Arial Black"/>
                <a:cs typeface="Arial Black"/>
                <a:sym typeface="Arial Black"/>
              </a:rPr>
              <a:t>1</a:t>
            </a:r>
            <a:endParaRPr/>
          </a:p>
        </p:txBody>
      </p:sp>
      <p:sp>
        <p:nvSpPr>
          <p:cNvPr id="1456" name="Google Shape;1456;p51"/>
          <p:cNvSpPr txBox="1"/>
          <p:nvPr/>
        </p:nvSpPr>
        <p:spPr>
          <a:xfrm>
            <a:off x="1818652" y="6227258"/>
            <a:ext cx="458728"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dk2"/>
                </a:solidFill>
                <a:latin typeface="Arial Black"/>
                <a:ea typeface="Arial Black"/>
                <a:cs typeface="Arial Black"/>
                <a:sym typeface="Arial Black"/>
              </a:rPr>
              <a:t>4</a:t>
            </a:r>
            <a:endParaRPr/>
          </a:p>
        </p:txBody>
      </p:sp>
      <p:sp>
        <p:nvSpPr>
          <p:cNvPr id="1457" name="Google Shape;1457;p51"/>
          <p:cNvSpPr txBox="1"/>
          <p:nvPr/>
        </p:nvSpPr>
        <p:spPr>
          <a:xfrm>
            <a:off x="3286704" y="7278468"/>
            <a:ext cx="458728"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dk2"/>
                </a:solidFill>
                <a:latin typeface="Arial Black"/>
                <a:ea typeface="Arial Black"/>
                <a:cs typeface="Arial Black"/>
                <a:sym typeface="Arial Black"/>
              </a:rPr>
              <a:t>1</a:t>
            </a:r>
            <a:endParaRPr/>
          </a:p>
        </p:txBody>
      </p:sp>
      <p:sp>
        <p:nvSpPr>
          <p:cNvPr id="1458" name="Google Shape;1458;p51"/>
          <p:cNvSpPr txBox="1"/>
          <p:nvPr/>
        </p:nvSpPr>
        <p:spPr>
          <a:xfrm>
            <a:off x="1743727" y="5303812"/>
            <a:ext cx="458728"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dk2"/>
                </a:solidFill>
                <a:latin typeface="Arial Black"/>
                <a:ea typeface="Arial Black"/>
                <a:cs typeface="Arial Black"/>
                <a:sym typeface="Arial Black"/>
              </a:rPr>
              <a:t>1</a:t>
            </a:r>
            <a:endParaRPr/>
          </a:p>
        </p:txBody>
      </p:sp>
      <p:sp>
        <p:nvSpPr>
          <p:cNvPr id="1459" name="Google Shape;1459;p51"/>
          <p:cNvSpPr txBox="1"/>
          <p:nvPr/>
        </p:nvSpPr>
        <p:spPr>
          <a:xfrm>
            <a:off x="2672428" y="6755308"/>
            <a:ext cx="458728"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dk2"/>
                </a:solidFill>
                <a:latin typeface="Arial Black"/>
                <a:ea typeface="Arial Black"/>
                <a:cs typeface="Arial Black"/>
                <a:sym typeface="Arial Black"/>
              </a:rPr>
              <a:t>2</a:t>
            </a:r>
            <a:endParaRPr/>
          </a:p>
        </p:txBody>
      </p:sp>
      <p:sp>
        <p:nvSpPr>
          <p:cNvPr id="1460" name="Google Shape;1460;p51"/>
          <p:cNvSpPr/>
          <p:nvPr/>
        </p:nvSpPr>
        <p:spPr>
          <a:xfrm>
            <a:off x="549275" y="0"/>
            <a:ext cx="66709" cy="10668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7"/>
          <p:cNvSpPr/>
          <p:nvPr/>
        </p:nvSpPr>
        <p:spPr>
          <a:xfrm>
            <a:off x="4054642" y="0"/>
            <a:ext cx="2803358" cy="926432"/>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9" name="Google Shape;139;p7"/>
          <p:cNvCxnSpPr/>
          <p:nvPr/>
        </p:nvCxnSpPr>
        <p:spPr>
          <a:xfrm>
            <a:off x="549275" y="405063"/>
            <a:ext cx="5761414" cy="0"/>
          </a:xfrm>
          <a:prstGeom prst="straightConnector1">
            <a:avLst/>
          </a:prstGeom>
          <a:noFill/>
          <a:ln w="9525" cap="flat" cmpd="sng">
            <a:solidFill>
              <a:schemeClr val="dk2"/>
            </a:solidFill>
            <a:prstDash val="solid"/>
            <a:round/>
            <a:headEnd type="none" w="sm" len="sm"/>
            <a:tailEnd type="none" w="sm" len="sm"/>
          </a:ln>
        </p:spPr>
      </p:cxnSp>
      <p:sp>
        <p:nvSpPr>
          <p:cNvPr id="140" name="Google Shape;140;p7"/>
          <p:cNvSpPr/>
          <p:nvPr/>
        </p:nvSpPr>
        <p:spPr>
          <a:xfrm>
            <a:off x="5985836" y="164431"/>
            <a:ext cx="324853" cy="240632"/>
          </a:xfrm>
          <a:prstGeom prst="flowChartInputOutpu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7"/>
          <p:cNvSpPr/>
          <p:nvPr/>
        </p:nvSpPr>
        <p:spPr>
          <a:xfrm>
            <a:off x="0" y="8388350"/>
            <a:ext cx="2394284" cy="755648"/>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42" name="Google Shape;142;p7" descr="Micro and Small Enterprises Authority -MSEA - Home | Facebook"/>
          <p:cNvPicPr preferRelativeResize="0"/>
          <p:nvPr/>
        </p:nvPicPr>
        <p:blipFill rotWithShape="1">
          <a:blip r:embed="rId3">
            <a:alphaModFix/>
          </a:blip>
          <a:srcRect/>
          <a:stretch/>
        </p:blipFill>
        <p:spPr>
          <a:xfrm>
            <a:off x="2893219" y="3819597"/>
            <a:ext cx="1071562" cy="1071562"/>
          </a:xfrm>
          <a:prstGeom prst="rect">
            <a:avLst/>
          </a:prstGeom>
          <a:noFill/>
          <a:ln>
            <a:noFill/>
          </a:ln>
        </p:spPr>
      </p:pic>
      <p:pic>
        <p:nvPicPr>
          <p:cNvPr id="143" name="Google Shape;143;p7"/>
          <p:cNvPicPr preferRelativeResize="0"/>
          <p:nvPr/>
        </p:nvPicPr>
        <p:blipFill rotWithShape="1">
          <a:blip r:embed="rId4">
            <a:alphaModFix/>
          </a:blip>
          <a:srcRect/>
          <a:stretch/>
        </p:blipFill>
        <p:spPr>
          <a:xfrm>
            <a:off x="660877" y="6302583"/>
            <a:ext cx="1026984" cy="1026984"/>
          </a:xfrm>
          <a:prstGeom prst="rect">
            <a:avLst/>
          </a:prstGeom>
          <a:noFill/>
          <a:ln>
            <a:noFill/>
          </a:ln>
        </p:spPr>
      </p:pic>
      <p:pic>
        <p:nvPicPr>
          <p:cNvPr id="144" name="Google Shape;144;p7"/>
          <p:cNvPicPr preferRelativeResize="0"/>
          <p:nvPr/>
        </p:nvPicPr>
        <p:blipFill rotWithShape="1">
          <a:blip r:embed="rId5">
            <a:alphaModFix/>
          </a:blip>
          <a:srcRect/>
          <a:stretch/>
        </p:blipFill>
        <p:spPr>
          <a:xfrm>
            <a:off x="4627877" y="5412609"/>
            <a:ext cx="1687991" cy="446048"/>
          </a:xfrm>
          <a:prstGeom prst="rect">
            <a:avLst/>
          </a:prstGeom>
          <a:noFill/>
          <a:ln>
            <a:noFill/>
          </a:ln>
        </p:spPr>
      </p:pic>
      <p:pic>
        <p:nvPicPr>
          <p:cNvPr id="145" name="Google Shape;145;p7"/>
          <p:cNvPicPr preferRelativeResize="0"/>
          <p:nvPr/>
        </p:nvPicPr>
        <p:blipFill rotWithShape="1">
          <a:blip r:embed="rId6">
            <a:alphaModFix/>
          </a:blip>
          <a:srcRect/>
          <a:stretch/>
        </p:blipFill>
        <p:spPr>
          <a:xfrm>
            <a:off x="3480418" y="6384275"/>
            <a:ext cx="914259" cy="787400"/>
          </a:xfrm>
          <a:prstGeom prst="rect">
            <a:avLst/>
          </a:prstGeom>
          <a:noFill/>
          <a:ln>
            <a:noFill/>
          </a:ln>
        </p:spPr>
      </p:pic>
      <p:pic>
        <p:nvPicPr>
          <p:cNvPr id="146" name="Google Shape;146;p7" descr="BrandKE - Home"/>
          <p:cNvPicPr preferRelativeResize="0"/>
          <p:nvPr/>
        </p:nvPicPr>
        <p:blipFill rotWithShape="1">
          <a:blip r:embed="rId7">
            <a:alphaModFix/>
          </a:blip>
          <a:srcRect/>
          <a:stretch/>
        </p:blipFill>
        <p:spPr>
          <a:xfrm>
            <a:off x="570983" y="5379520"/>
            <a:ext cx="2369043" cy="512226"/>
          </a:xfrm>
          <a:prstGeom prst="rect">
            <a:avLst/>
          </a:prstGeom>
          <a:noFill/>
          <a:ln>
            <a:noFill/>
          </a:ln>
        </p:spPr>
      </p:pic>
      <p:pic>
        <p:nvPicPr>
          <p:cNvPr id="147" name="Google Shape;147;p7" descr="Kenya Industrial Property Institute (KIPI) - Ministry of Industrialization,  Trade and Enterprise Development (MoITED)"/>
          <p:cNvPicPr preferRelativeResize="0"/>
          <p:nvPr/>
        </p:nvPicPr>
        <p:blipFill rotWithShape="1">
          <a:blip r:embed="rId8">
            <a:alphaModFix/>
          </a:blip>
          <a:srcRect/>
          <a:stretch/>
        </p:blipFill>
        <p:spPr>
          <a:xfrm>
            <a:off x="732908" y="3012320"/>
            <a:ext cx="1336124" cy="455979"/>
          </a:xfrm>
          <a:prstGeom prst="rect">
            <a:avLst/>
          </a:prstGeom>
          <a:noFill/>
          <a:ln>
            <a:noFill/>
          </a:ln>
        </p:spPr>
      </p:pic>
      <p:pic>
        <p:nvPicPr>
          <p:cNvPr id="148" name="Google Shape;148;p7" descr="Home – | Kenya Industrial Estate"/>
          <p:cNvPicPr preferRelativeResize="0"/>
          <p:nvPr/>
        </p:nvPicPr>
        <p:blipFill rotWithShape="1">
          <a:blip r:embed="rId9">
            <a:alphaModFix/>
          </a:blip>
          <a:srcRect/>
          <a:stretch/>
        </p:blipFill>
        <p:spPr>
          <a:xfrm>
            <a:off x="4883943" y="6534268"/>
            <a:ext cx="1389731" cy="563613"/>
          </a:xfrm>
          <a:prstGeom prst="rect">
            <a:avLst/>
          </a:prstGeom>
          <a:noFill/>
          <a:ln>
            <a:noFill/>
          </a:ln>
        </p:spPr>
      </p:pic>
      <p:pic>
        <p:nvPicPr>
          <p:cNvPr id="149" name="Google Shape;149;p7" descr="National Commission for Science, Technology and Innovation - Home | Facebook"/>
          <p:cNvPicPr preferRelativeResize="0"/>
          <p:nvPr/>
        </p:nvPicPr>
        <p:blipFill rotWithShape="1">
          <a:blip r:embed="rId10">
            <a:alphaModFix/>
          </a:blip>
          <a:srcRect/>
          <a:stretch/>
        </p:blipFill>
        <p:spPr>
          <a:xfrm>
            <a:off x="2064200" y="6442008"/>
            <a:ext cx="850900" cy="748134"/>
          </a:xfrm>
          <a:prstGeom prst="rect">
            <a:avLst/>
          </a:prstGeom>
          <a:noFill/>
          <a:ln>
            <a:noFill/>
          </a:ln>
        </p:spPr>
      </p:pic>
      <p:pic>
        <p:nvPicPr>
          <p:cNvPr id="150" name="Google Shape;150;p7" descr="TVETA – Regulating Training for a Competent Workforce"/>
          <p:cNvPicPr preferRelativeResize="0"/>
          <p:nvPr/>
        </p:nvPicPr>
        <p:blipFill rotWithShape="1">
          <a:blip r:embed="rId11">
            <a:alphaModFix/>
          </a:blip>
          <a:srcRect/>
          <a:stretch/>
        </p:blipFill>
        <p:spPr>
          <a:xfrm>
            <a:off x="4010689" y="2994630"/>
            <a:ext cx="2606680" cy="324025"/>
          </a:xfrm>
          <a:prstGeom prst="rect">
            <a:avLst/>
          </a:prstGeom>
          <a:noFill/>
          <a:ln>
            <a:noFill/>
          </a:ln>
        </p:spPr>
      </p:pic>
      <p:pic>
        <p:nvPicPr>
          <p:cNvPr id="151" name="Google Shape;151;p7" descr="footer-kebs – Nyeri Water &amp; Sanitation Company"/>
          <p:cNvPicPr preferRelativeResize="0"/>
          <p:nvPr/>
        </p:nvPicPr>
        <p:blipFill rotWithShape="1">
          <a:blip r:embed="rId12">
            <a:alphaModFix/>
          </a:blip>
          <a:srcRect/>
          <a:stretch/>
        </p:blipFill>
        <p:spPr>
          <a:xfrm>
            <a:off x="5028239" y="3770607"/>
            <a:ext cx="1112052" cy="1104638"/>
          </a:xfrm>
          <a:prstGeom prst="rect">
            <a:avLst/>
          </a:prstGeom>
          <a:noFill/>
          <a:ln>
            <a:noFill/>
          </a:ln>
        </p:spPr>
      </p:pic>
      <p:pic>
        <p:nvPicPr>
          <p:cNvPr id="152" name="Google Shape;152;p7" descr="KENAS – Kenya Accreditation Service – Kenya Accreditation Service"/>
          <p:cNvPicPr preferRelativeResize="0"/>
          <p:nvPr/>
        </p:nvPicPr>
        <p:blipFill rotWithShape="1">
          <a:blip r:embed="rId13">
            <a:alphaModFix/>
          </a:blip>
          <a:srcRect/>
          <a:stretch/>
        </p:blipFill>
        <p:spPr>
          <a:xfrm>
            <a:off x="2696204" y="2817240"/>
            <a:ext cx="1112052" cy="846138"/>
          </a:xfrm>
          <a:prstGeom prst="rect">
            <a:avLst/>
          </a:prstGeom>
          <a:noFill/>
          <a:ln>
            <a:noFill/>
          </a:ln>
        </p:spPr>
      </p:pic>
      <p:pic>
        <p:nvPicPr>
          <p:cNvPr id="153" name="Google Shape;153;p7" descr="Kenya Water Towers Watch - Homepage"/>
          <p:cNvPicPr preferRelativeResize="0"/>
          <p:nvPr/>
        </p:nvPicPr>
        <p:blipFill rotWithShape="1">
          <a:blip r:embed="rId14">
            <a:alphaModFix/>
          </a:blip>
          <a:srcRect/>
          <a:stretch/>
        </p:blipFill>
        <p:spPr>
          <a:xfrm>
            <a:off x="676616" y="3767403"/>
            <a:ext cx="1071562" cy="1071562"/>
          </a:xfrm>
          <a:prstGeom prst="rect">
            <a:avLst/>
          </a:prstGeom>
          <a:noFill/>
          <a:ln>
            <a:noFill/>
          </a:ln>
        </p:spPr>
      </p:pic>
      <p:pic>
        <p:nvPicPr>
          <p:cNvPr id="154" name="Google Shape;154;p7" descr="Ministry of Industrialization, Trade and Enterprise Development - Ministry  of Industrialization, Trade and Enterprise Development (MoITED)"/>
          <p:cNvPicPr preferRelativeResize="0"/>
          <p:nvPr/>
        </p:nvPicPr>
        <p:blipFill rotWithShape="1">
          <a:blip r:embed="rId15">
            <a:alphaModFix/>
          </a:blip>
          <a:srcRect/>
          <a:stretch/>
        </p:blipFill>
        <p:spPr>
          <a:xfrm>
            <a:off x="660877" y="1778757"/>
            <a:ext cx="2369043" cy="551598"/>
          </a:xfrm>
          <a:prstGeom prst="rect">
            <a:avLst/>
          </a:prstGeom>
          <a:noFill/>
          <a:ln>
            <a:noFill/>
          </a:ln>
        </p:spPr>
      </p:pic>
      <p:sp>
        <p:nvSpPr>
          <p:cNvPr id="155" name="Google Shape;155;p7"/>
          <p:cNvSpPr txBox="1"/>
          <p:nvPr/>
        </p:nvSpPr>
        <p:spPr>
          <a:xfrm>
            <a:off x="759431" y="770152"/>
            <a:ext cx="5715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2"/>
                </a:solidFill>
                <a:latin typeface="Gill Sans"/>
                <a:ea typeface="Gill Sans"/>
                <a:cs typeface="Gill Sans"/>
                <a:sym typeface="Gill Sans"/>
              </a:rPr>
              <a:t>GOVERNMENT AGENCIES AND INSTITUTIONAL BODIES</a:t>
            </a:r>
            <a:endParaRPr sz="1400" b="1">
              <a:solidFill>
                <a:schemeClr val="dk2"/>
              </a:solidFill>
              <a:latin typeface="Gill Sans"/>
              <a:ea typeface="Gill Sans"/>
              <a:cs typeface="Gill Sans"/>
              <a:sym typeface="Gill Sans"/>
            </a:endParaRPr>
          </a:p>
        </p:txBody>
      </p:sp>
      <p:pic>
        <p:nvPicPr>
          <p:cNvPr id="156" name="Google Shape;156;p7" descr="Executive Office of the President, The Presidency (Kenya) — Government Body  from Kenya — Public Administration sector — DevelopmentAid"/>
          <p:cNvPicPr preferRelativeResize="0"/>
          <p:nvPr/>
        </p:nvPicPr>
        <p:blipFill rotWithShape="1">
          <a:blip r:embed="rId16">
            <a:alphaModFix/>
          </a:blip>
          <a:srcRect/>
          <a:stretch/>
        </p:blipFill>
        <p:spPr>
          <a:xfrm>
            <a:off x="3882661" y="1743867"/>
            <a:ext cx="616236" cy="616236"/>
          </a:xfrm>
          <a:prstGeom prst="rect">
            <a:avLst/>
          </a:prstGeom>
          <a:noFill/>
          <a:ln>
            <a:noFill/>
          </a:ln>
        </p:spPr>
      </p:pic>
      <p:sp>
        <p:nvSpPr>
          <p:cNvPr id="157" name="Google Shape;157;p7"/>
          <p:cNvSpPr txBox="1"/>
          <p:nvPr/>
        </p:nvSpPr>
        <p:spPr>
          <a:xfrm>
            <a:off x="4408258" y="1887657"/>
            <a:ext cx="1902431" cy="43088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1">
                <a:solidFill>
                  <a:srgbClr val="B03D26"/>
                </a:solidFill>
                <a:latin typeface="Libre Baskerville"/>
                <a:ea typeface="Libre Baskerville"/>
                <a:cs typeface="Libre Baskerville"/>
                <a:sym typeface="Libre Baskerville"/>
              </a:rPr>
              <a:t>Office of the President, </a:t>
            </a:r>
            <a:endParaRPr/>
          </a:p>
          <a:p>
            <a:pPr marL="0" marR="0" lvl="0" indent="0" algn="ctr" rtl="0">
              <a:spcBef>
                <a:spcPts val="0"/>
              </a:spcBef>
              <a:spcAft>
                <a:spcPts val="0"/>
              </a:spcAft>
              <a:buNone/>
            </a:pPr>
            <a:r>
              <a:rPr lang="en-US" sz="1100" b="1">
                <a:solidFill>
                  <a:srgbClr val="B03D26"/>
                </a:solidFill>
                <a:latin typeface="Libre Baskerville"/>
                <a:ea typeface="Libre Baskerville"/>
                <a:cs typeface="Libre Baskerville"/>
                <a:sym typeface="Libre Baskerville"/>
              </a:rPr>
              <a:t>SME Advisory Unit</a:t>
            </a:r>
            <a:endParaRPr sz="1100" b="1">
              <a:solidFill>
                <a:srgbClr val="B03D26"/>
              </a:solidFill>
              <a:latin typeface="Libre Baskerville"/>
              <a:ea typeface="Libre Baskerville"/>
              <a:cs typeface="Libre Baskerville"/>
              <a:sym typeface="Libre Baskerville"/>
            </a:endParaRPr>
          </a:p>
        </p:txBody>
      </p:sp>
      <p:pic>
        <p:nvPicPr>
          <p:cNvPr id="158" name="Google Shape;158;p7" descr="Home - County Government of Laikipia"/>
          <p:cNvPicPr preferRelativeResize="0"/>
          <p:nvPr/>
        </p:nvPicPr>
        <p:blipFill rotWithShape="1">
          <a:blip r:embed="rId17">
            <a:alphaModFix/>
          </a:blip>
          <a:srcRect/>
          <a:stretch/>
        </p:blipFill>
        <p:spPr>
          <a:xfrm>
            <a:off x="840464" y="7655670"/>
            <a:ext cx="1870075" cy="533038"/>
          </a:xfrm>
          <a:prstGeom prst="rect">
            <a:avLst/>
          </a:prstGeom>
          <a:noFill/>
          <a:ln>
            <a:noFill/>
          </a:ln>
        </p:spPr>
      </p:pic>
      <p:pic>
        <p:nvPicPr>
          <p:cNvPr id="159" name="Google Shape;159;p7" descr="County Assembly of Makueni"/>
          <p:cNvPicPr preferRelativeResize="0"/>
          <p:nvPr/>
        </p:nvPicPr>
        <p:blipFill rotWithShape="1">
          <a:blip r:embed="rId18">
            <a:alphaModFix/>
          </a:blip>
          <a:srcRect/>
          <a:stretch/>
        </p:blipFill>
        <p:spPr>
          <a:xfrm>
            <a:off x="4676775" y="7389307"/>
            <a:ext cx="934135" cy="934135"/>
          </a:xfrm>
          <a:prstGeom prst="rect">
            <a:avLst/>
          </a:prstGeom>
          <a:noFill/>
          <a:ln>
            <a:noFill/>
          </a:ln>
        </p:spPr>
      </p:pic>
      <p:sp>
        <p:nvSpPr>
          <p:cNvPr id="160" name="Google Shape;160;p7"/>
          <p:cNvSpPr txBox="1"/>
          <p:nvPr/>
        </p:nvSpPr>
        <p:spPr>
          <a:xfrm>
            <a:off x="549275" y="164431"/>
            <a:ext cx="3346450"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chemeClr val="accent2"/>
                </a:solidFill>
                <a:latin typeface="Verdana"/>
                <a:ea typeface="Verdana"/>
                <a:cs typeface="Verdana"/>
                <a:sym typeface="Verdana"/>
              </a:rPr>
              <a:t>Acknowledgement to Contributors to the Report</a:t>
            </a:r>
            <a:endParaRPr/>
          </a:p>
        </p:txBody>
      </p:sp>
      <p:pic>
        <p:nvPicPr>
          <p:cNvPr id="161" name="Google Shape;161;p7"/>
          <p:cNvPicPr preferRelativeResize="0"/>
          <p:nvPr/>
        </p:nvPicPr>
        <p:blipFill rotWithShape="1">
          <a:blip r:embed="rId19">
            <a:alphaModFix/>
          </a:blip>
          <a:srcRect/>
          <a:stretch/>
        </p:blipFill>
        <p:spPr>
          <a:xfrm>
            <a:off x="2883527" y="7336637"/>
            <a:ext cx="1027175" cy="986806"/>
          </a:xfrm>
          <a:prstGeom prst="rect">
            <a:avLst/>
          </a:prstGeom>
          <a:noFill/>
          <a:ln>
            <a:noFill/>
          </a:ln>
        </p:spPr>
      </p:pic>
      <p:pic>
        <p:nvPicPr>
          <p:cNvPr id="162" name="Google Shape;162;p7" descr="Image result for KENIA LOGO"/>
          <p:cNvPicPr preferRelativeResize="0"/>
          <p:nvPr/>
        </p:nvPicPr>
        <p:blipFill rotWithShape="1">
          <a:blip r:embed="rId20">
            <a:alphaModFix/>
          </a:blip>
          <a:srcRect/>
          <a:stretch/>
        </p:blipFill>
        <p:spPr>
          <a:xfrm>
            <a:off x="3083072" y="5162065"/>
            <a:ext cx="1307980" cy="903829"/>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464"/>
        <p:cNvGrpSpPr/>
        <p:nvPr/>
      </p:nvGrpSpPr>
      <p:grpSpPr>
        <a:xfrm>
          <a:off x="0" y="0"/>
          <a:ext cx="0" cy="0"/>
          <a:chOff x="0" y="0"/>
          <a:chExt cx="0" cy="0"/>
        </a:xfrm>
      </p:grpSpPr>
      <p:sp>
        <p:nvSpPr>
          <p:cNvPr id="1465" name="Google Shape;1465;p52"/>
          <p:cNvSpPr txBox="1"/>
          <p:nvPr/>
        </p:nvSpPr>
        <p:spPr>
          <a:xfrm>
            <a:off x="571389" y="755650"/>
            <a:ext cx="5737336" cy="7602081"/>
          </a:xfrm>
          <a:prstGeom prst="rect">
            <a:avLst/>
          </a:prstGeom>
          <a:solidFill>
            <a:srgbClr val="D0D6E0"/>
          </a:soli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600" b="1">
                <a:solidFill>
                  <a:srgbClr val="181818"/>
                </a:solidFill>
                <a:latin typeface="Calibri"/>
                <a:ea typeface="Calibri"/>
                <a:cs typeface="Calibri"/>
                <a:sym typeface="Calibri"/>
              </a:rPr>
              <a:t>FINDINGS FROM THE SURVEY</a:t>
            </a:r>
            <a:endParaRPr/>
          </a:p>
          <a:p>
            <a:pPr marL="0" marR="0" lvl="0" indent="0" algn="just" rtl="0">
              <a:spcBef>
                <a:spcPts val="1200"/>
              </a:spcBef>
              <a:spcAft>
                <a:spcPts val="0"/>
              </a:spcAft>
              <a:buNone/>
            </a:pPr>
            <a:r>
              <a:rPr lang="en-US" sz="1100">
                <a:solidFill>
                  <a:srgbClr val="181818"/>
                </a:solidFill>
                <a:latin typeface="Calibri"/>
                <a:ea typeface="Calibri"/>
                <a:cs typeface="Calibri"/>
                <a:sym typeface="Calibri"/>
              </a:rPr>
              <a:t>A total of 15 hubs were interviewed as well as ASSEK. The study also encompassed feedback on hubs, accelerators, incubators as part of the surveys. There is no clear delineation between the incubators, accelerators and tech hubs within the study. It was noted that the roles and activities of the three were found to be interlinked. Accelerators were taking on startups with new unproven but exciting concepts, whilst incubators had companies that were already generating revenue but needed support. Many of the startups had no technology element and could be considered as SMEs in the traditional model. All three were involved in providing collaborative work spaces and competence building centers focused on knowledge and capacity building, scaling up, promotions and linkages with other players, industry and advisors. </a:t>
            </a:r>
            <a:endParaRPr/>
          </a:p>
          <a:p>
            <a:pPr marL="0" marR="0" lvl="0" indent="0" algn="just" rtl="0">
              <a:spcBef>
                <a:spcPts val="1200"/>
              </a:spcBef>
              <a:spcAft>
                <a:spcPts val="0"/>
              </a:spcAft>
              <a:buNone/>
            </a:pPr>
            <a:r>
              <a:rPr lang="en-US" sz="1100">
                <a:solidFill>
                  <a:srgbClr val="181818"/>
                </a:solidFill>
                <a:latin typeface="Calibri"/>
                <a:ea typeface="Calibri"/>
                <a:cs typeface="Calibri"/>
                <a:sym typeface="Calibri"/>
              </a:rPr>
              <a:t>Some of the observations and changes experienced in the past 10 years by accelerators include: </a:t>
            </a:r>
            <a:endParaRPr/>
          </a:p>
          <a:p>
            <a:pPr marL="228600" marR="0" lvl="0" indent="-228600" algn="just" rtl="0">
              <a:spcBef>
                <a:spcPts val="1200"/>
              </a:spcBef>
              <a:spcAft>
                <a:spcPts val="0"/>
              </a:spcAft>
              <a:buClr>
                <a:srgbClr val="181818"/>
              </a:buClr>
              <a:buSzPts val="1100"/>
              <a:buFont typeface="Calibri"/>
              <a:buAutoNum type="arabicParenR"/>
            </a:pPr>
            <a:r>
              <a:rPr lang="en-US" sz="1100">
                <a:solidFill>
                  <a:srgbClr val="181818"/>
                </a:solidFill>
                <a:latin typeface="Calibri"/>
                <a:ea typeface="Calibri"/>
                <a:cs typeface="Calibri"/>
                <a:sym typeface="Calibri"/>
              </a:rPr>
              <a:t>Early startups have found it difficult to raise funding - </a:t>
            </a:r>
            <a:r>
              <a:rPr lang="en-US" sz="1100" b="1" i="1">
                <a:solidFill>
                  <a:srgbClr val="181818"/>
                </a:solidFill>
                <a:latin typeface="Calibri"/>
                <a:ea typeface="Calibri"/>
                <a:cs typeface="Calibri"/>
                <a:sym typeface="Calibri"/>
              </a:rPr>
              <a:t>“brutal in the sense of process of starting the startup, funding, market for their products” </a:t>
            </a:r>
            <a:endParaRPr sz="1100">
              <a:solidFill>
                <a:srgbClr val="181818"/>
              </a:solidFill>
              <a:latin typeface="Calibri"/>
              <a:ea typeface="Calibri"/>
              <a:cs typeface="Calibri"/>
              <a:sym typeface="Calibri"/>
            </a:endParaRPr>
          </a:p>
          <a:p>
            <a:pPr marL="228600" marR="0" lvl="0" indent="-228600" algn="just" rtl="0">
              <a:spcBef>
                <a:spcPts val="300"/>
              </a:spcBef>
              <a:spcAft>
                <a:spcPts val="0"/>
              </a:spcAft>
              <a:buClr>
                <a:srgbClr val="181818"/>
              </a:buClr>
              <a:buSzPts val="1100"/>
              <a:buFont typeface="Calibri"/>
              <a:buAutoNum type="arabicParenR"/>
            </a:pPr>
            <a:r>
              <a:rPr lang="en-US" sz="1100">
                <a:solidFill>
                  <a:srgbClr val="181818"/>
                </a:solidFill>
                <a:latin typeface="Calibri"/>
                <a:ea typeface="Calibri"/>
                <a:cs typeface="Calibri"/>
                <a:sym typeface="Calibri"/>
              </a:rPr>
              <a:t>Hubs and innovation centers rose as a result of the introduction of 3G and fibre optics that democratized the internet</a:t>
            </a:r>
            <a:endParaRPr/>
          </a:p>
          <a:p>
            <a:pPr marL="228600" marR="0" lvl="0" indent="-228600" algn="just" rtl="0">
              <a:spcBef>
                <a:spcPts val="300"/>
              </a:spcBef>
              <a:spcAft>
                <a:spcPts val="0"/>
              </a:spcAft>
              <a:buClr>
                <a:srgbClr val="181818"/>
              </a:buClr>
              <a:buSzPts val="1100"/>
              <a:buFont typeface="Calibri"/>
              <a:buAutoNum type="arabicParenR"/>
            </a:pPr>
            <a:r>
              <a:rPr lang="en-US" sz="1100">
                <a:solidFill>
                  <a:srgbClr val="181818"/>
                </a:solidFill>
                <a:latin typeface="Calibri"/>
                <a:ea typeface="Calibri"/>
                <a:cs typeface="Calibri"/>
                <a:sym typeface="Calibri"/>
              </a:rPr>
              <a:t>Over the last 10 years hubs have become more focused on specific sectors. e.g. agriculture, circular economy, insurance, health etc. focused</a:t>
            </a:r>
            <a:endParaRPr/>
          </a:p>
          <a:p>
            <a:pPr marL="228600" marR="0" lvl="0" indent="-228600" algn="just" rtl="0">
              <a:spcBef>
                <a:spcPts val="300"/>
              </a:spcBef>
              <a:spcAft>
                <a:spcPts val="0"/>
              </a:spcAft>
              <a:buClr>
                <a:srgbClr val="181818"/>
              </a:buClr>
              <a:buSzPts val="1100"/>
              <a:buFont typeface="Calibri"/>
              <a:buAutoNum type="arabicParenR"/>
            </a:pPr>
            <a:r>
              <a:rPr lang="en-US" sz="1100">
                <a:solidFill>
                  <a:srgbClr val="181818"/>
                </a:solidFill>
                <a:latin typeface="Calibri"/>
                <a:ea typeface="Calibri"/>
                <a:cs typeface="Calibri"/>
                <a:sym typeface="Calibri"/>
              </a:rPr>
              <a:t>Proliferation in venture capital growth and emergence of locally owned funds and founders that have raised capital previously to fund and work with startups</a:t>
            </a:r>
            <a:endParaRPr/>
          </a:p>
          <a:p>
            <a:pPr marL="228600" marR="0" lvl="0" indent="-228600" algn="just" rtl="0">
              <a:spcBef>
                <a:spcPts val="300"/>
              </a:spcBef>
              <a:spcAft>
                <a:spcPts val="0"/>
              </a:spcAft>
              <a:buClr>
                <a:srgbClr val="181818"/>
              </a:buClr>
              <a:buSzPts val="1100"/>
              <a:buFont typeface="Calibri"/>
              <a:buAutoNum type="arabicParenR"/>
            </a:pPr>
            <a:r>
              <a:rPr lang="en-US" sz="1100">
                <a:solidFill>
                  <a:srgbClr val="181818"/>
                </a:solidFill>
                <a:latin typeface="Calibri"/>
                <a:ea typeface="Calibri"/>
                <a:cs typeface="Calibri"/>
                <a:sym typeface="Calibri"/>
              </a:rPr>
              <a:t>Rise in hackathons and applications, demo days, conferences that focus on technology, impact such as Sankalp which has been run by Intellecap, fintech and others</a:t>
            </a:r>
            <a:endParaRPr/>
          </a:p>
          <a:p>
            <a:pPr marL="228600" marR="0" lvl="0" indent="-228600" algn="just" rtl="0">
              <a:spcBef>
                <a:spcPts val="300"/>
              </a:spcBef>
              <a:spcAft>
                <a:spcPts val="0"/>
              </a:spcAft>
              <a:buClr>
                <a:srgbClr val="181818"/>
              </a:buClr>
              <a:buSzPts val="1100"/>
              <a:buFont typeface="Calibri"/>
              <a:buAutoNum type="arabicParenR"/>
            </a:pPr>
            <a:r>
              <a:rPr lang="en-US" sz="1100">
                <a:solidFill>
                  <a:srgbClr val="181818"/>
                </a:solidFill>
                <a:latin typeface="Calibri"/>
                <a:ea typeface="Calibri"/>
                <a:cs typeface="Calibri"/>
                <a:sym typeface="Calibri"/>
              </a:rPr>
              <a:t>Decentralization of innovation spaces with advise being sought globally by many startups founders based in accelerators e.g Catalyst Fund, GSMA, innovation labs created by UN etc</a:t>
            </a:r>
            <a:endParaRPr sz="1100">
              <a:solidFill>
                <a:srgbClr val="181818"/>
              </a:solidFill>
              <a:latin typeface="Calibri"/>
              <a:ea typeface="Calibri"/>
              <a:cs typeface="Calibri"/>
              <a:sym typeface="Calibri"/>
            </a:endParaRPr>
          </a:p>
          <a:p>
            <a:pPr marL="228600" marR="0" lvl="0" indent="-228600" algn="just" rtl="0">
              <a:spcBef>
                <a:spcPts val="300"/>
              </a:spcBef>
              <a:spcAft>
                <a:spcPts val="0"/>
              </a:spcAft>
              <a:buClr>
                <a:srgbClr val="181818"/>
              </a:buClr>
              <a:buSzPts val="1100"/>
              <a:buFont typeface="Calibri"/>
              <a:buAutoNum type="arabicParenR"/>
            </a:pPr>
            <a:r>
              <a:rPr lang="en-US" sz="1100">
                <a:solidFill>
                  <a:srgbClr val="181818"/>
                </a:solidFill>
                <a:latin typeface="Calibri"/>
                <a:ea typeface="Calibri"/>
                <a:cs typeface="Calibri"/>
                <a:sym typeface="Calibri"/>
              </a:rPr>
              <a:t>Many startup founders also run other side hustles to make ends meet and therefore do not have the focus on getting their startup off the ground, there by leading to failures</a:t>
            </a:r>
            <a:endParaRPr/>
          </a:p>
          <a:p>
            <a:pPr marL="228600" marR="0" lvl="0" indent="-228600" algn="just" rtl="0">
              <a:spcBef>
                <a:spcPts val="300"/>
              </a:spcBef>
              <a:spcAft>
                <a:spcPts val="0"/>
              </a:spcAft>
              <a:buClr>
                <a:srgbClr val="181818"/>
              </a:buClr>
              <a:buSzPts val="1100"/>
              <a:buFont typeface="Calibri"/>
              <a:buAutoNum type="arabicParenR"/>
            </a:pPr>
            <a:r>
              <a:rPr lang="en-US" sz="1100">
                <a:solidFill>
                  <a:srgbClr val="181818"/>
                </a:solidFill>
                <a:latin typeface="Calibri"/>
                <a:ea typeface="Calibri"/>
                <a:cs typeface="Calibri"/>
                <a:sym typeface="Calibri"/>
              </a:rPr>
              <a:t>Kenyan start up founders need to shout out their successes to encourage other innovators and entrepreneurs and speak more about their journey</a:t>
            </a:r>
            <a:endParaRPr/>
          </a:p>
          <a:p>
            <a:pPr marL="228600" marR="0" lvl="0" indent="-228600" algn="just" rtl="0">
              <a:spcBef>
                <a:spcPts val="300"/>
              </a:spcBef>
              <a:spcAft>
                <a:spcPts val="0"/>
              </a:spcAft>
              <a:buClr>
                <a:srgbClr val="181818"/>
              </a:buClr>
              <a:buSzPts val="1100"/>
              <a:buFont typeface="Calibri"/>
              <a:buAutoNum type="arabicParenR"/>
            </a:pPr>
            <a:r>
              <a:rPr lang="en-US" sz="1100">
                <a:solidFill>
                  <a:srgbClr val="181818"/>
                </a:solidFill>
                <a:latin typeface="Calibri"/>
                <a:ea typeface="Calibri"/>
                <a:cs typeface="Calibri"/>
                <a:sym typeface="Calibri"/>
              </a:rPr>
              <a:t>There has been a significant increases in youth led startups, however this represents a challenge in attracting serious funding in most cases as the founders are not deemed to be experienced enough</a:t>
            </a:r>
            <a:endParaRPr/>
          </a:p>
          <a:p>
            <a:pPr marL="228600" marR="0" lvl="0" indent="-228600" algn="just" rtl="0">
              <a:spcBef>
                <a:spcPts val="300"/>
              </a:spcBef>
              <a:spcAft>
                <a:spcPts val="0"/>
              </a:spcAft>
              <a:buClr>
                <a:srgbClr val="181818"/>
              </a:buClr>
              <a:buSzPts val="1100"/>
              <a:buFont typeface="Calibri"/>
              <a:buAutoNum type="arabicParenR"/>
            </a:pPr>
            <a:r>
              <a:rPr lang="en-US" sz="1100">
                <a:solidFill>
                  <a:srgbClr val="181818"/>
                </a:solidFill>
                <a:latin typeface="Calibri"/>
                <a:ea typeface="Calibri"/>
                <a:cs typeface="Calibri"/>
                <a:sym typeface="Calibri"/>
              </a:rPr>
              <a:t>There has been misalignment of expectations from both donors and the recipients</a:t>
            </a:r>
            <a:endParaRPr/>
          </a:p>
          <a:p>
            <a:pPr marL="228600" marR="0" lvl="0" indent="-228600" algn="just" rtl="0">
              <a:spcBef>
                <a:spcPts val="300"/>
              </a:spcBef>
              <a:spcAft>
                <a:spcPts val="0"/>
              </a:spcAft>
              <a:buClr>
                <a:srgbClr val="181818"/>
              </a:buClr>
              <a:buSzPts val="1100"/>
              <a:buFont typeface="Calibri"/>
              <a:buAutoNum type="arabicParenR"/>
            </a:pPr>
            <a:r>
              <a:rPr lang="en-US" sz="1100">
                <a:solidFill>
                  <a:srgbClr val="181818"/>
                </a:solidFill>
                <a:latin typeface="Calibri"/>
                <a:ea typeface="Calibri"/>
                <a:cs typeface="Calibri"/>
                <a:sym typeface="Calibri"/>
              </a:rPr>
              <a:t>Valuation have become very high over the past 5 years and there are more angel investments being done to meet valuation expectations, thereby investors are willing to take higher risk</a:t>
            </a:r>
            <a:endParaRPr/>
          </a:p>
          <a:p>
            <a:pPr marL="228600" marR="0" lvl="0" indent="-228600" algn="just" rtl="0">
              <a:spcBef>
                <a:spcPts val="300"/>
              </a:spcBef>
              <a:spcAft>
                <a:spcPts val="0"/>
              </a:spcAft>
              <a:buClr>
                <a:srgbClr val="181818"/>
              </a:buClr>
              <a:buSzPts val="1100"/>
              <a:buFont typeface="Calibri"/>
              <a:buAutoNum type="arabicParenR"/>
            </a:pPr>
            <a:r>
              <a:rPr lang="en-US" sz="1100">
                <a:solidFill>
                  <a:srgbClr val="181818"/>
                </a:solidFill>
                <a:latin typeface="Calibri"/>
                <a:ea typeface="Calibri"/>
                <a:cs typeface="Calibri"/>
                <a:sym typeface="Calibri"/>
              </a:rPr>
              <a:t>Many local and international VCs are talking to hubs to find deal flow</a:t>
            </a:r>
            <a:endParaRPr/>
          </a:p>
          <a:p>
            <a:pPr marL="228600" marR="0" lvl="0" indent="-228600" algn="just" rtl="0">
              <a:spcBef>
                <a:spcPts val="300"/>
              </a:spcBef>
              <a:spcAft>
                <a:spcPts val="0"/>
              </a:spcAft>
              <a:buClr>
                <a:srgbClr val="181818"/>
              </a:buClr>
              <a:buSzPts val="1100"/>
              <a:buFont typeface="Calibri"/>
              <a:buAutoNum type="arabicParenR"/>
            </a:pPr>
            <a:r>
              <a:rPr lang="en-US" sz="1100">
                <a:solidFill>
                  <a:srgbClr val="181818"/>
                </a:solidFill>
                <a:latin typeface="Calibri"/>
                <a:ea typeface="Calibri"/>
                <a:cs typeface="Calibri"/>
                <a:sym typeface="Calibri"/>
              </a:rPr>
              <a:t>Lack of motivation and mis-management of funds</a:t>
            </a:r>
            <a:endParaRPr/>
          </a:p>
          <a:p>
            <a:pPr marL="228600" marR="0" lvl="0" indent="-228600" algn="just" rtl="0">
              <a:spcBef>
                <a:spcPts val="300"/>
              </a:spcBef>
              <a:spcAft>
                <a:spcPts val="0"/>
              </a:spcAft>
              <a:buClr>
                <a:srgbClr val="181818"/>
              </a:buClr>
              <a:buSzPts val="1100"/>
              <a:buFont typeface="Calibri"/>
              <a:buAutoNum type="arabicParenR"/>
            </a:pPr>
            <a:r>
              <a:rPr lang="en-US" sz="1100">
                <a:solidFill>
                  <a:srgbClr val="181818"/>
                </a:solidFill>
                <a:latin typeface="Calibri"/>
                <a:ea typeface="Calibri"/>
                <a:cs typeface="Calibri"/>
                <a:sym typeface="Calibri"/>
              </a:rPr>
              <a:t>Costs are subsidized by donors for both hubs and startups</a:t>
            </a:r>
            <a:endParaRPr/>
          </a:p>
          <a:p>
            <a:pPr marL="228600" marR="0" lvl="0" indent="-228600" algn="just" rtl="0">
              <a:spcBef>
                <a:spcPts val="300"/>
              </a:spcBef>
              <a:spcAft>
                <a:spcPts val="0"/>
              </a:spcAft>
              <a:buClr>
                <a:srgbClr val="181818"/>
              </a:buClr>
              <a:buSzPts val="1100"/>
              <a:buFont typeface="Calibri"/>
              <a:buAutoNum type="arabicParenR"/>
            </a:pPr>
            <a:r>
              <a:rPr lang="en-US" sz="1100">
                <a:solidFill>
                  <a:srgbClr val="181818"/>
                </a:solidFill>
                <a:latin typeface="Calibri"/>
                <a:ea typeface="Calibri"/>
                <a:cs typeface="Calibri"/>
                <a:sym typeface="Calibri"/>
              </a:rPr>
              <a:t>Few women only focused hubs such as AkiraChix, however many hubs run women focused programs with inter-collaboration between the hubs</a:t>
            </a:r>
            <a:endParaRPr/>
          </a:p>
        </p:txBody>
      </p:sp>
      <p:sp>
        <p:nvSpPr>
          <p:cNvPr id="1466" name="Google Shape;1466;p52"/>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4 | Hubs &amp; Accelerators</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470"/>
        <p:cNvGrpSpPr/>
        <p:nvPr/>
      </p:nvGrpSpPr>
      <p:grpSpPr>
        <a:xfrm>
          <a:off x="0" y="0"/>
          <a:ext cx="0" cy="0"/>
          <a:chOff x="0" y="0"/>
          <a:chExt cx="0" cy="0"/>
        </a:xfrm>
      </p:grpSpPr>
      <p:sp>
        <p:nvSpPr>
          <p:cNvPr id="1471" name="Google Shape;1471;p53"/>
          <p:cNvSpPr/>
          <p:nvPr/>
        </p:nvSpPr>
        <p:spPr>
          <a:xfrm>
            <a:off x="549274" y="1530145"/>
            <a:ext cx="2744787" cy="692056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72" name="Google Shape;1472;p53"/>
          <p:cNvSpPr/>
          <p:nvPr/>
        </p:nvSpPr>
        <p:spPr>
          <a:xfrm>
            <a:off x="113808" y="8667603"/>
            <a:ext cx="301686"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1">
                <a:solidFill>
                  <a:schemeClr val="lt2"/>
                </a:solidFill>
                <a:latin typeface="Calibri"/>
                <a:ea typeface="Calibri"/>
                <a:cs typeface="Calibri"/>
                <a:sym typeface="Calibri"/>
              </a:rPr>
              <a:pPr marL="0" marR="0" lvl="0" indent="0" algn="l" rtl="0">
                <a:spcBef>
                  <a:spcPts val="0"/>
                </a:spcBef>
                <a:spcAft>
                  <a:spcPts val="0"/>
                </a:spcAft>
                <a:buNone/>
              </a:pPr>
              <a:t>51</a:t>
            </a:fld>
            <a:endParaRPr sz="1800" b="1">
              <a:solidFill>
                <a:schemeClr val="lt2"/>
              </a:solidFill>
              <a:latin typeface="Calibri"/>
              <a:ea typeface="Calibri"/>
              <a:cs typeface="Calibri"/>
              <a:sym typeface="Calibri"/>
            </a:endParaRPr>
          </a:p>
        </p:txBody>
      </p:sp>
      <p:sp>
        <p:nvSpPr>
          <p:cNvPr id="1473" name="Google Shape;1473;p53"/>
          <p:cNvSpPr txBox="1"/>
          <p:nvPr/>
        </p:nvSpPr>
        <p:spPr>
          <a:xfrm>
            <a:off x="549273" y="1610192"/>
            <a:ext cx="2744787" cy="8294578"/>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600" b="1" i="0">
                <a:solidFill>
                  <a:schemeClr val="lt2"/>
                </a:solidFill>
                <a:latin typeface="Calibri"/>
                <a:ea typeface="Calibri"/>
                <a:cs typeface="Calibri"/>
                <a:sym typeface="Calibri"/>
              </a:rPr>
              <a:t>GAPS AND CHALLENGES</a:t>
            </a:r>
            <a:endParaRPr/>
          </a:p>
          <a:p>
            <a:pPr marL="0" marR="0" lvl="0" indent="0" algn="just" rtl="0">
              <a:spcBef>
                <a:spcPts val="0"/>
              </a:spcBef>
              <a:spcAft>
                <a:spcPts val="0"/>
              </a:spcAft>
              <a:buNone/>
            </a:pPr>
            <a:endParaRPr sz="110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Many co-working spaces are un-sustainable financial models, which could be challenged if reviewed in a few years time. Lack of continuous capital to run the hubs as most are not sustainable without funding</a:t>
            </a:r>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Lack of data or willingness to provide data on</a:t>
            </a:r>
            <a:r>
              <a:rPr lang="en-US" sz="1100" b="0" i="0">
                <a:solidFill>
                  <a:schemeClr val="lt2"/>
                </a:solidFill>
                <a:latin typeface="Calibri"/>
                <a:ea typeface="Calibri"/>
                <a:cs typeface="Calibri"/>
                <a:sym typeface="Calibri"/>
              </a:rPr>
              <a:t> measurement on impact, success and failure rates of cohorts. Developing robust systems and e</a:t>
            </a:r>
            <a:r>
              <a:rPr lang="en-US" sz="1100">
                <a:solidFill>
                  <a:schemeClr val="lt2"/>
                </a:solidFill>
                <a:latin typeface="Calibri"/>
                <a:ea typeface="Calibri"/>
                <a:cs typeface="Calibri"/>
                <a:sym typeface="Calibri"/>
              </a:rPr>
              <a:t>nforcing this into the DNA of a hub</a:t>
            </a:r>
            <a:r>
              <a:rPr lang="en-US" sz="1100" b="0" i="0">
                <a:solidFill>
                  <a:schemeClr val="lt2"/>
                </a:solidFill>
                <a:latin typeface="Calibri"/>
                <a:ea typeface="Calibri"/>
                <a:cs typeface="Calibri"/>
                <a:sym typeface="Calibri"/>
              </a:rPr>
              <a:t> would enable the wider community to understand the effectiveness of the hub </a:t>
            </a:r>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Low growth rate experienced at many hubs by startups and by the hubs itself</a:t>
            </a:r>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Lack of capacity at the hubs in terms of funding, adequate skills and high caliber of operators and the need to recruit talent into and upskill management of hubs and startups</a:t>
            </a:r>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Mentors do not have adequate time to provide to startups even though the startups are distributed well, thereby lowering the effectiveness of the programs</a:t>
            </a:r>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Infrastructure in many of the hubs is inadequate from skilled personnel, ability to provide the service that the startup actually requires to linkages to funding, industry and advisors, rending the hub to just a being co-working space</a:t>
            </a:r>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Ability to synchronize the voice with government, donors, investors and other stakeholders in the ecosystem to adequately and successfully deliver the mandate by he hub</a:t>
            </a:r>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High cost of doing business for startups, making it difficult to do business</a:t>
            </a:r>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158750" algn="just" rtl="0">
              <a:spcBef>
                <a:spcPts val="0"/>
              </a:spcBef>
              <a:spcAft>
                <a:spcPts val="0"/>
              </a:spcAft>
              <a:buClr>
                <a:schemeClr val="dk1"/>
              </a:buClr>
              <a:buSzPts val="1100"/>
              <a:buFont typeface="Courier New"/>
              <a:buNone/>
            </a:pPr>
            <a:endParaRPr sz="1100" b="0" i="0">
              <a:solidFill>
                <a:schemeClr val="lt2"/>
              </a:solidFill>
              <a:latin typeface="Calibri"/>
              <a:ea typeface="Calibri"/>
              <a:cs typeface="Calibri"/>
              <a:sym typeface="Calibri"/>
            </a:endParaRPr>
          </a:p>
          <a:p>
            <a:pPr marL="228600" marR="0" lvl="0" indent="-158750" algn="just" rtl="0">
              <a:spcBef>
                <a:spcPts val="0"/>
              </a:spcBef>
              <a:spcAft>
                <a:spcPts val="0"/>
              </a:spcAft>
              <a:buClr>
                <a:schemeClr val="dk1"/>
              </a:buClr>
              <a:buSzPts val="1100"/>
              <a:buFont typeface="Courier New"/>
              <a:buNone/>
            </a:pPr>
            <a:endParaRPr sz="1100" b="0" i="0">
              <a:solidFill>
                <a:schemeClr val="lt2"/>
              </a:solidFill>
              <a:latin typeface="Calibri"/>
              <a:ea typeface="Calibri"/>
              <a:cs typeface="Calibri"/>
              <a:sym typeface="Calibri"/>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158750" algn="just" rtl="0">
              <a:spcBef>
                <a:spcPts val="0"/>
              </a:spcBef>
              <a:spcAft>
                <a:spcPts val="0"/>
              </a:spcAft>
              <a:buClr>
                <a:schemeClr val="dk1"/>
              </a:buClr>
              <a:buSzPts val="1100"/>
              <a:buFont typeface="Courier New"/>
              <a:buNone/>
            </a:pPr>
            <a:endParaRPr sz="1100" b="0" i="0">
              <a:solidFill>
                <a:schemeClr val="lt2"/>
              </a:solidFill>
              <a:latin typeface="Calibri"/>
              <a:ea typeface="Calibri"/>
              <a:cs typeface="Calibri"/>
              <a:sym typeface="Calibri"/>
            </a:endParaRPr>
          </a:p>
          <a:p>
            <a:pPr marL="228600" marR="0" lvl="0" indent="-158750" algn="just" rtl="0">
              <a:spcBef>
                <a:spcPts val="0"/>
              </a:spcBef>
              <a:spcAft>
                <a:spcPts val="0"/>
              </a:spcAft>
              <a:buClr>
                <a:schemeClr val="dk1"/>
              </a:buClr>
              <a:buSzPts val="1100"/>
              <a:buFont typeface="Courier New"/>
              <a:buNone/>
            </a:pPr>
            <a:endParaRPr sz="1100" b="0" i="0">
              <a:solidFill>
                <a:schemeClr val="lt2"/>
              </a:solidFill>
              <a:latin typeface="Calibri"/>
              <a:ea typeface="Calibri"/>
              <a:cs typeface="Calibri"/>
              <a:sym typeface="Calibri"/>
            </a:endParaRPr>
          </a:p>
        </p:txBody>
      </p:sp>
      <p:sp>
        <p:nvSpPr>
          <p:cNvPr id="1474" name="Google Shape;1474;p53"/>
          <p:cNvSpPr/>
          <p:nvPr/>
        </p:nvSpPr>
        <p:spPr>
          <a:xfrm>
            <a:off x="549274" y="755650"/>
            <a:ext cx="5759449" cy="769441"/>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Many of the hubs, accelerators and incubators in Kenya are less than 5 years old and have not built the track record and knowhow gathered through experience. The early stage nature of the hubs in the ecosystem, indicates that there are significant opportunities for learning and development to build effectiveness, be self sustainable and successful and have longevity.</a:t>
            </a:r>
            <a:endParaRPr sz="1100">
              <a:solidFill>
                <a:schemeClr val="dk1"/>
              </a:solidFill>
              <a:latin typeface="Calibri"/>
              <a:ea typeface="Calibri"/>
              <a:cs typeface="Calibri"/>
              <a:sym typeface="Calibri"/>
            </a:endParaRPr>
          </a:p>
        </p:txBody>
      </p:sp>
      <p:sp>
        <p:nvSpPr>
          <p:cNvPr id="1475" name="Google Shape;1475;p53"/>
          <p:cNvSpPr/>
          <p:nvPr/>
        </p:nvSpPr>
        <p:spPr>
          <a:xfrm>
            <a:off x="3563941" y="1525091"/>
            <a:ext cx="2744787" cy="692056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76" name="Google Shape;1476;p53"/>
          <p:cNvSpPr txBox="1"/>
          <p:nvPr/>
        </p:nvSpPr>
        <p:spPr>
          <a:xfrm>
            <a:off x="3563940" y="1595443"/>
            <a:ext cx="2744787" cy="812530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600" b="1" i="0">
                <a:solidFill>
                  <a:schemeClr val="lt2"/>
                </a:solidFill>
                <a:latin typeface="Calibri"/>
                <a:ea typeface="Calibri"/>
                <a:cs typeface="Calibri"/>
                <a:sym typeface="Calibri"/>
              </a:rPr>
              <a:t>RECOMMENDATIONS</a:t>
            </a:r>
            <a:endParaRPr/>
          </a:p>
          <a:p>
            <a:pPr marL="0" marR="0" lvl="0" indent="0" algn="just" rtl="0">
              <a:spcBef>
                <a:spcPts val="0"/>
              </a:spcBef>
              <a:spcAft>
                <a:spcPts val="0"/>
              </a:spcAft>
              <a:buNone/>
            </a:pPr>
            <a:endParaRPr sz="110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Build a community that can support startups (internally and externally), build partnerships with government, academia, donors and investors and subject matter experts to act as intermediaries and navigate gaps </a:t>
            </a:r>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Ability to provide linkages and encourage building of key management and founding team in startups that are well balanced in skills sets and compatibility</a:t>
            </a:r>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Building inter-hub relationships to avoid duplication of services and enhancing best practice within</a:t>
            </a:r>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Partnerships with mainstream and digital media to improve visibility of the hubs and the startups that work with them</a:t>
            </a:r>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Work with local VCs and angel networks to catalyze funding and business support for early stage startups</a:t>
            </a:r>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Build partnerships with mentorship programs that can be paid for or donor funded and platform to attract mentors who wish to be more involved</a:t>
            </a:r>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Hubs need to have their programs independently audited, reviewed and critiqued through a 360 degree process by advisors, investors and startups to ensure programs are effective</a:t>
            </a:r>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Increase in automation of services and outsourcing to industry experts may decentralize the manpower needed within the hubs and encourage a larger number of startups to be admitted</a:t>
            </a:r>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Ability to create innovative funding models to support promising startups such as  credit guarantees, revenue shares, equity models</a:t>
            </a:r>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158750" algn="just" rtl="0">
              <a:spcBef>
                <a:spcPts val="0"/>
              </a:spcBef>
              <a:spcAft>
                <a:spcPts val="0"/>
              </a:spcAft>
              <a:buClr>
                <a:schemeClr val="dk1"/>
              </a:buClr>
              <a:buSzPts val="1100"/>
              <a:buFont typeface="Courier New"/>
              <a:buNone/>
            </a:pPr>
            <a:endParaRPr sz="1100" b="0" i="0">
              <a:solidFill>
                <a:schemeClr val="lt2"/>
              </a:solidFill>
              <a:latin typeface="Calibri"/>
              <a:ea typeface="Calibri"/>
              <a:cs typeface="Calibri"/>
              <a:sym typeface="Calibri"/>
            </a:endParaRPr>
          </a:p>
          <a:p>
            <a:pPr marL="228600" marR="0" lvl="0" indent="-158750" algn="just" rtl="0">
              <a:spcBef>
                <a:spcPts val="0"/>
              </a:spcBef>
              <a:spcAft>
                <a:spcPts val="0"/>
              </a:spcAft>
              <a:buClr>
                <a:schemeClr val="dk1"/>
              </a:buClr>
              <a:buSzPts val="1100"/>
              <a:buFont typeface="Courier New"/>
              <a:buNone/>
            </a:pPr>
            <a:endParaRPr sz="1100" b="0" i="0">
              <a:solidFill>
                <a:schemeClr val="lt2"/>
              </a:solidFill>
              <a:latin typeface="Calibri"/>
              <a:ea typeface="Calibri"/>
              <a:cs typeface="Calibri"/>
              <a:sym typeface="Calibri"/>
            </a:endParaRPr>
          </a:p>
        </p:txBody>
      </p:sp>
      <p:pic>
        <p:nvPicPr>
          <p:cNvPr id="1477" name="Google Shape;1477;p53" descr="Running with obstacle over cliffs, courage in jump through gap between  hill, line icon. Run man. Movement and achievement. Business risk and  success concept. Athletics, sport. Vector illustration 6427634 Vector Art at"/>
          <p:cNvPicPr preferRelativeResize="0"/>
          <p:nvPr/>
        </p:nvPicPr>
        <p:blipFill rotWithShape="1">
          <a:blip r:embed="rId3">
            <a:alphaModFix/>
          </a:blip>
          <a:srcRect/>
          <a:stretch/>
        </p:blipFill>
        <p:spPr>
          <a:xfrm>
            <a:off x="572888" y="1525092"/>
            <a:ext cx="592236" cy="592236"/>
          </a:xfrm>
          <a:prstGeom prst="rect">
            <a:avLst/>
          </a:prstGeom>
          <a:noFill/>
          <a:ln>
            <a:noFill/>
          </a:ln>
          <a:effectLst>
            <a:outerShdw blurRad="127000" dist="88900" dir="6600000" sx="102000" sy="102000" algn="ctr" rotWithShape="0">
              <a:srgbClr val="000000">
                <a:alpha val="98823"/>
              </a:srgbClr>
            </a:outerShdw>
          </a:effectLst>
        </p:spPr>
      </p:pic>
      <p:pic>
        <p:nvPicPr>
          <p:cNvPr id="1478" name="Google Shape;1478;p53" descr="Action Icons &amp; Symbols"/>
          <p:cNvPicPr preferRelativeResize="0"/>
          <p:nvPr/>
        </p:nvPicPr>
        <p:blipFill rotWithShape="1">
          <a:blip r:embed="rId4">
            <a:alphaModFix/>
          </a:blip>
          <a:srcRect/>
          <a:stretch/>
        </p:blipFill>
        <p:spPr>
          <a:xfrm>
            <a:off x="5742006" y="1585052"/>
            <a:ext cx="498136" cy="498136"/>
          </a:xfrm>
          <a:prstGeom prst="rect">
            <a:avLst/>
          </a:prstGeom>
          <a:noFill/>
          <a:ln>
            <a:noFill/>
          </a:ln>
        </p:spPr>
      </p:pic>
      <p:sp>
        <p:nvSpPr>
          <p:cNvPr id="1479" name="Google Shape;1479;p53"/>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4 | Hubs &amp; Accelerators</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483"/>
        <p:cNvGrpSpPr/>
        <p:nvPr/>
      </p:nvGrpSpPr>
      <p:grpSpPr>
        <a:xfrm>
          <a:off x="0" y="0"/>
          <a:ext cx="0" cy="0"/>
          <a:chOff x="0" y="0"/>
          <a:chExt cx="0" cy="0"/>
        </a:xfrm>
      </p:grpSpPr>
      <p:sp>
        <p:nvSpPr>
          <p:cNvPr id="1484" name="Google Shape;1484;p54"/>
          <p:cNvSpPr txBox="1">
            <a:spLocks noGrp="1"/>
          </p:cNvSpPr>
          <p:nvPr>
            <p:ph type="subTitle" idx="1"/>
          </p:nvPr>
        </p:nvSpPr>
        <p:spPr>
          <a:xfrm>
            <a:off x="857250" y="4802717"/>
            <a:ext cx="5143500" cy="2207683"/>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1800"/>
              <a:buNone/>
            </a:pPr>
            <a:endParaRPr/>
          </a:p>
        </p:txBody>
      </p:sp>
      <p:pic>
        <p:nvPicPr>
          <p:cNvPr id="1485" name="Google Shape;1485;p54"/>
          <p:cNvPicPr preferRelativeResize="0"/>
          <p:nvPr/>
        </p:nvPicPr>
        <p:blipFill rotWithShape="1">
          <a:blip r:embed="rId3">
            <a:alphaModFix/>
          </a:blip>
          <a:srcRect/>
          <a:stretch/>
        </p:blipFill>
        <p:spPr>
          <a:xfrm>
            <a:off x="1108834" y="0"/>
            <a:ext cx="5759451" cy="9144000"/>
          </a:xfrm>
          <a:prstGeom prst="rect">
            <a:avLst/>
          </a:prstGeom>
          <a:noFill/>
          <a:ln>
            <a:noFill/>
          </a:ln>
        </p:spPr>
      </p:pic>
      <p:sp>
        <p:nvSpPr>
          <p:cNvPr id="1486" name="Google Shape;1486;p54"/>
          <p:cNvSpPr/>
          <p:nvPr/>
        </p:nvSpPr>
        <p:spPr>
          <a:xfrm>
            <a:off x="13648" y="1"/>
            <a:ext cx="1095186" cy="9144000"/>
          </a:xfrm>
          <a:prstGeom prst="rect">
            <a:avLst/>
          </a:prstGeom>
          <a:solidFill>
            <a:schemeClr val="accent1"/>
          </a:solidFill>
          <a:ln w="25400" cap="flat" cmpd="sng">
            <a:solidFill>
              <a:srgbClr val="8B69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87" name="Google Shape;1487;p54"/>
          <p:cNvSpPr/>
          <p:nvPr/>
        </p:nvSpPr>
        <p:spPr>
          <a:xfrm>
            <a:off x="13648" y="0"/>
            <a:ext cx="1095186" cy="150125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8000" b="1">
                <a:solidFill>
                  <a:srgbClr val="181818"/>
                </a:solidFill>
                <a:latin typeface="Century Gothic"/>
                <a:ea typeface="Century Gothic"/>
                <a:cs typeface="Century Gothic"/>
                <a:sym typeface="Century Gothic"/>
              </a:rPr>
              <a:t>5</a:t>
            </a:r>
            <a:endParaRPr sz="8000" b="1">
              <a:solidFill>
                <a:schemeClr val="lt1"/>
              </a:solidFill>
              <a:latin typeface="Century Gothic"/>
              <a:ea typeface="Century Gothic"/>
              <a:cs typeface="Century Gothic"/>
              <a:sym typeface="Century Gothic"/>
            </a:endParaRPr>
          </a:p>
        </p:txBody>
      </p:sp>
      <p:sp>
        <p:nvSpPr>
          <p:cNvPr id="1488" name="Google Shape;1488;p54"/>
          <p:cNvSpPr/>
          <p:nvPr/>
        </p:nvSpPr>
        <p:spPr>
          <a:xfrm>
            <a:off x="1108834" y="5023"/>
            <a:ext cx="5735518" cy="1501254"/>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5000" b="1">
                <a:solidFill>
                  <a:schemeClr val="lt1"/>
                </a:solidFill>
                <a:latin typeface="Century Gothic"/>
                <a:ea typeface="Century Gothic"/>
                <a:cs typeface="Century Gothic"/>
                <a:sym typeface="Century Gothic"/>
              </a:rPr>
              <a:t>ACADEMIC INSTITUTIONS</a:t>
            </a:r>
            <a:endParaRPr sz="5000" b="1">
              <a:solidFill>
                <a:schemeClr val="lt1"/>
              </a:solidFill>
              <a:latin typeface="Century Gothic"/>
              <a:ea typeface="Century Gothic"/>
              <a:cs typeface="Century Gothic"/>
              <a:sym typeface="Century Gothic"/>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492"/>
        <p:cNvGrpSpPr/>
        <p:nvPr/>
      </p:nvGrpSpPr>
      <p:grpSpPr>
        <a:xfrm>
          <a:off x="0" y="0"/>
          <a:ext cx="0" cy="0"/>
          <a:chOff x="0" y="0"/>
          <a:chExt cx="0" cy="0"/>
        </a:xfrm>
      </p:grpSpPr>
      <p:sp>
        <p:nvSpPr>
          <p:cNvPr id="1493" name="Google Shape;1493;p55"/>
          <p:cNvSpPr txBox="1"/>
          <p:nvPr/>
        </p:nvSpPr>
        <p:spPr>
          <a:xfrm>
            <a:off x="549276" y="769608"/>
            <a:ext cx="2744787" cy="8356134"/>
          </a:xfrm>
          <a:prstGeom prst="rect">
            <a:avLst/>
          </a:prstGeom>
          <a:solidFill>
            <a:schemeClr val="lt2"/>
          </a:soli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1">
                <a:solidFill>
                  <a:schemeClr val="dk2"/>
                </a:solidFill>
                <a:latin typeface="Calibri"/>
                <a:ea typeface="Calibri"/>
                <a:cs typeface="Calibri"/>
                <a:sym typeface="Calibri"/>
              </a:rPr>
              <a:t>Universities are key stakeholders in the ecosystem with their ability to provide an apt breeding and transformation ground for research, innovation, entrepreneurial skills and capacity building</a:t>
            </a:r>
            <a:endParaRPr/>
          </a:p>
          <a:p>
            <a:pPr marL="0" marR="0" lvl="0" indent="0" algn="just" rtl="0">
              <a:spcBef>
                <a:spcPts val="1200"/>
              </a:spcBef>
              <a:spcAft>
                <a:spcPts val="0"/>
              </a:spcAft>
              <a:buNone/>
            </a:pPr>
            <a:r>
              <a:rPr lang="en-US" sz="1400">
                <a:solidFill>
                  <a:srgbClr val="181818"/>
                </a:solidFill>
                <a:latin typeface="Calibri"/>
                <a:ea typeface="Calibri"/>
                <a:cs typeface="Calibri"/>
                <a:sym typeface="Calibri"/>
              </a:rPr>
              <a:t>“</a:t>
            </a:r>
            <a:r>
              <a:rPr lang="en-US" sz="1200" i="1">
                <a:solidFill>
                  <a:srgbClr val="181818"/>
                </a:solidFill>
                <a:latin typeface="Calibri"/>
                <a:ea typeface="Calibri"/>
                <a:cs typeface="Calibri"/>
                <a:sym typeface="Calibri"/>
              </a:rPr>
              <a:t>Over the past two decades, there have been growing calls for universities to become more accountable to the wider public and to contribute directly to the local, regional and national economic development through taking on a range of “third mission” activities such as incubation of start-up firms, knowledge commercialisation, the development of knowledge transfer partnerships and providing entrepreneurship courses</a:t>
            </a:r>
            <a:r>
              <a:rPr lang="en-US" sz="1400" baseline="30000">
                <a:solidFill>
                  <a:srgbClr val="181818"/>
                </a:solidFill>
                <a:latin typeface="Calibri"/>
                <a:ea typeface="Calibri"/>
                <a:cs typeface="Calibri"/>
                <a:sym typeface="Calibri"/>
              </a:rPr>
              <a:t>1</a:t>
            </a:r>
            <a:r>
              <a:rPr lang="en-US" sz="1400">
                <a:solidFill>
                  <a:srgbClr val="181818"/>
                </a:solidFill>
                <a:latin typeface="Calibri"/>
                <a:ea typeface="Calibri"/>
                <a:cs typeface="Calibri"/>
                <a:sym typeface="Calibri"/>
              </a:rPr>
              <a:t>”</a:t>
            </a:r>
            <a:endParaRPr/>
          </a:p>
          <a:p>
            <a:pPr marL="457200" marR="0" lvl="1" indent="0" algn="just" rtl="0">
              <a:spcBef>
                <a:spcPts val="0"/>
              </a:spcBef>
              <a:spcAft>
                <a:spcPts val="0"/>
              </a:spcAft>
              <a:buNone/>
            </a:pPr>
            <a:r>
              <a:rPr lang="en-US" sz="1100" b="1" i="0" u="none" strike="noStrike" cap="none">
                <a:solidFill>
                  <a:srgbClr val="181818"/>
                </a:solidFill>
                <a:latin typeface="Calibri"/>
                <a:ea typeface="Calibri"/>
                <a:cs typeface="Calibri"/>
                <a:sym typeface="Calibri"/>
              </a:rPr>
              <a:t> Joe Mucheru - ICT, Innovation and Youth Affairs Cabinet Secretary</a:t>
            </a:r>
            <a:endParaRPr/>
          </a:p>
          <a:p>
            <a:pPr marL="0" marR="0" lvl="0" indent="0" algn="just" rtl="0">
              <a:spcBef>
                <a:spcPts val="0"/>
              </a:spcBef>
              <a:spcAft>
                <a:spcPts val="0"/>
              </a:spcAft>
              <a:buNone/>
            </a:pPr>
            <a:r>
              <a:rPr lang="en-US" sz="1100">
                <a:solidFill>
                  <a:srgbClr val="181818"/>
                </a:solidFill>
                <a:latin typeface="Calibri"/>
                <a:ea typeface="Calibri"/>
                <a:cs typeface="Calibri"/>
                <a:sym typeface="Calibri"/>
              </a:rPr>
              <a:t>Some of the largest academic institutions in Kenya initiated incubation centres more than a decade ago, such as iLabAfrica (Est. 2011) at Strathmore University, Chandaria Business Innovation and Incubation Centre (Est. 2013) at Kenyatta University, Nailab and C4DLab (Est. 2013) at University of Nairobi. The ability to identify talent and provide them with resources, key partnerships, linkages with businesses, funding, advise and other services to enable commercialization of an idea would be a game changer, spurring a shift in mindset from employee to employer.</a:t>
            </a:r>
            <a:endParaRPr/>
          </a:p>
          <a:p>
            <a:pPr marL="0" marR="0" lvl="0" indent="0" algn="just" rtl="0">
              <a:spcBef>
                <a:spcPts val="0"/>
              </a:spcBef>
              <a:spcAft>
                <a:spcPts val="0"/>
              </a:spcAft>
              <a:buNone/>
            </a:pPr>
            <a:endParaRPr sz="1100">
              <a:solidFill>
                <a:srgbClr val="181818"/>
              </a:solidFill>
              <a:latin typeface="Calibri"/>
              <a:ea typeface="Calibri"/>
              <a:cs typeface="Calibri"/>
              <a:sym typeface="Calibri"/>
            </a:endParaRPr>
          </a:p>
          <a:p>
            <a:pPr marL="0" marR="0" lvl="0" indent="0" algn="just" rtl="0">
              <a:spcBef>
                <a:spcPts val="0"/>
              </a:spcBef>
              <a:spcAft>
                <a:spcPts val="0"/>
              </a:spcAft>
              <a:buNone/>
            </a:pPr>
            <a:r>
              <a:rPr lang="en-US" sz="1100">
                <a:solidFill>
                  <a:srgbClr val="181818"/>
                </a:solidFill>
                <a:latin typeface="Calibri"/>
                <a:ea typeface="Calibri"/>
                <a:cs typeface="Calibri"/>
                <a:sym typeface="Calibri"/>
              </a:rPr>
              <a:t>This study used a stratified random sampling methodology to select 21 universities from a population of 70 private and public universities. It then identified three respondents in each institution who included students, staff, and management. Kenya is faced with a high number of graduates being unemployed, attributed to weak academic-industry linkages</a:t>
            </a:r>
            <a:r>
              <a:rPr lang="en-US" sz="1100" baseline="30000">
                <a:solidFill>
                  <a:schemeClr val="dk1"/>
                </a:solidFill>
                <a:latin typeface="Calibri"/>
                <a:ea typeface="Calibri"/>
                <a:cs typeface="Calibri"/>
                <a:sym typeface="Calibri"/>
              </a:rPr>
              <a:t>2</a:t>
            </a:r>
            <a:r>
              <a:rPr lang="en-US" sz="1100">
                <a:solidFill>
                  <a:srgbClr val="181818"/>
                </a:solidFill>
                <a:latin typeface="Calibri"/>
                <a:ea typeface="Calibri"/>
                <a:cs typeface="Calibri"/>
                <a:sym typeface="Calibri"/>
              </a:rPr>
              <a:t>. Universities are working to address this gap.</a:t>
            </a:r>
            <a:endParaRPr/>
          </a:p>
          <a:p>
            <a:pPr marL="0" marR="0" lvl="0" indent="0" algn="just" rtl="0">
              <a:spcBef>
                <a:spcPts val="0"/>
              </a:spcBef>
              <a:spcAft>
                <a:spcPts val="0"/>
              </a:spcAft>
              <a:buNone/>
            </a:pPr>
            <a:endParaRPr sz="1100">
              <a:solidFill>
                <a:srgbClr val="181818"/>
              </a:solidFill>
              <a:latin typeface="Calibri"/>
              <a:ea typeface="Calibri"/>
              <a:cs typeface="Calibri"/>
              <a:sym typeface="Calibri"/>
            </a:endParaRPr>
          </a:p>
          <a:p>
            <a:pPr marL="0" marR="0" lvl="0" indent="0" algn="just" rtl="0">
              <a:spcBef>
                <a:spcPts val="0"/>
              </a:spcBef>
              <a:spcAft>
                <a:spcPts val="0"/>
              </a:spcAft>
              <a:buNone/>
            </a:pPr>
            <a:endParaRPr sz="1100">
              <a:solidFill>
                <a:srgbClr val="181818"/>
              </a:solidFill>
              <a:latin typeface="Calibri"/>
              <a:ea typeface="Calibri"/>
              <a:cs typeface="Calibri"/>
              <a:sym typeface="Calibri"/>
            </a:endParaRPr>
          </a:p>
        </p:txBody>
      </p:sp>
      <p:sp>
        <p:nvSpPr>
          <p:cNvPr id="1494" name="Google Shape;1494;p55"/>
          <p:cNvSpPr/>
          <p:nvPr/>
        </p:nvSpPr>
        <p:spPr>
          <a:xfrm>
            <a:off x="113808" y="8667603"/>
            <a:ext cx="301686"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1">
                <a:solidFill>
                  <a:schemeClr val="lt2"/>
                </a:solidFill>
                <a:latin typeface="Calibri"/>
                <a:ea typeface="Calibri"/>
                <a:cs typeface="Calibri"/>
                <a:sym typeface="Calibri"/>
              </a:rPr>
              <a:pPr marL="0" marR="0" lvl="0" indent="0" algn="l" rtl="0">
                <a:spcBef>
                  <a:spcPts val="0"/>
                </a:spcBef>
                <a:spcAft>
                  <a:spcPts val="0"/>
                </a:spcAft>
                <a:buNone/>
              </a:pPr>
              <a:t>53</a:t>
            </a:fld>
            <a:endParaRPr sz="1800" b="1">
              <a:solidFill>
                <a:schemeClr val="lt2"/>
              </a:solidFill>
              <a:latin typeface="Calibri"/>
              <a:ea typeface="Calibri"/>
              <a:cs typeface="Calibri"/>
              <a:sym typeface="Calibri"/>
            </a:endParaRPr>
          </a:p>
        </p:txBody>
      </p:sp>
      <p:sp>
        <p:nvSpPr>
          <p:cNvPr id="1495" name="Google Shape;1495;p55"/>
          <p:cNvSpPr/>
          <p:nvPr/>
        </p:nvSpPr>
        <p:spPr>
          <a:xfrm>
            <a:off x="520701" y="8652209"/>
            <a:ext cx="5003799" cy="323850"/>
          </a:xfrm>
          <a:prstGeom prst="rect">
            <a:avLst/>
          </a:prstGeom>
          <a:noFill/>
          <a:ln>
            <a:noFill/>
          </a:ln>
        </p:spPr>
        <p:txBody>
          <a:bodyPr spcFirstLastPara="1" wrap="square" lIns="91425" tIns="45700" rIns="91425" bIns="45700" anchor="ctr" anchorCtr="0">
            <a:noAutofit/>
          </a:bodyPr>
          <a:lstStyle/>
          <a:p>
            <a:pPr marL="228600" marR="0" lvl="0" indent="-228600" algn="l" rtl="0">
              <a:spcBef>
                <a:spcPts val="0"/>
              </a:spcBef>
              <a:spcAft>
                <a:spcPts val="0"/>
              </a:spcAft>
              <a:buClr>
                <a:srgbClr val="181818"/>
              </a:buClr>
              <a:buSzPts val="900"/>
              <a:buFont typeface="Calibri"/>
              <a:buAutoNum type="arabicPeriod"/>
            </a:pPr>
            <a:r>
              <a:rPr lang="en-US" sz="900" i="1" u="sng">
                <a:solidFill>
                  <a:schemeClr val="hlink"/>
                </a:solidFill>
                <a:latin typeface="Calibri"/>
                <a:ea typeface="Calibri"/>
                <a:cs typeface="Calibri"/>
                <a:sym typeface="Calibri"/>
                <a:hlinkClick r:id="rId3"/>
              </a:rPr>
              <a:t>https://www.kenyanews.go.ke/cs-mucheru-challenges-universities-to-establish-business-hubs/</a:t>
            </a:r>
            <a:endParaRPr sz="900" i="1">
              <a:solidFill>
                <a:srgbClr val="181818"/>
              </a:solidFill>
              <a:latin typeface="Calibri"/>
              <a:ea typeface="Calibri"/>
              <a:cs typeface="Calibri"/>
              <a:sym typeface="Calibri"/>
            </a:endParaRPr>
          </a:p>
          <a:p>
            <a:pPr marL="228600" marR="0" lvl="0" indent="-228600" algn="l" rtl="0">
              <a:spcBef>
                <a:spcPts val="0"/>
              </a:spcBef>
              <a:spcAft>
                <a:spcPts val="0"/>
              </a:spcAft>
              <a:buClr>
                <a:srgbClr val="181818"/>
              </a:buClr>
              <a:buSzPts val="900"/>
              <a:buFont typeface="Calibri"/>
              <a:buAutoNum type="arabicPeriod"/>
            </a:pPr>
            <a:r>
              <a:rPr lang="en-US" sz="900" i="1" u="sng">
                <a:solidFill>
                  <a:schemeClr val="hlink"/>
                </a:solidFill>
                <a:latin typeface="Calibri"/>
                <a:ea typeface="Calibri"/>
                <a:cs typeface="Calibri"/>
                <a:sym typeface="Calibri"/>
                <a:hlinkClick r:id="rId4"/>
              </a:rPr>
              <a:t>https://unesdoc.unesco.org/ark:/48223/pf0000381538</a:t>
            </a:r>
            <a:endParaRPr sz="900" i="1">
              <a:solidFill>
                <a:srgbClr val="181818"/>
              </a:solidFill>
              <a:latin typeface="Calibri"/>
              <a:ea typeface="Calibri"/>
              <a:cs typeface="Calibri"/>
              <a:sym typeface="Calibri"/>
            </a:endParaRPr>
          </a:p>
          <a:p>
            <a:pPr marL="228600" marR="0" lvl="0" indent="-228600" algn="l" rtl="0">
              <a:spcBef>
                <a:spcPts val="0"/>
              </a:spcBef>
              <a:spcAft>
                <a:spcPts val="0"/>
              </a:spcAft>
              <a:buClr>
                <a:srgbClr val="181818"/>
              </a:buClr>
              <a:buSzPts val="900"/>
              <a:buFont typeface="Calibri"/>
              <a:buAutoNum type="arabicPeriod"/>
            </a:pPr>
            <a:r>
              <a:rPr lang="en-US" sz="900" i="1" u="sng">
                <a:solidFill>
                  <a:schemeClr val="hlink"/>
                </a:solidFill>
                <a:latin typeface="Calibri"/>
                <a:ea typeface="Calibri"/>
                <a:cs typeface="Calibri"/>
                <a:sym typeface="Calibri"/>
                <a:hlinkClick r:id="rId5"/>
              </a:rPr>
              <a:t>https://www.statista.com/statistics/1135785/university-enrollment-in-kenya/</a:t>
            </a:r>
            <a:endParaRPr sz="900" i="1">
              <a:solidFill>
                <a:srgbClr val="181818"/>
              </a:solidFill>
              <a:latin typeface="Calibri"/>
              <a:ea typeface="Calibri"/>
              <a:cs typeface="Calibri"/>
              <a:sym typeface="Calibri"/>
            </a:endParaRPr>
          </a:p>
        </p:txBody>
      </p:sp>
      <p:sp>
        <p:nvSpPr>
          <p:cNvPr id="1496" name="Google Shape;1496;p55"/>
          <p:cNvSpPr/>
          <p:nvPr/>
        </p:nvSpPr>
        <p:spPr>
          <a:xfrm>
            <a:off x="3563939" y="769608"/>
            <a:ext cx="2752288" cy="3408040"/>
          </a:xfrm>
          <a:prstGeom prst="rect">
            <a:avLst/>
          </a:prstGeom>
          <a:solidFill>
            <a:srgbClr val="F5F5F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97" name="Google Shape;1497;p55"/>
          <p:cNvSpPr txBox="1"/>
          <p:nvPr/>
        </p:nvSpPr>
        <p:spPr>
          <a:xfrm>
            <a:off x="3547745" y="3177752"/>
            <a:ext cx="2756937" cy="93871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i="1">
                <a:solidFill>
                  <a:srgbClr val="181818"/>
                </a:solidFill>
                <a:latin typeface="Calibri"/>
                <a:ea typeface="Calibri"/>
                <a:cs typeface="Calibri"/>
                <a:sym typeface="Calibri"/>
              </a:rPr>
              <a:t>85% of universities management agree that the universities have mechanisms in place for bringing stakeholders together and building synergies, whilst more students seem to agree at 71% versus 69% for management</a:t>
            </a:r>
            <a:endParaRPr/>
          </a:p>
        </p:txBody>
      </p:sp>
      <p:sp>
        <p:nvSpPr>
          <p:cNvPr id="1498" name="Google Shape;1498;p55"/>
          <p:cNvSpPr/>
          <p:nvPr/>
        </p:nvSpPr>
        <p:spPr>
          <a:xfrm>
            <a:off x="3563939" y="5216726"/>
            <a:ext cx="2752288" cy="3155421"/>
          </a:xfrm>
          <a:prstGeom prst="rect">
            <a:avLst/>
          </a:prstGeom>
          <a:solidFill>
            <a:srgbClr val="F5F5F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499" name="Google Shape;1499;p55"/>
          <p:cNvPicPr preferRelativeResize="0"/>
          <p:nvPr/>
        </p:nvPicPr>
        <p:blipFill rotWithShape="1">
          <a:blip r:embed="rId6">
            <a:alphaModFix/>
          </a:blip>
          <a:srcRect/>
          <a:stretch/>
        </p:blipFill>
        <p:spPr>
          <a:xfrm>
            <a:off x="3563937" y="5731602"/>
            <a:ext cx="2744787" cy="1954375"/>
          </a:xfrm>
          <a:prstGeom prst="rect">
            <a:avLst/>
          </a:prstGeom>
          <a:noFill/>
          <a:ln>
            <a:noFill/>
          </a:ln>
        </p:spPr>
      </p:pic>
      <p:sp>
        <p:nvSpPr>
          <p:cNvPr id="1500" name="Google Shape;1500;p55"/>
          <p:cNvSpPr txBox="1"/>
          <p:nvPr/>
        </p:nvSpPr>
        <p:spPr>
          <a:xfrm>
            <a:off x="3563938" y="5208339"/>
            <a:ext cx="2744787" cy="66172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300" i="1">
                <a:solidFill>
                  <a:schemeClr val="accent1"/>
                </a:solidFill>
                <a:latin typeface="Calibri"/>
                <a:ea typeface="Calibri"/>
                <a:cs typeface="Calibri"/>
                <a:sym typeface="Calibri"/>
              </a:rPr>
              <a:t>Fig X: </a:t>
            </a:r>
            <a:r>
              <a:rPr lang="en-US" sz="1200" b="1">
                <a:solidFill>
                  <a:schemeClr val="dk2"/>
                </a:solidFill>
                <a:latin typeface="Calibri"/>
                <a:ea typeface="Calibri"/>
                <a:cs typeface="Calibri"/>
                <a:sym typeface="Calibri"/>
              </a:rPr>
              <a:t>Entrepreneurship integration as a major part of the University's mission and strategy from Students Perspective</a:t>
            </a:r>
            <a:endParaRPr/>
          </a:p>
        </p:txBody>
      </p:sp>
      <p:sp>
        <p:nvSpPr>
          <p:cNvPr id="1501" name="Google Shape;1501;p55"/>
          <p:cNvSpPr txBox="1"/>
          <p:nvPr/>
        </p:nvSpPr>
        <p:spPr>
          <a:xfrm>
            <a:off x="3563936" y="7575485"/>
            <a:ext cx="2744786" cy="76944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i="1">
                <a:solidFill>
                  <a:srgbClr val="181818"/>
                </a:solidFill>
                <a:latin typeface="Calibri"/>
                <a:ea typeface="Calibri"/>
                <a:cs typeface="Calibri"/>
                <a:sym typeface="Calibri"/>
              </a:rPr>
              <a:t>75% of students agree that universities are keen on integrating entrepreneurship as part of the University’s mission. Only 25% of the students do not agree or are neutral</a:t>
            </a:r>
            <a:endParaRPr/>
          </a:p>
        </p:txBody>
      </p:sp>
      <p:cxnSp>
        <p:nvCxnSpPr>
          <p:cNvPr id="1502" name="Google Shape;1502;p55"/>
          <p:cNvCxnSpPr/>
          <p:nvPr/>
        </p:nvCxnSpPr>
        <p:spPr>
          <a:xfrm>
            <a:off x="3563938" y="5208339"/>
            <a:ext cx="2744786" cy="0"/>
          </a:xfrm>
          <a:prstGeom prst="straightConnector1">
            <a:avLst/>
          </a:prstGeom>
          <a:noFill/>
          <a:ln w="19050" cap="flat" cmpd="sng">
            <a:solidFill>
              <a:srgbClr val="BE8E00"/>
            </a:solidFill>
            <a:prstDash val="solid"/>
            <a:round/>
            <a:headEnd type="none" w="sm" len="sm"/>
            <a:tailEnd type="none" w="sm" len="sm"/>
          </a:ln>
        </p:spPr>
      </p:cxnSp>
      <p:cxnSp>
        <p:nvCxnSpPr>
          <p:cNvPr id="1503" name="Google Shape;1503;p55"/>
          <p:cNvCxnSpPr/>
          <p:nvPr/>
        </p:nvCxnSpPr>
        <p:spPr>
          <a:xfrm>
            <a:off x="3563937" y="8372151"/>
            <a:ext cx="2744786" cy="0"/>
          </a:xfrm>
          <a:prstGeom prst="straightConnector1">
            <a:avLst/>
          </a:prstGeom>
          <a:noFill/>
          <a:ln w="19050" cap="flat" cmpd="sng">
            <a:solidFill>
              <a:srgbClr val="BE8E00"/>
            </a:solidFill>
            <a:prstDash val="solid"/>
            <a:round/>
            <a:headEnd type="none" w="sm" len="sm"/>
            <a:tailEnd type="none" w="sm" len="sm"/>
          </a:ln>
        </p:spPr>
      </p:cxnSp>
      <p:sp>
        <p:nvSpPr>
          <p:cNvPr id="1504" name="Google Shape;1504;p55"/>
          <p:cNvSpPr/>
          <p:nvPr/>
        </p:nvSpPr>
        <p:spPr>
          <a:xfrm>
            <a:off x="3563937" y="4239770"/>
            <a:ext cx="2744788" cy="938719"/>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100">
                <a:solidFill>
                  <a:srgbClr val="181818"/>
                </a:solidFill>
                <a:latin typeface="Calibri"/>
                <a:ea typeface="Calibri"/>
                <a:cs typeface="Calibri"/>
                <a:sym typeface="Calibri"/>
              </a:rPr>
              <a:t>With around 562,000</a:t>
            </a:r>
            <a:r>
              <a:rPr lang="en-US" sz="1100" baseline="30000">
                <a:solidFill>
                  <a:srgbClr val="181818"/>
                </a:solidFill>
                <a:latin typeface="Calibri"/>
                <a:ea typeface="Calibri"/>
                <a:cs typeface="Calibri"/>
                <a:sym typeface="Calibri"/>
              </a:rPr>
              <a:t>2 </a:t>
            </a:r>
            <a:r>
              <a:rPr lang="en-US" sz="1100">
                <a:solidFill>
                  <a:srgbClr val="181818"/>
                </a:solidFill>
                <a:latin typeface="Calibri"/>
                <a:ea typeface="Calibri"/>
                <a:cs typeface="Calibri"/>
                <a:sym typeface="Calibri"/>
              </a:rPr>
              <a:t>students enrolled in 2021/2022, focus on these graduates being adequately skilled to empower them for entrepreneurship is critical to achieve Sustainable Development Goals. </a:t>
            </a:r>
            <a:endParaRPr/>
          </a:p>
        </p:txBody>
      </p:sp>
      <p:sp>
        <p:nvSpPr>
          <p:cNvPr id="1505" name="Google Shape;1505;p55"/>
          <p:cNvSpPr txBox="1"/>
          <p:nvPr/>
        </p:nvSpPr>
        <p:spPr>
          <a:xfrm>
            <a:off x="3587634" y="803139"/>
            <a:ext cx="2744787" cy="66172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300" i="1">
                <a:solidFill>
                  <a:schemeClr val="accent1"/>
                </a:solidFill>
                <a:latin typeface="Calibri"/>
                <a:ea typeface="Calibri"/>
                <a:cs typeface="Calibri"/>
                <a:sym typeface="Calibri"/>
              </a:rPr>
              <a:t>Fig X: </a:t>
            </a:r>
            <a:r>
              <a:rPr lang="en-US" sz="1200" b="1">
                <a:solidFill>
                  <a:schemeClr val="dk2"/>
                </a:solidFill>
                <a:latin typeface="Calibri"/>
                <a:ea typeface="Calibri"/>
                <a:cs typeface="Calibri"/>
                <a:sym typeface="Calibri"/>
              </a:rPr>
              <a:t>Mechanisms in place for breaking down traditional boundaries and fostering new relationships</a:t>
            </a:r>
            <a:endParaRPr/>
          </a:p>
        </p:txBody>
      </p:sp>
      <p:cxnSp>
        <p:nvCxnSpPr>
          <p:cNvPr id="1506" name="Google Shape;1506;p55"/>
          <p:cNvCxnSpPr/>
          <p:nvPr/>
        </p:nvCxnSpPr>
        <p:spPr>
          <a:xfrm>
            <a:off x="3587634" y="755514"/>
            <a:ext cx="2744786" cy="0"/>
          </a:xfrm>
          <a:prstGeom prst="straightConnector1">
            <a:avLst/>
          </a:prstGeom>
          <a:noFill/>
          <a:ln w="19050" cap="flat" cmpd="sng">
            <a:solidFill>
              <a:srgbClr val="BE8E00"/>
            </a:solidFill>
            <a:prstDash val="solid"/>
            <a:round/>
            <a:headEnd type="none" w="sm" len="sm"/>
            <a:tailEnd type="none" w="sm" len="sm"/>
          </a:ln>
        </p:spPr>
      </p:cxnSp>
      <p:cxnSp>
        <p:nvCxnSpPr>
          <p:cNvPr id="1507" name="Google Shape;1507;p55"/>
          <p:cNvCxnSpPr/>
          <p:nvPr/>
        </p:nvCxnSpPr>
        <p:spPr>
          <a:xfrm>
            <a:off x="3571868" y="4177648"/>
            <a:ext cx="2744786" cy="0"/>
          </a:xfrm>
          <a:prstGeom prst="straightConnector1">
            <a:avLst/>
          </a:prstGeom>
          <a:noFill/>
          <a:ln w="19050" cap="flat" cmpd="sng">
            <a:solidFill>
              <a:srgbClr val="BE8E00"/>
            </a:solidFill>
            <a:prstDash val="solid"/>
            <a:round/>
            <a:headEnd type="none" w="sm" len="sm"/>
            <a:tailEnd type="none" w="sm" len="sm"/>
          </a:ln>
        </p:spPr>
      </p:cxnSp>
      <p:pic>
        <p:nvPicPr>
          <p:cNvPr id="1508" name="Google Shape;1508;p55"/>
          <p:cNvPicPr preferRelativeResize="0"/>
          <p:nvPr/>
        </p:nvPicPr>
        <p:blipFill rotWithShape="1">
          <a:blip r:embed="rId7">
            <a:alphaModFix/>
          </a:blip>
          <a:srcRect/>
          <a:stretch/>
        </p:blipFill>
        <p:spPr>
          <a:xfrm>
            <a:off x="3587634" y="1364449"/>
            <a:ext cx="2717048" cy="1805836"/>
          </a:xfrm>
          <a:prstGeom prst="rect">
            <a:avLst/>
          </a:prstGeom>
          <a:noFill/>
          <a:ln>
            <a:noFill/>
          </a:ln>
        </p:spPr>
      </p:pic>
      <p:cxnSp>
        <p:nvCxnSpPr>
          <p:cNvPr id="1509" name="Google Shape;1509;p55"/>
          <p:cNvCxnSpPr/>
          <p:nvPr/>
        </p:nvCxnSpPr>
        <p:spPr>
          <a:xfrm>
            <a:off x="116118" y="8577943"/>
            <a:ext cx="1727198" cy="0"/>
          </a:xfrm>
          <a:prstGeom prst="straightConnector1">
            <a:avLst/>
          </a:prstGeom>
          <a:noFill/>
          <a:ln w="9525" cap="flat" cmpd="sng">
            <a:solidFill>
              <a:srgbClr val="BE8E00"/>
            </a:solidFill>
            <a:prstDash val="solid"/>
            <a:round/>
            <a:headEnd type="none" w="sm" len="sm"/>
            <a:tailEnd type="none" w="sm" len="sm"/>
          </a:ln>
        </p:spPr>
      </p:cxnSp>
      <p:cxnSp>
        <p:nvCxnSpPr>
          <p:cNvPr id="1510" name="Google Shape;1510;p55"/>
          <p:cNvCxnSpPr/>
          <p:nvPr/>
        </p:nvCxnSpPr>
        <p:spPr>
          <a:xfrm>
            <a:off x="549275" y="0"/>
            <a:ext cx="0" cy="1181100"/>
          </a:xfrm>
          <a:prstGeom prst="straightConnector1">
            <a:avLst/>
          </a:prstGeom>
          <a:noFill/>
          <a:ln w="9525" cap="flat" cmpd="sng">
            <a:solidFill>
              <a:schemeClr val="dk2"/>
            </a:solidFill>
            <a:prstDash val="solid"/>
            <a:round/>
            <a:headEnd type="none" w="sm" len="sm"/>
            <a:tailEnd type="none" w="sm" len="sm"/>
          </a:ln>
        </p:spPr>
      </p:cxnSp>
      <p:sp>
        <p:nvSpPr>
          <p:cNvPr id="1511" name="Google Shape;1511;p55"/>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5 | Academia</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515"/>
        <p:cNvGrpSpPr/>
        <p:nvPr/>
      </p:nvGrpSpPr>
      <p:grpSpPr>
        <a:xfrm>
          <a:off x="0" y="0"/>
          <a:ext cx="0" cy="0"/>
          <a:chOff x="0" y="0"/>
          <a:chExt cx="0" cy="0"/>
        </a:xfrm>
      </p:grpSpPr>
      <p:sp>
        <p:nvSpPr>
          <p:cNvPr id="1516" name="Google Shape;1516;p56"/>
          <p:cNvSpPr/>
          <p:nvPr/>
        </p:nvSpPr>
        <p:spPr>
          <a:xfrm>
            <a:off x="3547957" y="1259067"/>
            <a:ext cx="2752288" cy="3608874"/>
          </a:xfrm>
          <a:prstGeom prst="rect">
            <a:avLst/>
          </a:prstGeom>
          <a:solidFill>
            <a:srgbClr val="F5F5F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7" name="Google Shape;1517;p56"/>
          <p:cNvSpPr/>
          <p:nvPr/>
        </p:nvSpPr>
        <p:spPr>
          <a:xfrm>
            <a:off x="565263" y="1259067"/>
            <a:ext cx="5742490" cy="3768980"/>
          </a:xfrm>
          <a:prstGeom prst="rect">
            <a:avLst/>
          </a:prstGeom>
          <a:solidFill>
            <a:srgbClr val="F5F5F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8" name="Google Shape;1518;p56"/>
          <p:cNvSpPr txBox="1"/>
          <p:nvPr/>
        </p:nvSpPr>
        <p:spPr>
          <a:xfrm>
            <a:off x="549276" y="1259063"/>
            <a:ext cx="2744787" cy="103105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300" i="1">
                <a:solidFill>
                  <a:schemeClr val="accent1"/>
                </a:solidFill>
                <a:latin typeface="Calibri"/>
                <a:ea typeface="Calibri"/>
                <a:cs typeface="Calibri"/>
                <a:sym typeface="Calibri"/>
              </a:rPr>
              <a:t>Fig X: </a:t>
            </a:r>
            <a:r>
              <a:rPr lang="en-US" sz="1200">
                <a:solidFill>
                  <a:schemeClr val="dk2"/>
                </a:solidFill>
                <a:latin typeface="Calibri"/>
                <a:ea typeface="Calibri"/>
                <a:cs typeface="Calibri"/>
                <a:sym typeface="Calibri"/>
              </a:rPr>
              <a:t>The universities are active in developing initiatives and programs that drive entrepreneurship development in the wider regional, social and community environment</a:t>
            </a:r>
            <a:endParaRPr sz="1200" b="1">
              <a:solidFill>
                <a:schemeClr val="dk2"/>
              </a:solidFill>
              <a:latin typeface="Calibri"/>
              <a:ea typeface="Calibri"/>
              <a:cs typeface="Calibri"/>
              <a:sym typeface="Calibri"/>
            </a:endParaRPr>
          </a:p>
        </p:txBody>
      </p:sp>
      <p:sp>
        <p:nvSpPr>
          <p:cNvPr id="1519" name="Google Shape;1519;p56"/>
          <p:cNvSpPr txBox="1"/>
          <p:nvPr/>
        </p:nvSpPr>
        <p:spPr>
          <a:xfrm>
            <a:off x="550247" y="4427884"/>
            <a:ext cx="274478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i="1">
                <a:solidFill>
                  <a:srgbClr val="181818"/>
                </a:solidFill>
                <a:latin typeface="Calibri"/>
                <a:ea typeface="Calibri"/>
                <a:cs typeface="Calibri"/>
                <a:sym typeface="Calibri"/>
              </a:rPr>
              <a:t>22% of the students feel that universities are not active in developing initiatives and programs that drive entrepreneurship</a:t>
            </a:r>
            <a:endParaRPr/>
          </a:p>
        </p:txBody>
      </p:sp>
      <p:cxnSp>
        <p:nvCxnSpPr>
          <p:cNvPr id="1520" name="Google Shape;1520;p56"/>
          <p:cNvCxnSpPr/>
          <p:nvPr/>
        </p:nvCxnSpPr>
        <p:spPr>
          <a:xfrm>
            <a:off x="546297" y="5029944"/>
            <a:ext cx="5774460" cy="0"/>
          </a:xfrm>
          <a:prstGeom prst="straightConnector1">
            <a:avLst/>
          </a:prstGeom>
          <a:noFill/>
          <a:ln w="19050" cap="flat" cmpd="sng">
            <a:solidFill>
              <a:srgbClr val="BE8E00"/>
            </a:solidFill>
            <a:prstDash val="solid"/>
            <a:round/>
            <a:headEnd type="none" w="sm" len="sm"/>
            <a:tailEnd type="none" w="sm" len="sm"/>
          </a:ln>
        </p:spPr>
      </p:cxnSp>
      <p:cxnSp>
        <p:nvCxnSpPr>
          <p:cNvPr id="1521" name="Google Shape;1521;p56"/>
          <p:cNvCxnSpPr/>
          <p:nvPr/>
        </p:nvCxnSpPr>
        <p:spPr>
          <a:xfrm>
            <a:off x="549276" y="1243565"/>
            <a:ext cx="5758476" cy="0"/>
          </a:xfrm>
          <a:prstGeom prst="straightConnector1">
            <a:avLst/>
          </a:prstGeom>
          <a:noFill/>
          <a:ln w="19050" cap="flat" cmpd="sng">
            <a:solidFill>
              <a:srgbClr val="BE8E00"/>
            </a:solidFill>
            <a:prstDash val="solid"/>
            <a:round/>
            <a:headEnd type="none" w="sm" len="sm"/>
            <a:tailEnd type="none" w="sm" len="sm"/>
          </a:ln>
        </p:spPr>
      </p:cxnSp>
      <p:pic>
        <p:nvPicPr>
          <p:cNvPr id="1522" name="Google Shape;1522;p56"/>
          <p:cNvPicPr preferRelativeResize="0"/>
          <p:nvPr/>
        </p:nvPicPr>
        <p:blipFill rotWithShape="1">
          <a:blip r:embed="rId3">
            <a:alphaModFix/>
          </a:blip>
          <a:srcRect/>
          <a:stretch/>
        </p:blipFill>
        <p:spPr>
          <a:xfrm>
            <a:off x="3585972" y="2079646"/>
            <a:ext cx="2744787" cy="2310177"/>
          </a:xfrm>
          <a:prstGeom prst="rect">
            <a:avLst/>
          </a:prstGeom>
          <a:noFill/>
          <a:ln>
            <a:noFill/>
          </a:ln>
        </p:spPr>
      </p:pic>
      <p:pic>
        <p:nvPicPr>
          <p:cNvPr id="1523" name="Google Shape;1523;p56"/>
          <p:cNvPicPr preferRelativeResize="0"/>
          <p:nvPr/>
        </p:nvPicPr>
        <p:blipFill rotWithShape="1">
          <a:blip r:embed="rId4">
            <a:alphaModFix/>
          </a:blip>
          <a:srcRect/>
          <a:stretch/>
        </p:blipFill>
        <p:spPr>
          <a:xfrm>
            <a:off x="526759" y="2118914"/>
            <a:ext cx="2744785" cy="2423782"/>
          </a:xfrm>
          <a:prstGeom prst="rect">
            <a:avLst/>
          </a:prstGeom>
          <a:noFill/>
          <a:ln>
            <a:noFill/>
          </a:ln>
        </p:spPr>
      </p:pic>
      <p:sp>
        <p:nvSpPr>
          <p:cNvPr id="1524" name="Google Shape;1524;p56"/>
          <p:cNvSpPr/>
          <p:nvPr/>
        </p:nvSpPr>
        <p:spPr>
          <a:xfrm>
            <a:off x="526759" y="781556"/>
            <a:ext cx="5780993" cy="430887"/>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100">
                <a:solidFill>
                  <a:srgbClr val="181818"/>
                </a:solidFill>
                <a:latin typeface="Calibri"/>
                <a:ea typeface="Calibri"/>
                <a:cs typeface="Calibri"/>
                <a:sym typeface="Calibri"/>
              </a:rPr>
              <a:t>Mixed reactions between various stakeholders in universities seen in the charts below, indicating there is a need to improve entrepreneurial learning, support within universities. </a:t>
            </a:r>
            <a:endParaRPr sz="1100">
              <a:solidFill>
                <a:schemeClr val="dk1"/>
              </a:solidFill>
              <a:latin typeface="Calibri"/>
              <a:ea typeface="Calibri"/>
              <a:cs typeface="Calibri"/>
              <a:sym typeface="Calibri"/>
            </a:endParaRPr>
          </a:p>
        </p:txBody>
      </p:sp>
      <p:sp>
        <p:nvSpPr>
          <p:cNvPr id="1525" name="Google Shape;1525;p56"/>
          <p:cNvSpPr txBox="1"/>
          <p:nvPr/>
        </p:nvSpPr>
        <p:spPr>
          <a:xfrm>
            <a:off x="3563937" y="4427884"/>
            <a:ext cx="274478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i="1">
                <a:solidFill>
                  <a:srgbClr val="181818"/>
                </a:solidFill>
                <a:latin typeface="Calibri"/>
                <a:ea typeface="Calibri"/>
                <a:cs typeface="Calibri"/>
                <a:sym typeface="Calibri"/>
              </a:rPr>
              <a:t>34% of the students feel that entrepreneurial behavior is not adequately supported by universities</a:t>
            </a:r>
            <a:endParaRPr/>
          </a:p>
        </p:txBody>
      </p:sp>
      <p:sp>
        <p:nvSpPr>
          <p:cNvPr id="1526" name="Google Shape;1526;p56"/>
          <p:cNvSpPr txBox="1"/>
          <p:nvPr/>
        </p:nvSpPr>
        <p:spPr>
          <a:xfrm>
            <a:off x="3562966" y="1259063"/>
            <a:ext cx="2744787" cy="103105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300" i="1">
                <a:solidFill>
                  <a:schemeClr val="accent1"/>
                </a:solidFill>
                <a:latin typeface="Calibri"/>
                <a:ea typeface="Calibri"/>
                <a:cs typeface="Calibri"/>
                <a:sym typeface="Calibri"/>
              </a:rPr>
              <a:t>Fig X: </a:t>
            </a:r>
            <a:r>
              <a:rPr lang="en-US" sz="1200">
                <a:solidFill>
                  <a:schemeClr val="dk2"/>
                </a:solidFill>
                <a:latin typeface="Calibri"/>
                <a:ea typeface="Calibri"/>
                <a:cs typeface="Calibri"/>
                <a:sym typeface="Calibri"/>
              </a:rPr>
              <a:t>Entrepreneurial behavior is strongly supported throughout the university experience; from creating awareness and stimulating ideas through to development and implementation</a:t>
            </a:r>
            <a:endParaRPr sz="1200" b="1">
              <a:solidFill>
                <a:schemeClr val="dk2"/>
              </a:solidFill>
              <a:latin typeface="Calibri"/>
              <a:ea typeface="Calibri"/>
              <a:cs typeface="Calibri"/>
              <a:sym typeface="Calibri"/>
            </a:endParaRPr>
          </a:p>
        </p:txBody>
      </p:sp>
      <p:sp>
        <p:nvSpPr>
          <p:cNvPr id="1527" name="Google Shape;1527;p56"/>
          <p:cNvSpPr/>
          <p:nvPr/>
        </p:nvSpPr>
        <p:spPr>
          <a:xfrm>
            <a:off x="549767" y="7937367"/>
            <a:ext cx="5736972" cy="430887"/>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100" i="1">
                <a:solidFill>
                  <a:srgbClr val="181818"/>
                </a:solidFill>
                <a:latin typeface="Calibri"/>
                <a:ea typeface="Calibri"/>
                <a:cs typeface="Calibri"/>
                <a:sym typeface="Calibri"/>
              </a:rPr>
              <a:t>36% of the universities staff either disagreed or were neutral on the linkages within universities with other initiatives, higher than students at 27% and 26% for management.</a:t>
            </a:r>
            <a:endParaRPr sz="1100" i="1">
              <a:solidFill>
                <a:srgbClr val="181818"/>
              </a:solidFill>
              <a:latin typeface="Calibri"/>
              <a:ea typeface="Calibri"/>
              <a:cs typeface="Calibri"/>
              <a:sym typeface="Calibri"/>
            </a:endParaRPr>
          </a:p>
        </p:txBody>
      </p:sp>
      <p:graphicFrame>
        <p:nvGraphicFramePr>
          <p:cNvPr id="1528" name="Google Shape;1528;p56"/>
          <p:cNvGraphicFramePr/>
          <p:nvPr/>
        </p:nvGraphicFramePr>
        <p:xfrm>
          <a:off x="571263" y="6710559"/>
          <a:ext cx="3000000" cy="3000000"/>
        </p:xfrm>
        <a:graphic>
          <a:graphicData uri="http://schemas.openxmlformats.org/drawingml/2006/table">
            <a:tbl>
              <a:tblPr firstRow="1" bandRow="1">
                <a:noFill/>
                <a:tableStyleId>{1CA0535F-A673-4BD2-AB69-8938C2FBBBF3}</a:tableStyleId>
              </a:tblPr>
              <a:tblGrid>
                <a:gridCol w="792450"/>
                <a:gridCol w="706300"/>
                <a:gridCol w="706300"/>
                <a:gridCol w="706300"/>
                <a:gridCol w="706300"/>
                <a:gridCol w="706300"/>
                <a:gridCol w="706300"/>
                <a:gridCol w="706300"/>
              </a:tblGrid>
              <a:tr h="462100">
                <a:tc>
                  <a:txBody>
                    <a:bodyPr/>
                    <a:lstStyle/>
                    <a:p>
                      <a:pPr marL="0" marR="0" lvl="0" indent="0" algn="l" rtl="0">
                        <a:spcBef>
                          <a:spcPts val="0"/>
                        </a:spcBef>
                        <a:spcAft>
                          <a:spcPts val="0"/>
                        </a:spcAft>
                        <a:buNone/>
                      </a:pPr>
                      <a:endParaRPr sz="1100" b="0" i="0" u="none" strike="noStrike">
                        <a:solidFill>
                          <a:schemeClr val="lt2"/>
                        </a:solidFill>
                        <a:latin typeface="Calibri"/>
                        <a:ea typeface="Calibri"/>
                        <a:cs typeface="Calibri"/>
                        <a:sym typeface="Calibri"/>
                      </a:endParaRPr>
                    </a:p>
                  </a:txBody>
                  <a:tcPr marL="9525" marR="9525" marT="9525" marB="0" anchor="ctr">
                    <a:solidFill>
                      <a:schemeClr val="dk2"/>
                    </a:solidFill>
                  </a:tcPr>
                </a:tc>
                <a:tc>
                  <a:txBody>
                    <a:bodyPr/>
                    <a:lstStyle/>
                    <a:p>
                      <a:pPr marL="0" marR="0" lvl="0" indent="0" algn="ctr" rtl="0">
                        <a:spcBef>
                          <a:spcPts val="0"/>
                        </a:spcBef>
                        <a:spcAft>
                          <a:spcPts val="0"/>
                        </a:spcAft>
                        <a:buNone/>
                      </a:pPr>
                      <a:r>
                        <a:rPr lang="en-US" sz="1100" b="0" i="0" u="none" strike="noStrike">
                          <a:solidFill>
                            <a:schemeClr val="lt2"/>
                          </a:solidFill>
                          <a:latin typeface="Calibri"/>
                          <a:ea typeface="Calibri"/>
                          <a:cs typeface="Calibri"/>
                          <a:sym typeface="Calibri"/>
                        </a:rPr>
                        <a:t>No Choice</a:t>
                      </a:r>
                      <a:endParaRPr/>
                    </a:p>
                  </a:txBody>
                  <a:tcPr marL="9525" marR="9525" marT="9525" marB="0" anchor="ctr">
                    <a:solidFill>
                      <a:schemeClr val="dk2"/>
                    </a:solidFill>
                  </a:tcPr>
                </a:tc>
                <a:tc>
                  <a:txBody>
                    <a:bodyPr/>
                    <a:lstStyle/>
                    <a:p>
                      <a:pPr marL="0" marR="0" lvl="0" indent="0" algn="ctr" rtl="0">
                        <a:spcBef>
                          <a:spcPts val="0"/>
                        </a:spcBef>
                        <a:spcAft>
                          <a:spcPts val="0"/>
                        </a:spcAft>
                        <a:buNone/>
                      </a:pPr>
                      <a:r>
                        <a:rPr lang="en-US" sz="1100" b="0" i="0" u="none" strike="noStrike">
                          <a:solidFill>
                            <a:schemeClr val="lt2"/>
                          </a:solidFill>
                          <a:latin typeface="Calibri"/>
                          <a:ea typeface="Calibri"/>
                          <a:cs typeface="Calibri"/>
                          <a:sym typeface="Calibri"/>
                        </a:rPr>
                        <a:t>Strongly Disagree</a:t>
                      </a:r>
                      <a:endParaRPr/>
                    </a:p>
                  </a:txBody>
                  <a:tcPr marL="9525" marR="9525" marT="9525" marB="0" anchor="ctr">
                    <a:solidFill>
                      <a:schemeClr val="dk2"/>
                    </a:solidFill>
                  </a:tcPr>
                </a:tc>
                <a:tc>
                  <a:txBody>
                    <a:bodyPr/>
                    <a:lstStyle/>
                    <a:p>
                      <a:pPr marL="0" marR="0" lvl="0" indent="0" algn="ctr" rtl="0">
                        <a:spcBef>
                          <a:spcPts val="0"/>
                        </a:spcBef>
                        <a:spcAft>
                          <a:spcPts val="0"/>
                        </a:spcAft>
                        <a:buNone/>
                      </a:pPr>
                      <a:r>
                        <a:rPr lang="en-US" sz="1100" b="0" i="0" u="none" strike="noStrike">
                          <a:solidFill>
                            <a:schemeClr val="lt2"/>
                          </a:solidFill>
                          <a:latin typeface="Calibri"/>
                          <a:ea typeface="Calibri"/>
                          <a:cs typeface="Calibri"/>
                          <a:sym typeface="Calibri"/>
                        </a:rPr>
                        <a:t>Disagree</a:t>
                      </a:r>
                      <a:endParaRPr/>
                    </a:p>
                  </a:txBody>
                  <a:tcPr marL="9525" marR="9525" marT="9525" marB="0" anchor="ctr">
                    <a:solidFill>
                      <a:schemeClr val="dk2"/>
                    </a:solidFill>
                  </a:tcPr>
                </a:tc>
                <a:tc>
                  <a:txBody>
                    <a:bodyPr/>
                    <a:lstStyle/>
                    <a:p>
                      <a:pPr marL="0" marR="0" lvl="0" indent="0" algn="ctr" rtl="0">
                        <a:spcBef>
                          <a:spcPts val="0"/>
                        </a:spcBef>
                        <a:spcAft>
                          <a:spcPts val="0"/>
                        </a:spcAft>
                        <a:buNone/>
                      </a:pPr>
                      <a:r>
                        <a:rPr lang="en-US" sz="1100" b="0" i="0" u="none" strike="noStrike">
                          <a:solidFill>
                            <a:schemeClr val="lt2"/>
                          </a:solidFill>
                          <a:latin typeface="Calibri"/>
                          <a:ea typeface="Calibri"/>
                          <a:cs typeface="Calibri"/>
                          <a:sym typeface="Calibri"/>
                        </a:rPr>
                        <a:t>Neutral</a:t>
                      </a:r>
                      <a:endParaRPr/>
                    </a:p>
                  </a:txBody>
                  <a:tcPr marL="9525" marR="9525" marT="9525" marB="0" anchor="ctr">
                    <a:solidFill>
                      <a:schemeClr val="dk2"/>
                    </a:solidFill>
                  </a:tcPr>
                </a:tc>
                <a:tc>
                  <a:txBody>
                    <a:bodyPr/>
                    <a:lstStyle/>
                    <a:p>
                      <a:pPr marL="0" marR="0" lvl="0" indent="0" algn="ctr" rtl="0">
                        <a:spcBef>
                          <a:spcPts val="0"/>
                        </a:spcBef>
                        <a:spcAft>
                          <a:spcPts val="0"/>
                        </a:spcAft>
                        <a:buNone/>
                      </a:pPr>
                      <a:r>
                        <a:rPr lang="en-US" sz="1100" b="0" i="0" u="none" strike="noStrike">
                          <a:solidFill>
                            <a:schemeClr val="lt2"/>
                          </a:solidFill>
                          <a:latin typeface="Calibri"/>
                          <a:ea typeface="Calibri"/>
                          <a:cs typeface="Calibri"/>
                          <a:sym typeface="Calibri"/>
                        </a:rPr>
                        <a:t>Agree</a:t>
                      </a:r>
                      <a:endParaRPr/>
                    </a:p>
                  </a:txBody>
                  <a:tcPr marL="9525" marR="9525" marT="9525" marB="0" anchor="ctr">
                    <a:solidFill>
                      <a:schemeClr val="dk2"/>
                    </a:solidFill>
                  </a:tcPr>
                </a:tc>
                <a:tc>
                  <a:txBody>
                    <a:bodyPr/>
                    <a:lstStyle/>
                    <a:p>
                      <a:pPr marL="0" marR="0" lvl="0" indent="0" algn="ctr" rtl="0">
                        <a:spcBef>
                          <a:spcPts val="0"/>
                        </a:spcBef>
                        <a:spcAft>
                          <a:spcPts val="0"/>
                        </a:spcAft>
                        <a:buNone/>
                      </a:pPr>
                      <a:r>
                        <a:rPr lang="en-US" sz="1100" b="0" i="0" u="none" strike="noStrike">
                          <a:solidFill>
                            <a:schemeClr val="lt2"/>
                          </a:solidFill>
                          <a:latin typeface="Calibri"/>
                          <a:ea typeface="Calibri"/>
                          <a:cs typeface="Calibri"/>
                          <a:sym typeface="Calibri"/>
                        </a:rPr>
                        <a:t>Strongly Agree</a:t>
                      </a:r>
                      <a:endParaRPr/>
                    </a:p>
                  </a:txBody>
                  <a:tcPr marL="9525" marR="9525" marT="9525" marB="0" anchor="ctr">
                    <a:solidFill>
                      <a:schemeClr val="dk2"/>
                    </a:solidFill>
                  </a:tcPr>
                </a:tc>
                <a:tc>
                  <a:txBody>
                    <a:bodyPr/>
                    <a:lstStyle/>
                    <a:p>
                      <a:pPr marL="0" marR="0" lvl="0" indent="0" algn="ctr" rtl="0">
                        <a:spcBef>
                          <a:spcPts val="0"/>
                        </a:spcBef>
                        <a:spcAft>
                          <a:spcPts val="0"/>
                        </a:spcAft>
                        <a:buNone/>
                      </a:pPr>
                      <a:r>
                        <a:rPr lang="en-US" sz="1100" b="0" i="0" u="none" strike="noStrike">
                          <a:solidFill>
                            <a:schemeClr val="lt2"/>
                          </a:solidFill>
                          <a:latin typeface="Calibri"/>
                          <a:ea typeface="Calibri"/>
                          <a:cs typeface="Calibri"/>
                          <a:sym typeface="Calibri"/>
                        </a:rPr>
                        <a:t>Fully Agree</a:t>
                      </a:r>
                      <a:endParaRPr/>
                    </a:p>
                  </a:txBody>
                  <a:tcPr marL="9525" marR="9525" marT="9525" marB="0" anchor="ctr">
                    <a:solidFill>
                      <a:schemeClr val="dk2"/>
                    </a:solidFill>
                  </a:tcPr>
                </a:tc>
              </a:tr>
              <a:tr h="237425">
                <a:tc>
                  <a:txBody>
                    <a:bodyPr/>
                    <a:lstStyle/>
                    <a:p>
                      <a:pPr marL="0" marR="0" lvl="0" indent="0" algn="l" rtl="0">
                        <a:spcBef>
                          <a:spcPts val="0"/>
                        </a:spcBef>
                        <a:spcAft>
                          <a:spcPts val="0"/>
                        </a:spcAft>
                        <a:buNone/>
                      </a:pPr>
                      <a:r>
                        <a:rPr lang="en-US" sz="1100" b="0" i="0" u="none" strike="noStrike">
                          <a:solidFill>
                            <a:srgbClr val="000000"/>
                          </a:solidFill>
                          <a:latin typeface="Calibri"/>
                          <a:ea typeface="Calibri"/>
                          <a:cs typeface="Calibri"/>
                          <a:sym typeface="Calibri"/>
                        </a:rPr>
                        <a:t>Management</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0%</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0%</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3%</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24%</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26%</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18%</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29%</a:t>
                      </a:r>
                      <a:endParaRPr/>
                    </a:p>
                  </a:txBody>
                  <a:tcPr marL="9525" marR="9525" marT="9525" marB="0" anchor="ctr">
                    <a:solidFill>
                      <a:schemeClr val="accent1"/>
                    </a:solidFill>
                  </a:tcPr>
                </a:tc>
              </a:tr>
              <a:tr h="237425">
                <a:tc>
                  <a:txBody>
                    <a:bodyPr/>
                    <a:lstStyle/>
                    <a:p>
                      <a:pPr marL="0" marR="0" lvl="0" indent="0" algn="l" rtl="0">
                        <a:spcBef>
                          <a:spcPts val="0"/>
                        </a:spcBef>
                        <a:spcAft>
                          <a:spcPts val="0"/>
                        </a:spcAft>
                        <a:buNone/>
                      </a:pPr>
                      <a:r>
                        <a:rPr lang="en-US" sz="1100" b="0" i="0" u="none" strike="noStrike">
                          <a:solidFill>
                            <a:srgbClr val="000000"/>
                          </a:solidFill>
                          <a:latin typeface="Calibri"/>
                          <a:ea typeface="Calibri"/>
                          <a:cs typeface="Calibri"/>
                          <a:sym typeface="Calibri"/>
                        </a:rPr>
                        <a:t>Staff</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0%</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8%</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10%</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18%</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36%</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13%</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15%</a:t>
                      </a:r>
                      <a:endParaRPr/>
                    </a:p>
                  </a:txBody>
                  <a:tcPr marL="9525" marR="9525" marT="9525" marB="0" anchor="ctr">
                    <a:solidFill>
                      <a:srgbClr val="FFEEBF"/>
                    </a:solidFill>
                  </a:tcPr>
                </a:tc>
              </a:tr>
              <a:tr h="237425">
                <a:tc>
                  <a:txBody>
                    <a:bodyPr/>
                    <a:lstStyle/>
                    <a:p>
                      <a:pPr marL="0" marR="0" lvl="0" indent="0" algn="l" rtl="0">
                        <a:spcBef>
                          <a:spcPts val="0"/>
                        </a:spcBef>
                        <a:spcAft>
                          <a:spcPts val="0"/>
                        </a:spcAft>
                        <a:buNone/>
                      </a:pPr>
                      <a:r>
                        <a:rPr lang="en-US" sz="1100" b="0" i="0" u="none" strike="noStrike">
                          <a:solidFill>
                            <a:srgbClr val="000000"/>
                          </a:solidFill>
                          <a:latin typeface="Calibri"/>
                          <a:ea typeface="Calibri"/>
                          <a:cs typeface="Calibri"/>
                          <a:sym typeface="Calibri"/>
                        </a:rPr>
                        <a:t>Student</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5%</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7%</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5%</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10%</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12%</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32%</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29%</a:t>
                      </a:r>
                      <a:endParaRPr/>
                    </a:p>
                  </a:txBody>
                  <a:tcPr marL="9525" marR="9525" marT="9525" marB="0" anchor="ctr">
                    <a:solidFill>
                      <a:srgbClr val="7388A5"/>
                    </a:solidFill>
                  </a:tcPr>
                </a:tc>
              </a:tr>
            </a:tbl>
          </a:graphicData>
        </a:graphic>
      </p:graphicFrame>
      <p:cxnSp>
        <p:nvCxnSpPr>
          <p:cNvPr id="1529" name="Google Shape;1529;p56"/>
          <p:cNvCxnSpPr/>
          <p:nvPr/>
        </p:nvCxnSpPr>
        <p:spPr>
          <a:xfrm>
            <a:off x="547183" y="6149049"/>
            <a:ext cx="5761542" cy="0"/>
          </a:xfrm>
          <a:prstGeom prst="straightConnector1">
            <a:avLst/>
          </a:prstGeom>
          <a:noFill/>
          <a:ln w="19050" cap="flat" cmpd="sng">
            <a:solidFill>
              <a:srgbClr val="BE8E00"/>
            </a:solidFill>
            <a:prstDash val="solid"/>
            <a:round/>
            <a:headEnd type="none" w="sm" len="sm"/>
            <a:tailEnd type="none" w="sm" len="sm"/>
          </a:ln>
        </p:spPr>
      </p:cxnSp>
      <p:sp>
        <p:nvSpPr>
          <p:cNvPr id="1530" name="Google Shape;1530;p56"/>
          <p:cNvSpPr txBox="1"/>
          <p:nvPr/>
        </p:nvSpPr>
        <p:spPr>
          <a:xfrm>
            <a:off x="557755" y="6162940"/>
            <a:ext cx="5749997" cy="47705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300" i="1">
                <a:solidFill>
                  <a:schemeClr val="accent1"/>
                </a:solidFill>
                <a:latin typeface="Calibri"/>
                <a:ea typeface="Calibri"/>
                <a:cs typeface="Calibri"/>
                <a:sym typeface="Calibri"/>
              </a:rPr>
              <a:t>Fig X: </a:t>
            </a:r>
            <a:r>
              <a:rPr lang="en-US" sz="1200">
                <a:solidFill>
                  <a:schemeClr val="dk2"/>
                </a:solidFill>
                <a:latin typeface="Calibri"/>
                <a:ea typeface="Calibri"/>
                <a:cs typeface="Calibri"/>
                <a:sym typeface="Calibri"/>
              </a:rPr>
              <a:t>The universities have strong links with incubators, science parks and other external initiatives, creating opportunities for dynamic knowledge exchange</a:t>
            </a:r>
            <a:endParaRPr/>
          </a:p>
        </p:txBody>
      </p:sp>
      <p:cxnSp>
        <p:nvCxnSpPr>
          <p:cNvPr id="1531" name="Google Shape;1531;p56"/>
          <p:cNvCxnSpPr/>
          <p:nvPr/>
        </p:nvCxnSpPr>
        <p:spPr>
          <a:xfrm>
            <a:off x="549497" y="8368254"/>
            <a:ext cx="5759228" cy="0"/>
          </a:xfrm>
          <a:prstGeom prst="straightConnector1">
            <a:avLst/>
          </a:prstGeom>
          <a:noFill/>
          <a:ln w="19050" cap="flat" cmpd="sng">
            <a:solidFill>
              <a:srgbClr val="BE8E00"/>
            </a:solidFill>
            <a:prstDash val="solid"/>
            <a:round/>
            <a:headEnd type="none" w="sm" len="sm"/>
            <a:tailEnd type="none" w="sm" len="sm"/>
          </a:ln>
        </p:spPr>
      </p:cxnSp>
      <p:sp>
        <p:nvSpPr>
          <p:cNvPr id="1532" name="Google Shape;1532;p56"/>
          <p:cNvSpPr/>
          <p:nvPr/>
        </p:nvSpPr>
        <p:spPr>
          <a:xfrm>
            <a:off x="564971" y="5025103"/>
            <a:ext cx="5780993" cy="1107996"/>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100">
                <a:solidFill>
                  <a:srgbClr val="181818"/>
                </a:solidFill>
                <a:latin typeface="Calibri"/>
                <a:ea typeface="Calibri"/>
                <a:cs typeface="Calibri"/>
                <a:sym typeface="Calibri"/>
              </a:rPr>
              <a:t>Industry, academia and incubator linkages are being strengthened globally to attract talent and encourage research and collaboration. Some of Kenya’s academic institutions have partnered with top academic institutions and corporates that can provide knowledge sharing, skills enhancement and mentorship to build local capacity, e.g, Strathmore has partnered with MIT’s Global Startups Lab, with Oracle to work on Africa Media Hub, Yale-Strathmore Leadership Forum in 2018 amongst others</a:t>
            </a:r>
            <a:endParaRPr sz="1100">
              <a:solidFill>
                <a:schemeClr val="dk1"/>
              </a:solidFill>
              <a:latin typeface="Calibri"/>
              <a:ea typeface="Calibri"/>
              <a:cs typeface="Calibri"/>
              <a:sym typeface="Calibri"/>
            </a:endParaRPr>
          </a:p>
        </p:txBody>
      </p:sp>
      <p:sp>
        <p:nvSpPr>
          <p:cNvPr id="1533" name="Google Shape;1533;p56"/>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5 | Academia</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537"/>
        <p:cNvGrpSpPr/>
        <p:nvPr/>
      </p:nvGrpSpPr>
      <p:grpSpPr>
        <a:xfrm>
          <a:off x="0" y="0"/>
          <a:ext cx="0" cy="0"/>
          <a:chOff x="0" y="0"/>
          <a:chExt cx="0" cy="0"/>
        </a:xfrm>
      </p:grpSpPr>
      <p:sp>
        <p:nvSpPr>
          <p:cNvPr id="1538" name="Google Shape;1538;p57"/>
          <p:cNvSpPr/>
          <p:nvPr/>
        </p:nvSpPr>
        <p:spPr>
          <a:xfrm>
            <a:off x="541287" y="2126794"/>
            <a:ext cx="5736972" cy="600164"/>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100" i="1">
                <a:solidFill>
                  <a:srgbClr val="181818"/>
                </a:solidFill>
                <a:latin typeface="Calibri"/>
                <a:ea typeface="Calibri"/>
                <a:cs typeface="Calibri"/>
                <a:sym typeface="Calibri"/>
              </a:rPr>
              <a:t>Only 36% of the staff felt that the university encourages individuals to fulfil their entrepreneurial interests, 64% of staff  taking the view that universities actively raise awareness of the value/importance of developing entrepreneurial abilities amongst its staff and students</a:t>
            </a:r>
            <a:endParaRPr sz="1100" i="1">
              <a:solidFill>
                <a:srgbClr val="181818"/>
              </a:solidFill>
              <a:latin typeface="Calibri"/>
              <a:ea typeface="Calibri"/>
              <a:cs typeface="Calibri"/>
              <a:sym typeface="Calibri"/>
            </a:endParaRPr>
          </a:p>
        </p:txBody>
      </p:sp>
      <p:graphicFrame>
        <p:nvGraphicFramePr>
          <p:cNvPr id="1539" name="Google Shape;1539;p57"/>
          <p:cNvGraphicFramePr/>
          <p:nvPr/>
        </p:nvGraphicFramePr>
        <p:xfrm>
          <a:off x="562783" y="1062214"/>
          <a:ext cx="3000000" cy="3000000"/>
        </p:xfrm>
        <a:graphic>
          <a:graphicData uri="http://schemas.openxmlformats.org/drawingml/2006/table">
            <a:tbl>
              <a:tblPr firstRow="1" bandRow="1">
                <a:noFill/>
                <a:tableStyleId>{1CA0535F-A673-4BD2-AB69-8938C2FBBBF3}</a:tableStyleId>
              </a:tblPr>
              <a:tblGrid>
                <a:gridCol w="792450"/>
                <a:gridCol w="706300"/>
                <a:gridCol w="706300"/>
                <a:gridCol w="706300"/>
                <a:gridCol w="706300"/>
                <a:gridCol w="706300"/>
                <a:gridCol w="706300"/>
                <a:gridCol w="706300"/>
              </a:tblGrid>
              <a:tr h="398250">
                <a:tc>
                  <a:txBody>
                    <a:bodyPr/>
                    <a:lstStyle/>
                    <a:p>
                      <a:pPr marL="0" marR="0" lvl="0" indent="0" algn="ctr" rtl="0">
                        <a:spcBef>
                          <a:spcPts val="0"/>
                        </a:spcBef>
                        <a:spcAft>
                          <a:spcPts val="0"/>
                        </a:spcAft>
                        <a:buNone/>
                      </a:pPr>
                      <a:endParaRPr sz="1000" b="1" i="0" u="none" strike="noStrike">
                        <a:solidFill>
                          <a:schemeClr val="lt2"/>
                        </a:solidFill>
                        <a:latin typeface="Calibri"/>
                        <a:ea typeface="Calibri"/>
                        <a:cs typeface="Calibri"/>
                        <a:sym typeface="Calibri"/>
                      </a:endParaRPr>
                    </a:p>
                  </a:txBody>
                  <a:tcPr marL="9525" marR="9525" marT="9525" marB="0" anchor="ctr">
                    <a:solidFill>
                      <a:schemeClr val="dk2"/>
                    </a:solidFill>
                  </a:tcPr>
                </a:tc>
                <a:tc>
                  <a:txBody>
                    <a:bodyPr/>
                    <a:lstStyle/>
                    <a:p>
                      <a:pPr marL="0" marR="0" lvl="0" indent="0" algn="ctr" rtl="0">
                        <a:spcBef>
                          <a:spcPts val="0"/>
                        </a:spcBef>
                        <a:spcAft>
                          <a:spcPts val="0"/>
                        </a:spcAft>
                        <a:buNone/>
                      </a:pPr>
                      <a:r>
                        <a:rPr lang="en-US" sz="1000" b="1" i="0" u="none" strike="noStrike">
                          <a:solidFill>
                            <a:schemeClr val="lt2"/>
                          </a:solidFill>
                          <a:latin typeface="Calibri"/>
                          <a:ea typeface="Calibri"/>
                          <a:cs typeface="Calibri"/>
                          <a:sym typeface="Calibri"/>
                        </a:rPr>
                        <a:t>No Choice</a:t>
                      </a:r>
                      <a:endParaRPr/>
                    </a:p>
                  </a:txBody>
                  <a:tcPr marL="9525" marR="9525" marT="9525" marB="0" anchor="ctr">
                    <a:solidFill>
                      <a:schemeClr val="dk2"/>
                    </a:solidFill>
                  </a:tcPr>
                </a:tc>
                <a:tc>
                  <a:txBody>
                    <a:bodyPr/>
                    <a:lstStyle/>
                    <a:p>
                      <a:pPr marL="0" marR="0" lvl="0" indent="0" algn="ctr" rtl="0">
                        <a:spcBef>
                          <a:spcPts val="0"/>
                        </a:spcBef>
                        <a:spcAft>
                          <a:spcPts val="0"/>
                        </a:spcAft>
                        <a:buNone/>
                      </a:pPr>
                      <a:r>
                        <a:rPr lang="en-US" sz="1000" b="1" i="0" u="none" strike="noStrike">
                          <a:solidFill>
                            <a:schemeClr val="lt2"/>
                          </a:solidFill>
                          <a:latin typeface="Calibri"/>
                          <a:ea typeface="Calibri"/>
                          <a:cs typeface="Calibri"/>
                          <a:sym typeface="Calibri"/>
                        </a:rPr>
                        <a:t>Strongly Disagree</a:t>
                      </a:r>
                      <a:endParaRPr/>
                    </a:p>
                  </a:txBody>
                  <a:tcPr marL="9525" marR="9525" marT="9525" marB="0" anchor="ctr">
                    <a:solidFill>
                      <a:schemeClr val="dk2"/>
                    </a:solidFill>
                  </a:tcPr>
                </a:tc>
                <a:tc>
                  <a:txBody>
                    <a:bodyPr/>
                    <a:lstStyle/>
                    <a:p>
                      <a:pPr marL="0" marR="0" lvl="0" indent="0" algn="ctr" rtl="0">
                        <a:spcBef>
                          <a:spcPts val="0"/>
                        </a:spcBef>
                        <a:spcAft>
                          <a:spcPts val="0"/>
                        </a:spcAft>
                        <a:buNone/>
                      </a:pPr>
                      <a:r>
                        <a:rPr lang="en-US" sz="1000" b="1" i="0" u="none" strike="noStrike">
                          <a:solidFill>
                            <a:schemeClr val="lt2"/>
                          </a:solidFill>
                          <a:latin typeface="Calibri"/>
                          <a:ea typeface="Calibri"/>
                          <a:cs typeface="Calibri"/>
                          <a:sym typeface="Calibri"/>
                        </a:rPr>
                        <a:t>Disagree</a:t>
                      </a:r>
                      <a:endParaRPr/>
                    </a:p>
                  </a:txBody>
                  <a:tcPr marL="9525" marR="9525" marT="9525" marB="0" anchor="ctr">
                    <a:solidFill>
                      <a:schemeClr val="dk2"/>
                    </a:solidFill>
                  </a:tcPr>
                </a:tc>
                <a:tc>
                  <a:txBody>
                    <a:bodyPr/>
                    <a:lstStyle/>
                    <a:p>
                      <a:pPr marL="0" marR="0" lvl="0" indent="0" algn="ctr" rtl="0">
                        <a:spcBef>
                          <a:spcPts val="0"/>
                        </a:spcBef>
                        <a:spcAft>
                          <a:spcPts val="0"/>
                        </a:spcAft>
                        <a:buNone/>
                      </a:pPr>
                      <a:r>
                        <a:rPr lang="en-US" sz="1000" b="1" i="0" u="none" strike="noStrike">
                          <a:solidFill>
                            <a:schemeClr val="lt2"/>
                          </a:solidFill>
                          <a:latin typeface="Calibri"/>
                          <a:ea typeface="Calibri"/>
                          <a:cs typeface="Calibri"/>
                          <a:sym typeface="Calibri"/>
                        </a:rPr>
                        <a:t>Neutral</a:t>
                      </a:r>
                      <a:endParaRPr/>
                    </a:p>
                  </a:txBody>
                  <a:tcPr marL="9525" marR="9525" marT="9525" marB="0" anchor="ctr">
                    <a:solidFill>
                      <a:schemeClr val="dk2"/>
                    </a:solidFill>
                  </a:tcPr>
                </a:tc>
                <a:tc>
                  <a:txBody>
                    <a:bodyPr/>
                    <a:lstStyle/>
                    <a:p>
                      <a:pPr marL="0" marR="0" lvl="0" indent="0" algn="ctr" rtl="0">
                        <a:spcBef>
                          <a:spcPts val="0"/>
                        </a:spcBef>
                        <a:spcAft>
                          <a:spcPts val="0"/>
                        </a:spcAft>
                        <a:buNone/>
                      </a:pPr>
                      <a:r>
                        <a:rPr lang="en-US" sz="1000" b="1" i="0" u="none" strike="noStrike">
                          <a:solidFill>
                            <a:schemeClr val="lt2"/>
                          </a:solidFill>
                          <a:latin typeface="Calibri"/>
                          <a:ea typeface="Calibri"/>
                          <a:cs typeface="Calibri"/>
                          <a:sym typeface="Calibri"/>
                        </a:rPr>
                        <a:t>Agree</a:t>
                      </a:r>
                      <a:endParaRPr/>
                    </a:p>
                  </a:txBody>
                  <a:tcPr marL="9525" marR="9525" marT="9525" marB="0" anchor="ctr">
                    <a:solidFill>
                      <a:schemeClr val="dk2"/>
                    </a:solidFill>
                  </a:tcPr>
                </a:tc>
                <a:tc>
                  <a:txBody>
                    <a:bodyPr/>
                    <a:lstStyle/>
                    <a:p>
                      <a:pPr marL="0" marR="0" lvl="0" indent="0" algn="ctr" rtl="0">
                        <a:spcBef>
                          <a:spcPts val="0"/>
                        </a:spcBef>
                        <a:spcAft>
                          <a:spcPts val="0"/>
                        </a:spcAft>
                        <a:buNone/>
                      </a:pPr>
                      <a:r>
                        <a:rPr lang="en-US" sz="1000" b="1" i="0" u="none" strike="noStrike">
                          <a:solidFill>
                            <a:schemeClr val="lt2"/>
                          </a:solidFill>
                          <a:latin typeface="Calibri"/>
                          <a:ea typeface="Calibri"/>
                          <a:cs typeface="Calibri"/>
                          <a:sym typeface="Calibri"/>
                        </a:rPr>
                        <a:t>Strongly Agree</a:t>
                      </a:r>
                      <a:endParaRPr/>
                    </a:p>
                  </a:txBody>
                  <a:tcPr marL="9525" marR="9525" marT="9525" marB="0" anchor="ctr">
                    <a:solidFill>
                      <a:schemeClr val="dk2"/>
                    </a:solidFill>
                  </a:tcPr>
                </a:tc>
                <a:tc>
                  <a:txBody>
                    <a:bodyPr/>
                    <a:lstStyle/>
                    <a:p>
                      <a:pPr marL="0" marR="0" lvl="0" indent="0" algn="ctr" rtl="0">
                        <a:spcBef>
                          <a:spcPts val="0"/>
                        </a:spcBef>
                        <a:spcAft>
                          <a:spcPts val="0"/>
                        </a:spcAft>
                        <a:buNone/>
                      </a:pPr>
                      <a:r>
                        <a:rPr lang="en-US" sz="1000" b="1" i="0" u="none" strike="noStrike">
                          <a:solidFill>
                            <a:schemeClr val="lt2"/>
                          </a:solidFill>
                          <a:latin typeface="Calibri"/>
                          <a:ea typeface="Calibri"/>
                          <a:cs typeface="Calibri"/>
                          <a:sym typeface="Calibri"/>
                        </a:rPr>
                        <a:t>Fully Agree</a:t>
                      </a:r>
                      <a:endParaRPr/>
                    </a:p>
                  </a:txBody>
                  <a:tcPr marL="9525" marR="9525" marT="9525" marB="0" anchor="ctr">
                    <a:solidFill>
                      <a:schemeClr val="dk2"/>
                    </a:solidFill>
                  </a:tcPr>
                </a:tc>
              </a:tr>
              <a:tr h="204625">
                <a:tc>
                  <a:txBody>
                    <a:bodyPr/>
                    <a:lstStyle/>
                    <a:p>
                      <a:pPr marL="0" marR="0" lvl="0" indent="0" algn="l" rtl="0">
                        <a:spcBef>
                          <a:spcPts val="0"/>
                        </a:spcBef>
                        <a:spcAft>
                          <a:spcPts val="0"/>
                        </a:spcAft>
                        <a:buNone/>
                      </a:pPr>
                      <a:r>
                        <a:rPr lang="en-US" sz="1000" b="0" i="0" u="none" strike="noStrike">
                          <a:solidFill>
                            <a:srgbClr val="000000"/>
                          </a:solidFill>
                          <a:latin typeface="Calibri"/>
                          <a:ea typeface="Calibri"/>
                          <a:cs typeface="Calibri"/>
                          <a:sym typeface="Calibri"/>
                        </a:rPr>
                        <a:t>Management</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0%</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3%</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6%</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38%</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32%</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12%</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9%</a:t>
                      </a:r>
                      <a:endParaRPr/>
                    </a:p>
                  </a:txBody>
                  <a:tcPr marL="9525" marR="9525" marT="9525" marB="0" anchor="ctr">
                    <a:solidFill>
                      <a:schemeClr val="accent1"/>
                    </a:solidFill>
                  </a:tcPr>
                </a:tc>
              </a:tr>
              <a:tr h="204625">
                <a:tc>
                  <a:txBody>
                    <a:bodyPr/>
                    <a:lstStyle/>
                    <a:p>
                      <a:pPr marL="0" marR="0" lvl="0" indent="0" algn="l" rtl="0">
                        <a:spcBef>
                          <a:spcPts val="0"/>
                        </a:spcBef>
                        <a:spcAft>
                          <a:spcPts val="0"/>
                        </a:spcAft>
                        <a:buNone/>
                      </a:pPr>
                      <a:r>
                        <a:rPr lang="en-US" sz="1000" b="0" i="0" u="none" strike="noStrike">
                          <a:solidFill>
                            <a:srgbClr val="000000"/>
                          </a:solidFill>
                          <a:latin typeface="Calibri"/>
                          <a:ea typeface="Calibri"/>
                          <a:cs typeface="Calibri"/>
                          <a:sym typeface="Calibri"/>
                        </a:rPr>
                        <a:t>Staff</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5%</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5%</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15%</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38%</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15%</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5%</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15%</a:t>
                      </a:r>
                      <a:endParaRPr/>
                    </a:p>
                  </a:txBody>
                  <a:tcPr marL="9525" marR="9525" marT="9525" marB="0" anchor="ctr">
                    <a:solidFill>
                      <a:srgbClr val="FFEEBF"/>
                    </a:solidFill>
                  </a:tcPr>
                </a:tc>
              </a:tr>
              <a:tr h="204625">
                <a:tc>
                  <a:txBody>
                    <a:bodyPr/>
                    <a:lstStyle/>
                    <a:p>
                      <a:pPr marL="0" marR="0" lvl="0" indent="0" algn="l" rtl="0">
                        <a:spcBef>
                          <a:spcPts val="0"/>
                        </a:spcBef>
                        <a:spcAft>
                          <a:spcPts val="0"/>
                        </a:spcAft>
                        <a:buNone/>
                      </a:pPr>
                      <a:r>
                        <a:rPr lang="en-US" sz="1000" b="0" i="0" u="none" strike="noStrike">
                          <a:solidFill>
                            <a:srgbClr val="181818"/>
                          </a:solidFill>
                          <a:latin typeface="Calibri"/>
                          <a:ea typeface="Calibri"/>
                          <a:cs typeface="Calibri"/>
                          <a:sym typeface="Calibri"/>
                        </a:rPr>
                        <a:t>Student</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000" b="0" i="0" u="none" strike="noStrike">
                          <a:solidFill>
                            <a:srgbClr val="181818"/>
                          </a:solidFill>
                          <a:latin typeface="Calibri"/>
                          <a:ea typeface="Calibri"/>
                          <a:cs typeface="Calibri"/>
                          <a:sym typeface="Calibri"/>
                        </a:rPr>
                        <a:t>5%</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000" b="0" i="0" u="none" strike="noStrike">
                          <a:solidFill>
                            <a:srgbClr val="181818"/>
                          </a:solidFill>
                          <a:latin typeface="Calibri"/>
                          <a:ea typeface="Calibri"/>
                          <a:cs typeface="Calibri"/>
                          <a:sym typeface="Calibri"/>
                        </a:rPr>
                        <a:t>5%</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000" b="0" i="0" u="none" strike="noStrike">
                          <a:solidFill>
                            <a:srgbClr val="181818"/>
                          </a:solidFill>
                          <a:latin typeface="Calibri"/>
                          <a:ea typeface="Calibri"/>
                          <a:cs typeface="Calibri"/>
                          <a:sym typeface="Calibri"/>
                        </a:rPr>
                        <a:t>5%</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000" b="0" i="0" u="none" strike="noStrike">
                          <a:solidFill>
                            <a:srgbClr val="181818"/>
                          </a:solidFill>
                          <a:latin typeface="Calibri"/>
                          <a:ea typeface="Calibri"/>
                          <a:cs typeface="Calibri"/>
                          <a:sym typeface="Calibri"/>
                        </a:rPr>
                        <a:t>10%</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000" b="0" i="0" u="none" strike="noStrike">
                          <a:solidFill>
                            <a:srgbClr val="181818"/>
                          </a:solidFill>
                          <a:latin typeface="Calibri"/>
                          <a:ea typeface="Calibri"/>
                          <a:cs typeface="Calibri"/>
                          <a:sym typeface="Calibri"/>
                        </a:rPr>
                        <a:t>17%</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000" b="0" i="0" u="none" strike="noStrike">
                          <a:solidFill>
                            <a:srgbClr val="181818"/>
                          </a:solidFill>
                          <a:latin typeface="Calibri"/>
                          <a:ea typeface="Calibri"/>
                          <a:cs typeface="Calibri"/>
                          <a:sym typeface="Calibri"/>
                        </a:rPr>
                        <a:t>32%</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000" b="0" i="0" u="none" strike="noStrike">
                          <a:solidFill>
                            <a:srgbClr val="181818"/>
                          </a:solidFill>
                          <a:latin typeface="Calibri"/>
                          <a:ea typeface="Calibri"/>
                          <a:cs typeface="Calibri"/>
                          <a:sym typeface="Calibri"/>
                        </a:rPr>
                        <a:t>27%</a:t>
                      </a:r>
                      <a:endParaRPr/>
                    </a:p>
                  </a:txBody>
                  <a:tcPr marL="9525" marR="9525" marT="9525" marB="0" anchor="ctr">
                    <a:solidFill>
                      <a:srgbClr val="7388A5"/>
                    </a:solidFill>
                  </a:tcPr>
                </a:tc>
              </a:tr>
            </a:tbl>
          </a:graphicData>
        </a:graphic>
      </p:graphicFrame>
      <p:cxnSp>
        <p:nvCxnSpPr>
          <p:cNvPr id="1540" name="Google Shape;1540;p57"/>
          <p:cNvCxnSpPr/>
          <p:nvPr/>
        </p:nvCxnSpPr>
        <p:spPr>
          <a:xfrm>
            <a:off x="538703" y="751420"/>
            <a:ext cx="5761542" cy="0"/>
          </a:xfrm>
          <a:prstGeom prst="straightConnector1">
            <a:avLst/>
          </a:prstGeom>
          <a:noFill/>
          <a:ln w="19050" cap="flat" cmpd="sng">
            <a:solidFill>
              <a:srgbClr val="BE8E00"/>
            </a:solidFill>
            <a:prstDash val="solid"/>
            <a:round/>
            <a:headEnd type="none" w="sm" len="sm"/>
            <a:tailEnd type="none" w="sm" len="sm"/>
          </a:ln>
        </p:spPr>
      </p:cxnSp>
      <p:sp>
        <p:nvSpPr>
          <p:cNvPr id="1541" name="Google Shape;1541;p57"/>
          <p:cNvSpPr txBox="1"/>
          <p:nvPr/>
        </p:nvSpPr>
        <p:spPr>
          <a:xfrm>
            <a:off x="549275" y="765311"/>
            <a:ext cx="5749997" cy="29238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300" i="1">
                <a:solidFill>
                  <a:schemeClr val="accent1"/>
                </a:solidFill>
                <a:latin typeface="Calibri"/>
                <a:ea typeface="Calibri"/>
                <a:cs typeface="Calibri"/>
                <a:sym typeface="Calibri"/>
              </a:rPr>
              <a:t>Fig X: </a:t>
            </a:r>
            <a:r>
              <a:rPr lang="en-US" sz="1200">
                <a:solidFill>
                  <a:schemeClr val="dk2"/>
                </a:solidFill>
                <a:latin typeface="Calibri"/>
                <a:ea typeface="Calibri"/>
                <a:cs typeface="Calibri"/>
                <a:sym typeface="Calibri"/>
              </a:rPr>
              <a:t>The universities actively encourage individuals to become entrepreneurial</a:t>
            </a:r>
            <a:endParaRPr/>
          </a:p>
        </p:txBody>
      </p:sp>
      <p:cxnSp>
        <p:nvCxnSpPr>
          <p:cNvPr id="1542" name="Google Shape;1542;p57"/>
          <p:cNvCxnSpPr/>
          <p:nvPr/>
        </p:nvCxnSpPr>
        <p:spPr>
          <a:xfrm>
            <a:off x="541017" y="2734657"/>
            <a:ext cx="5759228" cy="0"/>
          </a:xfrm>
          <a:prstGeom prst="straightConnector1">
            <a:avLst/>
          </a:prstGeom>
          <a:noFill/>
          <a:ln w="19050" cap="flat" cmpd="sng">
            <a:solidFill>
              <a:srgbClr val="BE8E00"/>
            </a:solidFill>
            <a:prstDash val="solid"/>
            <a:round/>
            <a:headEnd type="none" w="sm" len="sm"/>
            <a:tailEnd type="none" w="sm" len="sm"/>
          </a:ln>
        </p:spPr>
      </p:cxnSp>
      <p:sp>
        <p:nvSpPr>
          <p:cNvPr id="1543" name="Google Shape;1543;p57"/>
          <p:cNvSpPr/>
          <p:nvPr/>
        </p:nvSpPr>
        <p:spPr>
          <a:xfrm>
            <a:off x="562783" y="2776053"/>
            <a:ext cx="5780993" cy="2123658"/>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100">
                <a:solidFill>
                  <a:srgbClr val="181818"/>
                </a:solidFill>
                <a:latin typeface="Calibri"/>
                <a:ea typeface="Calibri"/>
                <a:cs typeface="Calibri"/>
                <a:sym typeface="Calibri"/>
              </a:rPr>
              <a:t>Most academic institution labs, incubators and hubs are led by highly qualified academic staff, with limitations in their experience of working in industry or business. This limits their ability to adequately mentor startup founders and students, unless there is a collaborative effort in conjunction with industry players. </a:t>
            </a:r>
            <a:r>
              <a:rPr lang="en-US" sz="1100" b="1">
                <a:solidFill>
                  <a:srgbClr val="181818"/>
                </a:solidFill>
                <a:latin typeface="Calibri"/>
                <a:ea typeface="Calibri"/>
                <a:cs typeface="Calibri"/>
                <a:sym typeface="Calibri"/>
              </a:rPr>
              <a:t>The need to enhance skill sets and recruit key leaders from the global business community to provide mentorship and guidance as well as build capacity within the universities is important to ensure the success and longevity of such programs.</a:t>
            </a:r>
            <a:endParaRPr/>
          </a:p>
          <a:p>
            <a:pPr marL="0" marR="0" lvl="0" indent="0" algn="just" rtl="0">
              <a:spcBef>
                <a:spcPts val="0"/>
              </a:spcBef>
              <a:spcAft>
                <a:spcPts val="0"/>
              </a:spcAft>
              <a:buNone/>
            </a:pPr>
            <a:endParaRPr sz="1100">
              <a:solidFill>
                <a:srgbClr val="181818"/>
              </a:solidFill>
              <a:latin typeface="Calibri"/>
              <a:ea typeface="Calibri"/>
              <a:cs typeface="Calibri"/>
              <a:sym typeface="Calibri"/>
            </a:endParaRPr>
          </a:p>
          <a:p>
            <a:pPr marL="0" marR="0" lvl="0" indent="0" algn="just" rtl="0">
              <a:spcBef>
                <a:spcPts val="0"/>
              </a:spcBef>
              <a:spcAft>
                <a:spcPts val="0"/>
              </a:spcAft>
              <a:buNone/>
            </a:pPr>
            <a:r>
              <a:rPr lang="en-US" sz="1100">
                <a:solidFill>
                  <a:srgbClr val="181818"/>
                </a:solidFill>
                <a:latin typeface="Calibri"/>
                <a:ea typeface="Calibri"/>
                <a:cs typeface="Calibri"/>
                <a:sym typeface="Calibri"/>
              </a:rPr>
              <a:t>Limitations in budgets provided to the academic incubators and hubs also impact the level and caliber of management within these hubs. Many of the incubators, hubs are funded by donors (DFI’s, family offices, impact investors) and run on a small budget. More recently, larger budgets have been established to promote youth employment and leadership development by organisations such as USAID and The Mastercard Foundation amongst others.</a:t>
            </a:r>
            <a:endParaRPr sz="1100">
              <a:solidFill>
                <a:schemeClr val="dk1"/>
              </a:solidFill>
              <a:latin typeface="Calibri"/>
              <a:ea typeface="Calibri"/>
              <a:cs typeface="Calibri"/>
              <a:sym typeface="Calibri"/>
            </a:endParaRPr>
          </a:p>
        </p:txBody>
      </p:sp>
      <p:sp>
        <p:nvSpPr>
          <p:cNvPr id="1544" name="Google Shape;1544;p57"/>
          <p:cNvSpPr/>
          <p:nvPr/>
        </p:nvSpPr>
        <p:spPr>
          <a:xfrm>
            <a:off x="561465" y="6510597"/>
            <a:ext cx="5736972" cy="600164"/>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100" i="1">
                <a:solidFill>
                  <a:srgbClr val="181818"/>
                </a:solidFill>
                <a:latin typeface="Calibri"/>
                <a:ea typeface="Calibri"/>
                <a:cs typeface="Calibri"/>
                <a:sym typeface="Calibri"/>
              </a:rPr>
              <a:t>69% of staff and 85% management indicate that they agree that there are a wide variety of funding sources including external sources available to promote entrepreneurship within universities</a:t>
            </a:r>
            <a:endParaRPr sz="1100" i="1">
              <a:solidFill>
                <a:srgbClr val="181818"/>
              </a:solidFill>
              <a:latin typeface="Calibri"/>
              <a:ea typeface="Calibri"/>
              <a:cs typeface="Calibri"/>
              <a:sym typeface="Calibri"/>
            </a:endParaRPr>
          </a:p>
        </p:txBody>
      </p:sp>
      <p:graphicFrame>
        <p:nvGraphicFramePr>
          <p:cNvPr id="1545" name="Google Shape;1545;p57"/>
          <p:cNvGraphicFramePr/>
          <p:nvPr/>
        </p:nvGraphicFramePr>
        <p:xfrm>
          <a:off x="582961" y="5439176"/>
          <a:ext cx="3000000" cy="3000000"/>
        </p:xfrm>
        <a:graphic>
          <a:graphicData uri="http://schemas.openxmlformats.org/drawingml/2006/table">
            <a:tbl>
              <a:tblPr firstRow="1" bandRow="1">
                <a:noFill/>
                <a:tableStyleId>{1CA0535F-A673-4BD2-AB69-8938C2FBBBF3}</a:tableStyleId>
              </a:tblPr>
              <a:tblGrid>
                <a:gridCol w="792450"/>
                <a:gridCol w="706300"/>
                <a:gridCol w="706300"/>
                <a:gridCol w="706300"/>
                <a:gridCol w="706300"/>
                <a:gridCol w="706300"/>
                <a:gridCol w="706300"/>
                <a:gridCol w="706300"/>
              </a:tblGrid>
              <a:tr h="400950">
                <a:tc>
                  <a:txBody>
                    <a:bodyPr/>
                    <a:lstStyle/>
                    <a:p>
                      <a:pPr marL="0" marR="0" lvl="0" indent="0" algn="ctr" rtl="0">
                        <a:spcBef>
                          <a:spcPts val="0"/>
                        </a:spcBef>
                        <a:spcAft>
                          <a:spcPts val="0"/>
                        </a:spcAft>
                        <a:buNone/>
                      </a:pPr>
                      <a:endParaRPr sz="1000" b="1" i="0" u="none" strike="noStrike">
                        <a:solidFill>
                          <a:schemeClr val="lt2"/>
                        </a:solidFill>
                        <a:latin typeface="Calibri"/>
                        <a:ea typeface="Calibri"/>
                        <a:cs typeface="Calibri"/>
                        <a:sym typeface="Calibri"/>
                      </a:endParaRPr>
                    </a:p>
                  </a:txBody>
                  <a:tcPr marL="9525" marR="9525" marT="9525" marB="0" anchor="ctr">
                    <a:solidFill>
                      <a:schemeClr val="dk2"/>
                    </a:solidFill>
                  </a:tcPr>
                </a:tc>
                <a:tc>
                  <a:txBody>
                    <a:bodyPr/>
                    <a:lstStyle/>
                    <a:p>
                      <a:pPr marL="0" marR="0" lvl="0" indent="0" algn="ctr" rtl="0">
                        <a:spcBef>
                          <a:spcPts val="0"/>
                        </a:spcBef>
                        <a:spcAft>
                          <a:spcPts val="0"/>
                        </a:spcAft>
                        <a:buNone/>
                      </a:pPr>
                      <a:r>
                        <a:rPr lang="en-US" sz="1000" b="1" i="0" u="none" strike="noStrike">
                          <a:solidFill>
                            <a:schemeClr val="lt2"/>
                          </a:solidFill>
                          <a:latin typeface="Calibri"/>
                          <a:ea typeface="Calibri"/>
                          <a:cs typeface="Calibri"/>
                          <a:sym typeface="Calibri"/>
                        </a:rPr>
                        <a:t>No Choice</a:t>
                      </a:r>
                      <a:endParaRPr/>
                    </a:p>
                  </a:txBody>
                  <a:tcPr marL="9525" marR="9525" marT="9525" marB="0" anchor="ctr">
                    <a:solidFill>
                      <a:schemeClr val="dk2"/>
                    </a:solidFill>
                  </a:tcPr>
                </a:tc>
                <a:tc>
                  <a:txBody>
                    <a:bodyPr/>
                    <a:lstStyle/>
                    <a:p>
                      <a:pPr marL="0" marR="0" lvl="0" indent="0" algn="ctr" rtl="0">
                        <a:spcBef>
                          <a:spcPts val="0"/>
                        </a:spcBef>
                        <a:spcAft>
                          <a:spcPts val="0"/>
                        </a:spcAft>
                        <a:buNone/>
                      </a:pPr>
                      <a:r>
                        <a:rPr lang="en-US" sz="1000" b="1" i="0" u="none" strike="noStrike">
                          <a:solidFill>
                            <a:schemeClr val="lt2"/>
                          </a:solidFill>
                          <a:latin typeface="Calibri"/>
                          <a:ea typeface="Calibri"/>
                          <a:cs typeface="Calibri"/>
                          <a:sym typeface="Calibri"/>
                        </a:rPr>
                        <a:t>Strongly Disagree</a:t>
                      </a:r>
                      <a:endParaRPr/>
                    </a:p>
                  </a:txBody>
                  <a:tcPr marL="9525" marR="9525" marT="9525" marB="0" anchor="ctr">
                    <a:solidFill>
                      <a:schemeClr val="dk2"/>
                    </a:solidFill>
                  </a:tcPr>
                </a:tc>
                <a:tc>
                  <a:txBody>
                    <a:bodyPr/>
                    <a:lstStyle/>
                    <a:p>
                      <a:pPr marL="0" marR="0" lvl="0" indent="0" algn="ctr" rtl="0">
                        <a:spcBef>
                          <a:spcPts val="0"/>
                        </a:spcBef>
                        <a:spcAft>
                          <a:spcPts val="0"/>
                        </a:spcAft>
                        <a:buNone/>
                      </a:pPr>
                      <a:r>
                        <a:rPr lang="en-US" sz="1000" b="1" i="0" u="none" strike="noStrike">
                          <a:solidFill>
                            <a:schemeClr val="lt2"/>
                          </a:solidFill>
                          <a:latin typeface="Calibri"/>
                          <a:ea typeface="Calibri"/>
                          <a:cs typeface="Calibri"/>
                          <a:sym typeface="Calibri"/>
                        </a:rPr>
                        <a:t>Disagree</a:t>
                      </a:r>
                      <a:endParaRPr/>
                    </a:p>
                  </a:txBody>
                  <a:tcPr marL="9525" marR="9525" marT="9525" marB="0" anchor="ctr">
                    <a:solidFill>
                      <a:schemeClr val="dk2"/>
                    </a:solidFill>
                  </a:tcPr>
                </a:tc>
                <a:tc>
                  <a:txBody>
                    <a:bodyPr/>
                    <a:lstStyle/>
                    <a:p>
                      <a:pPr marL="0" marR="0" lvl="0" indent="0" algn="ctr" rtl="0">
                        <a:spcBef>
                          <a:spcPts val="0"/>
                        </a:spcBef>
                        <a:spcAft>
                          <a:spcPts val="0"/>
                        </a:spcAft>
                        <a:buNone/>
                      </a:pPr>
                      <a:r>
                        <a:rPr lang="en-US" sz="1000" b="1" i="0" u="none" strike="noStrike">
                          <a:solidFill>
                            <a:schemeClr val="lt2"/>
                          </a:solidFill>
                          <a:latin typeface="Calibri"/>
                          <a:ea typeface="Calibri"/>
                          <a:cs typeface="Calibri"/>
                          <a:sym typeface="Calibri"/>
                        </a:rPr>
                        <a:t>Neutral</a:t>
                      </a:r>
                      <a:endParaRPr/>
                    </a:p>
                  </a:txBody>
                  <a:tcPr marL="9525" marR="9525" marT="9525" marB="0" anchor="ctr">
                    <a:solidFill>
                      <a:schemeClr val="dk2"/>
                    </a:solidFill>
                  </a:tcPr>
                </a:tc>
                <a:tc>
                  <a:txBody>
                    <a:bodyPr/>
                    <a:lstStyle/>
                    <a:p>
                      <a:pPr marL="0" marR="0" lvl="0" indent="0" algn="ctr" rtl="0">
                        <a:spcBef>
                          <a:spcPts val="0"/>
                        </a:spcBef>
                        <a:spcAft>
                          <a:spcPts val="0"/>
                        </a:spcAft>
                        <a:buNone/>
                      </a:pPr>
                      <a:r>
                        <a:rPr lang="en-US" sz="1000" b="1" i="0" u="none" strike="noStrike">
                          <a:solidFill>
                            <a:schemeClr val="lt2"/>
                          </a:solidFill>
                          <a:latin typeface="Calibri"/>
                          <a:ea typeface="Calibri"/>
                          <a:cs typeface="Calibri"/>
                          <a:sym typeface="Calibri"/>
                        </a:rPr>
                        <a:t>Agree</a:t>
                      </a:r>
                      <a:endParaRPr/>
                    </a:p>
                  </a:txBody>
                  <a:tcPr marL="9525" marR="9525" marT="9525" marB="0" anchor="ctr">
                    <a:solidFill>
                      <a:schemeClr val="dk2"/>
                    </a:solidFill>
                  </a:tcPr>
                </a:tc>
                <a:tc>
                  <a:txBody>
                    <a:bodyPr/>
                    <a:lstStyle/>
                    <a:p>
                      <a:pPr marL="0" marR="0" lvl="0" indent="0" algn="ctr" rtl="0">
                        <a:spcBef>
                          <a:spcPts val="0"/>
                        </a:spcBef>
                        <a:spcAft>
                          <a:spcPts val="0"/>
                        </a:spcAft>
                        <a:buNone/>
                      </a:pPr>
                      <a:r>
                        <a:rPr lang="en-US" sz="1000" b="1" i="0" u="none" strike="noStrike">
                          <a:solidFill>
                            <a:schemeClr val="lt2"/>
                          </a:solidFill>
                          <a:latin typeface="Calibri"/>
                          <a:ea typeface="Calibri"/>
                          <a:cs typeface="Calibri"/>
                          <a:sym typeface="Calibri"/>
                        </a:rPr>
                        <a:t>Strongly Agree</a:t>
                      </a:r>
                      <a:endParaRPr/>
                    </a:p>
                  </a:txBody>
                  <a:tcPr marL="9525" marR="9525" marT="9525" marB="0" anchor="ctr">
                    <a:solidFill>
                      <a:schemeClr val="dk2"/>
                    </a:solidFill>
                  </a:tcPr>
                </a:tc>
                <a:tc>
                  <a:txBody>
                    <a:bodyPr/>
                    <a:lstStyle/>
                    <a:p>
                      <a:pPr marL="0" marR="0" lvl="0" indent="0" algn="ctr" rtl="0">
                        <a:spcBef>
                          <a:spcPts val="0"/>
                        </a:spcBef>
                        <a:spcAft>
                          <a:spcPts val="0"/>
                        </a:spcAft>
                        <a:buNone/>
                      </a:pPr>
                      <a:r>
                        <a:rPr lang="en-US" sz="1000" b="1" i="0" u="none" strike="noStrike">
                          <a:solidFill>
                            <a:schemeClr val="lt2"/>
                          </a:solidFill>
                          <a:latin typeface="Calibri"/>
                          <a:ea typeface="Calibri"/>
                          <a:cs typeface="Calibri"/>
                          <a:sym typeface="Calibri"/>
                        </a:rPr>
                        <a:t>Fully Agree</a:t>
                      </a:r>
                      <a:endParaRPr/>
                    </a:p>
                  </a:txBody>
                  <a:tcPr marL="9525" marR="9525" marT="9525" marB="0" anchor="ctr">
                    <a:solidFill>
                      <a:schemeClr val="dk2"/>
                    </a:solidFill>
                  </a:tcPr>
                </a:tc>
              </a:tr>
              <a:tr h="206025">
                <a:tc>
                  <a:txBody>
                    <a:bodyPr/>
                    <a:lstStyle/>
                    <a:p>
                      <a:pPr marL="0" marR="0" lvl="0" indent="0" algn="l" rtl="0">
                        <a:spcBef>
                          <a:spcPts val="0"/>
                        </a:spcBef>
                        <a:spcAft>
                          <a:spcPts val="0"/>
                        </a:spcAft>
                        <a:buNone/>
                      </a:pPr>
                      <a:r>
                        <a:rPr lang="en-US" sz="1000" b="0" i="0" u="none" strike="noStrike">
                          <a:solidFill>
                            <a:srgbClr val="000000"/>
                          </a:solidFill>
                          <a:latin typeface="Calibri"/>
                          <a:ea typeface="Calibri"/>
                          <a:cs typeface="Calibri"/>
                          <a:sym typeface="Calibri"/>
                        </a:rPr>
                        <a:t>Management</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0%</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3%</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9%</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26%</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35%</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18%</a:t>
                      </a:r>
                      <a:endParaRPr/>
                    </a:p>
                  </a:txBody>
                  <a:tcPr marL="9525" marR="9525" marT="9525" marB="0" anchor="ctr">
                    <a:solidFill>
                      <a:schemeClr val="accent1"/>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9%</a:t>
                      </a:r>
                      <a:endParaRPr/>
                    </a:p>
                  </a:txBody>
                  <a:tcPr marL="9525" marR="9525" marT="9525" marB="0" anchor="ctr">
                    <a:solidFill>
                      <a:schemeClr val="accent1"/>
                    </a:solidFill>
                  </a:tcPr>
                </a:tc>
              </a:tr>
              <a:tr h="206025">
                <a:tc>
                  <a:txBody>
                    <a:bodyPr/>
                    <a:lstStyle/>
                    <a:p>
                      <a:pPr marL="0" marR="0" lvl="0" indent="0" algn="l" rtl="0">
                        <a:spcBef>
                          <a:spcPts val="0"/>
                        </a:spcBef>
                        <a:spcAft>
                          <a:spcPts val="0"/>
                        </a:spcAft>
                        <a:buNone/>
                      </a:pPr>
                      <a:r>
                        <a:rPr lang="en-US" sz="1000" b="0" i="0" u="none" strike="noStrike">
                          <a:solidFill>
                            <a:srgbClr val="000000"/>
                          </a:solidFill>
                          <a:latin typeface="Calibri"/>
                          <a:ea typeface="Calibri"/>
                          <a:cs typeface="Calibri"/>
                          <a:sym typeface="Calibri"/>
                        </a:rPr>
                        <a:t>Staff</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3%</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3%</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13%</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21%</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28%</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15%</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18%</a:t>
                      </a:r>
                      <a:endParaRPr/>
                    </a:p>
                  </a:txBody>
                  <a:tcPr marL="9525" marR="9525" marT="9525" marB="0" anchor="ctr">
                    <a:solidFill>
                      <a:srgbClr val="FFEEBF"/>
                    </a:solidFill>
                  </a:tcPr>
                </a:tc>
              </a:tr>
              <a:tr h="206025">
                <a:tc>
                  <a:txBody>
                    <a:bodyPr/>
                    <a:lstStyle/>
                    <a:p>
                      <a:pPr marL="0" marR="0" lvl="0" indent="0" algn="l" rtl="0">
                        <a:spcBef>
                          <a:spcPts val="0"/>
                        </a:spcBef>
                        <a:spcAft>
                          <a:spcPts val="0"/>
                        </a:spcAft>
                        <a:buNone/>
                      </a:pPr>
                      <a:r>
                        <a:rPr lang="en-US" sz="1000" b="0" i="0" u="none" strike="noStrike">
                          <a:solidFill>
                            <a:srgbClr val="181818"/>
                          </a:solidFill>
                          <a:latin typeface="Calibri"/>
                          <a:ea typeface="Calibri"/>
                          <a:cs typeface="Calibri"/>
                          <a:sym typeface="Calibri"/>
                        </a:rPr>
                        <a:t>Student</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5%</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2%</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10%</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7%</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24%</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22%</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000" b="0" i="0" u="none" strike="noStrike">
                          <a:solidFill>
                            <a:srgbClr val="000000"/>
                          </a:solidFill>
                          <a:latin typeface="Calibri"/>
                          <a:ea typeface="Calibri"/>
                          <a:cs typeface="Calibri"/>
                          <a:sym typeface="Calibri"/>
                        </a:rPr>
                        <a:t>29%</a:t>
                      </a:r>
                      <a:endParaRPr/>
                    </a:p>
                  </a:txBody>
                  <a:tcPr marL="9525" marR="9525" marT="9525" marB="0" anchor="ctr">
                    <a:solidFill>
                      <a:srgbClr val="7388A5"/>
                    </a:solidFill>
                  </a:tcPr>
                </a:tc>
              </a:tr>
            </a:tbl>
          </a:graphicData>
        </a:graphic>
      </p:graphicFrame>
      <p:cxnSp>
        <p:nvCxnSpPr>
          <p:cNvPr id="1546" name="Google Shape;1546;p57"/>
          <p:cNvCxnSpPr/>
          <p:nvPr/>
        </p:nvCxnSpPr>
        <p:spPr>
          <a:xfrm>
            <a:off x="558881" y="4943499"/>
            <a:ext cx="5761542" cy="0"/>
          </a:xfrm>
          <a:prstGeom prst="straightConnector1">
            <a:avLst/>
          </a:prstGeom>
          <a:noFill/>
          <a:ln w="19050" cap="flat" cmpd="sng">
            <a:solidFill>
              <a:srgbClr val="BE8E00"/>
            </a:solidFill>
            <a:prstDash val="solid"/>
            <a:round/>
            <a:headEnd type="none" w="sm" len="sm"/>
            <a:tailEnd type="none" w="sm" len="sm"/>
          </a:ln>
        </p:spPr>
      </p:cxnSp>
      <p:sp>
        <p:nvSpPr>
          <p:cNvPr id="1547" name="Google Shape;1547;p57"/>
          <p:cNvSpPr txBox="1"/>
          <p:nvPr/>
        </p:nvSpPr>
        <p:spPr>
          <a:xfrm>
            <a:off x="554705" y="4957390"/>
            <a:ext cx="5749997" cy="47705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300" i="1">
                <a:solidFill>
                  <a:schemeClr val="accent1"/>
                </a:solidFill>
                <a:latin typeface="Calibri"/>
                <a:ea typeface="Calibri"/>
                <a:cs typeface="Calibri"/>
                <a:sym typeface="Calibri"/>
              </a:rPr>
              <a:t>Fig X: </a:t>
            </a:r>
            <a:r>
              <a:rPr lang="en-US" sz="1200">
                <a:solidFill>
                  <a:schemeClr val="dk2"/>
                </a:solidFill>
                <a:latin typeface="Calibri"/>
                <a:ea typeface="Calibri"/>
                <a:cs typeface="Calibri"/>
                <a:sym typeface="Calibri"/>
              </a:rPr>
              <a:t>The universities entrepreneurial objectives are supported by a wide variety of funding sources/investment, including investment by external stakeholders</a:t>
            </a:r>
            <a:endParaRPr/>
          </a:p>
        </p:txBody>
      </p:sp>
      <p:cxnSp>
        <p:nvCxnSpPr>
          <p:cNvPr id="1548" name="Google Shape;1548;p57"/>
          <p:cNvCxnSpPr/>
          <p:nvPr/>
        </p:nvCxnSpPr>
        <p:spPr>
          <a:xfrm>
            <a:off x="531699" y="7118460"/>
            <a:ext cx="5759228" cy="0"/>
          </a:xfrm>
          <a:prstGeom prst="straightConnector1">
            <a:avLst/>
          </a:prstGeom>
          <a:noFill/>
          <a:ln w="19050" cap="flat" cmpd="sng">
            <a:solidFill>
              <a:srgbClr val="BE8E00"/>
            </a:solidFill>
            <a:prstDash val="solid"/>
            <a:round/>
            <a:headEnd type="none" w="sm" len="sm"/>
            <a:tailEnd type="none" w="sm" len="sm"/>
          </a:ln>
        </p:spPr>
      </p:cxnSp>
      <p:sp>
        <p:nvSpPr>
          <p:cNvPr id="1549" name="Google Shape;1549;p57"/>
          <p:cNvSpPr/>
          <p:nvPr/>
        </p:nvSpPr>
        <p:spPr>
          <a:xfrm>
            <a:off x="556785" y="7150247"/>
            <a:ext cx="5750970" cy="1446550"/>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Universities in Kenya are involved in innovation with a number applying for patents with the Kenya Industrial Property Institute (KIPI), the body established to register and grant patents in Kenya. As established in the Industrial Property Act no. 3 of 2001 that established KIPI, the inventor has the right to a patent. When the inventor is an employee who used data or resources available during employment, that right is established with the employer. The law goes on to state that the employee has “a right to equitable remuneration taking into consideration his salary and the benefit derived by the employer from the said invention” in the event the invention is of “exceptional importance”. (Industrial Property Act, s30(1), 32(1)). </a:t>
            </a:r>
            <a:endParaRPr sz="1100">
              <a:solidFill>
                <a:schemeClr val="dk1"/>
              </a:solidFill>
              <a:latin typeface="Calibri"/>
              <a:ea typeface="Calibri"/>
              <a:cs typeface="Calibri"/>
              <a:sym typeface="Calibri"/>
            </a:endParaRPr>
          </a:p>
        </p:txBody>
      </p:sp>
      <p:sp>
        <p:nvSpPr>
          <p:cNvPr id="1550" name="Google Shape;1550;p57"/>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5 | Academia</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554"/>
        <p:cNvGrpSpPr/>
        <p:nvPr/>
      </p:nvGrpSpPr>
      <p:grpSpPr>
        <a:xfrm>
          <a:off x="0" y="0"/>
          <a:ext cx="0" cy="0"/>
          <a:chOff x="0" y="0"/>
          <a:chExt cx="0" cy="0"/>
        </a:xfrm>
      </p:grpSpPr>
      <p:sp>
        <p:nvSpPr>
          <p:cNvPr id="1555" name="Google Shape;1555;p58"/>
          <p:cNvSpPr/>
          <p:nvPr/>
        </p:nvSpPr>
        <p:spPr>
          <a:xfrm>
            <a:off x="549274" y="1530145"/>
            <a:ext cx="2744787" cy="692056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56" name="Google Shape;1556;p58"/>
          <p:cNvSpPr/>
          <p:nvPr/>
        </p:nvSpPr>
        <p:spPr>
          <a:xfrm>
            <a:off x="113808" y="8667603"/>
            <a:ext cx="301686"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1">
                <a:solidFill>
                  <a:schemeClr val="lt2"/>
                </a:solidFill>
                <a:latin typeface="Calibri"/>
                <a:ea typeface="Calibri"/>
                <a:cs typeface="Calibri"/>
                <a:sym typeface="Calibri"/>
              </a:rPr>
              <a:pPr marL="0" marR="0" lvl="0" indent="0" algn="l" rtl="0">
                <a:spcBef>
                  <a:spcPts val="0"/>
                </a:spcBef>
                <a:spcAft>
                  <a:spcPts val="0"/>
                </a:spcAft>
                <a:buNone/>
              </a:pPr>
              <a:t>56</a:t>
            </a:fld>
            <a:endParaRPr sz="1800" b="1">
              <a:solidFill>
                <a:schemeClr val="lt2"/>
              </a:solidFill>
              <a:latin typeface="Calibri"/>
              <a:ea typeface="Calibri"/>
              <a:cs typeface="Calibri"/>
              <a:sym typeface="Calibri"/>
            </a:endParaRPr>
          </a:p>
        </p:txBody>
      </p:sp>
      <p:sp>
        <p:nvSpPr>
          <p:cNvPr id="1557" name="Google Shape;1557;p58"/>
          <p:cNvSpPr txBox="1"/>
          <p:nvPr/>
        </p:nvSpPr>
        <p:spPr>
          <a:xfrm>
            <a:off x="549273" y="1610192"/>
            <a:ext cx="2744787" cy="7402026"/>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600" b="1" i="0">
                <a:solidFill>
                  <a:schemeClr val="lt2"/>
                </a:solidFill>
                <a:latin typeface="Calibri"/>
                <a:ea typeface="Calibri"/>
                <a:cs typeface="Calibri"/>
                <a:sym typeface="Calibri"/>
              </a:rPr>
              <a:t>GAPS AND CHALLENGES</a:t>
            </a:r>
            <a:endParaRPr/>
          </a:p>
          <a:p>
            <a:pPr marL="0" marR="0" lvl="0" indent="0" algn="just" rtl="0">
              <a:spcBef>
                <a:spcPts val="0"/>
              </a:spcBef>
              <a:spcAft>
                <a:spcPts val="0"/>
              </a:spcAft>
              <a:buNone/>
            </a:pPr>
            <a:endParaRPr sz="110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Lack of data or willingness to provide data on</a:t>
            </a:r>
            <a:r>
              <a:rPr lang="en-US" sz="1100" b="0" i="0">
                <a:solidFill>
                  <a:schemeClr val="lt2"/>
                </a:solidFill>
                <a:latin typeface="Calibri"/>
                <a:ea typeface="Calibri"/>
                <a:cs typeface="Calibri"/>
                <a:sym typeface="Calibri"/>
              </a:rPr>
              <a:t> measurement of success and failure rates of cohorts within university hubs. </a:t>
            </a:r>
            <a:r>
              <a:rPr lang="en-US" sz="1100">
                <a:solidFill>
                  <a:schemeClr val="lt2"/>
                </a:solidFill>
                <a:latin typeface="Calibri"/>
                <a:ea typeface="Calibri"/>
                <a:cs typeface="Calibri"/>
                <a:sym typeface="Calibri"/>
              </a:rPr>
              <a:t>Enforcing this into the DNA of a hub</a:t>
            </a:r>
            <a:r>
              <a:rPr lang="en-US" sz="1100" b="0" i="0">
                <a:solidFill>
                  <a:schemeClr val="lt2"/>
                </a:solidFill>
                <a:latin typeface="Calibri"/>
                <a:ea typeface="Calibri"/>
                <a:cs typeface="Calibri"/>
                <a:sym typeface="Calibri"/>
              </a:rPr>
              <a:t> would enable the wider community to understand the effectiveness of the hub apart from being only a training entity</a:t>
            </a:r>
            <a:endParaRPr/>
          </a:p>
          <a:p>
            <a:pPr marL="228600" marR="0" lvl="0" indent="-158750" algn="just" rtl="0">
              <a:spcBef>
                <a:spcPts val="0"/>
              </a:spcBef>
              <a:spcAft>
                <a:spcPts val="0"/>
              </a:spcAft>
              <a:buClr>
                <a:schemeClr val="dk1"/>
              </a:buClr>
              <a:buSzPts val="1100"/>
              <a:buFont typeface="Courier New"/>
              <a:buNone/>
            </a:pPr>
            <a:endParaRPr sz="1100" b="0" i="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b="0" i="0">
                <a:solidFill>
                  <a:schemeClr val="lt2"/>
                </a:solidFill>
                <a:latin typeface="Calibri"/>
                <a:ea typeface="Calibri"/>
                <a:cs typeface="Calibri"/>
                <a:sym typeface="Calibri"/>
              </a:rPr>
              <a:t>Insufficient capacity at many incubators and hubs to provide specific guidance such as digitalization skills, route to market, ability to provide independent advise in comparison with other products or similar solutions in the market, At times inability to provide sufficient support for innovations due to lack of network or muscle to promote the startup</a:t>
            </a:r>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b="0" i="0">
                <a:solidFill>
                  <a:schemeClr val="lt2"/>
                </a:solidFill>
                <a:latin typeface="Calibri"/>
                <a:ea typeface="Calibri"/>
                <a:cs typeface="Calibri"/>
                <a:sym typeface="Calibri"/>
              </a:rPr>
              <a:t>Insufficient access to fund raising </a:t>
            </a:r>
            <a:r>
              <a:rPr lang="en-US" sz="1100">
                <a:solidFill>
                  <a:schemeClr val="lt2"/>
                </a:solidFill>
                <a:latin typeface="Calibri"/>
                <a:ea typeface="Calibri"/>
                <a:cs typeface="Calibri"/>
                <a:sym typeface="Calibri"/>
              </a:rPr>
              <a:t>from local and international venture capital, local debt providers, grant makers, angel investors and corporates</a:t>
            </a:r>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Focus on agriculture, education, FMCG and commerce led projects largely within certain universities. Many of these focused on the economic activity carried out within the regional environs. </a:t>
            </a:r>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Many of the founders have the outlook of a traditional business with an innovative product but lack commercialization and uptake  or a product or service without the high scalability factor that is vital to being classified as a startup</a:t>
            </a:r>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158750" algn="just" rtl="0">
              <a:spcBef>
                <a:spcPts val="0"/>
              </a:spcBef>
              <a:spcAft>
                <a:spcPts val="0"/>
              </a:spcAft>
              <a:buClr>
                <a:schemeClr val="dk1"/>
              </a:buClr>
              <a:buSzPts val="1100"/>
              <a:buFont typeface="Courier New"/>
              <a:buNone/>
            </a:pPr>
            <a:endParaRPr sz="1100" b="0" i="0">
              <a:solidFill>
                <a:schemeClr val="lt2"/>
              </a:solidFill>
              <a:latin typeface="Calibri"/>
              <a:ea typeface="Calibri"/>
              <a:cs typeface="Calibri"/>
              <a:sym typeface="Calibri"/>
            </a:endParaRPr>
          </a:p>
          <a:p>
            <a:pPr marL="228600" marR="0" lvl="0" indent="-158750" algn="just" rtl="0">
              <a:spcBef>
                <a:spcPts val="0"/>
              </a:spcBef>
              <a:spcAft>
                <a:spcPts val="0"/>
              </a:spcAft>
              <a:buClr>
                <a:schemeClr val="dk1"/>
              </a:buClr>
              <a:buSzPts val="1100"/>
              <a:buFont typeface="Courier New"/>
              <a:buNone/>
            </a:pPr>
            <a:endParaRPr sz="1100" b="0" i="0">
              <a:solidFill>
                <a:schemeClr val="lt2"/>
              </a:solidFill>
              <a:latin typeface="Calibri"/>
              <a:ea typeface="Calibri"/>
              <a:cs typeface="Calibri"/>
              <a:sym typeface="Calibri"/>
            </a:endParaRPr>
          </a:p>
        </p:txBody>
      </p:sp>
      <p:sp>
        <p:nvSpPr>
          <p:cNvPr id="1558" name="Google Shape;1558;p58"/>
          <p:cNvSpPr/>
          <p:nvPr/>
        </p:nvSpPr>
        <p:spPr>
          <a:xfrm>
            <a:off x="549274" y="755650"/>
            <a:ext cx="5759449" cy="769441"/>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The administration and remuneration provisions are established through institutional intellectual property policies which a number of universities in Kenya have in place. These policies offer also guidance on commercialising of innovation. Many students and innovators sign up to academic incubators and hubs for this reason.</a:t>
            </a:r>
            <a:endParaRPr sz="1100">
              <a:solidFill>
                <a:schemeClr val="dk1"/>
              </a:solidFill>
              <a:latin typeface="Calibri"/>
              <a:ea typeface="Calibri"/>
              <a:cs typeface="Calibri"/>
              <a:sym typeface="Calibri"/>
            </a:endParaRPr>
          </a:p>
        </p:txBody>
      </p:sp>
      <p:sp>
        <p:nvSpPr>
          <p:cNvPr id="1559" name="Google Shape;1559;p58"/>
          <p:cNvSpPr/>
          <p:nvPr/>
        </p:nvSpPr>
        <p:spPr>
          <a:xfrm>
            <a:off x="3563941" y="1525091"/>
            <a:ext cx="2744787" cy="692056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60" name="Google Shape;1560;p58"/>
          <p:cNvSpPr txBox="1"/>
          <p:nvPr/>
        </p:nvSpPr>
        <p:spPr>
          <a:xfrm>
            <a:off x="3563940" y="1595443"/>
            <a:ext cx="2744787" cy="710963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600" b="1" i="0">
                <a:solidFill>
                  <a:schemeClr val="lt2"/>
                </a:solidFill>
                <a:latin typeface="Calibri"/>
                <a:ea typeface="Calibri"/>
                <a:cs typeface="Calibri"/>
                <a:sym typeface="Calibri"/>
              </a:rPr>
              <a:t>RECOMMENDATIONS</a:t>
            </a:r>
            <a:endParaRPr/>
          </a:p>
          <a:p>
            <a:pPr marL="0" marR="0" lvl="0" indent="0" algn="just" rtl="0">
              <a:spcBef>
                <a:spcPts val="0"/>
              </a:spcBef>
              <a:spcAft>
                <a:spcPts val="0"/>
              </a:spcAft>
              <a:buNone/>
            </a:pPr>
            <a:endParaRPr sz="110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Foster strong partnerships and build relationships with external hubs for knowledge sharing, improving access to resources with other accelerators globally, VCs, corporates, marketing agencies, local authorities and bodies that support startups, having them involved and buying in earlier on </a:t>
            </a:r>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Attract a wide variety of skill sets from different industries, enhancing mentorship opportunities with key business leaders, access to workshops with top universities, hubs and individual market leaders. Organise conferences, bootcamps, pitch days, demo days, hackathons, competitions to  create an effective feedback loop</a:t>
            </a:r>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Build internal capacity of current leaders to effectively and sustainably manage the centres and hubs. </a:t>
            </a:r>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Build capacity on intellectual property rights with access to the top legal community</a:t>
            </a:r>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Strong links with software engineers and developer communities in Kenya and globally to provide adequate feedback loops</a:t>
            </a:r>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Enhance ability to identify disruptive innovations</a:t>
            </a:r>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Ability to selectively admit external students in the incubation centres</a:t>
            </a:r>
            <a:endParaRPr sz="1100">
              <a:solidFill>
                <a:schemeClr val="lt2"/>
              </a:solidFill>
              <a:latin typeface="Calibri"/>
              <a:ea typeface="Calibri"/>
              <a:cs typeface="Calibri"/>
              <a:sym typeface="Calibri"/>
            </a:endParaRPr>
          </a:p>
          <a:p>
            <a:pPr marL="228600" marR="0" lvl="0" indent="-158750" algn="just" rtl="0">
              <a:spcBef>
                <a:spcPts val="0"/>
              </a:spcBef>
              <a:spcAft>
                <a:spcPts val="0"/>
              </a:spcAft>
              <a:buClr>
                <a:schemeClr val="dk1"/>
              </a:buClr>
              <a:buSzPts val="1100"/>
              <a:buFont typeface="Courier New"/>
              <a:buNone/>
            </a:pPr>
            <a:endParaRPr sz="1100" b="0" i="0">
              <a:solidFill>
                <a:schemeClr val="lt2"/>
              </a:solidFill>
              <a:latin typeface="Calibri"/>
              <a:ea typeface="Calibri"/>
              <a:cs typeface="Calibri"/>
              <a:sym typeface="Calibri"/>
            </a:endParaRPr>
          </a:p>
          <a:p>
            <a:pPr marL="228600" marR="0" lvl="0" indent="-158750" algn="just" rtl="0">
              <a:spcBef>
                <a:spcPts val="0"/>
              </a:spcBef>
              <a:spcAft>
                <a:spcPts val="0"/>
              </a:spcAft>
              <a:buClr>
                <a:schemeClr val="dk1"/>
              </a:buClr>
              <a:buSzPts val="1100"/>
              <a:buFont typeface="Courier New"/>
              <a:buNone/>
            </a:pPr>
            <a:endParaRPr sz="1100" b="0" i="0">
              <a:solidFill>
                <a:schemeClr val="lt2"/>
              </a:solidFill>
              <a:latin typeface="Calibri"/>
              <a:ea typeface="Calibri"/>
              <a:cs typeface="Calibri"/>
              <a:sym typeface="Calibri"/>
            </a:endParaRPr>
          </a:p>
        </p:txBody>
      </p:sp>
      <p:pic>
        <p:nvPicPr>
          <p:cNvPr id="1561" name="Google Shape;1561;p58" descr="Running with obstacle over cliffs, courage in jump through gap between  hill, line icon. Run man. Movement and achievement. Business risk and  success concept. Athletics, sport. Vector illustration 6427634 Vector Art at"/>
          <p:cNvPicPr preferRelativeResize="0"/>
          <p:nvPr/>
        </p:nvPicPr>
        <p:blipFill rotWithShape="1">
          <a:blip r:embed="rId3">
            <a:alphaModFix/>
          </a:blip>
          <a:srcRect/>
          <a:stretch/>
        </p:blipFill>
        <p:spPr>
          <a:xfrm>
            <a:off x="572888" y="1525092"/>
            <a:ext cx="592236" cy="592236"/>
          </a:xfrm>
          <a:prstGeom prst="rect">
            <a:avLst/>
          </a:prstGeom>
          <a:noFill/>
          <a:ln>
            <a:noFill/>
          </a:ln>
          <a:effectLst>
            <a:outerShdw blurRad="127000" dist="88900" dir="6600000" sx="102000" sy="102000" algn="ctr" rotWithShape="0">
              <a:srgbClr val="000000">
                <a:alpha val="98823"/>
              </a:srgbClr>
            </a:outerShdw>
          </a:effectLst>
        </p:spPr>
      </p:pic>
      <p:pic>
        <p:nvPicPr>
          <p:cNvPr id="1562" name="Google Shape;1562;p58" descr="Action Icons &amp; Symbols"/>
          <p:cNvPicPr preferRelativeResize="0"/>
          <p:nvPr/>
        </p:nvPicPr>
        <p:blipFill rotWithShape="1">
          <a:blip r:embed="rId4">
            <a:alphaModFix/>
          </a:blip>
          <a:srcRect/>
          <a:stretch/>
        </p:blipFill>
        <p:spPr>
          <a:xfrm>
            <a:off x="5742006" y="1585052"/>
            <a:ext cx="498136" cy="498136"/>
          </a:xfrm>
          <a:prstGeom prst="rect">
            <a:avLst/>
          </a:prstGeom>
          <a:noFill/>
          <a:ln>
            <a:noFill/>
          </a:ln>
        </p:spPr>
      </p:pic>
      <p:sp>
        <p:nvSpPr>
          <p:cNvPr id="1563" name="Google Shape;1563;p58"/>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5 | Academia</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567"/>
        <p:cNvGrpSpPr/>
        <p:nvPr/>
      </p:nvGrpSpPr>
      <p:grpSpPr>
        <a:xfrm>
          <a:off x="0" y="0"/>
          <a:ext cx="0" cy="0"/>
          <a:chOff x="0" y="0"/>
          <a:chExt cx="0" cy="0"/>
        </a:xfrm>
      </p:grpSpPr>
      <p:sp>
        <p:nvSpPr>
          <p:cNvPr id="1568" name="Google Shape;1568;p59"/>
          <p:cNvSpPr txBox="1"/>
          <p:nvPr/>
        </p:nvSpPr>
        <p:spPr>
          <a:xfrm>
            <a:off x="575891" y="766851"/>
            <a:ext cx="573283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2"/>
                </a:solidFill>
                <a:latin typeface="Verdana"/>
                <a:ea typeface="Verdana"/>
                <a:cs typeface="Verdana"/>
                <a:sym typeface="Verdana"/>
              </a:rPr>
              <a:t>UNIVERSITY HUBS &amp; ACCELERATORS</a:t>
            </a:r>
            <a:endParaRPr/>
          </a:p>
        </p:txBody>
      </p:sp>
      <p:grpSp>
        <p:nvGrpSpPr>
          <p:cNvPr id="1569" name="Google Shape;1569;p59"/>
          <p:cNvGrpSpPr/>
          <p:nvPr/>
        </p:nvGrpSpPr>
        <p:grpSpPr>
          <a:xfrm>
            <a:off x="2335130" y="2683445"/>
            <a:ext cx="2181017" cy="2426982"/>
            <a:chOff x="1022817" y="1051970"/>
            <a:chExt cx="4340944" cy="5077027"/>
          </a:xfrm>
        </p:grpSpPr>
        <p:sp>
          <p:nvSpPr>
            <p:cNvPr id="1570" name="Google Shape;1570;p59" descr="{&quot;Key&quot;:&quot;baringo&quot;,&quot;Name&quot;:&quot;Baringo&quot;,&quot;Value&quot;:28.0,&quot;Formula&quot;:&quot;28&quot;,&quot;Text&quot;:&quot;28&quot;,&quot;OfficeApplication&quot;:1,&quot;HasValue&quot;:true}"/>
            <p:cNvSpPr/>
            <p:nvPr/>
          </p:nvSpPr>
          <p:spPr>
            <a:xfrm>
              <a:off x="1900719" y="2661819"/>
              <a:ext cx="516780" cy="1028654"/>
            </a:xfrm>
            <a:custGeom>
              <a:avLst/>
              <a:gdLst/>
              <a:ahLst/>
              <a:cxnLst/>
              <a:rect l="l" t="t" r="r" b="b"/>
              <a:pathLst>
                <a:path w="415" h="823" extrusionOk="0">
                  <a:moveTo>
                    <a:pt x="0" y="726"/>
                  </a:moveTo>
                  <a:lnTo>
                    <a:pt x="1" y="728"/>
                  </a:lnTo>
                  <a:lnTo>
                    <a:pt x="4" y="732"/>
                  </a:lnTo>
                  <a:lnTo>
                    <a:pt x="7" y="735"/>
                  </a:lnTo>
                  <a:lnTo>
                    <a:pt x="9" y="736"/>
                  </a:lnTo>
                  <a:lnTo>
                    <a:pt x="11" y="736"/>
                  </a:lnTo>
                  <a:lnTo>
                    <a:pt x="14" y="736"/>
                  </a:lnTo>
                  <a:lnTo>
                    <a:pt x="18" y="737"/>
                  </a:lnTo>
                  <a:lnTo>
                    <a:pt x="18" y="737"/>
                  </a:lnTo>
                  <a:lnTo>
                    <a:pt x="21" y="737"/>
                  </a:lnTo>
                  <a:lnTo>
                    <a:pt x="25" y="737"/>
                  </a:lnTo>
                  <a:lnTo>
                    <a:pt x="28" y="738"/>
                  </a:lnTo>
                  <a:lnTo>
                    <a:pt x="30" y="738"/>
                  </a:lnTo>
                  <a:lnTo>
                    <a:pt x="33" y="740"/>
                  </a:lnTo>
                  <a:lnTo>
                    <a:pt x="37" y="744"/>
                  </a:lnTo>
                  <a:lnTo>
                    <a:pt x="40" y="746"/>
                  </a:lnTo>
                  <a:lnTo>
                    <a:pt x="42" y="747"/>
                  </a:lnTo>
                  <a:lnTo>
                    <a:pt x="45" y="747"/>
                  </a:lnTo>
                  <a:lnTo>
                    <a:pt x="49" y="748"/>
                  </a:lnTo>
                  <a:lnTo>
                    <a:pt x="50" y="748"/>
                  </a:lnTo>
                  <a:lnTo>
                    <a:pt x="51" y="750"/>
                  </a:lnTo>
                  <a:lnTo>
                    <a:pt x="52" y="752"/>
                  </a:lnTo>
                  <a:lnTo>
                    <a:pt x="53" y="754"/>
                  </a:lnTo>
                  <a:lnTo>
                    <a:pt x="52" y="756"/>
                  </a:lnTo>
                  <a:lnTo>
                    <a:pt x="52" y="756"/>
                  </a:lnTo>
                  <a:lnTo>
                    <a:pt x="52" y="758"/>
                  </a:lnTo>
                  <a:lnTo>
                    <a:pt x="53" y="759"/>
                  </a:lnTo>
                  <a:lnTo>
                    <a:pt x="55" y="760"/>
                  </a:lnTo>
                  <a:lnTo>
                    <a:pt x="58" y="758"/>
                  </a:lnTo>
                  <a:lnTo>
                    <a:pt x="58" y="758"/>
                  </a:lnTo>
                  <a:lnTo>
                    <a:pt x="61" y="757"/>
                  </a:lnTo>
                  <a:lnTo>
                    <a:pt x="64" y="756"/>
                  </a:lnTo>
                  <a:lnTo>
                    <a:pt x="62" y="760"/>
                  </a:lnTo>
                  <a:lnTo>
                    <a:pt x="59" y="766"/>
                  </a:lnTo>
                  <a:lnTo>
                    <a:pt x="64" y="766"/>
                  </a:lnTo>
                  <a:lnTo>
                    <a:pt x="70" y="766"/>
                  </a:lnTo>
                  <a:lnTo>
                    <a:pt x="70" y="771"/>
                  </a:lnTo>
                  <a:lnTo>
                    <a:pt x="69" y="775"/>
                  </a:lnTo>
                  <a:lnTo>
                    <a:pt x="73" y="781"/>
                  </a:lnTo>
                  <a:lnTo>
                    <a:pt x="76" y="786"/>
                  </a:lnTo>
                  <a:lnTo>
                    <a:pt x="83" y="795"/>
                  </a:lnTo>
                  <a:lnTo>
                    <a:pt x="86" y="801"/>
                  </a:lnTo>
                  <a:lnTo>
                    <a:pt x="85" y="804"/>
                  </a:lnTo>
                  <a:lnTo>
                    <a:pt x="84" y="807"/>
                  </a:lnTo>
                  <a:lnTo>
                    <a:pt x="84" y="813"/>
                  </a:lnTo>
                  <a:lnTo>
                    <a:pt x="85" y="817"/>
                  </a:lnTo>
                  <a:lnTo>
                    <a:pt x="85" y="822"/>
                  </a:lnTo>
                  <a:lnTo>
                    <a:pt x="88" y="823"/>
                  </a:lnTo>
                  <a:lnTo>
                    <a:pt x="91" y="822"/>
                  </a:lnTo>
                  <a:lnTo>
                    <a:pt x="94" y="822"/>
                  </a:lnTo>
                  <a:lnTo>
                    <a:pt x="100" y="819"/>
                  </a:lnTo>
                  <a:lnTo>
                    <a:pt x="106" y="818"/>
                  </a:lnTo>
                  <a:lnTo>
                    <a:pt x="109" y="813"/>
                  </a:lnTo>
                  <a:lnTo>
                    <a:pt x="112" y="814"/>
                  </a:lnTo>
                  <a:lnTo>
                    <a:pt x="113" y="814"/>
                  </a:lnTo>
                  <a:lnTo>
                    <a:pt x="118" y="805"/>
                  </a:lnTo>
                  <a:lnTo>
                    <a:pt x="118" y="782"/>
                  </a:lnTo>
                  <a:lnTo>
                    <a:pt x="121" y="781"/>
                  </a:lnTo>
                  <a:lnTo>
                    <a:pt x="121" y="779"/>
                  </a:lnTo>
                  <a:lnTo>
                    <a:pt x="121" y="779"/>
                  </a:lnTo>
                  <a:lnTo>
                    <a:pt x="122" y="777"/>
                  </a:lnTo>
                  <a:lnTo>
                    <a:pt x="125" y="777"/>
                  </a:lnTo>
                  <a:lnTo>
                    <a:pt x="127" y="779"/>
                  </a:lnTo>
                  <a:lnTo>
                    <a:pt x="130" y="782"/>
                  </a:lnTo>
                  <a:lnTo>
                    <a:pt x="131" y="783"/>
                  </a:lnTo>
                  <a:lnTo>
                    <a:pt x="132" y="781"/>
                  </a:lnTo>
                  <a:lnTo>
                    <a:pt x="136" y="776"/>
                  </a:lnTo>
                  <a:lnTo>
                    <a:pt x="139" y="772"/>
                  </a:lnTo>
                  <a:lnTo>
                    <a:pt x="141" y="770"/>
                  </a:lnTo>
                  <a:lnTo>
                    <a:pt x="141" y="769"/>
                  </a:lnTo>
                  <a:lnTo>
                    <a:pt x="142" y="769"/>
                  </a:lnTo>
                  <a:lnTo>
                    <a:pt x="151" y="756"/>
                  </a:lnTo>
                  <a:lnTo>
                    <a:pt x="153" y="752"/>
                  </a:lnTo>
                  <a:lnTo>
                    <a:pt x="156" y="752"/>
                  </a:lnTo>
                  <a:lnTo>
                    <a:pt x="161" y="754"/>
                  </a:lnTo>
                  <a:lnTo>
                    <a:pt x="166" y="758"/>
                  </a:lnTo>
                  <a:lnTo>
                    <a:pt x="168" y="761"/>
                  </a:lnTo>
                  <a:lnTo>
                    <a:pt x="170" y="766"/>
                  </a:lnTo>
                  <a:lnTo>
                    <a:pt x="171" y="768"/>
                  </a:lnTo>
                  <a:lnTo>
                    <a:pt x="172" y="768"/>
                  </a:lnTo>
                  <a:lnTo>
                    <a:pt x="173" y="767"/>
                  </a:lnTo>
                  <a:lnTo>
                    <a:pt x="175" y="765"/>
                  </a:lnTo>
                  <a:lnTo>
                    <a:pt x="177" y="760"/>
                  </a:lnTo>
                  <a:lnTo>
                    <a:pt x="180" y="758"/>
                  </a:lnTo>
                  <a:lnTo>
                    <a:pt x="185" y="753"/>
                  </a:lnTo>
                  <a:lnTo>
                    <a:pt x="188" y="748"/>
                  </a:lnTo>
                  <a:lnTo>
                    <a:pt x="191" y="742"/>
                  </a:lnTo>
                  <a:lnTo>
                    <a:pt x="193" y="740"/>
                  </a:lnTo>
                  <a:lnTo>
                    <a:pt x="193" y="739"/>
                  </a:lnTo>
                  <a:lnTo>
                    <a:pt x="194" y="736"/>
                  </a:lnTo>
                  <a:lnTo>
                    <a:pt x="196" y="732"/>
                  </a:lnTo>
                  <a:lnTo>
                    <a:pt x="197" y="730"/>
                  </a:lnTo>
                  <a:lnTo>
                    <a:pt x="198" y="724"/>
                  </a:lnTo>
                  <a:lnTo>
                    <a:pt x="196" y="721"/>
                  </a:lnTo>
                  <a:lnTo>
                    <a:pt x="194" y="718"/>
                  </a:lnTo>
                  <a:lnTo>
                    <a:pt x="191" y="715"/>
                  </a:lnTo>
                  <a:lnTo>
                    <a:pt x="191" y="715"/>
                  </a:lnTo>
                  <a:lnTo>
                    <a:pt x="188" y="711"/>
                  </a:lnTo>
                  <a:lnTo>
                    <a:pt x="185" y="708"/>
                  </a:lnTo>
                  <a:lnTo>
                    <a:pt x="183" y="706"/>
                  </a:lnTo>
                  <a:lnTo>
                    <a:pt x="181" y="704"/>
                  </a:lnTo>
                  <a:lnTo>
                    <a:pt x="181" y="704"/>
                  </a:lnTo>
                  <a:lnTo>
                    <a:pt x="181" y="704"/>
                  </a:lnTo>
                  <a:lnTo>
                    <a:pt x="179" y="702"/>
                  </a:lnTo>
                  <a:lnTo>
                    <a:pt x="179" y="699"/>
                  </a:lnTo>
                  <a:lnTo>
                    <a:pt x="181" y="695"/>
                  </a:lnTo>
                  <a:lnTo>
                    <a:pt x="182" y="690"/>
                  </a:lnTo>
                  <a:lnTo>
                    <a:pt x="185" y="690"/>
                  </a:lnTo>
                  <a:lnTo>
                    <a:pt x="186" y="690"/>
                  </a:lnTo>
                  <a:lnTo>
                    <a:pt x="188" y="691"/>
                  </a:lnTo>
                  <a:lnTo>
                    <a:pt x="189" y="693"/>
                  </a:lnTo>
                  <a:lnTo>
                    <a:pt x="190" y="694"/>
                  </a:lnTo>
                  <a:lnTo>
                    <a:pt x="193" y="698"/>
                  </a:lnTo>
                  <a:lnTo>
                    <a:pt x="193" y="703"/>
                  </a:lnTo>
                  <a:lnTo>
                    <a:pt x="193" y="706"/>
                  </a:lnTo>
                  <a:lnTo>
                    <a:pt x="198" y="705"/>
                  </a:lnTo>
                  <a:lnTo>
                    <a:pt x="204" y="704"/>
                  </a:lnTo>
                  <a:lnTo>
                    <a:pt x="207" y="704"/>
                  </a:lnTo>
                  <a:lnTo>
                    <a:pt x="209" y="712"/>
                  </a:lnTo>
                  <a:lnTo>
                    <a:pt x="209" y="712"/>
                  </a:lnTo>
                  <a:lnTo>
                    <a:pt x="210" y="717"/>
                  </a:lnTo>
                  <a:lnTo>
                    <a:pt x="212" y="719"/>
                  </a:lnTo>
                  <a:lnTo>
                    <a:pt x="215" y="721"/>
                  </a:lnTo>
                  <a:lnTo>
                    <a:pt x="219" y="722"/>
                  </a:lnTo>
                  <a:lnTo>
                    <a:pt x="223" y="725"/>
                  </a:lnTo>
                  <a:lnTo>
                    <a:pt x="227" y="727"/>
                  </a:lnTo>
                  <a:lnTo>
                    <a:pt x="228" y="728"/>
                  </a:lnTo>
                  <a:lnTo>
                    <a:pt x="232" y="732"/>
                  </a:lnTo>
                  <a:lnTo>
                    <a:pt x="239" y="734"/>
                  </a:lnTo>
                  <a:lnTo>
                    <a:pt x="242" y="735"/>
                  </a:lnTo>
                  <a:lnTo>
                    <a:pt x="248" y="737"/>
                  </a:lnTo>
                  <a:lnTo>
                    <a:pt x="252" y="736"/>
                  </a:lnTo>
                  <a:lnTo>
                    <a:pt x="254" y="733"/>
                  </a:lnTo>
                  <a:lnTo>
                    <a:pt x="256" y="728"/>
                  </a:lnTo>
                  <a:lnTo>
                    <a:pt x="255" y="720"/>
                  </a:lnTo>
                  <a:lnTo>
                    <a:pt x="255" y="714"/>
                  </a:lnTo>
                  <a:lnTo>
                    <a:pt x="255" y="709"/>
                  </a:lnTo>
                  <a:lnTo>
                    <a:pt x="255" y="707"/>
                  </a:lnTo>
                  <a:lnTo>
                    <a:pt x="256" y="707"/>
                  </a:lnTo>
                  <a:lnTo>
                    <a:pt x="257" y="707"/>
                  </a:lnTo>
                  <a:lnTo>
                    <a:pt x="263" y="707"/>
                  </a:lnTo>
                  <a:lnTo>
                    <a:pt x="265" y="703"/>
                  </a:lnTo>
                  <a:lnTo>
                    <a:pt x="266" y="698"/>
                  </a:lnTo>
                  <a:lnTo>
                    <a:pt x="266" y="693"/>
                  </a:lnTo>
                  <a:lnTo>
                    <a:pt x="266" y="687"/>
                  </a:lnTo>
                  <a:lnTo>
                    <a:pt x="268" y="682"/>
                  </a:lnTo>
                  <a:lnTo>
                    <a:pt x="266" y="675"/>
                  </a:lnTo>
                  <a:lnTo>
                    <a:pt x="267" y="671"/>
                  </a:lnTo>
                  <a:lnTo>
                    <a:pt x="270" y="657"/>
                  </a:lnTo>
                  <a:lnTo>
                    <a:pt x="271" y="650"/>
                  </a:lnTo>
                  <a:lnTo>
                    <a:pt x="292" y="644"/>
                  </a:lnTo>
                  <a:lnTo>
                    <a:pt x="292" y="643"/>
                  </a:lnTo>
                  <a:lnTo>
                    <a:pt x="291" y="638"/>
                  </a:lnTo>
                  <a:lnTo>
                    <a:pt x="291" y="637"/>
                  </a:lnTo>
                  <a:lnTo>
                    <a:pt x="291" y="635"/>
                  </a:lnTo>
                  <a:lnTo>
                    <a:pt x="290" y="634"/>
                  </a:lnTo>
                  <a:lnTo>
                    <a:pt x="287" y="633"/>
                  </a:lnTo>
                  <a:lnTo>
                    <a:pt x="287" y="633"/>
                  </a:lnTo>
                  <a:lnTo>
                    <a:pt x="288" y="632"/>
                  </a:lnTo>
                  <a:lnTo>
                    <a:pt x="292" y="630"/>
                  </a:lnTo>
                  <a:lnTo>
                    <a:pt x="294" y="630"/>
                  </a:lnTo>
                  <a:lnTo>
                    <a:pt x="294" y="629"/>
                  </a:lnTo>
                  <a:lnTo>
                    <a:pt x="296" y="627"/>
                  </a:lnTo>
                  <a:lnTo>
                    <a:pt x="298" y="625"/>
                  </a:lnTo>
                  <a:lnTo>
                    <a:pt x="298" y="621"/>
                  </a:lnTo>
                  <a:lnTo>
                    <a:pt x="298" y="620"/>
                  </a:lnTo>
                  <a:lnTo>
                    <a:pt x="298" y="619"/>
                  </a:lnTo>
                  <a:lnTo>
                    <a:pt x="301" y="617"/>
                  </a:lnTo>
                  <a:lnTo>
                    <a:pt x="325" y="616"/>
                  </a:lnTo>
                  <a:lnTo>
                    <a:pt x="325" y="614"/>
                  </a:lnTo>
                  <a:lnTo>
                    <a:pt x="321" y="612"/>
                  </a:lnTo>
                  <a:lnTo>
                    <a:pt x="319" y="609"/>
                  </a:lnTo>
                  <a:lnTo>
                    <a:pt x="315" y="604"/>
                  </a:lnTo>
                  <a:lnTo>
                    <a:pt x="313" y="602"/>
                  </a:lnTo>
                  <a:lnTo>
                    <a:pt x="310" y="599"/>
                  </a:lnTo>
                  <a:lnTo>
                    <a:pt x="309" y="595"/>
                  </a:lnTo>
                  <a:lnTo>
                    <a:pt x="312" y="589"/>
                  </a:lnTo>
                  <a:lnTo>
                    <a:pt x="315" y="584"/>
                  </a:lnTo>
                  <a:lnTo>
                    <a:pt x="316" y="581"/>
                  </a:lnTo>
                  <a:lnTo>
                    <a:pt x="315" y="578"/>
                  </a:lnTo>
                  <a:lnTo>
                    <a:pt x="315" y="569"/>
                  </a:lnTo>
                  <a:lnTo>
                    <a:pt x="318" y="571"/>
                  </a:lnTo>
                  <a:lnTo>
                    <a:pt x="319" y="571"/>
                  </a:lnTo>
                  <a:lnTo>
                    <a:pt x="319" y="571"/>
                  </a:lnTo>
                  <a:lnTo>
                    <a:pt x="318" y="564"/>
                  </a:lnTo>
                  <a:lnTo>
                    <a:pt x="316" y="557"/>
                  </a:lnTo>
                  <a:lnTo>
                    <a:pt x="315" y="553"/>
                  </a:lnTo>
                  <a:lnTo>
                    <a:pt x="314" y="551"/>
                  </a:lnTo>
                  <a:lnTo>
                    <a:pt x="313" y="551"/>
                  </a:lnTo>
                  <a:lnTo>
                    <a:pt x="310" y="551"/>
                  </a:lnTo>
                  <a:lnTo>
                    <a:pt x="309" y="549"/>
                  </a:lnTo>
                  <a:lnTo>
                    <a:pt x="306" y="547"/>
                  </a:lnTo>
                  <a:lnTo>
                    <a:pt x="309" y="541"/>
                  </a:lnTo>
                  <a:lnTo>
                    <a:pt x="309" y="541"/>
                  </a:lnTo>
                  <a:lnTo>
                    <a:pt x="307" y="540"/>
                  </a:lnTo>
                  <a:lnTo>
                    <a:pt x="312" y="530"/>
                  </a:lnTo>
                  <a:lnTo>
                    <a:pt x="316" y="518"/>
                  </a:lnTo>
                  <a:lnTo>
                    <a:pt x="319" y="513"/>
                  </a:lnTo>
                  <a:lnTo>
                    <a:pt x="324" y="504"/>
                  </a:lnTo>
                  <a:lnTo>
                    <a:pt x="332" y="484"/>
                  </a:lnTo>
                  <a:lnTo>
                    <a:pt x="333" y="482"/>
                  </a:lnTo>
                  <a:lnTo>
                    <a:pt x="332" y="478"/>
                  </a:lnTo>
                  <a:lnTo>
                    <a:pt x="330" y="471"/>
                  </a:lnTo>
                  <a:lnTo>
                    <a:pt x="328" y="464"/>
                  </a:lnTo>
                  <a:lnTo>
                    <a:pt x="326" y="458"/>
                  </a:lnTo>
                  <a:lnTo>
                    <a:pt x="325" y="456"/>
                  </a:lnTo>
                  <a:lnTo>
                    <a:pt x="326" y="453"/>
                  </a:lnTo>
                  <a:lnTo>
                    <a:pt x="328" y="450"/>
                  </a:lnTo>
                  <a:lnTo>
                    <a:pt x="330" y="448"/>
                  </a:lnTo>
                  <a:lnTo>
                    <a:pt x="334" y="446"/>
                  </a:lnTo>
                  <a:lnTo>
                    <a:pt x="339" y="446"/>
                  </a:lnTo>
                  <a:lnTo>
                    <a:pt x="344" y="444"/>
                  </a:lnTo>
                  <a:lnTo>
                    <a:pt x="349" y="443"/>
                  </a:lnTo>
                  <a:lnTo>
                    <a:pt x="354" y="443"/>
                  </a:lnTo>
                  <a:lnTo>
                    <a:pt x="360" y="438"/>
                  </a:lnTo>
                  <a:lnTo>
                    <a:pt x="363" y="433"/>
                  </a:lnTo>
                  <a:lnTo>
                    <a:pt x="366" y="429"/>
                  </a:lnTo>
                  <a:lnTo>
                    <a:pt x="370" y="425"/>
                  </a:lnTo>
                  <a:lnTo>
                    <a:pt x="374" y="421"/>
                  </a:lnTo>
                  <a:lnTo>
                    <a:pt x="378" y="418"/>
                  </a:lnTo>
                  <a:lnTo>
                    <a:pt x="389" y="400"/>
                  </a:lnTo>
                  <a:lnTo>
                    <a:pt x="392" y="396"/>
                  </a:lnTo>
                  <a:lnTo>
                    <a:pt x="395" y="392"/>
                  </a:lnTo>
                  <a:lnTo>
                    <a:pt x="397" y="389"/>
                  </a:lnTo>
                  <a:lnTo>
                    <a:pt x="398" y="385"/>
                  </a:lnTo>
                  <a:lnTo>
                    <a:pt x="401" y="380"/>
                  </a:lnTo>
                  <a:lnTo>
                    <a:pt x="404" y="374"/>
                  </a:lnTo>
                  <a:lnTo>
                    <a:pt x="408" y="368"/>
                  </a:lnTo>
                  <a:lnTo>
                    <a:pt x="409" y="363"/>
                  </a:lnTo>
                  <a:lnTo>
                    <a:pt x="412" y="361"/>
                  </a:lnTo>
                  <a:lnTo>
                    <a:pt x="415" y="359"/>
                  </a:lnTo>
                  <a:lnTo>
                    <a:pt x="414" y="356"/>
                  </a:lnTo>
                  <a:lnTo>
                    <a:pt x="413" y="355"/>
                  </a:lnTo>
                  <a:lnTo>
                    <a:pt x="413" y="355"/>
                  </a:lnTo>
                  <a:lnTo>
                    <a:pt x="410" y="353"/>
                  </a:lnTo>
                  <a:lnTo>
                    <a:pt x="405" y="349"/>
                  </a:lnTo>
                  <a:lnTo>
                    <a:pt x="403" y="349"/>
                  </a:lnTo>
                  <a:lnTo>
                    <a:pt x="401" y="347"/>
                  </a:lnTo>
                  <a:lnTo>
                    <a:pt x="397" y="347"/>
                  </a:lnTo>
                  <a:lnTo>
                    <a:pt x="396" y="346"/>
                  </a:lnTo>
                  <a:lnTo>
                    <a:pt x="396" y="346"/>
                  </a:lnTo>
                  <a:lnTo>
                    <a:pt x="394" y="344"/>
                  </a:lnTo>
                  <a:lnTo>
                    <a:pt x="390" y="340"/>
                  </a:lnTo>
                  <a:lnTo>
                    <a:pt x="388" y="337"/>
                  </a:lnTo>
                  <a:lnTo>
                    <a:pt x="388" y="337"/>
                  </a:lnTo>
                  <a:lnTo>
                    <a:pt x="386" y="335"/>
                  </a:lnTo>
                  <a:lnTo>
                    <a:pt x="383" y="335"/>
                  </a:lnTo>
                  <a:lnTo>
                    <a:pt x="382" y="335"/>
                  </a:lnTo>
                  <a:lnTo>
                    <a:pt x="380" y="335"/>
                  </a:lnTo>
                  <a:lnTo>
                    <a:pt x="378" y="334"/>
                  </a:lnTo>
                  <a:lnTo>
                    <a:pt x="376" y="330"/>
                  </a:lnTo>
                  <a:lnTo>
                    <a:pt x="376" y="327"/>
                  </a:lnTo>
                  <a:lnTo>
                    <a:pt x="374" y="325"/>
                  </a:lnTo>
                  <a:lnTo>
                    <a:pt x="373" y="323"/>
                  </a:lnTo>
                  <a:lnTo>
                    <a:pt x="374" y="320"/>
                  </a:lnTo>
                  <a:lnTo>
                    <a:pt x="373" y="318"/>
                  </a:lnTo>
                  <a:lnTo>
                    <a:pt x="374" y="316"/>
                  </a:lnTo>
                  <a:lnTo>
                    <a:pt x="370" y="315"/>
                  </a:lnTo>
                  <a:lnTo>
                    <a:pt x="362" y="312"/>
                  </a:lnTo>
                  <a:lnTo>
                    <a:pt x="361" y="308"/>
                  </a:lnTo>
                  <a:lnTo>
                    <a:pt x="360" y="307"/>
                  </a:lnTo>
                  <a:lnTo>
                    <a:pt x="357" y="304"/>
                  </a:lnTo>
                  <a:lnTo>
                    <a:pt x="356" y="301"/>
                  </a:lnTo>
                  <a:lnTo>
                    <a:pt x="353" y="300"/>
                  </a:lnTo>
                  <a:lnTo>
                    <a:pt x="347" y="302"/>
                  </a:lnTo>
                  <a:lnTo>
                    <a:pt x="340" y="295"/>
                  </a:lnTo>
                  <a:lnTo>
                    <a:pt x="335" y="285"/>
                  </a:lnTo>
                  <a:lnTo>
                    <a:pt x="326" y="274"/>
                  </a:lnTo>
                  <a:lnTo>
                    <a:pt x="324" y="271"/>
                  </a:lnTo>
                  <a:lnTo>
                    <a:pt x="315" y="261"/>
                  </a:lnTo>
                  <a:lnTo>
                    <a:pt x="306" y="248"/>
                  </a:lnTo>
                  <a:lnTo>
                    <a:pt x="299" y="242"/>
                  </a:lnTo>
                  <a:lnTo>
                    <a:pt x="284" y="222"/>
                  </a:lnTo>
                  <a:lnTo>
                    <a:pt x="261" y="223"/>
                  </a:lnTo>
                  <a:lnTo>
                    <a:pt x="251" y="224"/>
                  </a:lnTo>
                  <a:lnTo>
                    <a:pt x="248" y="219"/>
                  </a:lnTo>
                  <a:lnTo>
                    <a:pt x="248" y="218"/>
                  </a:lnTo>
                  <a:lnTo>
                    <a:pt x="249" y="215"/>
                  </a:lnTo>
                  <a:lnTo>
                    <a:pt x="247" y="214"/>
                  </a:lnTo>
                  <a:lnTo>
                    <a:pt x="216" y="163"/>
                  </a:lnTo>
                  <a:lnTo>
                    <a:pt x="210" y="155"/>
                  </a:lnTo>
                  <a:lnTo>
                    <a:pt x="189" y="119"/>
                  </a:lnTo>
                  <a:lnTo>
                    <a:pt x="186" y="119"/>
                  </a:lnTo>
                  <a:lnTo>
                    <a:pt x="185" y="117"/>
                  </a:lnTo>
                  <a:lnTo>
                    <a:pt x="186" y="115"/>
                  </a:lnTo>
                  <a:lnTo>
                    <a:pt x="154" y="64"/>
                  </a:lnTo>
                  <a:lnTo>
                    <a:pt x="132" y="25"/>
                  </a:lnTo>
                  <a:lnTo>
                    <a:pt x="124" y="12"/>
                  </a:lnTo>
                  <a:lnTo>
                    <a:pt x="117" y="5"/>
                  </a:lnTo>
                  <a:lnTo>
                    <a:pt x="114" y="3"/>
                  </a:lnTo>
                  <a:lnTo>
                    <a:pt x="113" y="3"/>
                  </a:lnTo>
                  <a:lnTo>
                    <a:pt x="108" y="0"/>
                  </a:lnTo>
                  <a:lnTo>
                    <a:pt x="108" y="2"/>
                  </a:lnTo>
                  <a:lnTo>
                    <a:pt x="109" y="2"/>
                  </a:lnTo>
                  <a:lnTo>
                    <a:pt x="108" y="3"/>
                  </a:lnTo>
                  <a:lnTo>
                    <a:pt x="107" y="4"/>
                  </a:lnTo>
                  <a:lnTo>
                    <a:pt x="107" y="5"/>
                  </a:lnTo>
                  <a:lnTo>
                    <a:pt x="108" y="6"/>
                  </a:lnTo>
                  <a:lnTo>
                    <a:pt x="109" y="8"/>
                  </a:lnTo>
                  <a:lnTo>
                    <a:pt x="111" y="10"/>
                  </a:lnTo>
                  <a:lnTo>
                    <a:pt x="111" y="11"/>
                  </a:lnTo>
                  <a:lnTo>
                    <a:pt x="110" y="12"/>
                  </a:lnTo>
                  <a:lnTo>
                    <a:pt x="110" y="12"/>
                  </a:lnTo>
                  <a:lnTo>
                    <a:pt x="110" y="14"/>
                  </a:lnTo>
                  <a:lnTo>
                    <a:pt x="111" y="17"/>
                  </a:lnTo>
                  <a:lnTo>
                    <a:pt x="113" y="17"/>
                  </a:lnTo>
                  <a:lnTo>
                    <a:pt x="115" y="17"/>
                  </a:lnTo>
                  <a:lnTo>
                    <a:pt x="115" y="19"/>
                  </a:lnTo>
                  <a:lnTo>
                    <a:pt x="114" y="21"/>
                  </a:lnTo>
                  <a:lnTo>
                    <a:pt x="112" y="21"/>
                  </a:lnTo>
                  <a:lnTo>
                    <a:pt x="111" y="22"/>
                  </a:lnTo>
                  <a:lnTo>
                    <a:pt x="112" y="25"/>
                  </a:lnTo>
                  <a:lnTo>
                    <a:pt x="113" y="27"/>
                  </a:lnTo>
                  <a:lnTo>
                    <a:pt x="112" y="29"/>
                  </a:lnTo>
                  <a:lnTo>
                    <a:pt x="111" y="30"/>
                  </a:lnTo>
                  <a:lnTo>
                    <a:pt x="111" y="32"/>
                  </a:lnTo>
                  <a:lnTo>
                    <a:pt x="111" y="35"/>
                  </a:lnTo>
                  <a:lnTo>
                    <a:pt x="111" y="37"/>
                  </a:lnTo>
                  <a:lnTo>
                    <a:pt x="112" y="39"/>
                  </a:lnTo>
                  <a:lnTo>
                    <a:pt x="112" y="40"/>
                  </a:lnTo>
                  <a:lnTo>
                    <a:pt x="112" y="41"/>
                  </a:lnTo>
                  <a:lnTo>
                    <a:pt x="111" y="41"/>
                  </a:lnTo>
                  <a:lnTo>
                    <a:pt x="111" y="43"/>
                  </a:lnTo>
                  <a:lnTo>
                    <a:pt x="111" y="44"/>
                  </a:lnTo>
                  <a:lnTo>
                    <a:pt x="110" y="44"/>
                  </a:lnTo>
                  <a:lnTo>
                    <a:pt x="109" y="45"/>
                  </a:lnTo>
                  <a:lnTo>
                    <a:pt x="107" y="44"/>
                  </a:lnTo>
                  <a:lnTo>
                    <a:pt x="105" y="44"/>
                  </a:lnTo>
                  <a:lnTo>
                    <a:pt x="105" y="44"/>
                  </a:lnTo>
                  <a:lnTo>
                    <a:pt x="104" y="46"/>
                  </a:lnTo>
                  <a:lnTo>
                    <a:pt x="104" y="48"/>
                  </a:lnTo>
                  <a:lnTo>
                    <a:pt x="103" y="50"/>
                  </a:lnTo>
                  <a:lnTo>
                    <a:pt x="103" y="52"/>
                  </a:lnTo>
                  <a:lnTo>
                    <a:pt x="102" y="53"/>
                  </a:lnTo>
                  <a:lnTo>
                    <a:pt x="101" y="55"/>
                  </a:lnTo>
                  <a:lnTo>
                    <a:pt x="101" y="58"/>
                  </a:lnTo>
                  <a:lnTo>
                    <a:pt x="100" y="60"/>
                  </a:lnTo>
                  <a:lnTo>
                    <a:pt x="99" y="60"/>
                  </a:lnTo>
                  <a:lnTo>
                    <a:pt x="98" y="60"/>
                  </a:lnTo>
                  <a:lnTo>
                    <a:pt x="98" y="61"/>
                  </a:lnTo>
                  <a:lnTo>
                    <a:pt x="97" y="64"/>
                  </a:lnTo>
                  <a:lnTo>
                    <a:pt x="94" y="64"/>
                  </a:lnTo>
                  <a:lnTo>
                    <a:pt x="93" y="66"/>
                  </a:lnTo>
                  <a:lnTo>
                    <a:pt x="93" y="68"/>
                  </a:lnTo>
                  <a:lnTo>
                    <a:pt x="90" y="71"/>
                  </a:lnTo>
                  <a:lnTo>
                    <a:pt x="88" y="71"/>
                  </a:lnTo>
                  <a:lnTo>
                    <a:pt x="91" y="74"/>
                  </a:lnTo>
                  <a:lnTo>
                    <a:pt x="93" y="77"/>
                  </a:lnTo>
                  <a:lnTo>
                    <a:pt x="92" y="79"/>
                  </a:lnTo>
                  <a:lnTo>
                    <a:pt x="90" y="81"/>
                  </a:lnTo>
                  <a:lnTo>
                    <a:pt x="89" y="82"/>
                  </a:lnTo>
                  <a:lnTo>
                    <a:pt x="89" y="82"/>
                  </a:lnTo>
                  <a:lnTo>
                    <a:pt x="89" y="84"/>
                  </a:lnTo>
                  <a:lnTo>
                    <a:pt x="88" y="85"/>
                  </a:lnTo>
                  <a:lnTo>
                    <a:pt x="88" y="85"/>
                  </a:lnTo>
                  <a:lnTo>
                    <a:pt x="87" y="86"/>
                  </a:lnTo>
                  <a:lnTo>
                    <a:pt x="87" y="88"/>
                  </a:lnTo>
                  <a:lnTo>
                    <a:pt x="86" y="88"/>
                  </a:lnTo>
                  <a:lnTo>
                    <a:pt x="85" y="88"/>
                  </a:lnTo>
                  <a:lnTo>
                    <a:pt x="85" y="90"/>
                  </a:lnTo>
                  <a:lnTo>
                    <a:pt x="86" y="92"/>
                  </a:lnTo>
                  <a:lnTo>
                    <a:pt x="87" y="93"/>
                  </a:lnTo>
                  <a:lnTo>
                    <a:pt x="87" y="94"/>
                  </a:lnTo>
                  <a:lnTo>
                    <a:pt x="86" y="96"/>
                  </a:lnTo>
                  <a:lnTo>
                    <a:pt x="85" y="96"/>
                  </a:lnTo>
                  <a:lnTo>
                    <a:pt x="85" y="97"/>
                  </a:lnTo>
                  <a:lnTo>
                    <a:pt x="85" y="98"/>
                  </a:lnTo>
                  <a:lnTo>
                    <a:pt x="84" y="98"/>
                  </a:lnTo>
                  <a:lnTo>
                    <a:pt x="82" y="99"/>
                  </a:lnTo>
                  <a:lnTo>
                    <a:pt x="81" y="100"/>
                  </a:lnTo>
                  <a:lnTo>
                    <a:pt x="80" y="102"/>
                  </a:lnTo>
                  <a:lnTo>
                    <a:pt x="79" y="103"/>
                  </a:lnTo>
                  <a:lnTo>
                    <a:pt x="79" y="104"/>
                  </a:lnTo>
                  <a:lnTo>
                    <a:pt x="80" y="106"/>
                  </a:lnTo>
                  <a:lnTo>
                    <a:pt x="80" y="107"/>
                  </a:lnTo>
                  <a:lnTo>
                    <a:pt x="79" y="108"/>
                  </a:lnTo>
                  <a:lnTo>
                    <a:pt x="79" y="109"/>
                  </a:lnTo>
                  <a:lnTo>
                    <a:pt x="79" y="109"/>
                  </a:lnTo>
                  <a:lnTo>
                    <a:pt x="79" y="111"/>
                  </a:lnTo>
                  <a:lnTo>
                    <a:pt x="77" y="113"/>
                  </a:lnTo>
                  <a:lnTo>
                    <a:pt x="75" y="116"/>
                  </a:lnTo>
                  <a:lnTo>
                    <a:pt x="76" y="118"/>
                  </a:lnTo>
                  <a:lnTo>
                    <a:pt x="75" y="121"/>
                  </a:lnTo>
                  <a:lnTo>
                    <a:pt x="74" y="122"/>
                  </a:lnTo>
                  <a:lnTo>
                    <a:pt x="73" y="123"/>
                  </a:lnTo>
                  <a:lnTo>
                    <a:pt x="73" y="126"/>
                  </a:lnTo>
                  <a:lnTo>
                    <a:pt x="71" y="126"/>
                  </a:lnTo>
                  <a:lnTo>
                    <a:pt x="71" y="130"/>
                  </a:lnTo>
                  <a:lnTo>
                    <a:pt x="71" y="133"/>
                  </a:lnTo>
                  <a:lnTo>
                    <a:pt x="70" y="136"/>
                  </a:lnTo>
                  <a:lnTo>
                    <a:pt x="71" y="137"/>
                  </a:lnTo>
                  <a:lnTo>
                    <a:pt x="71" y="137"/>
                  </a:lnTo>
                  <a:lnTo>
                    <a:pt x="71" y="138"/>
                  </a:lnTo>
                  <a:lnTo>
                    <a:pt x="72" y="140"/>
                  </a:lnTo>
                  <a:lnTo>
                    <a:pt x="73" y="140"/>
                  </a:lnTo>
                  <a:lnTo>
                    <a:pt x="73" y="143"/>
                  </a:lnTo>
                  <a:lnTo>
                    <a:pt x="73" y="144"/>
                  </a:lnTo>
                  <a:lnTo>
                    <a:pt x="74" y="145"/>
                  </a:lnTo>
                  <a:lnTo>
                    <a:pt x="74" y="146"/>
                  </a:lnTo>
                  <a:lnTo>
                    <a:pt x="74" y="146"/>
                  </a:lnTo>
                  <a:lnTo>
                    <a:pt x="73" y="146"/>
                  </a:lnTo>
                  <a:lnTo>
                    <a:pt x="73" y="146"/>
                  </a:lnTo>
                  <a:lnTo>
                    <a:pt x="73" y="149"/>
                  </a:lnTo>
                  <a:lnTo>
                    <a:pt x="73" y="152"/>
                  </a:lnTo>
                  <a:lnTo>
                    <a:pt x="73" y="154"/>
                  </a:lnTo>
                  <a:lnTo>
                    <a:pt x="72" y="154"/>
                  </a:lnTo>
                  <a:lnTo>
                    <a:pt x="71" y="154"/>
                  </a:lnTo>
                  <a:lnTo>
                    <a:pt x="71" y="156"/>
                  </a:lnTo>
                  <a:lnTo>
                    <a:pt x="70" y="157"/>
                  </a:lnTo>
                  <a:lnTo>
                    <a:pt x="71" y="156"/>
                  </a:lnTo>
                  <a:lnTo>
                    <a:pt x="71" y="157"/>
                  </a:lnTo>
                  <a:lnTo>
                    <a:pt x="70" y="158"/>
                  </a:lnTo>
                  <a:lnTo>
                    <a:pt x="70" y="159"/>
                  </a:lnTo>
                  <a:lnTo>
                    <a:pt x="69" y="160"/>
                  </a:lnTo>
                  <a:lnTo>
                    <a:pt x="70" y="162"/>
                  </a:lnTo>
                  <a:lnTo>
                    <a:pt x="70" y="163"/>
                  </a:lnTo>
                  <a:lnTo>
                    <a:pt x="69" y="165"/>
                  </a:lnTo>
                  <a:lnTo>
                    <a:pt x="70" y="166"/>
                  </a:lnTo>
                  <a:lnTo>
                    <a:pt x="70" y="166"/>
                  </a:lnTo>
                  <a:lnTo>
                    <a:pt x="71" y="166"/>
                  </a:lnTo>
                  <a:lnTo>
                    <a:pt x="71" y="168"/>
                  </a:lnTo>
                  <a:lnTo>
                    <a:pt x="70" y="169"/>
                  </a:lnTo>
                  <a:lnTo>
                    <a:pt x="72" y="170"/>
                  </a:lnTo>
                  <a:lnTo>
                    <a:pt x="73" y="170"/>
                  </a:lnTo>
                  <a:lnTo>
                    <a:pt x="73" y="172"/>
                  </a:lnTo>
                  <a:lnTo>
                    <a:pt x="73" y="172"/>
                  </a:lnTo>
                  <a:lnTo>
                    <a:pt x="75" y="172"/>
                  </a:lnTo>
                  <a:lnTo>
                    <a:pt x="75" y="174"/>
                  </a:lnTo>
                  <a:lnTo>
                    <a:pt x="75" y="175"/>
                  </a:lnTo>
                  <a:lnTo>
                    <a:pt x="73" y="176"/>
                  </a:lnTo>
                  <a:lnTo>
                    <a:pt x="73" y="178"/>
                  </a:lnTo>
                  <a:lnTo>
                    <a:pt x="73" y="179"/>
                  </a:lnTo>
                  <a:lnTo>
                    <a:pt x="73" y="180"/>
                  </a:lnTo>
                  <a:lnTo>
                    <a:pt x="73" y="181"/>
                  </a:lnTo>
                  <a:lnTo>
                    <a:pt x="73" y="182"/>
                  </a:lnTo>
                  <a:lnTo>
                    <a:pt x="73" y="183"/>
                  </a:lnTo>
                  <a:lnTo>
                    <a:pt x="74" y="184"/>
                  </a:lnTo>
                  <a:lnTo>
                    <a:pt x="75" y="185"/>
                  </a:lnTo>
                  <a:lnTo>
                    <a:pt x="74" y="185"/>
                  </a:lnTo>
                  <a:lnTo>
                    <a:pt x="74" y="186"/>
                  </a:lnTo>
                  <a:lnTo>
                    <a:pt x="73" y="187"/>
                  </a:lnTo>
                  <a:lnTo>
                    <a:pt x="73" y="188"/>
                  </a:lnTo>
                  <a:lnTo>
                    <a:pt x="74" y="188"/>
                  </a:lnTo>
                  <a:lnTo>
                    <a:pt x="73" y="189"/>
                  </a:lnTo>
                  <a:lnTo>
                    <a:pt x="73" y="190"/>
                  </a:lnTo>
                  <a:lnTo>
                    <a:pt x="75" y="191"/>
                  </a:lnTo>
                  <a:lnTo>
                    <a:pt x="75" y="193"/>
                  </a:lnTo>
                  <a:lnTo>
                    <a:pt x="73" y="195"/>
                  </a:lnTo>
                  <a:lnTo>
                    <a:pt x="73" y="196"/>
                  </a:lnTo>
                  <a:lnTo>
                    <a:pt x="73" y="198"/>
                  </a:lnTo>
                  <a:lnTo>
                    <a:pt x="73" y="199"/>
                  </a:lnTo>
                  <a:lnTo>
                    <a:pt x="73" y="201"/>
                  </a:lnTo>
                  <a:lnTo>
                    <a:pt x="73" y="202"/>
                  </a:lnTo>
                  <a:lnTo>
                    <a:pt x="73" y="203"/>
                  </a:lnTo>
                  <a:lnTo>
                    <a:pt x="73" y="203"/>
                  </a:lnTo>
                  <a:lnTo>
                    <a:pt x="74" y="203"/>
                  </a:lnTo>
                  <a:lnTo>
                    <a:pt x="75" y="205"/>
                  </a:lnTo>
                  <a:lnTo>
                    <a:pt x="75" y="206"/>
                  </a:lnTo>
                  <a:lnTo>
                    <a:pt x="75" y="208"/>
                  </a:lnTo>
                  <a:lnTo>
                    <a:pt x="75" y="210"/>
                  </a:lnTo>
                  <a:lnTo>
                    <a:pt x="76" y="212"/>
                  </a:lnTo>
                  <a:lnTo>
                    <a:pt x="76" y="214"/>
                  </a:lnTo>
                  <a:lnTo>
                    <a:pt x="76" y="214"/>
                  </a:lnTo>
                  <a:lnTo>
                    <a:pt x="75" y="215"/>
                  </a:lnTo>
                  <a:lnTo>
                    <a:pt x="75" y="217"/>
                  </a:lnTo>
                  <a:lnTo>
                    <a:pt x="75" y="218"/>
                  </a:lnTo>
                  <a:lnTo>
                    <a:pt x="75" y="219"/>
                  </a:lnTo>
                  <a:lnTo>
                    <a:pt x="75" y="220"/>
                  </a:lnTo>
                  <a:lnTo>
                    <a:pt x="75" y="222"/>
                  </a:lnTo>
                  <a:lnTo>
                    <a:pt x="75" y="222"/>
                  </a:lnTo>
                  <a:lnTo>
                    <a:pt x="75" y="223"/>
                  </a:lnTo>
                  <a:lnTo>
                    <a:pt x="75" y="224"/>
                  </a:lnTo>
                  <a:lnTo>
                    <a:pt x="75" y="225"/>
                  </a:lnTo>
                  <a:lnTo>
                    <a:pt x="76" y="225"/>
                  </a:lnTo>
                  <a:lnTo>
                    <a:pt x="77" y="226"/>
                  </a:lnTo>
                  <a:lnTo>
                    <a:pt x="76" y="227"/>
                  </a:lnTo>
                  <a:lnTo>
                    <a:pt x="75" y="228"/>
                  </a:lnTo>
                  <a:lnTo>
                    <a:pt x="75" y="229"/>
                  </a:lnTo>
                  <a:lnTo>
                    <a:pt x="75" y="231"/>
                  </a:lnTo>
                  <a:lnTo>
                    <a:pt x="75" y="233"/>
                  </a:lnTo>
                  <a:lnTo>
                    <a:pt x="74" y="234"/>
                  </a:lnTo>
                  <a:lnTo>
                    <a:pt x="74" y="235"/>
                  </a:lnTo>
                  <a:lnTo>
                    <a:pt x="74" y="237"/>
                  </a:lnTo>
                  <a:lnTo>
                    <a:pt x="73" y="239"/>
                  </a:lnTo>
                  <a:lnTo>
                    <a:pt x="73" y="239"/>
                  </a:lnTo>
                  <a:lnTo>
                    <a:pt x="73" y="241"/>
                  </a:lnTo>
                  <a:lnTo>
                    <a:pt x="73" y="242"/>
                  </a:lnTo>
                  <a:lnTo>
                    <a:pt x="73" y="243"/>
                  </a:lnTo>
                  <a:lnTo>
                    <a:pt x="73" y="244"/>
                  </a:lnTo>
                  <a:lnTo>
                    <a:pt x="73" y="244"/>
                  </a:lnTo>
                  <a:lnTo>
                    <a:pt x="72" y="247"/>
                  </a:lnTo>
                  <a:lnTo>
                    <a:pt x="71" y="247"/>
                  </a:lnTo>
                  <a:lnTo>
                    <a:pt x="70" y="247"/>
                  </a:lnTo>
                  <a:lnTo>
                    <a:pt x="69" y="248"/>
                  </a:lnTo>
                  <a:lnTo>
                    <a:pt x="69" y="248"/>
                  </a:lnTo>
                  <a:lnTo>
                    <a:pt x="68" y="249"/>
                  </a:lnTo>
                  <a:lnTo>
                    <a:pt x="67" y="250"/>
                  </a:lnTo>
                  <a:lnTo>
                    <a:pt x="67" y="251"/>
                  </a:lnTo>
                  <a:lnTo>
                    <a:pt x="66" y="251"/>
                  </a:lnTo>
                  <a:lnTo>
                    <a:pt x="66" y="253"/>
                  </a:lnTo>
                  <a:lnTo>
                    <a:pt x="65" y="253"/>
                  </a:lnTo>
                  <a:lnTo>
                    <a:pt x="64" y="253"/>
                  </a:lnTo>
                  <a:lnTo>
                    <a:pt x="64" y="254"/>
                  </a:lnTo>
                  <a:lnTo>
                    <a:pt x="64" y="255"/>
                  </a:lnTo>
                  <a:lnTo>
                    <a:pt x="63" y="255"/>
                  </a:lnTo>
                  <a:lnTo>
                    <a:pt x="63" y="256"/>
                  </a:lnTo>
                  <a:lnTo>
                    <a:pt x="63" y="257"/>
                  </a:lnTo>
                  <a:lnTo>
                    <a:pt x="63" y="258"/>
                  </a:lnTo>
                  <a:lnTo>
                    <a:pt x="62" y="259"/>
                  </a:lnTo>
                  <a:lnTo>
                    <a:pt x="61" y="260"/>
                  </a:lnTo>
                  <a:lnTo>
                    <a:pt x="61" y="262"/>
                  </a:lnTo>
                  <a:lnTo>
                    <a:pt x="62" y="262"/>
                  </a:lnTo>
                  <a:lnTo>
                    <a:pt x="62" y="263"/>
                  </a:lnTo>
                  <a:lnTo>
                    <a:pt x="62" y="264"/>
                  </a:lnTo>
                  <a:lnTo>
                    <a:pt x="63" y="266"/>
                  </a:lnTo>
                  <a:lnTo>
                    <a:pt x="62" y="267"/>
                  </a:lnTo>
                  <a:lnTo>
                    <a:pt x="62" y="268"/>
                  </a:lnTo>
                  <a:lnTo>
                    <a:pt x="61" y="269"/>
                  </a:lnTo>
                  <a:lnTo>
                    <a:pt x="60" y="270"/>
                  </a:lnTo>
                  <a:lnTo>
                    <a:pt x="60" y="271"/>
                  </a:lnTo>
                  <a:lnTo>
                    <a:pt x="61" y="272"/>
                  </a:lnTo>
                  <a:lnTo>
                    <a:pt x="61" y="273"/>
                  </a:lnTo>
                  <a:lnTo>
                    <a:pt x="61" y="273"/>
                  </a:lnTo>
                  <a:lnTo>
                    <a:pt x="61" y="273"/>
                  </a:lnTo>
                  <a:lnTo>
                    <a:pt x="61" y="274"/>
                  </a:lnTo>
                  <a:lnTo>
                    <a:pt x="61" y="274"/>
                  </a:lnTo>
                  <a:lnTo>
                    <a:pt x="61" y="276"/>
                  </a:lnTo>
                  <a:lnTo>
                    <a:pt x="60" y="277"/>
                  </a:lnTo>
                  <a:lnTo>
                    <a:pt x="59" y="277"/>
                  </a:lnTo>
                  <a:lnTo>
                    <a:pt x="59" y="277"/>
                  </a:lnTo>
                  <a:lnTo>
                    <a:pt x="57" y="277"/>
                  </a:lnTo>
                  <a:lnTo>
                    <a:pt x="57" y="277"/>
                  </a:lnTo>
                  <a:lnTo>
                    <a:pt x="56" y="277"/>
                  </a:lnTo>
                  <a:lnTo>
                    <a:pt x="55" y="278"/>
                  </a:lnTo>
                  <a:lnTo>
                    <a:pt x="54" y="278"/>
                  </a:lnTo>
                  <a:lnTo>
                    <a:pt x="54" y="279"/>
                  </a:lnTo>
                  <a:lnTo>
                    <a:pt x="54" y="279"/>
                  </a:lnTo>
                  <a:lnTo>
                    <a:pt x="54" y="279"/>
                  </a:lnTo>
                  <a:lnTo>
                    <a:pt x="51" y="280"/>
                  </a:lnTo>
                  <a:lnTo>
                    <a:pt x="51" y="280"/>
                  </a:lnTo>
                  <a:lnTo>
                    <a:pt x="51" y="280"/>
                  </a:lnTo>
                  <a:lnTo>
                    <a:pt x="49" y="282"/>
                  </a:lnTo>
                  <a:lnTo>
                    <a:pt x="49" y="283"/>
                  </a:lnTo>
                  <a:lnTo>
                    <a:pt x="49" y="283"/>
                  </a:lnTo>
                  <a:lnTo>
                    <a:pt x="48" y="284"/>
                  </a:lnTo>
                  <a:lnTo>
                    <a:pt x="49" y="285"/>
                  </a:lnTo>
                  <a:lnTo>
                    <a:pt x="49" y="286"/>
                  </a:lnTo>
                  <a:lnTo>
                    <a:pt x="49" y="286"/>
                  </a:lnTo>
                  <a:lnTo>
                    <a:pt x="49" y="287"/>
                  </a:lnTo>
                  <a:lnTo>
                    <a:pt x="49" y="288"/>
                  </a:lnTo>
                  <a:lnTo>
                    <a:pt x="48" y="288"/>
                  </a:lnTo>
                  <a:lnTo>
                    <a:pt x="48" y="289"/>
                  </a:lnTo>
                  <a:lnTo>
                    <a:pt x="47" y="290"/>
                  </a:lnTo>
                  <a:lnTo>
                    <a:pt x="46" y="291"/>
                  </a:lnTo>
                  <a:lnTo>
                    <a:pt x="46" y="291"/>
                  </a:lnTo>
                  <a:lnTo>
                    <a:pt x="46" y="291"/>
                  </a:lnTo>
                  <a:lnTo>
                    <a:pt x="46" y="292"/>
                  </a:lnTo>
                  <a:lnTo>
                    <a:pt x="46" y="293"/>
                  </a:lnTo>
                  <a:lnTo>
                    <a:pt x="45" y="295"/>
                  </a:lnTo>
                  <a:lnTo>
                    <a:pt x="45" y="296"/>
                  </a:lnTo>
                  <a:lnTo>
                    <a:pt x="44" y="296"/>
                  </a:lnTo>
                  <a:lnTo>
                    <a:pt x="45" y="297"/>
                  </a:lnTo>
                  <a:lnTo>
                    <a:pt x="46" y="298"/>
                  </a:lnTo>
                  <a:lnTo>
                    <a:pt x="47" y="299"/>
                  </a:lnTo>
                  <a:lnTo>
                    <a:pt x="48" y="300"/>
                  </a:lnTo>
                  <a:lnTo>
                    <a:pt x="48" y="301"/>
                  </a:lnTo>
                  <a:lnTo>
                    <a:pt x="47" y="301"/>
                  </a:lnTo>
                  <a:lnTo>
                    <a:pt x="47" y="301"/>
                  </a:lnTo>
                  <a:lnTo>
                    <a:pt x="46" y="302"/>
                  </a:lnTo>
                  <a:lnTo>
                    <a:pt x="45" y="303"/>
                  </a:lnTo>
                  <a:lnTo>
                    <a:pt x="45" y="304"/>
                  </a:lnTo>
                  <a:lnTo>
                    <a:pt x="46" y="306"/>
                  </a:lnTo>
                  <a:lnTo>
                    <a:pt x="47" y="307"/>
                  </a:lnTo>
                  <a:lnTo>
                    <a:pt x="47" y="308"/>
                  </a:lnTo>
                  <a:lnTo>
                    <a:pt x="46" y="309"/>
                  </a:lnTo>
                  <a:lnTo>
                    <a:pt x="47" y="311"/>
                  </a:lnTo>
                  <a:lnTo>
                    <a:pt x="46" y="311"/>
                  </a:lnTo>
                  <a:lnTo>
                    <a:pt x="45" y="311"/>
                  </a:lnTo>
                  <a:lnTo>
                    <a:pt x="45" y="312"/>
                  </a:lnTo>
                  <a:lnTo>
                    <a:pt x="45" y="313"/>
                  </a:lnTo>
                  <a:lnTo>
                    <a:pt x="45" y="314"/>
                  </a:lnTo>
                  <a:lnTo>
                    <a:pt x="45" y="316"/>
                  </a:lnTo>
                  <a:lnTo>
                    <a:pt x="45" y="317"/>
                  </a:lnTo>
                  <a:lnTo>
                    <a:pt x="45" y="319"/>
                  </a:lnTo>
                  <a:lnTo>
                    <a:pt x="45" y="320"/>
                  </a:lnTo>
                  <a:lnTo>
                    <a:pt x="46" y="321"/>
                  </a:lnTo>
                  <a:lnTo>
                    <a:pt x="46" y="322"/>
                  </a:lnTo>
                  <a:lnTo>
                    <a:pt x="47" y="324"/>
                  </a:lnTo>
                  <a:lnTo>
                    <a:pt x="47" y="325"/>
                  </a:lnTo>
                  <a:lnTo>
                    <a:pt x="47" y="326"/>
                  </a:lnTo>
                  <a:lnTo>
                    <a:pt x="48" y="329"/>
                  </a:lnTo>
                  <a:lnTo>
                    <a:pt x="47" y="330"/>
                  </a:lnTo>
                  <a:lnTo>
                    <a:pt x="47" y="331"/>
                  </a:lnTo>
                  <a:lnTo>
                    <a:pt x="46" y="331"/>
                  </a:lnTo>
                  <a:lnTo>
                    <a:pt x="45" y="332"/>
                  </a:lnTo>
                  <a:lnTo>
                    <a:pt x="45" y="332"/>
                  </a:lnTo>
                  <a:lnTo>
                    <a:pt x="44" y="332"/>
                  </a:lnTo>
                  <a:lnTo>
                    <a:pt x="44" y="332"/>
                  </a:lnTo>
                  <a:lnTo>
                    <a:pt x="43" y="332"/>
                  </a:lnTo>
                  <a:lnTo>
                    <a:pt x="43" y="333"/>
                  </a:lnTo>
                  <a:lnTo>
                    <a:pt x="43" y="335"/>
                  </a:lnTo>
                  <a:lnTo>
                    <a:pt x="43" y="336"/>
                  </a:lnTo>
                  <a:lnTo>
                    <a:pt x="43" y="337"/>
                  </a:lnTo>
                  <a:lnTo>
                    <a:pt x="43" y="338"/>
                  </a:lnTo>
                  <a:lnTo>
                    <a:pt x="42" y="338"/>
                  </a:lnTo>
                  <a:lnTo>
                    <a:pt x="43" y="339"/>
                  </a:lnTo>
                  <a:lnTo>
                    <a:pt x="44" y="339"/>
                  </a:lnTo>
                  <a:lnTo>
                    <a:pt x="43" y="340"/>
                  </a:lnTo>
                  <a:lnTo>
                    <a:pt x="42" y="341"/>
                  </a:lnTo>
                  <a:lnTo>
                    <a:pt x="41" y="342"/>
                  </a:lnTo>
                  <a:lnTo>
                    <a:pt x="41" y="343"/>
                  </a:lnTo>
                  <a:lnTo>
                    <a:pt x="41" y="344"/>
                  </a:lnTo>
                  <a:lnTo>
                    <a:pt x="43" y="345"/>
                  </a:lnTo>
                  <a:lnTo>
                    <a:pt x="43" y="345"/>
                  </a:lnTo>
                  <a:lnTo>
                    <a:pt x="43" y="347"/>
                  </a:lnTo>
                  <a:lnTo>
                    <a:pt x="43" y="348"/>
                  </a:lnTo>
                  <a:lnTo>
                    <a:pt x="42" y="348"/>
                  </a:lnTo>
                  <a:lnTo>
                    <a:pt x="42" y="348"/>
                  </a:lnTo>
                  <a:lnTo>
                    <a:pt x="42" y="349"/>
                  </a:lnTo>
                  <a:lnTo>
                    <a:pt x="42" y="350"/>
                  </a:lnTo>
                  <a:lnTo>
                    <a:pt x="42" y="352"/>
                  </a:lnTo>
                  <a:lnTo>
                    <a:pt x="42" y="353"/>
                  </a:lnTo>
                  <a:lnTo>
                    <a:pt x="42" y="355"/>
                  </a:lnTo>
                  <a:lnTo>
                    <a:pt x="43" y="356"/>
                  </a:lnTo>
                  <a:lnTo>
                    <a:pt x="44" y="358"/>
                  </a:lnTo>
                  <a:lnTo>
                    <a:pt x="46" y="359"/>
                  </a:lnTo>
                  <a:lnTo>
                    <a:pt x="47" y="359"/>
                  </a:lnTo>
                  <a:lnTo>
                    <a:pt x="47" y="360"/>
                  </a:lnTo>
                  <a:lnTo>
                    <a:pt x="47" y="361"/>
                  </a:lnTo>
                  <a:lnTo>
                    <a:pt x="48" y="361"/>
                  </a:lnTo>
                  <a:lnTo>
                    <a:pt x="49" y="362"/>
                  </a:lnTo>
                  <a:lnTo>
                    <a:pt x="50" y="363"/>
                  </a:lnTo>
                  <a:lnTo>
                    <a:pt x="49" y="364"/>
                  </a:lnTo>
                  <a:lnTo>
                    <a:pt x="49" y="364"/>
                  </a:lnTo>
                  <a:lnTo>
                    <a:pt x="49" y="365"/>
                  </a:lnTo>
                  <a:lnTo>
                    <a:pt x="47" y="365"/>
                  </a:lnTo>
                  <a:lnTo>
                    <a:pt x="48" y="365"/>
                  </a:lnTo>
                  <a:lnTo>
                    <a:pt x="49" y="366"/>
                  </a:lnTo>
                  <a:lnTo>
                    <a:pt x="49" y="367"/>
                  </a:lnTo>
                  <a:lnTo>
                    <a:pt x="49" y="368"/>
                  </a:lnTo>
                  <a:lnTo>
                    <a:pt x="49" y="369"/>
                  </a:lnTo>
                  <a:lnTo>
                    <a:pt x="48" y="370"/>
                  </a:lnTo>
                  <a:lnTo>
                    <a:pt x="49" y="371"/>
                  </a:lnTo>
                  <a:lnTo>
                    <a:pt x="50" y="371"/>
                  </a:lnTo>
                  <a:lnTo>
                    <a:pt x="50" y="372"/>
                  </a:lnTo>
                  <a:lnTo>
                    <a:pt x="50" y="373"/>
                  </a:lnTo>
                  <a:lnTo>
                    <a:pt x="49" y="374"/>
                  </a:lnTo>
                  <a:lnTo>
                    <a:pt x="49" y="375"/>
                  </a:lnTo>
                  <a:lnTo>
                    <a:pt x="48" y="376"/>
                  </a:lnTo>
                  <a:lnTo>
                    <a:pt x="48" y="377"/>
                  </a:lnTo>
                  <a:lnTo>
                    <a:pt x="48" y="378"/>
                  </a:lnTo>
                  <a:lnTo>
                    <a:pt x="49" y="378"/>
                  </a:lnTo>
                  <a:lnTo>
                    <a:pt x="49" y="378"/>
                  </a:lnTo>
                  <a:lnTo>
                    <a:pt x="49" y="379"/>
                  </a:lnTo>
                  <a:lnTo>
                    <a:pt x="48" y="380"/>
                  </a:lnTo>
                  <a:lnTo>
                    <a:pt x="49" y="382"/>
                  </a:lnTo>
                  <a:lnTo>
                    <a:pt x="49" y="383"/>
                  </a:lnTo>
                  <a:lnTo>
                    <a:pt x="49" y="385"/>
                  </a:lnTo>
                  <a:lnTo>
                    <a:pt x="49" y="385"/>
                  </a:lnTo>
                  <a:lnTo>
                    <a:pt x="49" y="387"/>
                  </a:lnTo>
                  <a:lnTo>
                    <a:pt x="49" y="388"/>
                  </a:lnTo>
                  <a:lnTo>
                    <a:pt x="49" y="389"/>
                  </a:lnTo>
                  <a:lnTo>
                    <a:pt x="49" y="392"/>
                  </a:lnTo>
                  <a:lnTo>
                    <a:pt x="49" y="393"/>
                  </a:lnTo>
                  <a:lnTo>
                    <a:pt x="48" y="395"/>
                  </a:lnTo>
                  <a:lnTo>
                    <a:pt x="47" y="395"/>
                  </a:lnTo>
                  <a:lnTo>
                    <a:pt x="47" y="397"/>
                  </a:lnTo>
                  <a:lnTo>
                    <a:pt x="46" y="398"/>
                  </a:lnTo>
                  <a:lnTo>
                    <a:pt x="45" y="398"/>
                  </a:lnTo>
                  <a:lnTo>
                    <a:pt x="45" y="400"/>
                  </a:lnTo>
                  <a:lnTo>
                    <a:pt x="44" y="403"/>
                  </a:lnTo>
                  <a:lnTo>
                    <a:pt x="44" y="404"/>
                  </a:lnTo>
                  <a:lnTo>
                    <a:pt x="45" y="405"/>
                  </a:lnTo>
                  <a:lnTo>
                    <a:pt x="45" y="406"/>
                  </a:lnTo>
                  <a:lnTo>
                    <a:pt x="44" y="406"/>
                  </a:lnTo>
                  <a:lnTo>
                    <a:pt x="44" y="407"/>
                  </a:lnTo>
                  <a:lnTo>
                    <a:pt x="44" y="407"/>
                  </a:lnTo>
                  <a:lnTo>
                    <a:pt x="44" y="408"/>
                  </a:lnTo>
                  <a:lnTo>
                    <a:pt x="43" y="408"/>
                  </a:lnTo>
                  <a:lnTo>
                    <a:pt x="42" y="409"/>
                  </a:lnTo>
                  <a:lnTo>
                    <a:pt x="41" y="409"/>
                  </a:lnTo>
                  <a:lnTo>
                    <a:pt x="41" y="411"/>
                  </a:lnTo>
                  <a:lnTo>
                    <a:pt x="41" y="411"/>
                  </a:lnTo>
                  <a:lnTo>
                    <a:pt x="42" y="412"/>
                  </a:lnTo>
                  <a:lnTo>
                    <a:pt x="42" y="412"/>
                  </a:lnTo>
                  <a:lnTo>
                    <a:pt x="42" y="413"/>
                  </a:lnTo>
                  <a:lnTo>
                    <a:pt x="42" y="414"/>
                  </a:lnTo>
                  <a:lnTo>
                    <a:pt x="43" y="415"/>
                  </a:lnTo>
                  <a:lnTo>
                    <a:pt x="44" y="415"/>
                  </a:lnTo>
                  <a:lnTo>
                    <a:pt x="44" y="417"/>
                  </a:lnTo>
                  <a:lnTo>
                    <a:pt x="44" y="417"/>
                  </a:lnTo>
                  <a:lnTo>
                    <a:pt x="44" y="418"/>
                  </a:lnTo>
                  <a:lnTo>
                    <a:pt x="45" y="418"/>
                  </a:lnTo>
                  <a:lnTo>
                    <a:pt x="45" y="420"/>
                  </a:lnTo>
                  <a:lnTo>
                    <a:pt x="45" y="420"/>
                  </a:lnTo>
                  <a:lnTo>
                    <a:pt x="47" y="422"/>
                  </a:lnTo>
                  <a:lnTo>
                    <a:pt x="47" y="422"/>
                  </a:lnTo>
                  <a:lnTo>
                    <a:pt x="47" y="424"/>
                  </a:lnTo>
                  <a:lnTo>
                    <a:pt x="47" y="424"/>
                  </a:lnTo>
                  <a:lnTo>
                    <a:pt x="47" y="425"/>
                  </a:lnTo>
                  <a:lnTo>
                    <a:pt x="47" y="425"/>
                  </a:lnTo>
                  <a:lnTo>
                    <a:pt x="48" y="427"/>
                  </a:lnTo>
                  <a:lnTo>
                    <a:pt x="46" y="428"/>
                  </a:lnTo>
                  <a:lnTo>
                    <a:pt x="46" y="428"/>
                  </a:lnTo>
                  <a:lnTo>
                    <a:pt x="46" y="429"/>
                  </a:lnTo>
                  <a:lnTo>
                    <a:pt x="46" y="430"/>
                  </a:lnTo>
                  <a:lnTo>
                    <a:pt x="45" y="431"/>
                  </a:lnTo>
                  <a:lnTo>
                    <a:pt x="45" y="432"/>
                  </a:lnTo>
                  <a:lnTo>
                    <a:pt x="44" y="432"/>
                  </a:lnTo>
                  <a:lnTo>
                    <a:pt x="44" y="433"/>
                  </a:lnTo>
                  <a:lnTo>
                    <a:pt x="44" y="434"/>
                  </a:lnTo>
                  <a:lnTo>
                    <a:pt x="44" y="434"/>
                  </a:lnTo>
                  <a:lnTo>
                    <a:pt x="44" y="435"/>
                  </a:lnTo>
                  <a:lnTo>
                    <a:pt x="44" y="436"/>
                  </a:lnTo>
                  <a:lnTo>
                    <a:pt x="44" y="436"/>
                  </a:lnTo>
                  <a:lnTo>
                    <a:pt x="44" y="436"/>
                  </a:lnTo>
                  <a:lnTo>
                    <a:pt x="44" y="436"/>
                  </a:lnTo>
                  <a:lnTo>
                    <a:pt x="43" y="436"/>
                  </a:lnTo>
                  <a:lnTo>
                    <a:pt x="40" y="436"/>
                  </a:lnTo>
                  <a:lnTo>
                    <a:pt x="39" y="436"/>
                  </a:lnTo>
                  <a:lnTo>
                    <a:pt x="39" y="436"/>
                  </a:lnTo>
                  <a:lnTo>
                    <a:pt x="39" y="436"/>
                  </a:lnTo>
                  <a:lnTo>
                    <a:pt x="38" y="436"/>
                  </a:lnTo>
                  <a:lnTo>
                    <a:pt x="38" y="436"/>
                  </a:lnTo>
                  <a:lnTo>
                    <a:pt x="37" y="437"/>
                  </a:lnTo>
                  <a:lnTo>
                    <a:pt x="35" y="437"/>
                  </a:lnTo>
                  <a:lnTo>
                    <a:pt x="35" y="437"/>
                  </a:lnTo>
                  <a:lnTo>
                    <a:pt x="35" y="440"/>
                  </a:lnTo>
                  <a:lnTo>
                    <a:pt x="35" y="442"/>
                  </a:lnTo>
                  <a:lnTo>
                    <a:pt x="35" y="442"/>
                  </a:lnTo>
                  <a:lnTo>
                    <a:pt x="35" y="443"/>
                  </a:lnTo>
                  <a:lnTo>
                    <a:pt x="35" y="445"/>
                  </a:lnTo>
                  <a:lnTo>
                    <a:pt x="35" y="445"/>
                  </a:lnTo>
                  <a:lnTo>
                    <a:pt x="35" y="447"/>
                  </a:lnTo>
                  <a:lnTo>
                    <a:pt x="35" y="448"/>
                  </a:lnTo>
                  <a:lnTo>
                    <a:pt x="35" y="448"/>
                  </a:lnTo>
                  <a:lnTo>
                    <a:pt x="35" y="450"/>
                  </a:lnTo>
                  <a:lnTo>
                    <a:pt x="35" y="450"/>
                  </a:lnTo>
                  <a:lnTo>
                    <a:pt x="34" y="452"/>
                  </a:lnTo>
                  <a:lnTo>
                    <a:pt x="34" y="452"/>
                  </a:lnTo>
                  <a:lnTo>
                    <a:pt x="34" y="454"/>
                  </a:lnTo>
                  <a:lnTo>
                    <a:pt x="33" y="455"/>
                  </a:lnTo>
                  <a:lnTo>
                    <a:pt x="32" y="456"/>
                  </a:lnTo>
                  <a:lnTo>
                    <a:pt x="32" y="457"/>
                  </a:lnTo>
                  <a:lnTo>
                    <a:pt x="31" y="458"/>
                  </a:lnTo>
                  <a:lnTo>
                    <a:pt x="31" y="460"/>
                  </a:lnTo>
                  <a:lnTo>
                    <a:pt x="31" y="461"/>
                  </a:lnTo>
                  <a:lnTo>
                    <a:pt x="31" y="462"/>
                  </a:lnTo>
                  <a:lnTo>
                    <a:pt x="31" y="462"/>
                  </a:lnTo>
                  <a:lnTo>
                    <a:pt x="31" y="463"/>
                  </a:lnTo>
                  <a:lnTo>
                    <a:pt x="31" y="463"/>
                  </a:lnTo>
                  <a:lnTo>
                    <a:pt x="31" y="465"/>
                  </a:lnTo>
                  <a:lnTo>
                    <a:pt x="33" y="470"/>
                  </a:lnTo>
                  <a:lnTo>
                    <a:pt x="35" y="472"/>
                  </a:lnTo>
                  <a:lnTo>
                    <a:pt x="36" y="473"/>
                  </a:lnTo>
                  <a:lnTo>
                    <a:pt x="37" y="475"/>
                  </a:lnTo>
                  <a:lnTo>
                    <a:pt x="38" y="476"/>
                  </a:lnTo>
                  <a:lnTo>
                    <a:pt x="38" y="477"/>
                  </a:lnTo>
                  <a:lnTo>
                    <a:pt x="38" y="478"/>
                  </a:lnTo>
                  <a:lnTo>
                    <a:pt x="38" y="480"/>
                  </a:lnTo>
                  <a:lnTo>
                    <a:pt x="38" y="481"/>
                  </a:lnTo>
                  <a:lnTo>
                    <a:pt x="37" y="483"/>
                  </a:lnTo>
                  <a:lnTo>
                    <a:pt x="37" y="484"/>
                  </a:lnTo>
                  <a:lnTo>
                    <a:pt x="37" y="484"/>
                  </a:lnTo>
                  <a:lnTo>
                    <a:pt x="36" y="485"/>
                  </a:lnTo>
                  <a:lnTo>
                    <a:pt x="35" y="487"/>
                  </a:lnTo>
                  <a:lnTo>
                    <a:pt x="33" y="490"/>
                  </a:lnTo>
                  <a:lnTo>
                    <a:pt x="33" y="491"/>
                  </a:lnTo>
                  <a:lnTo>
                    <a:pt x="34" y="492"/>
                  </a:lnTo>
                  <a:lnTo>
                    <a:pt x="34" y="494"/>
                  </a:lnTo>
                  <a:lnTo>
                    <a:pt x="35" y="494"/>
                  </a:lnTo>
                  <a:lnTo>
                    <a:pt x="35" y="495"/>
                  </a:lnTo>
                  <a:lnTo>
                    <a:pt x="35" y="496"/>
                  </a:lnTo>
                  <a:lnTo>
                    <a:pt x="35" y="496"/>
                  </a:lnTo>
                  <a:lnTo>
                    <a:pt x="34" y="498"/>
                  </a:lnTo>
                  <a:lnTo>
                    <a:pt x="34" y="500"/>
                  </a:lnTo>
                  <a:lnTo>
                    <a:pt x="35" y="501"/>
                  </a:lnTo>
                  <a:lnTo>
                    <a:pt x="35" y="502"/>
                  </a:lnTo>
                  <a:lnTo>
                    <a:pt x="36" y="502"/>
                  </a:lnTo>
                  <a:lnTo>
                    <a:pt x="37" y="502"/>
                  </a:lnTo>
                  <a:lnTo>
                    <a:pt x="38" y="503"/>
                  </a:lnTo>
                  <a:lnTo>
                    <a:pt x="38" y="505"/>
                  </a:lnTo>
                  <a:lnTo>
                    <a:pt x="39" y="506"/>
                  </a:lnTo>
                  <a:lnTo>
                    <a:pt x="39" y="509"/>
                  </a:lnTo>
                  <a:lnTo>
                    <a:pt x="41" y="510"/>
                  </a:lnTo>
                  <a:lnTo>
                    <a:pt x="43" y="510"/>
                  </a:lnTo>
                  <a:lnTo>
                    <a:pt x="44" y="512"/>
                  </a:lnTo>
                  <a:lnTo>
                    <a:pt x="44" y="512"/>
                  </a:lnTo>
                  <a:lnTo>
                    <a:pt x="45" y="513"/>
                  </a:lnTo>
                  <a:lnTo>
                    <a:pt x="47" y="512"/>
                  </a:lnTo>
                  <a:lnTo>
                    <a:pt x="47" y="513"/>
                  </a:lnTo>
                  <a:lnTo>
                    <a:pt x="47" y="514"/>
                  </a:lnTo>
                  <a:lnTo>
                    <a:pt x="48" y="514"/>
                  </a:lnTo>
                  <a:lnTo>
                    <a:pt x="48" y="515"/>
                  </a:lnTo>
                  <a:lnTo>
                    <a:pt x="48" y="516"/>
                  </a:lnTo>
                  <a:lnTo>
                    <a:pt x="48" y="517"/>
                  </a:lnTo>
                  <a:lnTo>
                    <a:pt x="49" y="518"/>
                  </a:lnTo>
                  <a:lnTo>
                    <a:pt x="49" y="519"/>
                  </a:lnTo>
                  <a:lnTo>
                    <a:pt x="49" y="519"/>
                  </a:lnTo>
                  <a:lnTo>
                    <a:pt x="49" y="520"/>
                  </a:lnTo>
                  <a:lnTo>
                    <a:pt x="49" y="522"/>
                  </a:lnTo>
                  <a:lnTo>
                    <a:pt x="49" y="523"/>
                  </a:lnTo>
                  <a:lnTo>
                    <a:pt x="50" y="524"/>
                  </a:lnTo>
                  <a:lnTo>
                    <a:pt x="51" y="525"/>
                  </a:lnTo>
                  <a:lnTo>
                    <a:pt x="51" y="528"/>
                  </a:lnTo>
                  <a:lnTo>
                    <a:pt x="53" y="529"/>
                  </a:lnTo>
                  <a:lnTo>
                    <a:pt x="54" y="530"/>
                  </a:lnTo>
                  <a:lnTo>
                    <a:pt x="54" y="531"/>
                  </a:lnTo>
                  <a:lnTo>
                    <a:pt x="54" y="532"/>
                  </a:lnTo>
                  <a:lnTo>
                    <a:pt x="54" y="533"/>
                  </a:lnTo>
                  <a:lnTo>
                    <a:pt x="54" y="533"/>
                  </a:lnTo>
                  <a:lnTo>
                    <a:pt x="54" y="534"/>
                  </a:lnTo>
                  <a:lnTo>
                    <a:pt x="54" y="535"/>
                  </a:lnTo>
                  <a:lnTo>
                    <a:pt x="54" y="536"/>
                  </a:lnTo>
                  <a:lnTo>
                    <a:pt x="55" y="537"/>
                  </a:lnTo>
                  <a:lnTo>
                    <a:pt x="57" y="538"/>
                  </a:lnTo>
                  <a:lnTo>
                    <a:pt x="57" y="539"/>
                  </a:lnTo>
                  <a:lnTo>
                    <a:pt x="58" y="541"/>
                  </a:lnTo>
                  <a:lnTo>
                    <a:pt x="58" y="542"/>
                  </a:lnTo>
                  <a:lnTo>
                    <a:pt x="58" y="542"/>
                  </a:lnTo>
                  <a:lnTo>
                    <a:pt x="58" y="543"/>
                  </a:lnTo>
                  <a:lnTo>
                    <a:pt x="58" y="543"/>
                  </a:lnTo>
                  <a:lnTo>
                    <a:pt x="58" y="544"/>
                  </a:lnTo>
                  <a:lnTo>
                    <a:pt x="58" y="546"/>
                  </a:lnTo>
                  <a:lnTo>
                    <a:pt x="59" y="548"/>
                  </a:lnTo>
                  <a:lnTo>
                    <a:pt x="59" y="549"/>
                  </a:lnTo>
                  <a:lnTo>
                    <a:pt x="60" y="551"/>
                  </a:lnTo>
                  <a:lnTo>
                    <a:pt x="60" y="553"/>
                  </a:lnTo>
                  <a:lnTo>
                    <a:pt x="60" y="553"/>
                  </a:lnTo>
                  <a:lnTo>
                    <a:pt x="59" y="553"/>
                  </a:lnTo>
                  <a:lnTo>
                    <a:pt x="58" y="554"/>
                  </a:lnTo>
                  <a:lnTo>
                    <a:pt x="58" y="554"/>
                  </a:lnTo>
                  <a:lnTo>
                    <a:pt x="58" y="557"/>
                  </a:lnTo>
                  <a:lnTo>
                    <a:pt x="58" y="558"/>
                  </a:lnTo>
                  <a:lnTo>
                    <a:pt x="58" y="559"/>
                  </a:lnTo>
                  <a:lnTo>
                    <a:pt x="59" y="560"/>
                  </a:lnTo>
                  <a:lnTo>
                    <a:pt x="59" y="561"/>
                  </a:lnTo>
                  <a:lnTo>
                    <a:pt x="59" y="563"/>
                  </a:lnTo>
                  <a:lnTo>
                    <a:pt x="60" y="563"/>
                  </a:lnTo>
                  <a:lnTo>
                    <a:pt x="61" y="563"/>
                  </a:lnTo>
                  <a:lnTo>
                    <a:pt x="62" y="563"/>
                  </a:lnTo>
                  <a:lnTo>
                    <a:pt x="62" y="564"/>
                  </a:lnTo>
                  <a:lnTo>
                    <a:pt x="62" y="565"/>
                  </a:lnTo>
                  <a:lnTo>
                    <a:pt x="63" y="566"/>
                  </a:lnTo>
                  <a:lnTo>
                    <a:pt x="63" y="567"/>
                  </a:lnTo>
                  <a:lnTo>
                    <a:pt x="64" y="567"/>
                  </a:lnTo>
                  <a:lnTo>
                    <a:pt x="65" y="567"/>
                  </a:lnTo>
                  <a:lnTo>
                    <a:pt x="65" y="568"/>
                  </a:lnTo>
                  <a:lnTo>
                    <a:pt x="67" y="568"/>
                  </a:lnTo>
                  <a:lnTo>
                    <a:pt x="68" y="570"/>
                  </a:lnTo>
                  <a:lnTo>
                    <a:pt x="69" y="570"/>
                  </a:lnTo>
                  <a:lnTo>
                    <a:pt x="70" y="570"/>
                  </a:lnTo>
                  <a:lnTo>
                    <a:pt x="72" y="571"/>
                  </a:lnTo>
                  <a:lnTo>
                    <a:pt x="73" y="572"/>
                  </a:lnTo>
                  <a:lnTo>
                    <a:pt x="74" y="572"/>
                  </a:lnTo>
                  <a:lnTo>
                    <a:pt x="74" y="572"/>
                  </a:lnTo>
                  <a:lnTo>
                    <a:pt x="74" y="571"/>
                  </a:lnTo>
                  <a:lnTo>
                    <a:pt x="75" y="571"/>
                  </a:lnTo>
                  <a:lnTo>
                    <a:pt x="76" y="572"/>
                  </a:lnTo>
                  <a:lnTo>
                    <a:pt x="76" y="572"/>
                  </a:lnTo>
                  <a:lnTo>
                    <a:pt x="77" y="573"/>
                  </a:lnTo>
                  <a:lnTo>
                    <a:pt x="78" y="573"/>
                  </a:lnTo>
                  <a:lnTo>
                    <a:pt x="78" y="573"/>
                  </a:lnTo>
                  <a:lnTo>
                    <a:pt x="79" y="573"/>
                  </a:lnTo>
                  <a:lnTo>
                    <a:pt x="79" y="574"/>
                  </a:lnTo>
                  <a:lnTo>
                    <a:pt x="80" y="576"/>
                  </a:lnTo>
                  <a:lnTo>
                    <a:pt x="81" y="577"/>
                  </a:lnTo>
                  <a:lnTo>
                    <a:pt x="82" y="577"/>
                  </a:lnTo>
                  <a:lnTo>
                    <a:pt x="84" y="577"/>
                  </a:lnTo>
                  <a:lnTo>
                    <a:pt x="85" y="578"/>
                  </a:lnTo>
                  <a:lnTo>
                    <a:pt x="85" y="578"/>
                  </a:lnTo>
                  <a:lnTo>
                    <a:pt x="84" y="580"/>
                  </a:lnTo>
                  <a:lnTo>
                    <a:pt x="85" y="581"/>
                  </a:lnTo>
                  <a:lnTo>
                    <a:pt x="85" y="582"/>
                  </a:lnTo>
                  <a:lnTo>
                    <a:pt x="85" y="583"/>
                  </a:lnTo>
                  <a:lnTo>
                    <a:pt x="85" y="583"/>
                  </a:lnTo>
                  <a:lnTo>
                    <a:pt x="84" y="584"/>
                  </a:lnTo>
                  <a:lnTo>
                    <a:pt x="84" y="585"/>
                  </a:lnTo>
                  <a:lnTo>
                    <a:pt x="85" y="586"/>
                  </a:lnTo>
                  <a:lnTo>
                    <a:pt x="84" y="587"/>
                  </a:lnTo>
                  <a:lnTo>
                    <a:pt x="84" y="587"/>
                  </a:lnTo>
                  <a:lnTo>
                    <a:pt x="83" y="589"/>
                  </a:lnTo>
                  <a:lnTo>
                    <a:pt x="83" y="589"/>
                  </a:lnTo>
                  <a:lnTo>
                    <a:pt x="83" y="590"/>
                  </a:lnTo>
                  <a:lnTo>
                    <a:pt x="83" y="591"/>
                  </a:lnTo>
                  <a:lnTo>
                    <a:pt x="83" y="593"/>
                  </a:lnTo>
                  <a:lnTo>
                    <a:pt x="83" y="594"/>
                  </a:lnTo>
                  <a:lnTo>
                    <a:pt x="82" y="595"/>
                  </a:lnTo>
                  <a:lnTo>
                    <a:pt x="82" y="596"/>
                  </a:lnTo>
                  <a:lnTo>
                    <a:pt x="82" y="597"/>
                  </a:lnTo>
                  <a:lnTo>
                    <a:pt x="82" y="597"/>
                  </a:lnTo>
                  <a:lnTo>
                    <a:pt x="82" y="598"/>
                  </a:lnTo>
                  <a:lnTo>
                    <a:pt x="83" y="599"/>
                  </a:lnTo>
                  <a:lnTo>
                    <a:pt x="83" y="599"/>
                  </a:lnTo>
                  <a:lnTo>
                    <a:pt x="83" y="601"/>
                  </a:lnTo>
                  <a:lnTo>
                    <a:pt x="83" y="602"/>
                  </a:lnTo>
                  <a:lnTo>
                    <a:pt x="83" y="603"/>
                  </a:lnTo>
                  <a:lnTo>
                    <a:pt x="83" y="603"/>
                  </a:lnTo>
                  <a:lnTo>
                    <a:pt x="83" y="604"/>
                  </a:lnTo>
                  <a:lnTo>
                    <a:pt x="83" y="606"/>
                  </a:lnTo>
                  <a:lnTo>
                    <a:pt x="83" y="606"/>
                  </a:lnTo>
                  <a:lnTo>
                    <a:pt x="83" y="608"/>
                  </a:lnTo>
                  <a:lnTo>
                    <a:pt x="83" y="611"/>
                  </a:lnTo>
                  <a:lnTo>
                    <a:pt x="82" y="613"/>
                  </a:lnTo>
                  <a:lnTo>
                    <a:pt x="82" y="615"/>
                  </a:lnTo>
                  <a:lnTo>
                    <a:pt x="81" y="616"/>
                  </a:lnTo>
                  <a:lnTo>
                    <a:pt x="81" y="618"/>
                  </a:lnTo>
                  <a:lnTo>
                    <a:pt x="81" y="619"/>
                  </a:lnTo>
                  <a:lnTo>
                    <a:pt x="81" y="620"/>
                  </a:lnTo>
                  <a:lnTo>
                    <a:pt x="81" y="621"/>
                  </a:lnTo>
                  <a:lnTo>
                    <a:pt x="82" y="622"/>
                  </a:lnTo>
                  <a:lnTo>
                    <a:pt x="83" y="622"/>
                  </a:lnTo>
                  <a:lnTo>
                    <a:pt x="83" y="624"/>
                  </a:lnTo>
                  <a:lnTo>
                    <a:pt x="84" y="624"/>
                  </a:lnTo>
                  <a:lnTo>
                    <a:pt x="84" y="626"/>
                  </a:lnTo>
                  <a:lnTo>
                    <a:pt x="85" y="626"/>
                  </a:lnTo>
                  <a:lnTo>
                    <a:pt x="85" y="627"/>
                  </a:lnTo>
                  <a:lnTo>
                    <a:pt x="85" y="629"/>
                  </a:lnTo>
                  <a:lnTo>
                    <a:pt x="86" y="631"/>
                  </a:lnTo>
                  <a:lnTo>
                    <a:pt x="86" y="632"/>
                  </a:lnTo>
                  <a:lnTo>
                    <a:pt x="87" y="635"/>
                  </a:lnTo>
                  <a:lnTo>
                    <a:pt x="87" y="635"/>
                  </a:lnTo>
                  <a:lnTo>
                    <a:pt x="87" y="638"/>
                  </a:lnTo>
                  <a:lnTo>
                    <a:pt x="87" y="639"/>
                  </a:lnTo>
                  <a:lnTo>
                    <a:pt x="87" y="640"/>
                  </a:lnTo>
                  <a:lnTo>
                    <a:pt x="85" y="641"/>
                  </a:lnTo>
                  <a:lnTo>
                    <a:pt x="80" y="643"/>
                  </a:lnTo>
                  <a:lnTo>
                    <a:pt x="79" y="644"/>
                  </a:lnTo>
                  <a:lnTo>
                    <a:pt x="77" y="645"/>
                  </a:lnTo>
                  <a:lnTo>
                    <a:pt x="76" y="647"/>
                  </a:lnTo>
                  <a:lnTo>
                    <a:pt x="76" y="648"/>
                  </a:lnTo>
                  <a:lnTo>
                    <a:pt x="76" y="649"/>
                  </a:lnTo>
                  <a:lnTo>
                    <a:pt x="74" y="650"/>
                  </a:lnTo>
                  <a:lnTo>
                    <a:pt x="74" y="650"/>
                  </a:lnTo>
                  <a:lnTo>
                    <a:pt x="74" y="650"/>
                  </a:lnTo>
                  <a:lnTo>
                    <a:pt x="73" y="650"/>
                  </a:lnTo>
                  <a:lnTo>
                    <a:pt x="73" y="650"/>
                  </a:lnTo>
                  <a:lnTo>
                    <a:pt x="73" y="651"/>
                  </a:lnTo>
                  <a:lnTo>
                    <a:pt x="73" y="651"/>
                  </a:lnTo>
                  <a:lnTo>
                    <a:pt x="74" y="653"/>
                  </a:lnTo>
                  <a:lnTo>
                    <a:pt x="74" y="653"/>
                  </a:lnTo>
                  <a:lnTo>
                    <a:pt x="74" y="654"/>
                  </a:lnTo>
                  <a:lnTo>
                    <a:pt x="70" y="655"/>
                  </a:lnTo>
                  <a:lnTo>
                    <a:pt x="67" y="657"/>
                  </a:lnTo>
                  <a:lnTo>
                    <a:pt x="64" y="658"/>
                  </a:lnTo>
                  <a:lnTo>
                    <a:pt x="61" y="658"/>
                  </a:lnTo>
                  <a:lnTo>
                    <a:pt x="58" y="659"/>
                  </a:lnTo>
                  <a:lnTo>
                    <a:pt x="56" y="659"/>
                  </a:lnTo>
                  <a:lnTo>
                    <a:pt x="54" y="659"/>
                  </a:lnTo>
                  <a:lnTo>
                    <a:pt x="52" y="659"/>
                  </a:lnTo>
                  <a:lnTo>
                    <a:pt x="52" y="659"/>
                  </a:lnTo>
                  <a:lnTo>
                    <a:pt x="52" y="659"/>
                  </a:lnTo>
                  <a:lnTo>
                    <a:pt x="43" y="659"/>
                  </a:lnTo>
                  <a:lnTo>
                    <a:pt x="42" y="659"/>
                  </a:lnTo>
                  <a:lnTo>
                    <a:pt x="40" y="659"/>
                  </a:lnTo>
                  <a:lnTo>
                    <a:pt x="38" y="659"/>
                  </a:lnTo>
                  <a:lnTo>
                    <a:pt x="37" y="659"/>
                  </a:lnTo>
                  <a:lnTo>
                    <a:pt x="36" y="659"/>
                  </a:lnTo>
                  <a:lnTo>
                    <a:pt x="29" y="659"/>
                  </a:lnTo>
                  <a:lnTo>
                    <a:pt x="30" y="664"/>
                  </a:lnTo>
                  <a:lnTo>
                    <a:pt x="30" y="667"/>
                  </a:lnTo>
                  <a:lnTo>
                    <a:pt x="28" y="671"/>
                  </a:lnTo>
                  <a:lnTo>
                    <a:pt x="24" y="683"/>
                  </a:lnTo>
                  <a:lnTo>
                    <a:pt x="24" y="684"/>
                  </a:lnTo>
                  <a:lnTo>
                    <a:pt x="23" y="692"/>
                  </a:lnTo>
                  <a:lnTo>
                    <a:pt x="24" y="704"/>
                  </a:lnTo>
                  <a:lnTo>
                    <a:pt x="21" y="703"/>
                  </a:lnTo>
                  <a:lnTo>
                    <a:pt x="19" y="702"/>
                  </a:lnTo>
                  <a:lnTo>
                    <a:pt x="14" y="698"/>
                  </a:lnTo>
                  <a:lnTo>
                    <a:pt x="11" y="697"/>
                  </a:lnTo>
                  <a:lnTo>
                    <a:pt x="9" y="697"/>
                  </a:lnTo>
                  <a:lnTo>
                    <a:pt x="8" y="696"/>
                  </a:lnTo>
                  <a:lnTo>
                    <a:pt x="8" y="696"/>
                  </a:lnTo>
                  <a:lnTo>
                    <a:pt x="8" y="698"/>
                  </a:lnTo>
                  <a:lnTo>
                    <a:pt x="9" y="701"/>
                  </a:lnTo>
                  <a:lnTo>
                    <a:pt x="10" y="703"/>
                  </a:lnTo>
                  <a:lnTo>
                    <a:pt x="9" y="706"/>
                  </a:lnTo>
                  <a:lnTo>
                    <a:pt x="7" y="708"/>
                  </a:lnTo>
                  <a:lnTo>
                    <a:pt x="8" y="710"/>
                  </a:lnTo>
                  <a:lnTo>
                    <a:pt x="8" y="713"/>
                  </a:lnTo>
                  <a:lnTo>
                    <a:pt x="8" y="713"/>
                  </a:lnTo>
                  <a:lnTo>
                    <a:pt x="7" y="714"/>
                  </a:lnTo>
                  <a:lnTo>
                    <a:pt x="5" y="715"/>
                  </a:lnTo>
                  <a:lnTo>
                    <a:pt x="4" y="715"/>
                  </a:lnTo>
                  <a:lnTo>
                    <a:pt x="5" y="714"/>
                  </a:lnTo>
                  <a:lnTo>
                    <a:pt x="6" y="713"/>
                  </a:lnTo>
                  <a:lnTo>
                    <a:pt x="4" y="713"/>
                  </a:lnTo>
                  <a:lnTo>
                    <a:pt x="1" y="713"/>
                  </a:lnTo>
                  <a:lnTo>
                    <a:pt x="1" y="717"/>
                  </a:lnTo>
                  <a:lnTo>
                    <a:pt x="0" y="726"/>
                  </a:lnTo>
                  <a:lnTo>
                    <a:pt x="0" y="726"/>
                  </a:lnTo>
                  <a:lnTo>
                    <a:pt x="0" y="726"/>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71" name="Google Shape;1571;p59" descr="{&quot;Key&quot;:&quot;bomet&quot;,&quot;Name&quot;:&quot;Bomet&quot;,&quot;Value&quot;:21.0,&quot;Formula&quot;:&quot;21&quot;,&quot;Text&quot;:&quot;21&quot;,&quot;OfficeApplication&quot;:1,&quot;HasValue&quot;:true}"/>
            <p:cNvSpPr/>
            <p:nvPr/>
          </p:nvSpPr>
          <p:spPr>
            <a:xfrm>
              <a:off x="1620538" y="3781715"/>
              <a:ext cx="312558" cy="366216"/>
            </a:xfrm>
            <a:custGeom>
              <a:avLst/>
              <a:gdLst/>
              <a:ahLst/>
              <a:cxnLst/>
              <a:rect l="l" t="t" r="r" b="b"/>
              <a:pathLst>
                <a:path w="251" h="293" extrusionOk="0">
                  <a:moveTo>
                    <a:pt x="3" y="227"/>
                  </a:moveTo>
                  <a:lnTo>
                    <a:pt x="23" y="232"/>
                  </a:lnTo>
                  <a:lnTo>
                    <a:pt x="31" y="235"/>
                  </a:lnTo>
                  <a:lnTo>
                    <a:pt x="33" y="235"/>
                  </a:lnTo>
                  <a:lnTo>
                    <a:pt x="39" y="241"/>
                  </a:lnTo>
                  <a:lnTo>
                    <a:pt x="44" y="245"/>
                  </a:lnTo>
                  <a:lnTo>
                    <a:pt x="58" y="257"/>
                  </a:lnTo>
                  <a:lnTo>
                    <a:pt x="81" y="275"/>
                  </a:lnTo>
                  <a:lnTo>
                    <a:pt x="86" y="280"/>
                  </a:lnTo>
                  <a:lnTo>
                    <a:pt x="91" y="284"/>
                  </a:lnTo>
                  <a:lnTo>
                    <a:pt x="100" y="291"/>
                  </a:lnTo>
                  <a:lnTo>
                    <a:pt x="100" y="292"/>
                  </a:lnTo>
                  <a:lnTo>
                    <a:pt x="100" y="292"/>
                  </a:lnTo>
                  <a:lnTo>
                    <a:pt x="101" y="293"/>
                  </a:lnTo>
                  <a:lnTo>
                    <a:pt x="103" y="293"/>
                  </a:lnTo>
                  <a:lnTo>
                    <a:pt x="103" y="291"/>
                  </a:lnTo>
                  <a:lnTo>
                    <a:pt x="104" y="291"/>
                  </a:lnTo>
                  <a:lnTo>
                    <a:pt x="103" y="290"/>
                  </a:lnTo>
                  <a:lnTo>
                    <a:pt x="104" y="289"/>
                  </a:lnTo>
                  <a:lnTo>
                    <a:pt x="104" y="288"/>
                  </a:lnTo>
                  <a:lnTo>
                    <a:pt x="105" y="288"/>
                  </a:lnTo>
                  <a:lnTo>
                    <a:pt x="106" y="288"/>
                  </a:lnTo>
                  <a:lnTo>
                    <a:pt x="107" y="288"/>
                  </a:lnTo>
                  <a:lnTo>
                    <a:pt x="107" y="285"/>
                  </a:lnTo>
                  <a:lnTo>
                    <a:pt x="109" y="285"/>
                  </a:lnTo>
                  <a:lnTo>
                    <a:pt x="112" y="285"/>
                  </a:lnTo>
                  <a:lnTo>
                    <a:pt x="113" y="285"/>
                  </a:lnTo>
                  <a:lnTo>
                    <a:pt x="112" y="284"/>
                  </a:lnTo>
                  <a:lnTo>
                    <a:pt x="114" y="284"/>
                  </a:lnTo>
                  <a:lnTo>
                    <a:pt x="116" y="283"/>
                  </a:lnTo>
                  <a:lnTo>
                    <a:pt x="117" y="282"/>
                  </a:lnTo>
                  <a:lnTo>
                    <a:pt x="117" y="281"/>
                  </a:lnTo>
                  <a:lnTo>
                    <a:pt x="118" y="282"/>
                  </a:lnTo>
                  <a:lnTo>
                    <a:pt x="119" y="281"/>
                  </a:lnTo>
                  <a:lnTo>
                    <a:pt x="120" y="281"/>
                  </a:lnTo>
                  <a:lnTo>
                    <a:pt x="121" y="280"/>
                  </a:lnTo>
                  <a:lnTo>
                    <a:pt x="122" y="280"/>
                  </a:lnTo>
                  <a:lnTo>
                    <a:pt x="124" y="279"/>
                  </a:lnTo>
                  <a:lnTo>
                    <a:pt x="125" y="278"/>
                  </a:lnTo>
                  <a:lnTo>
                    <a:pt x="126" y="278"/>
                  </a:lnTo>
                  <a:lnTo>
                    <a:pt x="127" y="277"/>
                  </a:lnTo>
                  <a:lnTo>
                    <a:pt x="129" y="276"/>
                  </a:lnTo>
                  <a:lnTo>
                    <a:pt x="131" y="276"/>
                  </a:lnTo>
                  <a:lnTo>
                    <a:pt x="131" y="275"/>
                  </a:lnTo>
                  <a:lnTo>
                    <a:pt x="131" y="275"/>
                  </a:lnTo>
                  <a:lnTo>
                    <a:pt x="132" y="274"/>
                  </a:lnTo>
                  <a:lnTo>
                    <a:pt x="133" y="273"/>
                  </a:lnTo>
                  <a:lnTo>
                    <a:pt x="137" y="272"/>
                  </a:lnTo>
                  <a:lnTo>
                    <a:pt x="137" y="270"/>
                  </a:lnTo>
                  <a:lnTo>
                    <a:pt x="137" y="269"/>
                  </a:lnTo>
                  <a:lnTo>
                    <a:pt x="139" y="269"/>
                  </a:lnTo>
                  <a:lnTo>
                    <a:pt x="140" y="268"/>
                  </a:lnTo>
                  <a:lnTo>
                    <a:pt x="143" y="266"/>
                  </a:lnTo>
                  <a:lnTo>
                    <a:pt x="145" y="263"/>
                  </a:lnTo>
                  <a:lnTo>
                    <a:pt x="145" y="263"/>
                  </a:lnTo>
                  <a:lnTo>
                    <a:pt x="146" y="264"/>
                  </a:lnTo>
                  <a:lnTo>
                    <a:pt x="146" y="264"/>
                  </a:lnTo>
                  <a:lnTo>
                    <a:pt x="150" y="266"/>
                  </a:lnTo>
                  <a:lnTo>
                    <a:pt x="155" y="263"/>
                  </a:lnTo>
                  <a:lnTo>
                    <a:pt x="160" y="260"/>
                  </a:lnTo>
                  <a:lnTo>
                    <a:pt x="165" y="258"/>
                  </a:lnTo>
                  <a:lnTo>
                    <a:pt x="167" y="256"/>
                  </a:lnTo>
                  <a:lnTo>
                    <a:pt x="171" y="255"/>
                  </a:lnTo>
                  <a:lnTo>
                    <a:pt x="175" y="252"/>
                  </a:lnTo>
                  <a:lnTo>
                    <a:pt x="175" y="252"/>
                  </a:lnTo>
                  <a:lnTo>
                    <a:pt x="175" y="247"/>
                  </a:lnTo>
                  <a:lnTo>
                    <a:pt x="177" y="247"/>
                  </a:lnTo>
                  <a:lnTo>
                    <a:pt x="178" y="244"/>
                  </a:lnTo>
                  <a:lnTo>
                    <a:pt x="175" y="241"/>
                  </a:lnTo>
                  <a:lnTo>
                    <a:pt x="177" y="239"/>
                  </a:lnTo>
                  <a:lnTo>
                    <a:pt x="178" y="235"/>
                  </a:lnTo>
                  <a:lnTo>
                    <a:pt x="178" y="235"/>
                  </a:lnTo>
                  <a:lnTo>
                    <a:pt x="178" y="235"/>
                  </a:lnTo>
                  <a:lnTo>
                    <a:pt x="178" y="235"/>
                  </a:lnTo>
                  <a:lnTo>
                    <a:pt x="180" y="234"/>
                  </a:lnTo>
                  <a:lnTo>
                    <a:pt x="180" y="233"/>
                  </a:lnTo>
                  <a:lnTo>
                    <a:pt x="181" y="231"/>
                  </a:lnTo>
                  <a:lnTo>
                    <a:pt x="182" y="229"/>
                  </a:lnTo>
                  <a:lnTo>
                    <a:pt x="184" y="228"/>
                  </a:lnTo>
                  <a:lnTo>
                    <a:pt x="185" y="227"/>
                  </a:lnTo>
                  <a:lnTo>
                    <a:pt x="186" y="227"/>
                  </a:lnTo>
                  <a:lnTo>
                    <a:pt x="189" y="225"/>
                  </a:lnTo>
                  <a:lnTo>
                    <a:pt x="190" y="225"/>
                  </a:lnTo>
                  <a:lnTo>
                    <a:pt x="190" y="225"/>
                  </a:lnTo>
                  <a:lnTo>
                    <a:pt x="191" y="225"/>
                  </a:lnTo>
                  <a:lnTo>
                    <a:pt x="191" y="220"/>
                  </a:lnTo>
                  <a:lnTo>
                    <a:pt x="193" y="219"/>
                  </a:lnTo>
                  <a:lnTo>
                    <a:pt x="195" y="218"/>
                  </a:lnTo>
                  <a:lnTo>
                    <a:pt x="195" y="217"/>
                  </a:lnTo>
                  <a:lnTo>
                    <a:pt x="195" y="216"/>
                  </a:lnTo>
                  <a:lnTo>
                    <a:pt x="196" y="217"/>
                  </a:lnTo>
                  <a:lnTo>
                    <a:pt x="197" y="216"/>
                  </a:lnTo>
                  <a:lnTo>
                    <a:pt x="198" y="216"/>
                  </a:lnTo>
                  <a:lnTo>
                    <a:pt x="199" y="211"/>
                  </a:lnTo>
                  <a:lnTo>
                    <a:pt x="201" y="208"/>
                  </a:lnTo>
                  <a:lnTo>
                    <a:pt x="203" y="206"/>
                  </a:lnTo>
                  <a:lnTo>
                    <a:pt x="206" y="204"/>
                  </a:lnTo>
                  <a:lnTo>
                    <a:pt x="207" y="203"/>
                  </a:lnTo>
                  <a:lnTo>
                    <a:pt x="207" y="203"/>
                  </a:lnTo>
                  <a:lnTo>
                    <a:pt x="207" y="202"/>
                  </a:lnTo>
                  <a:lnTo>
                    <a:pt x="208" y="202"/>
                  </a:lnTo>
                  <a:lnTo>
                    <a:pt x="209" y="201"/>
                  </a:lnTo>
                  <a:lnTo>
                    <a:pt x="210" y="201"/>
                  </a:lnTo>
                  <a:lnTo>
                    <a:pt x="210" y="200"/>
                  </a:lnTo>
                  <a:lnTo>
                    <a:pt x="212" y="199"/>
                  </a:lnTo>
                  <a:lnTo>
                    <a:pt x="214" y="199"/>
                  </a:lnTo>
                  <a:lnTo>
                    <a:pt x="216" y="198"/>
                  </a:lnTo>
                  <a:lnTo>
                    <a:pt x="218" y="196"/>
                  </a:lnTo>
                  <a:lnTo>
                    <a:pt x="219" y="195"/>
                  </a:lnTo>
                  <a:lnTo>
                    <a:pt x="219" y="195"/>
                  </a:lnTo>
                  <a:lnTo>
                    <a:pt x="221" y="193"/>
                  </a:lnTo>
                  <a:lnTo>
                    <a:pt x="222" y="193"/>
                  </a:lnTo>
                  <a:lnTo>
                    <a:pt x="224" y="191"/>
                  </a:lnTo>
                  <a:lnTo>
                    <a:pt x="227" y="187"/>
                  </a:lnTo>
                  <a:lnTo>
                    <a:pt x="229" y="187"/>
                  </a:lnTo>
                  <a:lnTo>
                    <a:pt x="229" y="187"/>
                  </a:lnTo>
                  <a:lnTo>
                    <a:pt x="226" y="182"/>
                  </a:lnTo>
                  <a:lnTo>
                    <a:pt x="216" y="180"/>
                  </a:lnTo>
                  <a:lnTo>
                    <a:pt x="212" y="178"/>
                  </a:lnTo>
                  <a:lnTo>
                    <a:pt x="206" y="176"/>
                  </a:lnTo>
                  <a:lnTo>
                    <a:pt x="198" y="169"/>
                  </a:lnTo>
                  <a:lnTo>
                    <a:pt x="198" y="168"/>
                  </a:lnTo>
                  <a:lnTo>
                    <a:pt x="198" y="165"/>
                  </a:lnTo>
                  <a:lnTo>
                    <a:pt x="193" y="162"/>
                  </a:lnTo>
                  <a:lnTo>
                    <a:pt x="184" y="155"/>
                  </a:lnTo>
                  <a:lnTo>
                    <a:pt x="184" y="156"/>
                  </a:lnTo>
                  <a:lnTo>
                    <a:pt x="182" y="158"/>
                  </a:lnTo>
                  <a:lnTo>
                    <a:pt x="179" y="155"/>
                  </a:lnTo>
                  <a:lnTo>
                    <a:pt x="177" y="148"/>
                  </a:lnTo>
                  <a:lnTo>
                    <a:pt x="177" y="148"/>
                  </a:lnTo>
                  <a:lnTo>
                    <a:pt x="178" y="148"/>
                  </a:lnTo>
                  <a:lnTo>
                    <a:pt x="178" y="147"/>
                  </a:lnTo>
                  <a:lnTo>
                    <a:pt x="179" y="146"/>
                  </a:lnTo>
                  <a:lnTo>
                    <a:pt x="178" y="141"/>
                  </a:lnTo>
                  <a:lnTo>
                    <a:pt x="170" y="122"/>
                  </a:lnTo>
                  <a:lnTo>
                    <a:pt x="169" y="119"/>
                  </a:lnTo>
                  <a:lnTo>
                    <a:pt x="251" y="95"/>
                  </a:lnTo>
                  <a:lnTo>
                    <a:pt x="251" y="95"/>
                  </a:lnTo>
                  <a:lnTo>
                    <a:pt x="245" y="86"/>
                  </a:lnTo>
                  <a:lnTo>
                    <a:pt x="241" y="81"/>
                  </a:lnTo>
                  <a:lnTo>
                    <a:pt x="233" y="67"/>
                  </a:lnTo>
                  <a:lnTo>
                    <a:pt x="234" y="66"/>
                  </a:lnTo>
                  <a:lnTo>
                    <a:pt x="222" y="45"/>
                  </a:lnTo>
                  <a:lnTo>
                    <a:pt x="220" y="46"/>
                  </a:lnTo>
                  <a:lnTo>
                    <a:pt x="215" y="38"/>
                  </a:lnTo>
                  <a:lnTo>
                    <a:pt x="215" y="38"/>
                  </a:lnTo>
                  <a:lnTo>
                    <a:pt x="216" y="36"/>
                  </a:lnTo>
                  <a:lnTo>
                    <a:pt x="207" y="21"/>
                  </a:lnTo>
                  <a:lnTo>
                    <a:pt x="202" y="13"/>
                  </a:lnTo>
                  <a:lnTo>
                    <a:pt x="196" y="3"/>
                  </a:lnTo>
                  <a:lnTo>
                    <a:pt x="194" y="0"/>
                  </a:lnTo>
                  <a:lnTo>
                    <a:pt x="193" y="0"/>
                  </a:lnTo>
                  <a:lnTo>
                    <a:pt x="191" y="0"/>
                  </a:lnTo>
                  <a:lnTo>
                    <a:pt x="189" y="2"/>
                  </a:lnTo>
                  <a:lnTo>
                    <a:pt x="184" y="5"/>
                  </a:lnTo>
                  <a:lnTo>
                    <a:pt x="181" y="7"/>
                  </a:lnTo>
                  <a:lnTo>
                    <a:pt x="179" y="9"/>
                  </a:lnTo>
                  <a:lnTo>
                    <a:pt x="177" y="13"/>
                  </a:lnTo>
                  <a:lnTo>
                    <a:pt x="175" y="13"/>
                  </a:lnTo>
                  <a:lnTo>
                    <a:pt x="173" y="12"/>
                  </a:lnTo>
                  <a:lnTo>
                    <a:pt x="170" y="12"/>
                  </a:lnTo>
                  <a:lnTo>
                    <a:pt x="166" y="13"/>
                  </a:lnTo>
                  <a:lnTo>
                    <a:pt x="164" y="12"/>
                  </a:lnTo>
                  <a:lnTo>
                    <a:pt x="160" y="13"/>
                  </a:lnTo>
                  <a:lnTo>
                    <a:pt x="158" y="13"/>
                  </a:lnTo>
                  <a:lnTo>
                    <a:pt x="156" y="13"/>
                  </a:lnTo>
                  <a:lnTo>
                    <a:pt x="155" y="14"/>
                  </a:lnTo>
                  <a:lnTo>
                    <a:pt x="152" y="14"/>
                  </a:lnTo>
                  <a:lnTo>
                    <a:pt x="147" y="15"/>
                  </a:lnTo>
                  <a:lnTo>
                    <a:pt x="143" y="14"/>
                  </a:lnTo>
                  <a:lnTo>
                    <a:pt x="141" y="14"/>
                  </a:lnTo>
                  <a:lnTo>
                    <a:pt x="138" y="16"/>
                  </a:lnTo>
                  <a:lnTo>
                    <a:pt x="136" y="19"/>
                  </a:lnTo>
                  <a:lnTo>
                    <a:pt x="133" y="20"/>
                  </a:lnTo>
                  <a:lnTo>
                    <a:pt x="130" y="22"/>
                  </a:lnTo>
                  <a:lnTo>
                    <a:pt x="126" y="22"/>
                  </a:lnTo>
                  <a:lnTo>
                    <a:pt x="122" y="21"/>
                  </a:lnTo>
                  <a:lnTo>
                    <a:pt x="119" y="20"/>
                  </a:lnTo>
                  <a:lnTo>
                    <a:pt x="115" y="20"/>
                  </a:lnTo>
                  <a:lnTo>
                    <a:pt x="110" y="22"/>
                  </a:lnTo>
                  <a:lnTo>
                    <a:pt x="107" y="22"/>
                  </a:lnTo>
                  <a:lnTo>
                    <a:pt x="106" y="21"/>
                  </a:lnTo>
                  <a:lnTo>
                    <a:pt x="103" y="21"/>
                  </a:lnTo>
                  <a:lnTo>
                    <a:pt x="100" y="22"/>
                  </a:lnTo>
                  <a:lnTo>
                    <a:pt x="97" y="21"/>
                  </a:lnTo>
                  <a:lnTo>
                    <a:pt x="96" y="23"/>
                  </a:lnTo>
                  <a:lnTo>
                    <a:pt x="95" y="26"/>
                  </a:lnTo>
                  <a:lnTo>
                    <a:pt x="95" y="28"/>
                  </a:lnTo>
                  <a:lnTo>
                    <a:pt x="94" y="31"/>
                  </a:lnTo>
                  <a:lnTo>
                    <a:pt x="91" y="33"/>
                  </a:lnTo>
                  <a:lnTo>
                    <a:pt x="90" y="36"/>
                  </a:lnTo>
                  <a:lnTo>
                    <a:pt x="88" y="38"/>
                  </a:lnTo>
                  <a:lnTo>
                    <a:pt x="86" y="40"/>
                  </a:lnTo>
                  <a:lnTo>
                    <a:pt x="88" y="41"/>
                  </a:lnTo>
                  <a:lnTo>
                    <a:pt x="89" y="42"/>
                  </a:lnTo>
                  <a:lnTo>
                    <a:pt x="91" y="43"/>
                  </a:lnTo>
                  <a:lnTo>
                    <a:pt x="91" y="44"/>
                  </a:lnTo>
                  <a:lnTo>
                    <a:pt x="89" y="45"/>
                  </a:lnTo>
                  <a:lnTo>
                    <a:pt x="89" y="46"/>
                  </a:lnTo>
                  <a:lnTo>
                    <a:pt x="87" y="46"/>
                  </a:lnTo>
                  <a:lnTo>
                    <a:pt x="84" y="47"/>
                  </a:lnTo>
                  <a:lnTo>
                    <a:pt x="83" y="48"/>
                  </a:lnTo>
                  <a:lnTo>
                    <a:pt x="81" y="47"/>
                  </a:lnTo>
                  <a:lnTo>
                    <a:pt x="78" y="48"/>
                  </a:lnTo>
                  <a:lnTo>
                    <a:pt x="76" y="48"/>
                  </a:lnTo>
                  <a:lnTo>
                    <a:pt x="75" y="47"/>
                  </a:lnTo>
                  <a:lnTo>
                    <a:pt x="74" y="50"/>
                  </a:lnTo>
                  <a:lnTo>
                    <a:pt x="73" y="52"/>
                  </a:lnTo>
                  <a:lnTo>
                    <a:pt x="73" y="55"/>
                  </a:lnTo>
                  <a:lnTo>
                    <a:pt x="75" y="57"/>
                  </a:lnTo>
                  <a:lnTo>
                    <a:pt x="78" y="58"/>
                  </a:lnTo>
                  <a:lnTo>
                    <a:pt x="79" y="60"/>
                  </a:lnTo>
                  <a:lnTo>
                    <a:pt x="80" y="61"/>
                  </a:lnTo>
                  <a:lnTo>
                    <a:pt x="79" y="62"/>
                  </a:lnTo>
                  <a:lnTo>
                    <a:pt x="79" y="65"/>
                  </a:lnTo>
                  <a:lnTo>
                    <a:pt x="80" y="66"/>
                  </a:lnTo>
                  <a:lnTo>
                    <a:pt x="82" y="67"/>
                  </a:lnTo>
                  <a:lnTo>
                    <a:pt x="82" y="70"/>
                  </a:lnTo>
                  <a:lnTo>
                    <a:pt x="82" y="73"/>
                  </a:lnTo>
                  <a:lnTo>
                    <a:pt x="83" y="75"/>
                  </a:lnTo>
                  <a:lnTo>
                    <a:pt x="84" y="76"/>
                  </a:lnTo>
                  <a:lnTo>
                    <a:pt x="84" y="78"/>
                  </a:lnTo>
                  <a:lnTo>
                    <a:pt x="82" y="81"/>
                  </a:lnTo>
                  <a:lnTo>
                    <a:pt x="81" y="85"/>
                  </a:lnTo>
                  <a:lnTo>
                    <a:pt x="81" y="88"/>
                  </a:lnTo>
                  <a:lnTo>
                    <a:pt x="83" y="91"/>
                  </a:lnTo>
                  <a:lnTo>
                    <a:pt x="87" y="95"/>
                  </a:lnTo>
                  <a:lnTo>
                    <a:pt x="90" y="96"/>
                  </a:lnTo>
                  <a:lnTo>
                    <a:pt x="92" y="98"/>
                  </a:lnTo>
                  <a:lnTo>
                    <a:pt x="93" y="100"/>
                  </a:lnTo>
                  <a:lnTo>
                    <a:pt x="94" y="102"/>
                  </a:lnTo>
                  <a:lnTo>
                    <a:pt x="94" y="104"/>
                  </a:lnTo>
                  <a:lnTo>
                    <a:pt x="95" y="106"/>
                  </a:lnTo>
                  <a:lnTo>
                    <a:pt x="96" y="107"/>
                  </a:lnTo>
                  <a:lnTo>
                    <a:pt x="98" y="110"/>
                  </a:lnTo>
                  <a:lnTo>
                    <a:pt x="99" y="112"/>
                  </a:lnTo>
                  <a:lnTo>
                    <a:pt x="100" y="113"/>
                  </a:lnTo>
                  <a:lnTo>
                    <a:pt x="102" y="114"/>
                  </a:lnTo>
                  <a:lnTo>
                    <a:pt x="103" y="116"/>
                  </a:lnTo>
                  <a:lnTo>
                    <a:pt x="102" y="119"/>
                  </a:lnTo>
                  <a:lnTo>
                    <a:pt x="102" y="122"/>
                  </a:lnTo>
                  <a:lnTo>
                    <a:pt x="106" y="124"/>
                  </a:lnTo>
                  <a:lnTo>
                    <a:pt x="108" y="125"/>
                  </a:lnTo>
                  <a:lnTo>
                    <a:pt x="109" y="127"/>
                  </a:lnTo>
                  <a:lnTo>
                    <a:pt x="109" y="130"/>
                  </a:lnTo>
                  <a:lnTo>
                    <a:pt x="110" y="134"/>
                  </a:lnTo>
                  <a:lnTo>
                    <a:pt x="109" y="134"/>
                  </a:lnTo>
                  <a:lnTo>
                    <a:pt x="109" y="135"/>
                  </a:lnTo>
                  <a:lnTo>
                    <a:pt x="108" y="136"/>
                  </a:lnTo>
                  <a:lnTo>
                    <a:pt x="107" y="137"/>
                  </a:lnTo>
                  <a:lnTo>
                    <a:pt x="106" y="136"/>
                  </a:lnTo>
                  <a:lnTo>
                    <a:pt x="106" y="138"/>
                  </a:lnTo>
                  <a:lnTo>
                    <a:pt x="103" y="138"/>
                  </a:lnTo>
                  <a:lnTo>
                    <a:pt x="103" y="139"/>
                  </a:lnTo>
                  <a:lnTo>
                    <a:pt x="103" y="139"/>
                  </a:lnTo>
                  <a:lnTo>
                    <a:pt x="102" y="139"/>
                  </a:lnTo>
                  <a:lnTo>
                    <a:pt x="101" y="140"/>
                  </a:lnTo>
                  <a:lnTo>
                    <a:pt x="100" y="140"/>
                  </a:lnTo>
                  <a:lnTo>
                    <a:pt x="98" y="141"/>
                  </a:lnTo>
                  <a:lnTo>
                    <a:pt x="97" y="141"/>
                  </a:lnTo>
                  <a:lnTo>
                    <a:pt x="95" y="141"/>
                  </a:lnTo>
                  <a:lnTo>
                    <a:pt x="94" y="142"/>
                  </a:lnTo>
                  <a:lnTo>
                    <a:pt x="94" y="144"/>
                  </a:lnTo>
                  <a:lnTo>
                    <a:pt x="93" y="144"/>
                  </a:lnTo>
                  <a:lnTo>
                    <a:pt x="92" y="145"/>
                  </a:lnTo>
                  <a:lnTo>
                    <a:pt x="91" y="146"/>
                  </a:lnTo>
                  <a:lnTo>
                    <a:pt x="89" y="146"/>
                  </a:lnTo>
                  <a:lnTo>
                    <a:pt x="87" y="145"/>
                  </a:lnTo>
                  <a:lnTo>
                    <a:pt x="85" y="145"/>
                  </a:lnTo>
                  <a:lnTo>
                    <a:pt x="84" y="146"/>
                  </a:lnTo>
                  <a:lnTo>
                    <a:pt x="83" y="147"/>
                  </a:lnTo>
                  <a:lnTo>
                    <a:pt x="82" y="149"/>
                  </a:lnTo>
                  <a:lnTo>
                    <a:pt x="80" y="151"/>
                  </a:lnTo>
                  <a:lnTo>
                    <a:pt x="78" y="153"/>
                  </a:lnTo>
                  <a:lnTo>
                    <a:pt x="78" y="153"/>
                  </a:lnTo>
                  <a:lnTo>
                    <a:pt x="78" y="154"/>
                  </a:lnTo>
                  <a:lnTo>
                    <a:pt x="78" y="154"/>
                  </a:lnTo>
                  <a:lnTo>
                    <a:pt x="76" y="154"/>
                  </a:lnTo>
                  <a:lnTo>
                    <a:pt x="75" y="153"/>
                  </a:lnTo>
                  <a:lnTo>
                    <a:pt x="74" y="152"/>
                  </a:lnTo>
                  <a:lnTo>
                    <a:pt x="72" y="153"/>
                  </a:lnTo>
                  <a:lnTo>
                    <a:pt x="71" y="152"/>
                  </a:lnTo>
                  <a:lnTo>
                    <a:pt x="69" y="152"/>
                  </a:lnTo>
                  <a:lnTo>
                    <a:pt x="68" y="154"/>
                  </a:lnTo>
                  <a:lnTo>
                    <a:pt x="67" y="154"/>
                  </a:lnTo>
                  <a:lnTo>
                    <a:pt x="66" y="152"/>
                  </a:lnTo>
                  <a:lnTo>
                    <a:pt x="65" y="151"/>
                  </a:lnTo>
                  <a:lnTo>
                    <a:pt x="65" y="149"/>
                  </a:lnTo>
                  <a:lnTo>
                    <a:pt x="64" y="148"/>
                  </a:lnTo>
                  <a:lnTo>
                    <a:pt x="63" y="147"/>
                  </a:lnTo>
                  <a:lnTo>
                    <a:pt x="60" y="147"/>
                  </a:lnTo>
                  <a:lnTo>
                    <a:pt x="58" y="147"/>
                  </a:lnTo>
                  <a:lnTo>
                    <a:pt x="57" y="146"/>
                  </a:lnTo>
                  <a:lnTo>
                    <a:pt x="56" y="146"/>
                  </a:lnTo>
                  <a:lnTo>
                    <a:pt x="54" y="146"/>
                  </a:lnTo>
                  <a:lnTo>
                    <a:pt x="54" y="145"/>
                  </a:lnTo>
                  <a:lnTo>
                    <a:pt x="54" y="144"/>
                  </a:lnTo>
                  <a:lnTo>
                    <a:pt x="52" y="144"/>
                  </a:lnTo>
                  <a:lnTo>
                    <a:pt x="50" y="143"/>
                  </a:lnTo>
                  <a:lnTo>
                    <a:pt x="50" y="143"/>
                  </a:lnTo>
                  <a:lnTo>
                    <a:pt x="49" y="142"/>
                  </a:lnTo>
                  <a:lnTo>
                    <a:pt x="48" y="144"/>
                  </a:lnTo>
                  <a:lnTo>
                    <a:pt x="47" y="143"/>
                  </a:lnTo>
                  <a:lnTo>
                    <a:pt x="46" y="143"/>
                  </a:lnTo>
                  <a:lnTo>
                    <a:pt x="44" y="144"/>
                  </a:lnTo>
                  <a:lnTo>
                    <a:pt x="42" y="144"/>
                  </a:lnTo>
                  <a:lnTo>
                    <a:pt x="41" y="144"/>
                  </a:lnTo>
                  <a:lnTo>
                    <a:pt x="39" y="145"/>
                  </a:lnTo>
                  <a:lnTo>
                    <a:pt x="39" y="145"/>
                  </a:lnTo>
                  <a:lnTo>
                    <a:pt x="38" y="144"/>
                  </a:lnTo>
                  <a:lnTo>
                    <a:pt x="36" y="143"/>
                  </a:lnTo>
                  <a:lnTo>
                    <a:pt x="32" y="144"/>
                  </a:lnTo>
                  <a:lnTo>
                    <a:pt x="28" y="144"/>
                  </a:lnTo>
                  <a:lnTo>
                    <a:pt x="22" y="144"/>
                  </a:lnTo>
                  <a:lnTo>
                    <a:pt x="19" y="144"/>
                  </a:lnTo>
                  <a:lnTo>
                    <a:pt x="18" y="146"/>
                  </a:lnTo>
                  <a:lnTo>
                    <a:pt x="19" y="149"/>
                  </a:lnTo>
                  <a:lnTo>
                    <a:pt x="21" y="152"/>
                  </a:lnTo>
                  <a:lnTo>
                    <a:pt x="22" y="157"/>
                  </a:lnTo>
                  <a:lnTo>
                    <a:pt x="22" y="158"/>
                  </a:lnTo>
                  <a:lnTo>
                    <a:pt x="21" y="158"/>
                  </a:lnTo>
                  <a:lnTo>
                    <a:pt x="26" y="168"/>
                  </a:lnTo>
                  <a:lnTo>
                    <a:pt x="32" y="180"/>
                  </a:lnTo>
                  <a:lnTo>
                    <a:pt x="34" y="181"/>
                  </a:lnTo>
                  <a:lnTo>
                    <a:pt x="35" y="183"/>
                  </a:lnTo>
                  <a:lnTo>
                    <a:pt x="36" y="186"/>
                  </a:lnTo>
                  <a:lnTo>
                    <a:pt x="34" y="187"/>
                  </a:lnTo>
                  <a:lnTo>
                    <a:pt x="35" y="188"/>
                  </a:lnTo>
                  <a:lnTo>
                    <a:pt x="30" y="196"/>
                  </a:lnTo>
                  <a:lnTo>
                    <a:pt x="22" y="203"/>
                  </a:lnTo>
                  <a:lnTo>
                    <a:pt x="15" y="211"/>
                  </a:lnTo>
                  <a:lnTo>
                    <a:pt x="14" y="210"/>
                  </a:lnTo>
                  <a:lnTo>
                    <a:pt x="12" y="209"/>
                  </a:lnTo>
                  <a:lnTo>
                    <a:pt x="11" y="209"/>
                  </a:lnTo>
                  <a:lnTo>
                    <a:pt x="10" y="208"/>
                  </a:lnTo>
                  <a:lnTo>
                    <a:pt x="7" y="209"/>
                  </a:lnTo>
                  <a:lnTo>
                    <a:pt x="7" y="208"/>
                  </a:lnTo>
                  <a:lnTo>
                    <a:pt x="6" y="208"/>
                  </a:lnTo>
                  <a:lnTo>
                    <a:pt x="4" y="209"/>
                  </a:lnTo>
                  <a:lnTo>
                    <a:pt x="4" y="211"/>
                  </a:lnTo>
                  <a:lnTo>
                    <a:pt x="5" y="213"/>
                  </a:lnTo>
                  <a:lnTo>
                    <a:pt x="6" y="214"/>
                  </a:lnTo>
                  <a:lnTo>
                    <a:pt x="6" y="217"/>
                  </a:lnTo>
                  <a:lnTo>
                    <a:pt x="6" y="220"/>
                  </a:lnTo>
                  <a:lnTo>
                    <a:pt x="6" y="220"/>
                  </a:lnTo>
                  <a:lnTo>
                    <a:pt x="6" y="220"/>
                  </a:lnTo>
                  <a:lnTo>
                    <a:pt x="5" y="220"/>
                  </a:lnTo>
                  <a:lnTo>
                    <a:pt x="4" y="219"/>
                  </a:lnTo>
                  <a:lnTo>
                    <a:pt x="1" y="221"/>
                  </a:lnTo>
                  <a:lnTo>
                    <a:pt x="0" y="223"/>
                  </a:lnTo>
                  <a:lnTo>
                    <a:pt x="0" y="224"/>
                  </a:lnTo>
                  <a:lnTo>
                    <a:pt x="1" y="225"/>
                  </a:lnTo>
                  <a:lnTo>
                    <a:pt x="1" y="226"/>
                  </a:lnTo>
                  <a:lnTo>
                    <a:pt x="3" y="227"/>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72" name="Google Shape;1572;p59" descr="{&quot;Key&quot;:&quot;bungoma&quot;,&quot;Name&quot;:&quot;Bungoma&quot;,&quot;Value&quot;:49.0,&quot;Formula&quot;:&quot;49&quot;,&quot;Text&quot;:&quot;49&quot;,&quot;OfficeApplication&quot;:1,&quot;HasValue&quot;:true}"/>
            <p:cNvSpPr/>
            <p:nvPr/>
          </p:nvSpPr>
          <p:spPr>
            <a:xfrm>
              <a:off x="1268133" y="2951794"/>
              <a:ext cx="382292" cy="393713"/>
            </a:xfrm>
            <a:custGeom>
              <a:avLst/>
              <a:gdLst/>
              <a:ahLst/>
              <a:cxnLst/>
              <a:rect l="l" t="t" r="r" b="b"/>
              <a:pathLst>
                <a:path w="307" h="315" extrusionOk="0">
                  <a:moveTo>
                    <a:pt x="12" y="296"/>
                  </a:moveTo>
                  <a:lnTo>
                    <a:pt x="12" y="296"/>
                  </a:lnTo>
                  <a:lnTo>
                    <a:pt x="12" y="297"/>
                  </a:lnTo>
                  <a:lnTo>
                    <a:pt x="13" y="298"/>
                  </a:lnTo>
                  <a:lnTo>
                    <a:pt x="14" y="297"/>
                  </a:lnTo>
                  <a:lnTo>
                    <a:pt x="16" y="296"/>
                  </a:lnTo>
                  <a:lnTo>
                    <a:pt x="18" y="295"/>
                  </a:lnTo>
                  <a:lnTo>
                    <a:pt x="19" y="294"/>
                  </a:lnTo>
                  <a:lnTo>
                    <a:pt x="22" y="294"/>
                  </a:lnTo>
                  <a:lnTo>
                    <a:pt x="24" y="294"/>
                  </a:lnTo>
                  <a:lnTo>
                    <a:pt x="25" y="294"/>
                  </a:lnTo>
                  <a:lnTo>
                    <a:pt x="27" y="295"/>
                  </a:lnTo>
                  <a:lnTo>
                    <a:pt x="29" y="296"/>
                  </a:lnTo>
                  <a:lnTo>
                    <a:pt x="31" y="298"/>
                  </a:lnTo>
                  <a:lnTo>
                    <a:pt x="34" y="297"/>
                  </a:lnTo>
                  <a:lnTo>
                    <a:pt x="37" y="296"/>
                  </a:lnTo>
                  <a:lnTo>
                    <a:pt x="39" y="296"/>
                  </a:lnTo>
                  <a:lnTo>
                    <a:pt x="41" y="296"/>
                  </a:lnTo>
                  <a:lnTo>
                    <a:pt x="41" y="296"/>
                  </a:lnTo>
                  <a:lnTo>
                    <a:pt x="41" y="297"/>
                  </a:lnTo>
                  <a:lnTo>
                    <a:pt x="42" y="297"/>
                  </a:lnTo>
                  <a:lnTo>
                    <a:pt x="43" y="298"/>
                  </a:lnTo>
                  <a:lnTo>
                    <a:pt x="44" y="297"/>
                  </a:lnTo>
                  <a:lnTo>
                    <a:pt x="45" y="296"/>
                  </a:lnTo>
                  <a:lnTo>
                    <a:pt x="46" y="295"/>
                  </a:lnTo>
                  <a:lnTo>
                    <a:pt x="47" y="294"/>
                  </a:lnTo>
                  <a:lnTo>
                    <a:pt x="48" y="293"/>
                  </a:lnTo>
                  <a:lnTo>
                    <a:pt x="49" y="292"/>
                  </a:lnTo>
                  <a:lnTo>
                    <a:pt x="51" y="291"/>
                  </a:lnTo>
                  <a:lnTo>
                    <a:pt x="52" y="291"/>
                  </a:lnTo>
                  <a:lnTo>
                    <a:pt x="53" y="290"/>
                  </a:lnTo>
                  <a:lnTo>
                    <a:pt x="54" y="290"/>
                  </a:lnTo>
                  <a:lnTo>
                    <a:pt x="55" y="292"/>
                  </a:lnTo>
                  <a:lnTo>
                    <a:pt x="55" y="293"/>
                  </a:lnTo>
                  <a:lnTo>
                    <a:pt x="56" y="295"/>
                  </a:lnTo>
                  <a:lnTo>
                    <a:pt x="57" y="296"/>
                  </a:lnTo>
                  <a:lnTo>
                    <a:pt x="58" y="298"/>
                  </a:lnTo>
                  <a:lnTo>
                    <a:pt x="58" y="299"/>
                  </a:lnTo>
                  <a:lnTo>
                    <a:pt x="58" y="300"/>
                  </a:lnTo>
                  <a:lnTo>
                    <a:pt x="61" y="301"/>
                  </a:lnTo>
                  <a:lnTo>
                    <a:pt x="63" y="301"/>
                  </a:lnTo>
                  <a:lnTo>
                    <a:pt x="64" y="302"/>
                  </a:lnTo>
                  <a:lnTo>
                    <a:pt x="65" y="303"/>
                  </a:lnTo>
                  <a:lnTo>
                    <a:pt x="65" y="303"/>
                  </a:lnTo>
                  <a:lnTo>
                    <a:pt x="66" y="304"/>
                  </a:lnTo>
                  <a:lnTo>
                    <a:pt x="68" y="305"/>
                  </a:lnTo>
                  <a:lnTo>
                    <a:pt x="69" y="306"/>
                  </a:lnTo>
                  <a:lnTo>
                    <a:pt x="71" y="306"/>
                  </a:lnTo>
                  <a:lnTo>
                    <a:pt x="72" y="306"/>
                  </a:lnTo>
                  <a:lnTo>
                    <a:pt x="73" y="305"/>
                  </a:lnTo>
                  <a:lnTo>
                    <a:pt x="73" y="304"/>
                  </a:lnTo>
                  <a:lnTo>
                    <a:pt x="74" y="301"/>
                  </a:lnTo>
                  <a:lnTo>
                    <a:pt x="75" y="298"/>
                  </a:lnTo>
                  <a:lnTo>
                    <a:pt x="76" y="297"/>
                  </a:lnTo>
                  <a:lnTo>
                    <a:pt x="78" y="296"/>
                  </a:lnTo>
                  <a:lnTo>
                    <a:pt x="81" y="297"/>
                  </a:lnTo>
                  <a:lnTo>
                    <a:pt x="81" y="297"/>
                  </a:lnTo>
                  <a:lnTo>
                    <a:pt x="82" y="296"/>
                  </a:lnTo>
                  <a:lnTo>
                    <a:pt x="83" y="297"/>
                  </a:lnTo>
                  <a:lnTo>
                    <a:pt x="84" y="298"/>
                  </a:lnTo>
                  <a:lnTo>
                    <a:pt x="84" y="298"/>
                  </a:lnTo>
                  <a:lnTo>
                    <a:pt x="85" y="298"/>
                  </a:lnTo>
                  <a:lnTo>
                    <a:pt x="89" y="300"/>
                  </a:lnTo>
                  <a:lnTo>
                    <a:pt x="92" y="301"/>
                  </a:lnTo>
                  <a:lnTo>
                    <a:pt x="93" y="302"/>
                  </a:lnTo>
                  <a:lnTo>
                    <a:pt x="94" y="302"/>
                  </a:lnTo>
                  <a:lnTo>
                    <a:pt x="95" y="303"/>
                  </a:lnTo>
                  <a:lnTo>
                    <a:pt x="96" y="304"/>
                  </a:lnTo>
                  <a:lnTo>
                    <a:pt x="96" y="306"/>
                  </a:lnTo>
                  <a:lnTo>
                    <a:pt x="96" y="308"/>
                  </a:lnTo>
                  <a:lnTo>
                    <a:pt x="97" y="309"/>
                  </a:lnTo>
                  <a:lnTo>
                    <a:pt x="97" y="310"/>
                  </a:lnTo>
                  <a:lnTo>
                    <a:pt x="97" y="312"/>
                  </a:lnTo>
                  <a:lnTo>
                    <a:pt x="97" y="314"/>
                  </a:lnTo>
                  <a:lnTo>
                    <a:pt x="97" y="314"/>
                  </a:lnTo>
                  <a:lnTo>
                    <a:pt x="97" y="314"/>
                  </a:lnTo>
                  <a:lnTo>
                    <a:pt x="97" y="315"/>
                  </a:lnTo>
                  <a:lnTo>
                    <a:pt x="98" y="315"/>
                  </a:lnTo>
                  <a:lnTo>
                    <a:pt x="98" y="314"/>
                  </a:lnTo>
                  <a:lnTo>
                    <a:pt x="99" y="312"/>
                  </a:lnTo>
                  <a:lnTo>
                    <a:pt x="99" y="310"/>
                  </a:lnTo>
                  <a:lnTo>
                    <a:pt x="99" y="308"/>
                  </a:lnTo>
                  <a:lnTo>
                    <a:pt x="99" y="307"/>
                  </a:lnTo>
                  <a:lnTo>
                    <a:pt x="102" y="305"/>
                  </a:lnTo>
                  <a:lnTo>
                    <a:pt x="104" y="304"/>
                  </a:lnTo>
                  <a:lnTo>
                    <a:pt x="107" y="304"/>
                  </a:lnTo>
                  <a:lnTo>
                    <a:pt x="107" y="305"/>
                  </a:lnTo>
                  <a:lnTo>
                    <a:pt x="108" y="306"/>
                  </a:lnTo>
                  <a:lnTo>
                    <a:pt x="108" y="306"/>
                  </a:lnTo>
                  <a:lnTo>
                    <a:pt x="109" y="304"/>
                  </a:lnTo>
                  <a:lnTo>
                    <a:pt x="110" y="303"/>
                  </a:lnTo>
                  <a:lnTo>
                    <a:pt x="111" y="301"/>
                  </a:lnTo>
                  <a:lnTo>
                    <a:pt x="113" y="299"/>
                  </a:lnTo>
                  <a:lnTo>
                    <a:pt x="115" y="298"/>
                  </a:lnTo>
                  <a:lnTo>
                    <a:pt x="116" y="299"/>
                  </a:lnTo>
                  <a:lnTo>
                    <a:pt x="116" y="298"/>
                  </a:lnTo>
                  <a:lnTo>
                    <a:pt x="116" y="298"/>
                  </a:lnTo>
                  <a:lnTo>
                    <a:pt x="117" y="299"/>
                  </a:lnTo>
                  <a:lnTo>
                    <a:pt x="117" y="300"/>
                  </a:lnTo>
                  <a:lnTo>
                    <a:pt x="117" y="302"/>
                  </a:lnTo>
                  <a:lnTo>
                    <a:pt x="118" y="302"/>
                  </a:lnTo>
                  <a:lnTo>
                    <a:pt x="119" y="303"/>
                  </a:lnTo>
                  <a:lnTo>
                    <a:pt x="121" y="303"/>
                  </a:lnTo>
                  <a:lnTo>
                    <a:pt x="121" y="303"/>
                  </a:lnTo>
                  <a:lnTo>
                    <a:pt x="121" y="303"/>
                  </a:lnTo>
                  <a:lnTo>
                    <a:pt x="122" y="303"/>
                  </a:lnTo>
                  <a:lnTo>
                    <a:pt x="123" y="303"/>
                  </a:lnTo>
                  <a:lnTo>
                    <a:pt x="125" y="301"/>
                  </a:lnTo>
                  <a:lnTo>
                    <a:pt x="127" y="301"/>
                  </a:lnTo>
                  <a:lnTo>
                    <a:pt x="128" y="299"/>
                  </a:lnTo>
                  <a:lnTo>
                    <a:pt x="130" y="298"/>
                  </a:lnTo>
                  <a:lnTo>
                    <a:pt x="131" y="298"/>
                  </a:lnTo>
                  <a:lnTo>
                    <a:pt x="132" y="298"/>
                  </a:lnTo>
                  <a:lnTo>
                    <a:pt x="134" y="296"/>
                  </a:lnTo>
                  <a:lnTo>
                    <a:pt x="135" y="294"/>
                  </a:lnTo>
                  <a:lnTo>
                    <a:pt x="136" y="295"/>
                  </a:lnTo>
                  <a:lnTo>
                    <a:pt x="136" y="295"/>
                  </a:lnTo>
                  <a:lnTo>
                    <a:pt x="137" y="295"/>
                  </a:lnTo>
                  <a:lnTo>
                    <a:pt x="138" y="294"/>
                  </a:lnTo>
                  <a:lnTo>
                    <a:pt x="138" y="292"/>
                  </a:lnTo>
                  <a:lnTo>
                    <a:pt x="138" y="291"/>
                  </a:lnTo>
                  <a:lnTo>
                    <a:pt x="138" y="290"/>
                  </a:lnTo>
                  <a:lnTo>
                    <a:pt x="138" y="289"/>
                  </a:lnTo>
                  <a:lnTo>
                    <a:pt x="138" y="288"/>
                  </a:lnTo>
                  <a:lnTo>
                    <a:pt x="139" y="289"/>
                  </a:lnTo>
                  <a:lnTo>
                    <a:pt x="140" y="289"/>
                  </a:lnTo>
                  <a:lnTo>
                    <a:pt x="141" y="289"/>
                  </a:lnTo>
                  <a:lnTo>
                    <a:pt x="141" y="287"/>
                  </a:lnTo>
                  <a:lnTo>
                    <a:pt x="142" y="286"/>
                  </a:lnTo>
                  <a:lnTo>
                    <a:pt x="144" y="281"/>
                  </a:lnTo>
                  <a:lnTo>
                    <a:pt x="146" y="279"/>
                  </a:lnTo>
                  <a:lnTo>
                    <a:pt x="148" y="278"/>
                  </a:lnTo>
                  <a:lnTo>
                    <a:pt x="150" y="279"/>
                  </a:lnTo>
                  <a:lnTo>
                    <a:pt x="151" y="278"/>
                  </a:lnTo>
                  <a:lnTo>
                    <a:pt x="153" y="276"/>
                  </a:lnTo>
                  <a:lnTo>
                    <a:pt x="156" y="276"/>
                  </a:lnTo>
                  <a:lnTo>
                    <a:pt x="158" y="274"/>
                  </a:lnTo>
                  <a:lnTo>
                    <a:pt x="161" y="272"/>
                  </a:lnTo>
                  <a:lnTo>
                    <a:pt x="162" y="269"/>
                  </a:lnTo>
                  <a:lnTo>
                    <a:pt x="165" y="264"/>
                  </a:lnTo>
                  <a:lnTo>
                    <a:pt x="167" y="264"/>
                  </a:lnTo>
                  <a:lnTo>
                    <a:pt x="169" y="263"/>
                  </a:lnTo>
                  <a:lnTo>
                    <a:pt x="170" y="262"/>
                  </a:lnTo>
                  <a:lnTo>
                    <a:pt x="173" y="258"/>
                  </a:lnTo>
                  <a:lnTo>
                    <a:pt x="175" y="256"/>
                  </a:lnTo>
                  <a:lnTo>
                    <a:pt x="175" y="255"/>
                  </a:lnTo>
                  <a:lnTo>
                    <a:pt x="175" y="254"/>
                  </a:lnTo>
                  <a:lnTo>
                    <a:pt x="176" y="252"/>
                  </a:lnTo>
                  <a:lnTo>
                    <a:pt x="178" y="251"/>
                  </a:lnTo>
                  <a:lnTo>
                    <a:pt x="180" y="250"/>
                  </a:lnTo>
                  <a:lnTo>
                    <a:pt x="184" y="248"/>
                  </a:lnTo>
                  <a:lnTo>
                    <a:pt x="188" y="246"/>
                  </a:lnTo>
                  <a:lnTo>
                    <a:pt x="191" y="243"/>
                  </a:lnTo>
                  <a:lnTo>
                    <a:pt x="194" y="242"/>
                  </a:lnTo>
                  <a:lnTo>
                    <a:pt x="194" y="243"/>
                  </a:lnTo>
                  <a:lnTo>
                    <a:pt x="196" y="243"/>
                  </a:lnTo>
                  <a:lnTo>
                    <a:pt x="196" y="243"/>
                  </a:lnTo>
                  <a:lnTo>
                    <a:pt x="194" y="242"/>
                  </a:lnTo>
                  <a:lnTo>
                    <a:pt x="194" y="242"/>
                  </a:lnTo>
                  <a:lnTo>
                    <a:pt x="195" y="241"/>
                  </a:lnTo>
                  <a:lnTo>
                    <a:pt x="195" y="241"/>
                  </a:lnTo>
                  <a:lnTo>
                    <a:pt x="194" y="241"/>
                  </a:lnTo>
                  <a:lnTo>
                    <a:pt x="193" y="240"/>
                  </a:lnTo>
                  <a:lnTo>
                    <a:pt x="193" y="240"/>
                  </a:lnTo>
                  <a:lnTo>
                    <a:pt x="193" y="238"/>
                  </a:lnTo>
                  <a:lnTo>
                    <a:pt x="194" y="238"/>
                  </a:lnTo>
                  <a:lnTo>
                    <a:pt x="195" y="237"/>
                  </a:lnTo>
                  <a:lnTo>
                    <a:pt x="196" y="236"/>
                  </a:lnTo>
                  <a:lnTo>
                    <a:pt x="197" y="235"/>
                  </a:lnTo>
                  <a:lnTo>
                    <a:pt x="198" y="233"/>
                  </a:lnTo>
                  <a:lnTo>
                    <a:pt x="198" y="232"/>
                  </a:lnTo>
                  <a:lnTo>
                    <a:pt x="199" y="231"/>
                  </a:lnTo>
                  <a:lnTo>
                    <a:pt x="201" y="231"/>
                  </a:lnTo>
                  <a:lnTo>
                    <a:pt x="203" y="230"/>
                  </a:lnTo>
                  <a:lnTo>
                    <a:pt x="204" y="230"/>
                  </a:lnTo>
                  <a:lnTo>
                    <a:pt x="205" y="228"/>
                  </a:lnTo>
                  <a:lnTo>
                    <a:pt x="206" y="227"/>
                  </a:lnTo>
                  <a:lnTo>
                    <a:pt x="207" y="226"/>
                  </a:lnTo>
                  <a:lnTo>
                    <a:pt x="208" y="225"/>
                  </a:lnTo>
                  <a:lnTo>
                    <a:pt x="209" y="223"/>
                  </a:lnTo>
                  <a:lnTo>
                    <a:pt x="209" y="223"/>
                  </a:lnTo>
                  <a:lnTo>
                    <a:pt x="208" y="221"/>
                  </a:lnTo>
                  <a:lnTo>
                    <a:pt x="208" y="220"/>
                  </a:lnTo>
                  <a:lnTo>
                    <a:pt x="208" y="219"/>
                  </a:lnTo>
                  <a:lnTo>
                    <a:pt x="209" y="218"/>
                  </a:lnTo>
                  <a:lnTo>
                    <a:pt x="210" y="217"/>
                  </a:lnTo>
                  <a:lnTo>
                    <a:pt x="210" y="215"/>
                  </a:lnTo>
                  <a:lnTo>
                    <a:pt x="210" y="215"/>
                  </a:lnTo>
                  <a:lnTo>
                    <a:pt x="210" y="214"/>
                  </a:lnTo>
                  <a:lnTo>
                    <a:pt x="210" y="214"/>
                  </a:lnTo>
                  <a:lnTo>
                    <a:pt x="210" y="214"/>
                  </a:lnTo>
                  <a:lnTo>
                    <a:pt x="211" y="210"/>
                  </a:lnTo>
                  <a:lnTo>
                    <a:pt x="211" y="210"/>
                  </a:lnTo>
                  <a:lnTo>
                    <a:pt x="212" y="207"/>
                  </a:lnTo>
                  <a:lnTo>
                    <a:pt x="216" y="206"/>
                  </a:lnTo>
                  <a:lnTo>
                    <a:pt x="219" y="204"/>
                  </a:lnTo>
                  <a:lnTo>
                    <a:pt x="219" y="204"/>
                  </a:lnTo>
                  <a:lnTo>
                    <a:pt x="219" y="204"/>
                  </a:lnTo>
                  <a:lnTo>
                    <a:pt x="220" y="202"/>
                  </a:lnTo>
                  <a:lnTo>
                    <a:pt x="222" y="201"/>
                  </a:lnTo>
                  <a:lnTo>
                    <a:pt x="223" y="201"/>
                  </a:lnTo>
                  <a:lnTo>
                    <a:pt x="225" y="202"/>
                  </a:lnTo>
                  <a:lnTo>
                    <a:pt x="227" y="202"/>
                  </a:lnTo>
                  <a:lnTo>
                    <a:pt x="230" y="201"/>
                  </a:lnTo>
                  <a:lnTo>
                    <a:pt x="230" y="201"/>
                  </a:lnTo>
                  <a:lnTo>
                    <a:pt x="232" y="200"/>
                  </a:lnTo>
                  <a:lnTo>
                    <a:pt x="234" y="200"/>
                  </a:lnTo>
                  <a:lnTo>
                    <a:pt x="236" y="201"/>
                  </a:lnTo>
                  <a:lnTo>
                    <a:pt x="239" y="201"/>
                  </a:lnTo>
                  <a:lnTo>
                    <a:pt x="242" y="200"/>
                  </a:lnTo>
                  <a:lnTo>
                    <a:pt x="242" y="195"/>
                  </a:lnTo>
                  <a:lnTo>
                    <a:pt x="244" y="193"/>
                  </a:lnTo>
                  <a:lnTo>
                    <a:pt x="246" y="192"/>
                  </a:lnTo>
                  <a:lnTo>
                    <a:pt x="247" y="190"/>
                  </a:lnTo>
                  <a:lnTo>
                    <a:pt x="247" y="189"/>
                  </a:lnTo>
                  <a:lnTo>
                    <a:pt x="247" y="187"/>
                  </a:lnTo>
                  <a:lnTo>
                    <a:pt x="246" y="187"/>
                  </a:lnTo>
                  <a:lnTo>
                    <a:pt x="245" y="185"/>
                  </a:lnTo>
                  <a:lnTo>
                    <a:pt x="244" y="183"/>
                  </a:lnTo>
                  <a:lnTo>
                    <a:pt x="244" y="182"/>
                  </a:lnTo>
                  <a:lnTo>
                    <a:pt x="244" y="182"/>
                  </a:lnTo>
                  <a:lnTo>
                    <a:pt x="244" y="182"/>
                  </a:lnTo>
                  <a:lnTo>
                    <a:pt x="245" y="181"/>
                  </a:lnTo>
                  <a:lnTo>
                    <a:pt x="246" y="180"/>
                  </a:lnTo>
                  <a:lnTo>
                    <a:pt x="246" y="178"/>
                  </a:lnTo>
                  <a:lnTo>
                    <a:pt x="246" y="177"/>
                  </a:lnTo>
                  <a:lnTo>
                    <a:pt x="247" y="176"/>
                  </a:lnTo>
                  <a:lnTo>
                    <a:pt x="247" y="176"/>
                  </a:lnTo>
                  <a:lnTo>
                    <a:pt x="248" y="176"/>
                  </a:lnTo>
                  <a:lnTo>
                    <a:pt x="249" y="176"/>
                  </a:lnTo>
                  <a:lnTo>
                    <a:pt x="251" y="176"/>
                  </a:lnTo>
                  <a:lnTo>
                    <a:pt x="251" y="176"/>
                  </a:lnTo>
                  <a:lnTo>
                    <a:pt x="252" y="176"/>
                  </a:lnTo>
                  <a:lnTo>
                    <a:pt x="252" y="176"/>
                  </a:lnTo>
                  <a:lnTo>
                    <a:pt x="251" y="175"/>
                  </a:lnTo>
                  <a:lnTo>
                    <a:pt x="251" y="174"/>
                  </a:lnTo>
                  <a:lnTo>
                    <a:pt x="251" y="174"/>
                  </a:lnTo>
                  <a:lnTo>
                    <a:pt x="252" y="174"/>
                  </a:lnTo>
                  <a:lnTo>
                    <a:pt x="253" y="172"/>
                  </a:lnTo>
                  <a:lnTo>
                    <a:pt x="255" y="171"/>
                  </a:lnTo>
                  <a:lnTo>
                    <a:pt x="255" y="170"/>
                  </a:lnTo>
                  <a:lnTo>
                    <a:pt x="256" y="170"/>
                  </a:lnTo>
                  <a:lnTo>
                    <a:pt x="257" y="170"/>
                  </a:lnTo>
                  <a:lnTo>
                    <a:pt x="258" y="170"/>
                  </a:lnTo>
                  <a:lnTo>
                    <a:pt x="258" y="170"/>
                  </a:lnTo>
                  <a:lnTo>
                    <a:pt x="258" y="171"/>
                  </a:lnTo>
                  <a:lnTo>
                    <a:pt x="258" y="171"/>
                  </a:lnTo>
                  <a:lnTo>
                    <a:pt x="261" y="169"/>
                  </a:lnTo>
                  <a:lnTo>
                    <a:pt x="264" y="168"/>
                  </a:lnTo>
                  <a:lnTo>
                    <a:pt x="267" y="168"/>
                  </a:lnTo>
                  <a:lnTo>
                    <a:pt x="268" y="169"/>
                  </a:lnTo>
                  <a:lnTo>
                    <a:pt x="269" y="169"/>
                  </a:lnTo>
                  <a:lnTo>
                    <a:pt x="269" y="170"/>
                  </a:lnTo>
                  <a:lnTo>
                    <a:pt x="271" y="170"/>
                  </a:lnTo>
                  <a:lnTo>
                    <a:pt x="271" y="171"/>
                  </a:lnTo>
                  <a:lnTo>
                    <a:pt x="272" y="171"/>
                  </a:lnTo>
                  <a:lnTo>
                    <a:pt x="272" y="172"/>
                  </a:lnTo>
                  <a:lnTo>
                    <a:pt x="274" y="173"/>
                  </a:lnTo>
                  <a:lnTo>
                    <a:pt x="276" y="173"/>
                  </a:lnTo>
                  <a:lnTo>
                    <a:pt x="280" y="171"/>
                  </a:lnTo>
                  <a:lnTo>
                    <a:pt x="282" y="170"/>
                  </a:lnTo>
                  <a:lnTo>
                    <a:pt x="282" y="170"/>
                  </a:lnTo>
                  <a:lnTo>
                    <a:pt x="284" y="172"/>
                  </a:lnTo>
                  <a:lnTo>
                    <a:pt x="285" y="174"/>
                  </a:lnTo>
                  <a:lnTo>
                    <a:pt x="286" y="175"/>
                  </a:lnTo>
                  <a:lnTo>
                    <a:pt x="286" y="175"/>
                  </a:lnTo>
                  <a:lnTo>
                    <a:pt x="286" y="175"/>
                  </a:lnTo>
                  <a:lnTo>
                    <a:pt x="287" y="175"/>
                  </a:lnTo>
                  <a:lnTo>
                    <a:pt x="289" y="175"/>
                  </a:lnTo>
                  <a:lnTo>
                    <a:pt x="289" y="174"/>
                  </a:lnTo>
                  <a:lnTo>
                    <a:pt x="289" y="173"/>
                  </a:lnTo>
                  <a:lnTo>
                    <a:pt x="290" y="172"/>
                  </a:lnTo>
                  <a:lnTo>
                    <a:pt x="291" y="172"/>
                  </a:lnTo>
                  <a:lnTo>
                    <a:pt x="292" y="172"/>
                  </a:lnTo>
                  <a:lnTo>
                    <a:pt x="293" y="173"/>
                  </a:lnTo>
                  <a:lnTo>
                    <a:pt x="293" y="173"/>
                  </a:lnTo>
                  <a:lnTo>
                    <a:pt x="294" y="173"/>
                  </a:lnTo>
                  <a:lnTo>
                    <a:pt x="294" y="172"/>
                  </a:lnTo>
                  <a:lnTo>
                    <a:pt x="294" y="170"/>
                  </a:lnTo>
                  <a:lnTo>
                    <a:pt x="294" y="169"/>
                  </a:lnTo>
                  <a:lnTo>
                    <a:pt x="295" y="168"/>
                  </a:lnTo>
                  <a:lnTo>
                    <a:pt x="296" y="167"/>
                  </a:lnTo>
                  <a:lnTo>
                    <a:pt x="298" y="167"/>
                  </a:lnTo>
                  <a:lnTo>
                    <a:pt x="299" y="166"/>
                  </a:lnTo>
                  <a:lnTo>
                    <a:pt x="301" y="166"/>
                  </a:lnTo>
                  <a:lnTo>
                    <a:pt x="303" y="167"/>
                  </a:lnTo>
                  <a:lnTo>
                    <a:pt x="303" y="167"/>
                  </a:lnTo>
                  <a:lnTo>
                    <a:pt x="303" y="166"/>
                  </a:lnTo>
                  <a:lnTo>
                    <a:pt x="303" y="165"/>
                  </a:lnTo>
                  <a:lnTo>
                    <a:pt x="304" y="165"/>
                  </a:lnTo>
                  <a:lnTo>
                    <a:pt x="305" y="164"/>
                  </a:lnTo>
                  <a:lnTo>
                    <a:pt x="305" y="162"/>
                  </a:lnTo>
                  <a:lnTo>
                    <a:pt x="305" y="159"/>
                  </a:lnTo>
                  <a:lnTo>
                    <a:pt x="305" y="157"/>
                  </a:lnTo>
                  <a:lnTo>
                    <a:pt x="305" y="156"/>
                  </a:lnTo>
                  <a:lnTo>
                    <a:pt x="307" y="156"/>
                  </a:lnTo>
                  <a:lnTo>
                    <a:pt x="306" y="155"/>
                  </a:lnTo>
                  <a:lnTo>
                    <a:pt x="305" y="154"/>
                  </a:lnTo>
                  <a:lnTo>
                    <a:pt x="305" y="152"/>
                  </a:lnTo>
                  <a:lnTo>
                    <a:pt x="305" y="150"/>
                  </a:lnTo>
                  <a:lnTo>
                    <a:pt x="305" y="150"/>
                  </a:lnTo>
                  <a:lnTo>
                    <a:pt x="303" y="148"/>
                  </a:lnTo>
                  <a:lnTo>
                    <a:pt x="301" y="149"/>
                  </a:lnTo>
                  <a:lnTo>
                    <a:pt x="300" y="148"/>
                  </a:lnTo>
                  <a:lnTo>
                    <a:pt x="300" y="147"/>
                  </a:lnTo>
                  <a:lnTo>
                    <a:pt x="298" y="144"/>
                  </a:lnTo>
                  <a:lnTo>
                    <a:pt x="297" y="142"/>
                  </a:lnTo>
                  <a:lnTo>
                    <a:pt x="296" y="141"/>
                  </a:lnTo>
                  <a:lnTo>
                    <a:pt x="294" y="141"/>
                  </a:lnTo>
                  <a:lnTo>
                    <a:pt x="293" y="140"/>
                  </a:lnTo>
                  <a:lnTo>
                    <a:pt x="291" y="139"/>
                  </a:lnTo>
                  <a:lnTo>
                    <a:pt x="291" y="138"/>
                  </a:lnTo>
                  <a:lnTo>
                    <a:pt x="291" y="137"/>
                  </a:lnTo>
                  <a:lnTo>
                    <a:pt x="290" y="135"/>
                  </a:lnTo>
                  <a:lnTo>
                    <a:pt x="291" y="133"/>
                  </a:lnTo>
                  <a:lnTo>
                    <a:pt x="291" y="131"/>
                  </a:lnTo>
                  <a:lnTo>
                    <a:pt x="290" y="129"/>
                  </a:lnTo>
                  <a:lnTo>
                    <a:pt x="290" y="129"/>
                  </a:lnTo>
                  <a:lnTo>
                    <a:pt x="290" y="126"/>
                  </a:lnTo>
                  <a:lnTo>
                    <a:pt x="289" y="125"/>
                  </a:lnTo>
                  <a:lnTo>
                    <a:pt x="287" y="124"/>
                  </a:lnTo>
                  <a:lnTo>
                    <a:pt x="286" y="122"/>
                  </a:lnTo>
                  <a:lnTo>
                    <a:pt x="285" y="121"/>
                  </a:lnTo>
                  <a:lnTo>
                    <a:pt x="285" y="120"/>
                  </a:lnTo>
                  <a:lnTo>
                    <a:pt x="286" y="117"/>
                  </a:lnTo>
                  <a:lnTo>
                    <a:pt x="287" y="112"/>
                  </a:lnTo>
                  <a:lnTo>
                    <a:pt x="287" y="111"/>
                  </a:lnTo>
                  <a:lnTo>
                    <a:pt x="287" y="110"/>
                  </a:lnTo>
                  <a:lnTo>
                    <a:pt x="286" y="112"/>
                  </a:lnTo>
                  <a:lnTo>
                    <a:pt x="285" y="112"/>
                  </a:lnTo>
                  <a:lnTo>
                    <a:pt x="283" y="113"/>
                  </a:lnTo>
                  <a:lnTo>
                    <a:pt x="282" y="113"/>
                  </a:lnTo>
                  <a:lnTo>
                    <a:pt x="281" y="113"/>
                  </a:lnTo>
                  <a:lnTo>
                    <a:pt x="280" y="113"/>
                  </a:lnTo>
                  <a:lnTo>
                    <a:pt x="279" y="113"/>
                  </a:lnTo>
                  <a:lnTo>
                    <a:pt x="278" y="113"/>
                  </a:lnTo>
                  <a:lnTo>
                    <a:pt x="277" y="114"/>
                  </a:lnTo>
                  <a:lnTo>
                    <a:pt x="277" y="114"/>
                  </a:lnTo>
                  <a:lnTo>
                    <a:pt x="272" y="115"/>
                  </a:lnTo>
                  <a:lnTo>
                    <a:pt x="271" y="115"/>
                  </a:lnTo>
                  <a:lnTo>
                    <a:pt x="271" y="113"/>
                  </a:lnTo>
                  <a:lnTo>
                    <a:pt x="263" y="115"/>
                  </a:lnTo>
                  <a:lnTo>
                    <a:pt x="263" y="115"/>
                  </a:lnTo>
                  <a:lnTo>
                    <a:pt x="263" y="117"/>
                  </a:lnTo>
                  <a:lnTo>
                    <a:pt x="264" y="117"/>
                  </a:lnTo>
                  <a:lnTo>
                    <a:pt x="263" y="117"/>
                  </a:lnTo>
                  <a:lnTo>
                    <a:pt x="261" y="119"/>
                  </a:lnTo>
                  <a:lnTo>
                    <a:pt x="258" y="119"/>
                  </a:lnTo>
                  <a:lnTo>
                    <a:pt x="257" y="119"/>
                  </a:lnTo>
                  <a:lnTo>
                    <a:pt x="256" y="119"/>
                  </a:lnTo>
                  <a:lnTo>
                    <a:pt x="255" y="119"/>
                  </a:lnTo>
                  <a:lnTo>
                    <a:pt x="253" y="119"/>
                  </a:lnTo>
                  <a:lnTo>
                    <a:pt x="252" y="121"/>
                  </a:lnTo>
                  <a:lnTo>
                    <a:pt x="251" y="123"/>
                  </a:lnTo>
                  <a:lnTo>
                    <a:pt x="250" y="124"/>
                  </a:lnTo>
                  <a:lnTo>
                    <a:pt x="250" y="124"/>
                  </a:lnTo>
                  <a:lnTo>
                    <a:pt x="250" y="125"/>
                  </a:lnTo>
                  <a:lnTo>
                    <a:pt x="249" y="127"/>
                  </a:lnTo>
                  <a:lnTo>
                    <a:pt x="249" y="127"/>
                  </a:lnTo>
                  <a:lnTo>
                    <a:pt x="247" y="127"/>
                  </a:lnTo>
                  <a:lnTo>
                    <a:pt x="246" y="126"/>
                  </a:lnTo>
                  <a:lnTo>
                    <a:pt x="246" y="126"/>
                  </a:lnTo>
                  <a:lnTo>
                    <a:pt x="245" y="128"/>
                  </a:lnTo>
                  <a:lnTo>
                    <a:pt x="245" y="128"/>
                  </a:lnTo>
                  <a:lnTo>
                    <a:pt x="243" y="129"/>
                  </a:lnTo>
                  <a:lnTo>
                    <a:pt x="243" y="129"/>
                  </a:lnTo>
                  <a:lnTo>
                    <a:pt x="242" y="129"/>
                  </a:lnTo>
                  <a:lnTo>
                    <a:pt x="240" y="129"/>
                  </a:lnTo>
                  <a:lnTo>
                    <a:pt x="238" y="130"/>
                  </a:lnTo>
                  <a:lnTo>
                    <a:pt x="237" y="131"/>
                  </a:lnTo>
                  <a:lnTo>
                    <a:pt x="231" y="134"/>
                  </a:lnTo>
                  <a:lnTo>
                    <a:pt x="227" y="136"/>
                  </a:lnTo>
                  <a:lnTo>
                    <a:pt x="224" y="137"/>
                  </a:lnTo>
                  <a:lnTo>
                    <a:pt x="221" y="139"/>
                  </a:lnTo>
                  <a:lnTo>
                    <a:pt x="216" y="141"/>
                  </a:lnTo>
                  <a:lnTo>
                    <a:pt x="212" y="141"/>
                  </a:lnTo>
                  <a:lnTo>
                    <a:pt x="209" y="143"/>
                  </a:lnTo>
                  <a:lnTo>
                    <a:pt x="206" y="144"/>
                  </a:lnTo>
                  <a:lnTo>
                    <a:pt x="201" y="146"/>
                  </a:lnTo>
                  <a:lnTo>
                    <a:pt x="200" y="146"/>
                  </a:lnTo>
                  <a:lnTo>
                    <a:pt x="195" y="147"/>
                  </a:lnTo>
                  <a:lnTo>
                    <a:pt x="195" y="146"/>
                  </a:lnTo>
                  <a:lnTo>
                    <a:pt x="196" y="144"/>
                  </a:lnTo>
                  <a:lnTo>
                    <a:pt x="196" y="141"/>
                  </a:lnTo>
                  <a:lnTo>
                    <a:pt x="196" y="140"/>
                  </a:lnTo>
                  <a:lnTo>
                    <a:pt x="196" y="139"/>
                  </a:lnTo>
                  <a:lnTo>
                    <a:pt x="196" y="136"/>
                  </a:lnTo>
                  <a:lnTo>
                    <a:pt x="194" y="134"/>
                  </a:lnTo>
                  <a:lnTo>
                    <a:pt x="194" y="132"/>
                  </a:lnTo>
                  <a:lnTo>
                    <a:pt x="194" y="132"/>
                  </a:lnTo>
                  <a:lnTo>
                    <a:pt x="192" y="130"/>
                  </a:lnTo>
                  <a:lnTo>
                    <a:pt x="191" y="129"/>
                  </a:lnTo>
                  <a:lnTo>
                    <a:pt x="190" y="128"/>
                  </a:lnTo>
                  <a:lnTo>
                    <a:pt x="189" y="126"/>
                  </a:lnTo>
                  <a:lnTo>
                    <a:pt x="186" y="109"/>
                  </a:lnTo>
                  <a:lnTo>
                    <a:pt x="186" y="108"/>
                  </a:lnTo>
                  <a:lnTo>
                    <a:pt x="187" y="108"/>
                  </a:lnTo>
                  <a:lnTo>
                    <a:pt x="187" y="107"/>
                  </a:lnTo>
                  <a:lnTo>
                    <a:pt x="189" y="106"/>
                  </a:lnTo>
                  <a:lnTo>
                    <a:pt x="190" y="105"/>
                  </a:lnTo>
                  <a:lnTo>
                    <a:pt x="191" y="104"/>
                  </a:lnTo>
                  <a:lnTo>
                    <a:pt x="191" y="103"/>
                  </a:lnTo>
                  <a:lnTo>
                    <a:pt x="191" y="102"/>
                  </a:lnTo>
                  <a:lnTo>
                    <a:pt x="189" y="101"/>
                  </a:lnTo>
                  <a:lnTo>
                    <a:pt x="189" y="100"/>
                  </a:lnTo>
                  <a:lnTo>
                    <a:pt x="189" y="100"/>
                  </a:lnTo>
                  <a:lnTo>
                    <a:pt x="188" y="99"/>
                  </a:lnTo>
                  <a:lnTo>
                    <a:pt x="187" y="97"/>
                  </a:lnTo>
                  <a:lnTo>
                    <a:pt x="186" y="96"/>
                  </a:lnTo>
                  <a:lnTo>
                    <a:pt x="184" y="96"/>
                  </a:lnTo>
                  <a:lnTo>
                    <a:pt x="184" y="96"/>
                  </a:lnTo>
                  <a:lnTo>
                    <a:pt x="182" y="96"/>
                  </a:lnTo>
                  <a:lnTo>
                    <a:pt x="181" y="96"/>
                  </a:lnTo>
                  <a:lnTo>
                    <a:pt x="180" y="96"/>
                  </a:lnTo>
                  <a:lnTo>
                    <a:pt x="179" y="96"/>
                  </a:lnTo>
                  <a:lnTo>
                    <a:pt x="178" y="96"/>
                  </a:lnTo>
                  <a:lnTo>
                    <a:pt x="175" y="95"/>
                  </a:lnTo>
                  <a:lnTo>
                    <a:pt x="174" y="95"/>
                  </a:lnTo>
                  <a:lnTo>
                    <a:pt x="172" y="94"/>
                  </a:lnTo>
                  <a:lnTo>
                    <a:pt x="170" y="93"/>
                  </a:lnTo>
                  <a:lnTo>
                    <a:pt x="168" y="92"/>
                  </a:lnTo>
                  <a:lnTo>
                    <a:pt x="166" y="91"/>
                  </a:lnTo>
                  <a:lnTo>
                    <a:pt x="163" y="88"/>
                  </a:lnTo>
                  <a:lnTo>
                    <a:pt x="162" y="85"/>
                  </a:lnTo>
                  <a:lnTo>
                    <a:pt x="161" y="83"/>
                  </a:lnTo>
                  <a:lnTo>
                    <a:pt x="138" y="52"/>
                  </a:lnTo>
                  <a:lnTo>
                    <a:pt x="137" y="52"/>
                  </a:lnTo>
                  <a:lnTo>
                    <a:pt x="135" y="48"/>
                  </a:lnTo>
                  <a:lnTo>
                    <a:pt x="133" y="45"/>
                  </a:lnTo>
                  <a:lnTo>
                    <a:pt x="130" y="42"/>
                  </a:lnTo>
                  <a:lnTo>
                    <a:pt x="130" y="40"/>
                  </a:lnTo>
                  <a:lnTo>
                    <a:pt x="128" y="40"/>
                  </a:lnTo>
                  <a:lnTo>
                    <a:pt x="126" y="38"/>
                  </a:lnTo>
                  <a:lnTo>
                    <a:pt x="128" y="35"/>
                  </a:lnTo>
                  <a:lnTo>
                    <a:pt x="132" y="26"/>
                  </a:lnTo>
                  <a:lnTo>
                    <a:pt x="130" y="27"/>
                  </a:lnTo>
                  <a:lnTo>
                    <a:pt x="129" y="27"/>
                  </a:lnTo>
                  <a:lnTo>
                    <a:pt x="128" y="27"/>
                  </a:lnTo>
                  <a:lnTo>
                    <a:pt x="128" y="27"/>
                  </a:lnTo>
                  <a:lnTo>
                    <a:pt x="126" y="26"/>
                  </a:lnTo>
                  <a:lnTo>
                    <a:pt x="124" y="24"/>
                  </a:lnTo>
                  <a:lnTo>
                    <a:pt x="121" y="23"/>
                  </a:lnTo>
                  <a:lnTo>
                    <a:pt x="119" y="22"/>
                  </a:lnTo>
                  <a:lnTo>
                    <a:pt x="116" y="21"/>
                  </a:lnTo>
                  <a:lnTo>
                    <a:pt x="115" y="19"/>
                  </a:lnTo>
                  <a:lnTo>
                    <a:pt x="114" y="17"/>
                  </a:lnTo>
                  <a:lnTo>
                    <a:pt x="111" y="15"/>
                  </a:lnTo>
                  <a:lnTo>
                    <a:pt x="109" y="14"/>
                  </a:lnTo>
                  <a:lnTo>
                    <a:pt x="107" y="11"/>
                  </a:lnTo>
                  <a:lnTo>
                    <a:pt x="104" y="8"/>
                  </a:lnTo>
                  <a:lnTo>
                    <a:pt x="102" y="4"/>
                  </a:lnTo>
                  <a:lnTo>
                    <a:pt x="100" y="0"/>
                  </a:lnTo>
                  <a:lnTo>
                    <a:pt x="94" y="1"/>
                  </a:lnTo>
                  <a:lnTo>
                    <a:pt x="92" y="13"/>
                  </a:lnTo>
                  <a:lnTo>
                    <a:pt x="91" y="17"/>
                  </a:lnTo>
                  <a:lnTo>
                    <a:pt x="90" y="19"/>
                  </a:lnTo>
                  <a:lnTo>
                    <a:pt x="89" y="20"/>
                  </a:lnTo>
                  <a:lnTo>
                    <a:pt x="68" y="19"/>
                  </a:lnTo>
                  <a:lnTo>
                    <a:pt x="68" y="20"/>
                  </a:lnTo>
                  <a:lnTo>
                    <a:pt x="67" y="20"/>
                  </a:lnTo>
                  <a:lnTo>
                    <a:pt x="66" y="23"/>
                  </a:lnTo>
                  <a:lnTo>
                    <a:pt x="64" y="28"/>
                  </a:lnTo>
                  <a:lnTo>
                    <a:pt x="60" y="35"/>
                  </a:lnTo>
                  <a:lnTo>
                    <a:pt x="57" y="49"/>
                  </a:lnTo>
                  <a:lnTo>
                    <a:pt x="56" y="55"/>
                  </a:lnTo>
                  <a:lnTo>
                    <a:pt x="54" y="69"/>
                  </a:lnTo>
                  <a:lnTo>
                    <a:pt x="53" y="72"/>
                  </a:lnTo>
                  <a:lnTo>
                    <a:pt x="53" y="73"/>
                  </a:lnTo>
                  <a:lnTo>
                    <a:pt x="50" y="87"/>
                  </a:lnTo>
                  <a:lnTo>
                    <a:pt x="51" y="89"/>
                  </a:lnTo>
                  <a:lnTo>
                    <a:pt x="52" y="91"/>
                  </a:lnTo>
                  <a:lnTo>
                    <a:pt x="49" y="95"/>
                  </a:lnTo>
                  <a:lnTo>
                    <a:pt x="44" y="103"/>
                  </a:lnTo>
                  <a:lnTo>
                    <a:pt x="39" y="116"/>
                  </a:lnTo>
                  <a:lnTo>
                    <a:pt x="38" y="118"/>
                  </a:lnTo>
                  <a:lnTo>
                    <a:pt x="33" y="127"/>
                  </a:lnTo>
                  <a:lnTo>
                    <a:pt x="27" y="129"/>
                  </a:lnTo>
                  <a:lnTo>
                    <a:pt x="24" y="135"/>
                  </a:lnTo>
                  <a:lnTo>
                    <a:pt x="23" y="139"/>
                  </a:lnTo>
                  <a:lnTo>
                    <a:pt x="24" y="142"/>
                  </a:lnTo>
                  <a:lnTo>
                    <a:pt x="22" y="145"/>
                  </a:lnTo>
                  <a:lnTo>
                    <a:pt x="21" y="146"/>
                  </a:lnTo>
                  <a:lnTo>
                    <a:pt x="21" y="148"/>
                  </a:lnTo>
                  <a:lnTo>
                    <a:pt x="12" y="151"/>
                  </a:lnTo>
                  <a:lnTo>
                    <a:pt x="7" y="156"/>
                  </a:lnTo>
                  <a:lnTo>
                    <a:pt x="1" y="159"/>
                  </a:lnTo>
                  <a:lnTo>
                    <a:pt x="0" y="160"/>
                  </a:lnTo>
                  <a:lnTo>
                    <a:pt x="2" y="162"/>
                  </a:lnTo>
                  <a:lnTo>
                    <a:pt x="4" y="162"/>
                  </a:lnTo>
                  <a:lnTo>
                    <a:pt x="4" y="163"/>
                  </a:lnTo>
                  <a:lnTo>
                    <a:pt x="4" y="164"/>
                  </a:lnTo>
                  <a:lnTo>
                    <a:pt x="5" y="164"/>
                  </a:lnTo>
                  <a:lnTo>
                    <a:pt x="5" y="163"/>
                  </a:lnTo>
                  <a:lnTo>
                    <a:pt x="5" y="163"/>
                  </a:lnTo>
                  <a:lnTo>
                    <a:pt x="6" y="163"/>
                  </a:lnTo>
                  <a:lnTo>
                    <a:pt x="8" y="162"/>
                  </a:lnTo>
                  <a:lnTo>
                    <a:pt x="9" y="163"/>
                  </a:lnTo>
                  <a:lnTo>
                    <a:pt x="9" y="163"/>
                  </a:lnTo>
                  <a:lnTo>
                    <a:pt x="10" y="164"/>
                  </a:lnTo>
                  <a:lnTo>
                    <a:pt x="10" y="165"/>
                  </a:lnTo>
                  <a:lnTo>
                    <a:pt x="12" y="167"/>
                  </a:lnTo>
                  <a:lnTo>
                    <a:pt x="13" y="168"/>
                  </a:lnTo>
                  <a:lnTo>
                    <a:pt x="14" y="169"/>
                  </a:lnTo>
                  <a:lnTo>
                    <a:pt x="15" y="170"/>
                  </a:lnTo>
                  <a:lnTo>
                    <a:pt x="15" y="168"/>
                  </a:lnTo>
                  <a:lnTo>
                    <a:pt x="17" y="168"/>
                  </a:lnTo>
                  <a:lnTo>
                    <a:pt x="19" y="167"/>
                  </a:lnTo>
                  <a:lnTo>
                    <a:pt x="20" y="165"/>
                  </a:lnTo>
                  <a:lnTo>
                    <a:pt x="21" y="165"/>
                  </a:lnTo>
                  <a:lnTo>
                    <a:pt x="21" y="165"/>
                  </a:lnTo>
                  <a:lnTo>
                    <a:pt x="23" y="165"/>
                  </a:lnTo>
                  <a:lnTo>
                    <a:pt x="25" y="165"/>
                  </a:lnTo>
                  <a:lnTo>
                    <a:pt x="25" y="165"/>
                  </a:lnTo>
                  <a:lnTo>
                    <a:pt x="25" y="166"/>
                  </a:lnTo>
                  <a:lnTo>
                    <a:pt x="27" y="169"/>
                  </a:lnTo>
                  <a:lnTo>
                    <a:pt x="28" y="170"/>
                  </a:lnTo>
                  <a:lnTo>
                    <a:pt x="29" y="173"/>
                  </a:lnTo>
                  <a:lnTo>
                    <a:pt x="30" y="175"/>
                  </a:lnTo>
                  <a:lnTo>
                    <a:pt x="29" y="177"/>
                  </a:lnTo>
                  <a:lnTo>
                    <a:pt x="29" y="178"/>
                  </a:lnTo>
                  <a:lnTo>
                    <a:pt x="28" y="180"/>
                  </a:lnTo>
                  <a:lnTo>
                    <a:pt x="26" y="180"/>
                  </a:lnTo>
                  <a:lnTo>
                    <a:pt x="26" y="182"/>
                  </a:lnTo>
                  <a:lnTo>
                    <a:pt x="24" y="182"/>
                  </a:lnTo>
                  <a:lnTo>
                    <a:pt x="23" y="182"/>
                  </a:lnTo>
                  <a:lnTo>
                    <a:pt x="22" y="183"/>
                  </a:lnTo>
                  <a:lnTo>
                    <a:pt x="20" y="183"/>
                  </a:lnTo>
                  <a:lnTo>
                    <a:pt x="18" y="182"/>
                  </a:lnTo>
                  <a:lnTo>
                    <a:pt x="17" y="182"/>
                  </a:lnTo>
                  <a:lnTo>
                    <a:pt x="17" y="182"/>
                  </a:lnTo>
                  <a:lnTo>
                    <a:pt x="17" y="183"/>
                  </a:lnTo>
                  <a:lnTo>
                    <a:pt x="18" y="185"/>
                  </a:lnTo>
                  <a:lnTo>
                    <a:pt x="19" y="187"/>
                  </a:lnTo>
                  <a:lnTo>
                    <a:pt x="20" y="190"/>
                  </a:lnTo>
                  <a:lnTo>
                    <a:pt x="21" y="192"/>
                  </a:lnTo>
                  <a:lnTo>
                    <a:pt x="21" y="194"/>
                  </a:lnTo>
                  <a:lnTo>
                    <a:pt x="22" y="196"/>
                  </a:lnTo>
                  <a:lnTo>
                    <a:pt x="23" y="198"/>
                  </a:lnTo>
                  <a:lnTo>
                    <a:pt x="23" y="199"/>
                  </a:lnTo>
                  <a:lnTo>
                    <a:pt x="23" y="200"/>
                  </a:lnTo>
                  <a:lnTo>
                    <a:pt x="22" y="201"/>
                  </a:lnTo>
                  <a:lnTo>
                    <a:pt x="21" y="202"/>
                  </a:lnTo>
                  <a:lnTo>
                    <a:pt x="20" y="203"/>
                  </a:lnTo>
                  <a:lnTo>
                    <a:pt x="21" y="205"/>
                  </a:lnTo>
                  <a:lnTo>
                    <a:pt x="22" y="207"/>
                  </a:lnTo>
                  <a:lnTo>
                    <a:pt x="23" y="210"/>
                  </a:lnTo>
                  <a:lnTo>
                    <a:pt x="24" y="212"/>
                  </a:lnTo>
                  <a:lnTo>
                    <a:pt x="24" y="213"/>
                  </a:lnTo>
                  <a:lnTo>
                    <a:pt x="21" y="214"/>
                  </a:lnTo>
                  <a:lnTo>
                    <a:pt x="19" y="215"/>
                  </a:lnTo>
                  <a:lnTo>
                    <a:pt x="17" y="215"/>
                  </a:lnTo>
                  <a:lnTo>
                    <a:pt x="13" y="217"/>
                  </a:lnTo>
                  <a:lnTo>
                    <a:pt x="10" y="219"/>
                  </a:lnTo>
                  <a:lnTo>
                    <a:pt x="9" y="220"/>
                  </a:lnTo>
                  <a:lnTo>
                    <a:pt x="9" y="222"/>
                  </a:lnTo>
                  <a:lnTo>
                    <a:pt x="9" y="225"/>
                  </a:lnTo>
                  <a:lnTo>
                    <a:pt x="9" y="226"/>
                  </a:lnTo>
                  <a:lnTo>
                    <a:pt x="7" y="229"/>
                  </a:lnTo>
                  <a:lnTo>
                    <a:pt x="7" y="231"/>
                  </a:lnTo>
                  <a:lnTo>
                    <a:pt x="6" y="233"/>
                  </a:lnTo>
                  <a:lnTo>
                    <a:pt x="6" y="235"/>
                  </a:lnTo>
                  <a:lnTo>
                    <a:pt x="5" y="235"/>
                  </a:lnTo>
                  <a:lnTo>
                    <a:pt x="4" y="235"/>
                  </a:lnTo>
                  <a:lnTo>
                    <a:pt x="3" y="237"/>
                  </a:lnTo>
                  <a:lnTo>
                    <a:pt x="3" y="239"/>
                  </a:lnTo>
                  <a:lnTo>
                    <a:pt x="3" y="242"/>
                  </a:lnTo>
                  <a:lnTo>
                    <a:pt x="5" y="245"/>
                  </a:lnTo>
                  <a:lnTo>
                    <a:pt x="6" y="248"/>
                  </a:lnTo>
                  <a:lnTo>
                    <a:pt x="5" y="250"/>
                  </a:lnTo>
                  <a:lnTo>
                    <a:pt x="5" y="251"/>
                  </a:lnTo>
                  <a:lnTo>
                    <a:pt x="3" y="253"/>
                  </a:lnTo>
                  <a:lnTo>
                    <a:pt x="3" y="255"/>
                  </a:lnTo>
                  <a:lnTo>
                    <a:pt x="3" y="256"/>
                  </a:lnTo>
                  <a:lnTo>
                    <a:pt x="5" y="257"/>
                  </a:lnTo>
                  <a:lnTo>
                    <a:pt x="6" y="260"/>
                  </a:lnTo>
                  <a:lnTo>
                    <a:pt x="8" y="263"/>
                  </a:lnTo>
                  <a:lnTo>
                    <a:pt x="9" y="263"/>
                  </a:lnTo>
                  <a:lnTo>
                    <a:pt x="10" y="264"/>
                  </a:lnTo>
                  <a:lnTo>
                    <a:pt x="10" y="264"/>
                  </a:lnTo>
                  <a:lnTo>
                    <a:pt x="10" y="264"/>
                  </a:lnTo>
                  <a:lnTo>
                    <a:pt x="10" y="264"/>
                  </a:lnTo>
                  <a:lnTo>
                    <a:pt x="11" y="264"/>
                  </a:lnTo>
                  <a:lnTo>
                    <a:pt x="13" y="266"/>
                  </a:lnTo>
                  <a:lnTo>
                    <a:pt x="14" y="268"/>
                  </a:lnTo>
                  <a:lnTo>
                    <a:pt x="15" y="269"/>
                  </a:lnTo>
                  <a:lnTo>
                    <a:pt x="16" y="272"/>
                  </a:lnTo>
                  <a:lnTo>
                    <a:pt x="17" y="274"/>
                  </a:lnTo>
                  <a:lnTo>
                    <a:pt x="18" y="275"/>
                  </a:lnTo>
                  <a:lnTo>
                    <a:pt x="19" y="277"/>
                  </a:lnTo>
                  <a:lnTo>
                    <a:pt x="20" y="278"/>
                  </a:lnTo>
                  <a:lnTo>
                    <a:pt x="21" y="279"/>
                  </a:lnTo>
                  <a:lnTo>
                    <a:pt x="20" y="280"/>
                  </a:lnTo>
                  <a:lnTo>
                    <a:pt x="18" y="282"/>
                  </a:lnTo>
                  <a:lnTo>
                    <a:pt x="16" y="283"/>
                  </a:lnTo>
                  <a:lnTo>
                    <a:pt x="14" y="284"/>
                  </a:lnTo>
                  <a:lnTo>
                    <a:pt x="12" y="284"/>
                  </a:lnTo>
                  <a:lnTo>
                    <a:pt x="11" y="285"/>
                  </a:lnTo>
                  <a:lnTo>
                    <a:pt x="11" y="286"/>
                  </a:lnTo>
                  <a:lnTo>
                    <a:pt x="11" y="288"/>
                  </a:lnTo>
                  <a:lnTo>
                    <a:pt x="11" y="289"/>
                  </a:lnTo>
                  <a:lnTo>
                    <a:pt x="12" y="291"/>
                  </a:lnTo>
                  <a:lnTo>
                    <a:pt x="13" y="295"/>
                  </a:lnTo>
                  <a:lnTo>
                    <a:pt x="12" y="296"/>
                  </a:lnTo>
                  <a:close/>
                </a:path>
              </a:pathLst>
            </a:custGeom>
            <a:solidFill>
              <a:srgbClr val="323F4F"/>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73" name="Google Shape;1573;p59" descr="{&quot;Key&quot;:&quot;busia&quot;,&quot;Name&quot;:&quot;Busia&quot;,&quot;Value&quot;:33.0,&quot;Formula&quot;:&quot;33&quot;,&quot;Text&quot;:&quot;33&quot;,&quot;OfficeApplication&quot;:1,&quot;HasValue&quot;:true}"/>
            <p:cNvSpPr/>
            <p:nvPr/>
          </p:nvSpPr>
          <p:spPr>
            <a:xfrm>
              <a:off x="1022817" y="3153024"/>
              <a:ext cx="285163" cy="439958"/>
            </a:xfrm>
            <a:custGeom>
              <a:avLst/>
              <a:gdLst/>
              <a:ahLst/>
              <a:cxnLst/>
              <a:rect l="l" t="t" r="r" b="b"/>
              <a:pathLst>
                <a:path w="477" h="733" extrusionOk="0">
                  <a:moveTo>
                    <a:pt x="30" y="733"/>
                  </a:moveTo>
                  <a:lnTo>
                    <a:pt x="46" y="733"/>
                  </a:lnTo>
                  <a:lnTo>
                    <a:pt x="60" y="733"/>
                  </a:lnTo>
                  <a:lnTo>
                    <a:pt x="68" y="733"/>
                  </a:lnTo>
                  <a:lnTo>
                    <a:pt x="74" y="733"/>
                  </a:lnTo>
                  <a:lnTo>
                    <a:pt x="80" y="733"/>
                  </a:lnTo>
                  <a:lnTo>
                    <a:pt x="83" y="732"/>
                  </a:lnTo>
                  <a:lnTo>
                    <a:pt x="87" y="733"/>
                  </a:lnTo>
                  <a:lnTo>
                    <a:pt x="90" y="733"/>
                  </a:lnTo>
                  <a:lnTo>
                    <a:pt x="90" y="733"/>
                  </a:lnTo>
                  <a:lnTo>
                    <a:pt x="90" y="733"/>
                  </a:lnTo>
                  <a:lnTo>
                    <a:pt x="91" y="733"/>
                  </a:lnTo>
                  <a:lnTo>
                    <a:pt x="92" y="733"/>
                  </a:lnTo>
                  <a:lnTo>
                    <a:pt x="93" y="733"/>
                  </a:lnTo>
                  <a:lnTo>
                    <a:pt x="101" y="727"/>
                  </a:lnTo>
                  <a:lnTo>
                    <a:pt x="106" y="723"/>
                  </a:lnTo>
                  <a:lnTo>
                    <a:pt x="110" y="718"/>
                  </a:lnTo>
                  <a:lnTo>
                    <a:pt x="116" y="709"/>
                  </a:lnTo>
                  <a:lnTo>
                    <a:pt x="120" y="705"/>
                  </a:lnTo>
                  <a:lnTo>
                    <a:pt x="120" y="700"/>
                  </a:lnTo>
                  <a:lnTo>
                    <a:pt x="121" y="699"/>
                  </a:lnTo>
                  <a:lnTo>
                    <a:pt x="122" y="698"/>
                  </a:lnTo>
                  <a:lnTo>
                    <a:pt x="124" y="689"/>
                  </a:lnTo>
                  <a:lnTo>
                    <a:pt x="125" y="685"/>
                  </a:lnTo>
                  <a:lnTo>
                    <a:pt x="124" y="684"/>
                  </a:lnTo>
                  <a:lnTo>
                    <a:pt x="126" y="675"/>
                  </a:lnTo>
                  <a:lnTo>
                    <a:pt x="127" y="667"/>
                  </a:lnTo>
                  <a:lnTo>
                    <a:pt x="130" y="659"/>
                  </a:lnTo>
                  <a:lnTo>
                    <a:pt x="133" y="650"/>
                  </a:lnTo>
                  <a:lnTo>
                    <a:pt x="136" y="640"/>
                  </a:lnTo>
                  <a:lnTo>
                    <a:pt x="138" y="630"/>
                  </a:lnTo>
                  <a:lnTo>
                    <a:pt x="139" y="625"/>
                  </a:lnTo>
                  <a:lnTo>
                    <a:pt x="140" y="622"/>
                  </a:lnTo>
                  <a:lnTo>
                    <a:pt x="141" y="619"/>
                  </a:lnTo>
                  <a:lnTo>
                    <a:pt x="143" y="617"/>
                  </a:lnTo>
                  <a:lnTo>
                    <a:pt x="145" y="614"/>
                  </a:lnTo>
                  <a:lnTo>
                    <a:pt x="147" y="612"/>
                  </a:lnTo>
                  <a:lnTo>
                    <a:pt x="148" y="608"/>
                  </a:lnTo>
                  <a:lnTo>
                    <a:pt x="148" y="608"/>
                  </a:lnTo>
                  <a:lnTo>
                    <a:pt x="147" y="604"/>
                  </a:lnTo>
                  <a:lnTo>
                    <a:pt x="147" y="601"/>
                  </a:lnTo>
                  <a:lnTo>
                    <a:pt x="147" y="598"/>
                  </a:lnTo>
                  <a:lnTo>
                    <a:pt x="147" y="597"/>
                  </a:lnTo>
                  <a:lnTo>
                    <a:pt x="147" y="597"/>
                  </a:lnTo>
                  <a:lnTo>
                    <a:pt x="149" y="597"/>
                  </a:lnTo>
                  <a:lnTo>
                    <a:pt x="150" y="597"/>
                  </a:lnTo>
                  <a:lnTo>
                    <a:pt x="151" y="596"/>
                  </a:lnTo>
                  <a:lnTo>
                    <a:pt x="154" y="594"/>
                  </a:lnTo>
                  <a:lnTo>
                    <a:pt x="158" y="593"/>
                  </a:lnTo>
                  <a:lnTo>
                    <a:pt x="159" y="590"/>
                  </a:lnTo>
                  <a:lnTo>
                    <a:pt x="161" y="590"/>
                  </a:lnTo>
                  <a:lnTo>
                    <a:pt x="161" y="590"/>
                  </a:lnTo>
                  <a:lnTo>
                    <a:pt x="161" y="590"/>
                  </a:lnTo>
                  <a:lnTo>
                    <a:pt x="164" y="589"/>
                  </a:lnTo>
                  <a:lnTo>
                    <a:pt x="164" y="589"/>
                  </a:lnTo>
                  <a:lnTo>
                    <a:pt x="164" y="589"/>
                  </a:lnTo>
                  <a:lnTo>
                    <a:pt x="165" y="587"/>
                  </a:lnTo>
                  <a:lnTo>
                    <a:pt x="167" y="585"/>
                  </a:lnTo>
                  <a:lnTo>
                    <a:pt x="170" y="584"/>
                  </a:lnTo>
                  <a:lnTo>
                    <a:pt x="171" y="583"/>
                  </a:lnTo>
                  <a:lnTo>
                    <a:pt x="171" y="583"/>
                  </a:lnTo>
                  <a:lnTo>
                    <a:pt x="173" y="583"/>
                  </a:lnTo>
                  <a:lnTo>
                    <a:pt x="172" y="587"/>
                  </a:lnTo>
                  <a:lnTo>
                    <a:pt x="171" y="588"/>
                  </a:lnTo>
                  <a:lnTo>
                    <a:pt x="171" y="590"/>
                  </a:lnTo>
                  <a:lnTo>
                    <a:pt x="171" y="591"/>
                  </a:lnTo>
                  <a:lnTo>
                    <a:pt x="171" y="592"/>
                  </a:lnTo>
                  <a:lnTo>
                    <a:pt x="174" y="589"/>
                  </a:lnTo>
                  <a:lnTo>
                    <a:pt x="174" y="589"/>
                  </a:lnTo>
                  <a:lnTo>
                    <a:pt x="176" y="587"/>
                  </a:lnTo>
                  <a:lnTo>
                    <a:pt x="177" y="586"/>
                  </a:lnTo>
                  <a:lnTo>
                    <a:pt x="177" y="586"/>
                  </a:lnTo>
                  <a:lnTo>
                    <a:pt x="178" y="583"/>
                  </a:lnTo>
                  <a:lnTo>
                    <a:pt x="179" y="578"/>
                  </a:lnTo>
                  <a:lnTo>
                    <a:pt x="181" y="576"/>
                  </a:lnTo>
                  <a:lnTo>
                    <a:pt x="181" y="571"/>
                  </a:lnTo>
                  <a:lnTo>
                    <a:pt x="182" y="572"/>
                  </a:lnTo>
                  <a:lnTo>
                    <a:pt x="181" y="571"/>
                  </a:lnTo>
                  <a:lnTo>
                    <a:pt x="181" y="567"/>
                  </a:lnTo>
                  <a:lnTo>
                    <a:pt x="181" y="561"/>
                  </a:lnTo>
                  <a:lnTo>
                    <a:pt x="181" y="555"/>
                  </a:lnTo>
                  <a:lnTo>
                    <a:pt x="181" y="553"/>
                  </a:lnTo>
                  <a:lnTo>
                    <a:pt x="181" y="552"/>
                  </a:lnTo>
                  <a:lnTo>
                    <a:pt x="181" y="550"/>
                  </a:lnTo>
                  <a:lnTo>
                    <a:pt x="181" y="549"/>
                  </a:lnTo>
                  <a:lnTo>
                    <a:pt x="180" y="548"/>
                  </a:lnTo>
                  <a:lnTo>
                    <a:pt x="180" y="548"/>
                  </a:lnTo>
                  <a:lnTo>
                    <a:pt x="179" y="546"/>
                  </a:lnTo>
                  <a:lnTo>
                    <a:pt x="177" y="542"/>
                  </a:lnTo>
                  <a:lnTo>
                    <a:pt x="176" y="540"/>
                  </a:lnTo>
                  <a:lnTo>
                    <a:pt x="175" y="538"/>
                  </a:lnTo>
                  <a:lnTo>
                    <a:pt x="177" y="534"/>
                  </a:lnTo>
                  <a:lnTo>
                    <a:pt x="178" y="530"/>
                  </a:lnTo>
                  <a:lnTo>
                    <a:pt x="179" y="527"/>
                  </a:lnTo>
                  <a:lnTo>
                    <a:pt x="179" y="526"/>
                  </a:lnTo>
                  <a:lnTo>
                    <a:pt x="180" y="523"/>
                  </a:lnTo>
                  <a:lnTo>
                    <a:pt x="179" y="522"/>
                  </a:lnTo>
                  <a:lnTo>
                    <a:pt x="180" y="520"/>
                  </a:lnTo>
                  <a:lnTo>
                    <a:pt x="181" y="519"/>
                  </a:lnTo>
                  <a:lnTo>
                    <a:pt x="182" y="518"/>
                  </a:lnTo>
                  <a:lnTo>
                    <a:pt x="183" y="516"/>
                  </a:lnTo>
                  <a:lnTo>
                    <a:pt x="183" y="515"/>
                  </a:lnTo>
                  <a:lnTo>
                    <a:pt x="184" y="509"/>
                  </a:lnTo>
                  <a:lnTo>
                    <a:pt x="184" y="505"/>
                  </a:lnTo>
                  <a:lnTo>
                    <a:pt x="184" y="498"/>
                  </a:lnTo>
                  <a:lnTo>
                    <a:pt x="184" y="492"/>
                  </a:lnTo>
                  <a:lnTo>
                    <a:pt x="184" y="491"/>
                  </a:lnTo>
                  <a:lnTo>
                    <a:pt x="185" y="491"/>
                  </a:lnTo>
                  <a:lnTo>
                    <a:pt x="185" y="489"/>
                  </a:lnTo>
                  <a:lnTo>
                    <a:pt x="185" y="487"/>
                  </a:lnTo>
                  <a:lnTo>
                    <a:pt x="186" y="486"/>
                  </a:lnTo>
                  <a:lnTo>
                    <a:pt x="188" y="485"/>
                  </a:lnTo>
                  <a:lnTo>
                    <a:pt x="190" y="483"/>
                  </a:lnTo>
                  <a:lnTo>
                    <a:pt x="198" y="476"/>
                  </a:lnTo>
                  <a:lnTo>
                    <a:pt x="205" y="471"/>
                  </a:lnTo>
                  <a:lnTo>
                    <a:pt x="210" y="464"/>
                  </a:lnTo>
                  <a:lnTo>
                    <a:pt x="212" y="461"/>
                  </a:lnTo>
                  <a:lnTo>
                    <a:pt x="213" y="459"/>
                  </a:lnTo>
                  <a:lnTo>
                    <a:pt x="215" y="455"/>
                  </a:lnTo>
                  <a:lnTo>
                    <a:pt x="216" y="453"/>
                  </a:lnTo>
                  <a:lnTo>
                    <a:pt x="216" y="453"/>
                  </a:lnTo>
                  <a:lnTo>
                    <a:pt x="218" y="448"/>
                  </a:lnTo>
                  <a:lnTo>
                    <a:pt x="219" y="446"/>
                  </a:lnTo>
                  <a:lnTo>
                    <a:pt x="222" y="440"/>
                  </a:lnTo>
                  <a:lnTo>
                    <a:pt x="223" y="436"/>
                  </a:lnTo>
                  <a:lnTo>
                    <a:pt x="224" y="436"/>
                  </a:lnTo>
                  <a:lnTo>
                    <a:pt x="227" y="433"/>
                  </a:lnTo>
                  <a:lnTo>
                    <a:pt x="227" y="433"/>
                  </a:lnTo>
                  <a:lnTo>
                    <a:pt x="227" y="433"/>
                  </a:lnTo>
                  <a:lnTo>
                    <a:pt x="230" y="432"/>
                  </a:lnTo>
                  <a:lnTo>
                    <a:pt x="234" y="436"/>
                  </a:lnTo>
                  <a:lnTo>
                    <a:pt x="236" y="436"/>
                  </a:lnTo>
                  <a:lnTo>
                    <a:pt x="238" y="437"/>
                  </a:lnTo>
                  <a:lnTo>
                    <a:pt x="238" y="437"/>
                  </a:lnTo>
                  <a:lnTo>
                    <a:pt x="238" y="437"/>
                  </a:lnTo>
                  <a:lnTo>
                    <a:pt x="242" y="442"/>
                  </a:lnTo>
                  <a:lnTo>
                    <a:pt x="243" y="445"/>
                  </a:lnTo>
                  <a:lnTo>
                    <a:pt x="245" y="446"/>
                  </a:lnTo>
                  <a:lnTo>
                    <a:pt x="247" y="449"/>
                  </a:lnTo>
                  <a:lnTo>
                    <a:pt x="249" y="455"/>
                  </a:lnTo>
                  <a:lnTo>
                    <a:pt x="253" y="459"/>
                  </a:lnTo>
                  <a:lnTo>
                    <a:pt x="257" y="461"/>
                  </a:lnTo>
                  <a:lnTo>
                    <a:pt x="261" y="465"/>
                  </a:lnTo>
                  <a:lnTo>
                    <a:pt x="263" y="466"/>
                  </a:lnTo>
                  <a:lnTo>
                    <a:pt x="265" y="468"/>
                  </a:lnTo>
                  <a:lnTo>
                    <a:pt x="265" y="466"/>
                  </a:lnTo>
                  <a:lnTo>
                    <a:pt x="265" y="464"/>
                  </a:lnTo>
                  <a:lnTo>
                    <a:pt x="265" y="459"/>
                  </a:lnTo>
                  <a:lnTo>
                    <a:pt x="265" y="457"/>
                  </a:lnTo>
                  <a:lnTo>
                    <a:pt x="267" y="454"/>
                  </a:lnTo>
                  <a:lnTo>
                    <a:pt x="266" y="446"/>
                  </a:lnTo>
                  <a:lnTo>
                    <a:pt x="272" y="446"/>
                  </a:lnTo>
                  <a:lnTo>
                    <a:pt x="273" y="446"/>
                  </a:lnTo>
                  <a:lnTo>
                    <a:pt x="277" y="446"/>
                  </a:lnTo>
                  <a:lnTo>
                    <a:pt x="278" y="446"/>
                  </a:lnTo>
                  <a:lnTo>
                    <a:pt x="283" y="444"/>
                  </a:lnTo>
                  <a:lnTo>
                    <a:pt x="288" y="444"/>
                  </a:lnTo>
                  <a:lnTo>
                    <a:pt x="294" y="443"/>
                  </a:lnTo>
                  <a:lnTo>
                    <a:pt x="297" y="439"/>
                  </a:lnTo>
                  <a:lnTo>
                    <a:pt x="301" y="433"/>
                  </a:lnTo>
                  <a:lnTo>
                    <a:pt x="303" y="429"/>
                  </a:lnTo>
                  <a:lnTo>
                    <a:pt x="304" y="426"/>
                  </a:lnTo>
                  <a:lnTo>
                    <a:pt x="308" y="424"/>
                  </a:lnTo>
                  <a:lnTo>
                    <a:pt x="313" y="425"/>
                  </a:lnTo>
                  <a:lnTo>
                    <a:pt x="321" y="427"/>
                  </a:lnTo>
                  <a:lnTo>
                    <a:pt x="324" y="428"/>
                  </a:lnTo>
                  <a:lnTo>
                    <a:pt x="326" y="428"/>
                  </a:lnTo>
                  <a:lnTo>
                    <a:pt x="331" y="427"/>
                  </a:lnTo>
                  <a:lnTo>
                    <a:pt x="337" y="426"/>
                  </a:lnTo>
                  <a:lnTo>
                    <a:pt x="340" y="426"/>
                  </a:lnTo>
                  <a:lnTo>
                    <a:pt x="346" y="428"/>
                  </a:lnTo>
                  <a:lnTo>
                    <a:pt x="349" y="427"/>
                  </a:lnTo>
                  <a:lnTo>
                    <a:pt x="354" y="427"/>
                  </a:lnTo>
                  <a:lnTo>
                    <a:pt x="362" y="427"/>
                  </a:lnTo>
                  <a:lnTo>
                    <a:pt x="368" y="427"/>
                  </a:lnTo>
                  <a:lnTo>
                    <a:pt x="372" y="427"/>
                  </a:lnTo>
                  <a:lnTo>
                    <a:pt x="375" y="427"/>
                  </a:lnTo>
                  <a:lnTo>
                    <a:pt x="380" y="426"/>
                  </a:lnTo>
                  <a:lnTo>
                    <a:pt x="384" y="426"/>
                  </a:lnTo>
                  <a:lnTo>
                    <a:pt x="391" y="427"/>
                  </a:lnTo>
                  <a:lnTo>
                    <a:pt x="394" y="428"/>
                  </a:lnTo>
                  <a:lnTo>
                    <a:pt x="394" y="428"/>
                  </a:lnTo>
                  <a:lnTo>
                    <a:pt x="397" y="430"/>
                  </a:lnTo>
                  <a:lnTo>
                    <a:pt x="401" y="431"/>
                  </a:lnTo>
                  <a:lnTo>
                    <a:pt x="404" y="431"/>
                  </a:lnTo>
                  <a:lnTo>
                    <a:pt x="409" y="432"/>
                  </a:lnTo>
                  <a:lnTo>
                    <a:pt x="417" y="434"/>
                  </a:lnTo>
                  <a:lnTo>
                    <a:pt x="418" y="433"/>
                  </a:lnTo>
                  <a:lnTo>
                    <a:pt x="420" y="431"/>
                  </a:lnTo>
                  <a:lnTo>
                    <a:pt x="424" y="432"/>
                  </a:lnTo>
                  <a:lnTo>
                    <a:pt x="422" y="430"/>
                  </a:lnTo>
                  <a:lnTo>
                    <a:pt x="423" y="428"/>
                  </a:lnTo>
                  <a:lnTo>
                    <a:pt x="427" y="426"/>
                  </a:lnTo>
                  <a:lnTo>
                    <a:pt x="429" y="421"/>
                  </a:lnTo>
                  <a:lnTo>
                    <a:pt x="431" y="414"/>
                  </a:lnTo>
                  <a:lnTo>
                    <a:pt x="433" y="409"/>
                  </a:lnTo>
                  <a:lnTo>
                    <a:pt x="436" y="405"/>
                  </a:lnTo>
                  <a:lnTo>
                    <a:pt x="440" y="401"/>
                  </a:lnTo>
                  <a:lnTo>
                    <a:pt x="443" y="394"/>
                  </a:lnTo>
                  <a:lnTo>
                    <a:pt x="443" y="394"/>
                  </a:lnTo>
                  <a:lnTo>
                    <a:pt x="443" y="393"/>
                  </a:lnTo>
                  <a:lnTo>
                    <a:pt x="443" y="385"/>
                  </a:lnTo>
                  <a:lnTo>
                    <a:pt x="444" y="383"/>
                  </a:lnTo>
                  <a:lnTo>
                    <a:pt x="446" y="380"/>
                  </a:lnTo>
                  <a:lnTo>
                    <a:pt x="452" y="378"/>
                  </a:lnTo>
                  <a:lnTo>
                    <a:pt x="457" y="376"/>
                  </a:lnTo>
                  <a:lnTo>
                    <a:pt x="462" y="375"/>
                  </a:lnTo>
                  <a:lnTo>
                    <a:pt x="464" y="373"/>
                  </a:lnTo>
                  <a:lnTo>
                    <a:pt x="460" y="368"/>
                  </a:lnTo>
                  <a:lnTo>
                    <a:pt x="454" y="363"/>
                  </a:lnTo>
                  <a:lnTo>
                    <a:pt x="448" y="358"/>
                  </a:lnTo>
                  <a:lnTo>
                    <a:pt x="436" y="348"/>
                  </a:lnTo>
                  <a:lnTo>
                    <a:pt x="431" y="345"/>
                  </a:lnTo>
                  <a:lnTo>
                    <a:pt x="427" y="342"/>
                  </a:lnTo>
                  <a:lnTo>
                    <a:pt x="426" y="340"/>
                  </a:lnTo>
                  <a:lnTo>
                    <a:pt x="426" y="340"/>
                  </a:lnTo>
                  <a:lnTo>
                    <a:pt x="424" y="338"/>
                  </a:lnTo>
                  <a:lnTo>
                    <a:pt x="423" y="338"/>
                  </a:lnTo>
                  <a:lnTo>
                    <a:pt x="419" y="338"/>
                  </a:lnTo>
                  <a:lnTo>
                    <a:pt x="412" y="339"/>
                  </a:lnTo>
                  <a:lnTo>
                    <a:pt x="406" y="335"/>
                  </a:lnTo>
                  <a:lnTo>
                    <a:pt x="402" y="330"/>
                  </a:lnTo>
                  <a:lnTo>
                    <a:pt x="398" y="326"/>
                  </a:lnTo>
                  <a:lnTo>
                    <a:pt x="394" y="322"/>
                  </a:lnTo>
                  <a:lnTo>
                    <a:pt x="397" y="317"/>
                  </a:lnTo>
                  <a:lnTo>
                    <a:pt x="402" y="315"/>
                  </a:lnTo>
                  <a:lnTo>
                    <a:pt x="408" y="311"/>
                  </a:lnTo>
                  <a:lnTo>
                    <a:pt x="411" y="308"/>
                  </a:lnTo>
                  <a:lnTo>
                    <a:pt x="411" y="308"/>
                  </a:lnTo>
                  <a:lnTo>
                    <a:pt x="413" y="306"/>
                  </a:lnTo>
                  <a:lnTo>
                    <a:pt x="413" y="306"/>
                  </a:lnTo>
                  <a:lnTo>
                    <a:pt x="413" y="303"/>
                  </a:lnTo>
                  <a:lnTo>
                    <a:pt x="415" y="295"/>
                  </a:lnTo>
                  <a:lnTo>
                    <a:pt x="416" y="293"/>
                  </a:lnTo>
                  <a:lnTo>
                    <a:pt x="417" y="292"/>
                  </a:lnTo>
                  <a:lnTo>
                    <a:pt x="418" y="292"/>
                  </a:lnTo>
                  <a:lnTo>
                    <a:pt x="421" y="290"/>
                  </a:lnTo>
                  <a:lnTo>
                    <a:pt x="428" y="290"/>
                  </a:lnTo>
                  <a:lnTo>
                    <a:pt x="433" y="288"/>
                  </a:lnTo>
                  <a:lnTo>
                    <a:pt x="433" y="285"/>
                  </a:lnTo>
                  <a:lnTo>
                    <a:pt x="435" y="283"/>
                  </a:lnTo>
                  <a:lnTo>
                    <a:pt x="436" y="281"/>
                  </a:lnTo>
                  <a:lnTo>
                    <a:pt x="436" y="280"/>
                  </a:lnTo>
                  <a:lnTo>
                    <a:pt x="434" y="273"/>
                  </a:lnTo>
                  <a:lnTo>
                    <a:pt x="433" y="269"/>
                  </a:lnTo>
                  <a:lnTo>
                    <a:pt x="433" y="265"/>
                  </a:lnTo>
                  <a:lnTo>
                    <a:pt x="433" y="263"/>
                  </a:lnTo>
                  <a:lnTo>
                    <a:pt x="433" y="260"/>
                  </a:lnTo>
                  <a:lnTo>
                    <a:pt x="434" y="257"/>
                  </a:lnTo>
                  <a:lnTo>
                    <a:pt x="439" y="256"/>
                  </a:lnTo>
                  <a:lnTo>
                    <a:pt x="443" y="255"/>
                  </a:lnTo>
                  <a:lnTo>
                    <a:pt x="447" y="253"/>
                  </a:lnTo>
                  <a:lnTo>
                    <a:pt x="453" y="250"/>
                  </a:lnTo>
                  <a:lnTo>
                    <a:pt x="453" y="248"/>
                  </a:lnTo>
                  <a:lnTo>
                    <a:pt x="453" y="246"/>
                  </a:lnTo>
                  <a:lnTo>
                    <a:pt x="450" y="243"/>
                  </a:lnTo>
                  <a:lnTo>
                    <a:pt x="447" y="240"/>
                  </a:lnTo>
                  <a:lnTo>
                    <a:pt x="445" y="235"/>
                  </a:lnTo>
                  <a:lnTo>
                    <a:pt x="443" y="232"/>
                  </a:lnTo>
                  <a:lnTo>
                    <a:pt x="442" y="227"/>
                  </a:lnTo>
                  <a:lnTo>
                    <a:pt x="439" y="224"/>
                  </a:lnTo>
                  <a:lnTo>
                    <a:pt x="437" y="220"/>
                  </a:lnTo>
                  <a:lnTo>
                    <a:pt x="433" y="217"/>
                  </a:lnTo>
                  <a:lnTo>
                    <a:pt x="432" y="216"/>
                  </a:lnTo>
                  <a:lnTo>
                    <a:pt x="432" y="216"/>
                  </a:lnTo>
                  <a:lnTo>
                    <a:pt x="432" y="216"/>
                  </a:lnTo>
                  <a:lnTo>
                    <a:pt x="431" y="215"/>
                  </a:lnTo>
                  <a:lnTo>
                    <a:pt x="429" y="215"/>
                  </a:lnTo>
                  <a:lnTo>
                    <a:pt x="427" y="213"/>
                  </a:lnTo>
                  <a:lnTo>
                    <a:pt x="423" y="206"/>
                  </a:lnTo>
                  <a:lnTo>
                    <a:pt x="419" y="201"/>
                  </a:lnTo>
                  <a:lnTo>
                    <a:pt x="416" y="198"/>
                  </a:lnTo>
                  <a:lnTo>
                    <a:pt x="415" y="196"/>
                  </a:lnTo>
                  <a:lnTo>
                    <a:pt x="416" y="193"/>
                  </a:lnTo>
                  <a:lnTo>
                    <a:pt x="419" y="189"/>
                  </a:lnTo>
                  <a:lnTo>
                    <a:pt x="421" y="185"/>
                  </a:lnTo>
                  <a:lnTo>
                    <a:pt x="422" y="181"/>
                  </a:lnTo>
                  <a:lnTo>
                    <a:pt x="419" y="176"/>
                  </a:lnTo>
                  <a:lnTo>
                    <a:pt x="416" y="170"/>
                  </a:lnTo>
                  <a:lnTo>
                    <a:pt x="416" y="163"/>
                  </a:lnTo>
                  <a:lnTo>
                    <a:pt x="416" y="158"/>
                  </a:lnTo>
                  <a:lnTo>
                    <a:pt x="418" y="155"/>
                  </a:lnTo>
                  <a:lnTo>
                    <a:pt x="419" y="155"/>
                  </a:lnTo>
                  <a:lnTo>
                    <a:pt x="422" y="155"/>
                  </a:lnTo>
                  <a:lnTo>
                    <a:pt x="423" y="150"/>
                  </a:lnTo>
                  <a:lnTo>
                    <a:pt x="424" y="147"/>
                  </a:lnTo>
                  <a:lnTo>
                    <a:pt x="425" y="142"/>
                  </a:lnTo>
                  <a:lnTo>
                    <a:pt x="428" y="135"/>
                  </a:lnTo>
                  <a:lnTo>
                    <a:pt x="428" y="134"/>
                  </a:lnTo>
                  <a:lnTo>
                    <a:pt x="428" y="127"/>
                  </a:lnTo>
                  <a:lnTo>
                    <a:pt x="428" y="124"/>
                  </a:lnTo>
                  <a:lnTo>
                    <a:pt x="432" y="121"/>
                  </a:lnTo>
                  <a:lnTo>
                    <a:pt x="437" y="118"/>
                  </a:lnTo>
                  <a:lnTo>
                    <a:pt x="445" y="114"/>
                  </a:lnTo>
                  <a:lnTo>
                    <a:pt x="452" y="112"/>
                  </a:lnTo>
                  <a:lnTo>
                    <a:pt x="455" y="110"/>
                  </a:lnTo>
                  <a:lnTo>
                    <a:pt x="460" y="108"/>
                  </a:lnTo>
                  <a:lnTo>
                    <a:pt x="460" y="105"/>
                  </a:lnTo>
                  <a:lnTo>
                    <a:pt x="458" y="102"/>
                  </a:lnTo>
                  <a:lnTo>
                    <a:pt x="456" y="96"/>
                  </a:lnTo>
                  <a:lnTo>
                    <a:pt x="454" y="92"/>
                  </a:lnTo>
                  <a:lnTo>
                    <a:pt x="453" y="89"/>
                  </a:lnTo>
                  <a:lnTo>
                    <a:pt x="454" y="87"/>
                  </a:lnTo>
                  <a:lnTo>
                    <a:pt x="456" y="85"/>
                  </a:lnTo>
                  <a:lnTo>
                    <a:pt x="458" y="83"/>
                  </a:lnTo>
                  <a:lnTo>
                    <a:pt x="459" y="81"/>
                  </a:lnTo>
                  <a:lnTo>
                    <a:pt x="458" y="78"/>
                  </a:lnTo>
                  <a:lnTo>
                    <a:pt x="456" y="74"/>
                  </a:lnTo>
                  <a:lnTo>
                    <a:pt x="455" y="70"/>
                  </a:lnTo>
                  <a:lnTo>
                    <a:pt x="454" y="64"/>
                  </a:lnTo>
                  <a:lnTo>
                    <a:pt x="452" y="61"/>
                  </a:lnTo>
                  <a:lnTo>
                    <a:pt x="451" y="55"/>
                  </a:lnTo>
                  <a:lnTo>
                    <a:pt x="448" y="51"/>
                  </a:lnTo>
                  <a:lnTo>
                    <a:pt x="446" y="46"/>
                  </a:lnTo>
                  <a:lnTo>
                    <a:pt x="446" y="45"/>
                  </a:lnTo>
                  <a:lnTo>
                    <a:pt x="446" y="45"/>
                  </a:lnTo>
                  <a:lnTo>
                    <a:pt x="449" y="44"/>
                  </a:lnTo>
                  <a:lnTo>
                    <a:pt x="452" y="46"/>
                  </a:lnTo>
                  <a:lnTo>
                    <a:pt x="456" y="46"/>
                  </a:lnTo>
                  <a:lnTo>
                    <a:pt x="459" y="44"/>
                  </a:lnTo>
                  <a:lnTo>
                    <a:pt x="462" y="44"/>
                  </a:lnTo>
                  <a:lnTo>
                    <a:pt x="465" y="44"/>
                  </a:lnTo>
                  <a:lnTo>
                    <a:pt x="468" y="42"/>
                  </a:lnTo>
                  <a:lnTo>
                    <a:pt x="472" y="43"/>
                  </a:lnTo>
                  <a:lnTo>
                    <a:pt x="474" y="39"/>
                  </a:lnTo>
                  <a:lnTo>
                    <a:pt x="475" y="36"/>
                  </a:lnTo>
                  <a:lnTo>
                    <a:pt x="477" y="32"/>
                  </a:lnTo>
                  <a:lnTo>
                    <a:pt x="475" y="27"/>
                  </a:lnTo>
                  <a:lnTo>
                    <a:pt x="472" y="22"/>
                  </a:lnTo>
                  <a:lnTo>
                    <a:pt x="470" y="19"/>
                  </a:lnTo>
                  <a:lnTo>
                    <a:pt x="467" y="14"/>
                  </a:lnTo>
                  <a:lnTo>
                    <a:pt x="466" y="10"/>
                  </a:lnTo>
                  <a:lnTo>
                    <a:pt x="466" y="10"/>
                  </a:lnTo>
                  <a:lnTo>
                    <a:pt x="462" y="10"/>
                  </a:lnTo>
                  <a:lnTo>
                    <a:pt x="459" y="11"/>
                  </a:lnTo>
                  <a:lnTo>
                    <a:pt x="459" y="10"/>
                  </a:lnTo>
                  <a:lnTo>
                    <a:pt x="457" y="12"/>
                  </a:lnTo>
                  <a:lnTo>
                    <a:pt x="454" y="15"/>
                  </a:lnTo>
                  <a:lnTo>
                    <a:pt x="450" y="18"/>
                  </a:lnTo>
                  <a:lnTo>
                    <a:pt x="446" y="18"/>
                  </a:lnTo>
                  <a:lnTo>
                    <a:pt x="445" y="21"/>
                  </a:lnTo>
                  <a:lnTo>
                    <a:pt x="444" y="19"/>
                  </a:lnTo>
                  <a:lnTo>
                    <a:pt x="442" y="17"/>
                  </a:lnTo>
                  <a:lnTo>
                    <a:pt x="436" y="14"/>
                  </a:lnTo>
                  <a:lnTo>
                    <a:pt x="433" y="11"/>
                  </a:lnTo>
                  <a:lnTo>
                    <a:pt x="432" y="9"/>
                  </a:lnTo>
                  <a:lnTo>
                    <a:pt x="431" y="7"/>
                  </a:lnTo>
                  <a:lnTo>
                    <a:pt x="430" y="5"/>
                  </a:lnTo>
                  <a:lnTo>
                    <a:pt x="428" y="4"/>
                  </a:lnTo>
                  <a:lnTo>
                    <a:pt x="425" y="5"/>
                  </a:lnTo>
                  <a:lnTo>
                    <a:pt x="422" y="6"/>
                  </a:lnTo>
                  <a:lnTo>
                    <a:pt x="422" y="7"/>
                  </a:lnTo>
                  <a:lnTo>
                    <a:pt x="421" y="8"/>
                  </a:lnTo>
                  <a:lnTo>
                    <a:pt x="420" y="8"/>
                  </a:lnTo>
                  <a:lnTo>
                    <a:pt x="420" y="7"/>
                  </a:lnTo>
                  <a:lnTo>
                    <a:pt x="419" y="4"/>
                  </a:lnTo>
                  <a:lnTo>
                    <a:pt x="415" y="4"/>
                  </a:lnTo>
                  <a:lnTo>
                    <a:pt x="412" y="0"/>
                  </a:lnTo>
                  <a:lnTo>
                    <a:pt x="404" y="3"/>
                  </a:lnTo>
                  <a:lnTo>
                    <a:pt x="389" y="6"/>
                  </a:lnTo>
                  <a:lnTo>
                    <a:pt x="380" y="8"/>
                  </a:lnTo>
                  <a:lnTo>
                    <a:pt x="378" y="10"/>
                  </a:lnTo>
                  <a:lnTo>
                    <a:pt x="372" y="14"/>
                  </a:lnTo>
                  <a:lnTo>
                    <a:pt x="367" y="22"/>
                  </a:lnTo>
                  <a:lnTo>
                    <a:pt x="366" y="30"/>
                  </a:lnTo>
                  <a:lnTo>
                    <a:pt x="369" y="53"/>
                  </a:lnTo>
                  <a:lnTo>
                    <a:pt x="368" y="62"/>
                  </a:lnTo>
                  <a:lnTo>
                    <a:pt x="362" y="65"/>
                  </a:lnTo>
                  <a:lnTo>
                    <a:pt x="359" y="74"/>
                  </a:lnTo>
                  <a:lnTo>
                    <a:pt x="357" y="76"/>
                  </a:lnTo>
                  <a:lnTo>
                    <a:pt x="336" y="94"/>
                  </a:lnTo>
                  <a:lnTo>
                    <a:pt x="334" y="111"/>
                  </a:lnTo>
                  <a:lnTo>
                    <a:pt x="332" y="115"/>
                  </a:lnTo>
                  <a:lnTo>
                    <a:pt x="324" y="123"/>
                  </a:lnTo>
                  <a:lnTo>
                    <a:pt x="306" y="129"/>
                  </a:lnTo>
                  <a:lnTo>
                    <a:pt x="291" y="132"/>
                  </a:lnTo>
                  <a:lnTo>
                    <a:pt x="281" y="137"/>
                  </a:lnTo>
                  <a:lnTo>
                    <a:pt x="280" y="137"/>
                  </a:lnTo>
                  <a:lnTo>
                    <a:pt x="279" y="137"/>
                  </a:lnTo>
                  <a:lnTo>
                    <a:pt x="274" y="138"/>
                  </a:lnTo>
                  <a:lnTo>
                    <a:pt x="261" y="138"/>
                  </a:lnTo>
                  <a:lnTo>
                    <a:pt x="251" y="148"/>
                  </a:lnTo>
                  <a:lnTo>
                    <a:pt x="243" y="151"/>
                  </a:lnTo>
                  <a:lnTo>
                    <a:pt x="236" y="158"/>
                  </a:lnTo>
                  <a:lnTo>
                    <a:pt x="227" y="165"/>
                  </a:lnTo>
                  <a:lnTo>
                    <a:pt x="223" y="175"/>
                  </a:lnTo>
                  <a:lnTo>
                    <a:pt x="214" y="178"/>
                  </a:lnTo>
                  <a:lnTo>
                    <a:pt x="211" y="181"/>
                  </a:lnTo>
                  <a:lnTo>
                    <a:pt x="208" y="187"/>
                  </a:lnTo>
                  <a:lnTo>
                    <a:pt x="203" y="207"/>
                  </a:lnTo>
                  <a:lnTo>
                    <a:pt x="200" y="215"/>
                  </a:lnTo>
                  <a:lnTo>
                    <a:pt x="194" y="225"/>
                  </a:lnTo>
                  <a:lnTo>
                    <a:pt x="194" y="228"/>
                  </a:lnTo>
                  <a:lnTo>
                    <a:pt x="200" y="235"/>
                  </a:lnTo>
                  <a:lnTo>
                    <a:pt x="197" y="262"/>
                  </a:lnTo>
                  <a:lnTo>
                    <a:pt x="199" y="268"/>
                  </a:lnTo>
                  <a:lnTo>
                    <a:pt x="197" y="272"/>
                  </a:lnTo>
                  <a:lnTo>
                    <a:pt x="180" y="279"/>
                  </a:lnTo>
                  <a:lnTo>
                    <a:pt x="173" y="285"/>
                  </a:lnTo>
                  <a:lnTo>
                    <a:pt x="173" y="285"/>
                  </a:lnTo>
                  <a:lnTo>
                    <a:pt x="169" y="295"/>
                  </a:lnTo>
                  <a:lnTo>
                    <a:pt x="169" y="302"/>
                  </a:lnTo>
                  <a:lnTo>
                    <a:pt x="169" y="303"/>
                  </a:lnTo>
                  <a:lnTo>
                    <a:pt x="171" y="317"/>
                  </a:lnTo>
                  <a:lnTo>
                    <a:pt x="180" y="334"/>
                  </a:lnTo>
                  <a:lnTo>
                    <a:pt x="183" y="350"/>
                  </a:lnTo>
                  <a:lnTo>
                    <a:pt x="183" y="361"/>
                  </a:lnTo>
                  <a:lnTo>
                    <a:pt x="180" y="374"/>
                  </a:lnTo>
                  <a:lnTo>
                    <a:pt x="177" y="378"/>
                  </a:lnTo>
                  <a:lnTo>
                    <a:pt x="173" y="385"/>
                  </a:lnTo>
                  <a:lnTo>
                    <a:pt x="167" y="393"/>
                  </a:lnTo>
                  <a:lnTo>
                    <a:pt x="156" y="405"/>
                  </a:lnTo>
                  <a:lnTo>
                    <a:pt x="134" y="427"/>
                  </a:lnTo>
                  <a:lnTo>
                    <a:pt x="122" y="450"/>
                  </a:lnTo>
                  <a:lnTo>
                    <a:pt x="120" y="453"/>
                  </a:lnTo>
                  <a:lnTo>
                    <a:pt x="107" y="465"/>
                  </a:lnTo>
                  <a:lnTo>
                    <a:pt x="95" y="481"/>
                  </a:lnTo>
                  <a:lnTo>
                    <a:pt x="85" y="495"/>
                  </a:lnTo>
                  <a:lnTo>
                    <a:pt x="51" y="543"/>
                  </a:lnTo>
                  <a:lnTo>
                    <a:pt x="49" y="547"/>
                  </a:lnTo>
                  <a:lnTo>
                    <a:pt x="47" y="553"/>
                  </a:lnTo>
                  <a:lnTo>
                    <a:pt x="41" y="554"/>
                  </a:lnTo>
                  <a:lnTo>
                    <a:pt x="33" y="563"/>
                  </a:lnTo>
                  <a:lnTo>
                    <a:pt x="27" y="572"/>
                  </a:lnTo>
                  <a:lnTo>
                    <a:pt x="17" y="586"/>
                  </a:lnTo>
                  <a:lnTo>
                    <a:pt x="9" y="598"/>
                  </a:lnTo>
                  <a:lnTo>
                    <a:pt x="0" y="615"/>
                  </a:lnTo>
                  <a:lnTo>
                    <a:pt x="6" y="641"/>
                  </a:lnTo>
                  <a:lnTo>
                    <a:pt x="8" y="642"/>
                  </a:lnTo>
                  <a:lnTo>
                    <a:pt x="10" y="647"/>
                  </a:lnTo>
                  <a:lnTo>
                    <a:pt x="10" y="649"/>
                  </a:lnTo>
                  <a:lnTo>
                    <a:pt x="24" y="692"/>
                  </a:lnTo>
                  <a:lnTo>
                    <a:pt x="25" y="708"/>
                  </a:lnTo>
                  <a:lnTo>
                    <a:pt x="30" y="733"/>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74" name="Google Shape;1574;p59" descr="{&quot;Key&quot;:&quot;eigeyo marakwet&quot;,&quot;Name&quot;:&quot;Eigeyo Marakwet&quot;,&quot;Value&quot;:26.0,&quot;Formula&quot;:&quot;26&quot;,&quot;Text&quot;:&quot;26&quot;,&quot;OfficeApplication&quot;:1,&quot;HasValue&quot;:true}"/>
            <p:cNvSpPr/>
            <p:nvPr/>
          </p:nvSpPr>
          <p:spPr>
            <a:xfrm>
              <a:off x="1694008" y="2850553"/>
              <a:ext cx="316292" cy="634941"/>
            </a:xfrm>
            <a:custGeom>
              <a:avLst/>
              <a:gdLst/>
              <a:ahLst/>
              <a:cxnLst/>
              <a:rect l="l" t="t" r="r" b="b"/>
              <a:pathLst>
                <a:path w="529" h="1057" extrusionOk="0">
                  <a:moveTo>
                    <a:pt x="189" y="350"/>
                  </a:moveTo>
                  <a:lnTo>
                    <a:pt x="191" y="350"/>
                  </a:lnTo>
                  <a:lnTo>
                    <a:pt x="194" y="350"/>
                  </a:lnTo>
                  <a:lnTo>
                    <a:pt x="197" y="351"/>
                  </a:lnTo>
                  <a:lnTo>
                    <a:pt x="198" y="350"/>
                  </a:lnTo>
                  <a:lnTo>
                    <a:pt x="211" y="356"/>
                  </a:lnTo>
                  <a:lnTo>
                    <a:pt x="218" y="348"/>
                  </a:lnTo>
                  <a:lnTo>
                    <a:pt x="225" y="349"/>
                  </a:lnTo>
                  <a:lnTo>
                    <a:pt x="244" y="352"/>
                  </a:lnTo>
                  <a:lnTo>
                    <a:pt x="248" y="353"/>
                  </a:lnTo>
                  <a:lnTo>
                    <a:pt x="248" y="355"/>
                  </a:lnTo>
                  <a:lnTo>
                    <a:pt x="243" y="377"/>
                  </a:lnTo>
                  <a:lnTo>
                    <a:pt x="245" y="383"/>
                  </a:lnTo>
                  <a:lnTo>
                    <a:pt x="257" y="384"/>
                  </a:lnTo>
                  <a:lnTo>
                    <a:pt x="274" y="386"/>
                  </a:lnTo>
                  <a:lnTo>
                    <a:pt x="291" y="389"/>
                  </a:lnTo>
                  <a:lnTo>
                    <a:pt x="290" y="390"/>
                  </a:lnTo>
                  <a:lnTo>
                    <a:pt x="296" y="391"/>
                  </a:lnTo>
                  <a:lnTo>
                    <a:pt x="293" y="397"/>
                  </a:lnTo>
                  <a:lnTo>
                    <a:pt x="292" y="403"/>
                  </a:lnTo>
                  <a:lnTo>
                    <a:pt x="289" y="408"/>
                  </a:lnTo>
                  <a:lnTo>
                    <a:pt x="289" y="411"/>
                  </a:lnTo>
                  <a:lnTo>
                    <a:pt x="312" y="411"/>
                  </a:lnTo>
                  <a:lnTo>
                    <a:pt x="312" y="413"/>
                  </a:lnTo>
                  <a:lnTo>
                    <a:pt x="312" y="414"/>
                  </a:lnTo>
                  <a:lnTo>
                    <a:pt x="314" y="419"/>
                  </a:lnTo>
                  <a:lnTo>
                    <a:pt x="316" y="421"/>
                  </a:lnTo>
                  <a:lnTo>
                    <a:pt x="317" y="425"/>
                  </a:lnTo>
                  <a:lnTo>
                    <a:pt x="317" y="429"/>
                  </a:lnTo>
                  <a:lnTo>
                    <a:pt x="318" y="431"/>
                  </a:lnTo>
                  <a:lnTo>
                    <a:pt x="317" y="434"/>
                  </a:lnTo>
                  <a:lnTo>
                    <a:pt x="316" y="437"/>
                  </a:lnTo>
                  <a:lnTo>
                    <a:pt x="319" y="436"/>
                  </a:lnTo>
                  <a:lnTo>
                    <a:pt x="317" y="445"/>
                  </a:lnTo>
                  <a:lnTo>
                    <a:pt x="313" y="453"/>
                  </a:lnTo>
                  <a:lnTo>
                    <a:pt x="310" y="459"/>
                  </a:lnTo>
                  <a:lnTo>
                    <a:pt x="304" y="462"/>
                  </a:lnTo>
                  <a:lnTo>
                    <a:pt x="315" y="461"/>
                  </a:lnTo>
                  <a:lnTo>
                    <a:pt x="317" y="464"/>
                  </a:lnTo>
                  <a:lnTo>
                    <a:pt x="320" y="466"/>
                  </a:lnTo>
                  <a:lnTo>
                    <a:pt x="320" y="471"/>
                  </a:lnTo>
                  <a:lnTo>
                    <a:pt x="325" y="508"/>
                  </a:lnTo>
                  <a:lnTo>
                    <a:pt x="326" y="509"/>
                  </a:lnTo>
                  <a:lnTo>
                    <a:pt x="326" y="511"/>
                  </a:lnTo>
                  <a:lnTo>
                    <a:pt x="324" y="518"/>
                  </a:lnTo>
                  <a:lnTo>
                    <a:pt x="319" y="522"/>
                  </a:lnTo>
                  <a:lnTo>
                    <a:pt x="319" y="526"/>
                  </a:lnTo>
                  <a:lnTo>
                    <a:pt x="319" y="527"/>
                  </a:lnTo>
                  <a:lnTo>
                    <a:pt x="313" y="526"/>
                  </a:lnTo>
                  <a:lnTo>
                    <a:pt x="313" y="528"/>
                  </a:lnTo>
                  <a:lnTo>
                    <a:pt x="314" y="530"/>
                  </a:lnTo>
                  <a:lnTo>
                    <a:pt x="317" y="531"/>
                  </a:lnTo>
                  <a:lnTo>
                    <a:pt x="319" y="531"/>
                  </a:lnTo>
                  <a:lnTo>
                    <a:pt x="318" y="541"/>
                  </a:lnTo>
                  <a:lnTo>
                    <a:pt x="317" y="548"/>
                  </a:lnTo>
                  <a:lnTo>
                    <a:pt x="317" y="549"/>
                  </a:lnTo>
                  <a:lnTo>
                    <a:pt x="317" y="549"/>
                  </a:lnTo>
                  <a:lnTo>
                    <a:pt x="318" y="552"/>
                  </a:lnTo>
                  <a:lnTo>
                    <a:pt x="320" y="560"/>
                  </a:lnTo>
                  <a:lnTo>
                    <a:pt x="326" y="562"/>
                  </a:lnTo>
                  <a:lnTo>
                    <a:pt x="326" y="563"/>
                  </a:lnTo>
                  <a:lnTo>
                    <a:pt x="326" y="567"/>
                  </a:lnTo>
                  <a:lnTo>
                    <a:pt x="326" y="570"/>
                  </a:lnTo>
                  <a:lnTo>
                    <a:pt x="306" y="570"/>
                  </a:lnTo>
                  <a:lnTo>
                    <a:pt x="273" y="570"/>
                  </a:lnTo>
                  <a:lnTo>
                    <a:pt x="273" y="571"/>
                  </a:lnTo>
                  <a:lnTo>
                    <a:pt x="247" y="570"/>
                  </a:lnTo>
                  <a:lnTo>
                    <a:pt x="242" y="570"/>
                  </a:lnTo>
                  <a:lnTo>
                    <a:pt x="242" y="570"/>
                  </a:lnTo>
                  <a:lnTo>
                    <a:pt x="240" y="572"/>
                  </a:lnTo>
                  <a:lnTo>
                    <a:pt x="240" y="572"/>
                  </a:lnTo>
                  <a:lnTo>
                    <a:pt x="240" y="573"/>
                  </a:lnTo>
                  <a:lnTo>
                    <a:pt x="242" y="575"/>
                  </a:lnTo>
                  <a:lnTo>
                    <a:pt x="275" y="627"/>
                  </a:lnTo>
                  <a:lnTo>
                    <a:pt x="274" y="628"/>
                  </a:lnTo>
                  <a:lnTo>
                    <a:pt x="276" y="631"/>
                  </a:lnTo>
                  <a:lnTo>
                    <a:pt x="278" y="633"/>
                  </a:lnTo>
                  <a:lnTo>
                    <a:pt x="281" y="638"/>
                  </a:lnTo>
                  <a:lnTo>
                    <a:pt x="282" y="638"/>
                  </a:lnTo>
                  <a:lnTo>
                    <a:pt x="296" y="660"/>
                  </a:lnTo>
                  <a:lnTo>
                    <a:pt x="304" y="673"/>
                  </a:lnTo>
                  <a:lnTo>
                    <a:pt x="304" y="674"/>
                  </a:lnTo>
                  <a:lnTo>
                    <a:pt x="302" y="684"/>
                  </a:lnTo>
                  <a:lnTo>
                    <a:pt x="302" y="684"/>
                  </a:lnTo>
                  <a:lnTo>
                    <a:pt x="299" y="699"/>
                  </a:lnTo>
                  <a:lnTo>
                    <a:pt x="297" y="709"/>
                  </a:lnTo>
                  <a:lnTo>
                    <a:pt x="296" y="712"/>
                  </a:lnTo>
                  <a:lnTo>
                    <a:pt x="296" y="713"/>
                  </a:lnTo>
                  <a:lnTo>
                    <a:pt x="295" y="716"/>
                  </a:lnTo>
                  <a:lnTo>
                    <a:pt x="295" y="717"/>
                  </a:lnTo>
                  <a:lnTo>
                    <a:pt x="295" y="717"/>
                  </a:lnTo>
                  <a:lnTo>
                    <a:pt x="293" y="730"/>
                  </a:lnTo>
                  <a:lnTo>
                    <a:pt x="289" y="751"/>
                  </a:lnTo>
                  <a:lnTo>
                    <a:pt x="289" y="751"/>
                  </a:lnTo>
                  <a:lnTo>
                    <a:pt x="289" y="752"/>
                  </a:lnTo>
                  <a:lnTo>
                    <a:pt x="289" y="762"/>
                  </a:lnTo>
                  <a:lnTo>
                    <a:pt x="288" y="800"/>
                  </a:lnTo>
                  <a:lnTo>
                    <a:pt x="286" y="852"/>
                  </a:lnTo>
                  <a:lnTo>
                    <a:pt x="289" y="852"/>
                  </a:lnTo>
                  <a:lnTo>
                    <a:pt x="293" y="852"/>
                  </a:lnTo>
                  <a:lnTo>
                    <a:pt x="297" y="853"/>
                  </a:lnTo>
                  <a:lnTo>
                    <a:pt x="300" y="855"/>
                  </a:lnTo>
                  <a:lnTo>
                    <a:pt x="301" y="857"/>
                  </a:lnTo>
                  <a:lnTo>
                    <a:pt x="304" y="860"/>
                  </a:lnTo>
                  <a:lnTo>
                    <a:pt x="303" y="862"/>
                  </a:lnTo>
                  <a:lnTo>
                    <a:pt x="305" y="864"/>
                  </a:lnTo>
                  <a:lnTo>
                    <a:pt x="302" y="865"/>
                  </a:lnTo>
                  <a:lnTo>
                    <a:pt x="300" y="866"/>
                  </a:lnTo>
                  <a:lnTo>
                    <a:pt x="295" y="869"/>
                  </a:lnTo>
                  <a:lnTo>
                    <a:pt x="295" y="874"/>
                  </a:lnTo>
                  <a:lnTo>
                    <a:pt x="298" y="879"/>
                  </a:lnTo>
                  <a:lnTo>
                    <a:pt x="302" y="882"/>
                  </a:lnTo>
                  <a:lnTo>
                    <a:pt x="304" y="886"/>
                  </a:lnTo>
                  <a:lnTo>
                    <a:pt x="306" y="890"/>
                  </a:lnTo>
                  <a:lnTo>
                    <a:pt x="311" y="893"/>
                  </a:lnTo>
                  <a:lnTo>
                    <a:pt x="316" y="898"/>
                  </a:lnTo>
                  <a:lnTo>
                    <a:pt x="320" y="902"/>
                  </a:lnTo>
                  <a:lnTo>
                    <a:pt x="322" y="902"/>
                  </a:lnTo>
                  <a:lnTo>
                    <a:pt x="324" y="902"/>
                  </a:lnTo>
                  <a:lnTo>
                    <a:pt x="325" y="903"/>
                  </a:lnTo>
                  <a:lnTo>
                    <a:pt x="327" y="908"/>
                  </a:lnTo>
                  <a:lnTo>
                    <a:pt x="329" y="912"/>
                  </a:lnTo>
                  <a:lnTo>
                    <a:pt x="332" y="915"/>
                  </a:lnTo>
                  <a:lnTo>
                    <a:pt x="333" y="919"/>
                  </a:lnTo>
                  <a:lnTo>
                    <a:pt x="332" y="922"/>
                  </a:lnTo>
                  <a:lnTo>
                    <a:pt x="330" y="924"/>
                  </a:lnTo>
                  <a:lnTo>
                    <a:pt x="329" y="930"/>
                  </a:lnTo>
                  <a:lnTo>
                    <a:pt x="329" y="930"/>
                  </a:lnTo>
                  <a:lnTo>
                    <a:pt x="324" y="933"/>
                  </a:lnTo>
                  <a:lnTo>
                    <a:pt x="323" y="939"/>
                  </a:lnTo>
                  <a:lnTo>
                    <a:pt x="322" y="945"/>
                  </a:lnTo>
                  <a:lnTo>
                    <a:pt x="323" y="950"/>
                  </a:lnTo>
                  <a:lnTo>
                    <a:pt x="323" y="954"/>
                  </a:lnTo>
                  <a:lnTo>
                    <a:pt x="323" y="959"/>
                  </a:lnTo>
                  <a:lnTo>
                    <a:pt x="322" y="962"/>
                  </a:lnTo>
                  <a:lnTo>
                    <a:pt x="320" y="963"/>
                  </a:lnTo>
                  <a:lnTo>
                    <a:pt x="319" y="963"/>
                  </a:lnTo>
                  <a:lnTo>
                    <a:pt x="319" y="964"/>
                  </a:lnTo>
                  <a:lnTo>
                    <a:pt x="319" y="965"/>
                  </a:lnTo>
                  <a:lnTo>
                    <a:pt x="318" y="971"/>
                  </a:lnTo>
                  <a:lnTo>
                    <a:pt x="317" y="974"/>
                  </a:lnTo>
                  <a:lnTo>
                    <a:pt x="319" y="976"/>
                  </a:lnTo>
                  <a:lnTo>
                    <a:pt x="320" y="980"/>
                  </a:lnTo>
                  <a:lnTo>
                    <a:pt x="317" y="982"/>
                  </a:lnTo>
                  <a:lnTo>
                    <a:pt x="314" y="984"/>
                  </a:lnTo>
                  <a:lnTo>
                    <a:pt x="316" y="989"/>
                  </a:lnTo>
                  <a:lnTo>
                    <a:pt x="318" y="995"/>
                  </a:lnTo>
                  <a:lnTo>
                    <a:pt x="321" y="1001"/>
                  </a:lnTo>
                  <a:lnTo>
                    <a:pt x="327" y="1004"/>
                  </a:lnTo>
                  <a:lnTo>
                    <a:pt x="331" y="1003"/>
                  </a:lnTo>
                  <a:lnTo>
                    <a:pt x="336" y="1001"/>
                  </a:lnTo>
                  <a:lnTo>
                    <a:pt x="340" y="1001"/>
                  </a:lnTo>
                  <a:lnTo>
                    <a:pt x="340" y="1003"/>
                  </a:lnTo>
                  <a:lnTo>
                    <a:pt x="342" y="1003"/>
                  </a:lnTo>
                  <a:lnTo>
                    <a:pt x="347" y="1003"/>
                  </a:lnTo>
                  <a:lnTo>
                    <a:pt x="350" y="1003"/>
                  </a:lnTo>
                  <a:lnTo>
                    <a:pt x="354" y="1003"/>
                  </a:lnTo>
                  <a:lnTo>
                    <a:pt x="360" y="1005"/>
                  </a:lnTo>
                  <a:lnTo>
                    <a:pt x="360" y="1008"/>
                  </a:lnTo>
                  <a:lnTo>
                    <a:pt x="360" y="1008"/>
                  </a:lnTo>
                  <a:lnTo>
                    <a:pt x="360" y="1008"/>
                  </a:lnTo>
                  <a:lnTo>
                    <a:pt x="355" y="1012"/>
                  </a:lnTo>
                  <a:lnTo>
                    <a:pt x="352" y="1014"/>
                  </a:lnTo>
                  <a:lnTo>
                    <a:pt x="350" y="1018"/>
                  </a:lnTo>
                  <a:lnTo>
                    <a:pt x="347" y="1022"/>
                  </a:lnTo>
                  <a:lnTo>
                    <a:pt x="343" y="1025"/>
                  </a:lnTo>
                  <a:lnTo>
                    <a:pt x="340" y="1027"/>
                  </a:lnTo>
                  <a:lnTo>
                    <a:pt x="340" y="1031"/>
                  </a:lnTo>
                  <a:lnTo>
                    <a:pt x="340" y="1033"/>
                  </a:lnTo>
                  <a:lnTo>
                    <a:pt x="335" y="1039"/>
                  </a:lnTo>
                  <a:lnTo>
                    <a:pt x="335" y="1039"/>
                  </a:lnTo>
                  <a:lnTo>
                    <a:pt x="340" y="1040"/>
                  </a:lnTo>
                  <a:lnTo>
                    <a:pt x="340" y="1040"/>
                  </a:lnTo>
                  <a:lnTo>
                    <a:pt x="340" y="1040"/>
                  </a:lnTo>
                  <a:lnTo>
                    <a:pt x="345" y="1040"/>
                  </a:lnTo>
                  <a:lnTo>
                    <a:pt x="353" y="1040"/>
                  </a:lnTo>
                  <a:lnTo>
                    <a:pt x="354" y="1039"/>
                  </a:lnTo>
                  <a:lnTo>
                    <a:pt x="362" y="1039"/>
                  </a:lnTo>
                  <a:lnTo>
                    <a:pt x="366" y="1039"/>
                  </a:lnTo>
                  <a:lnTo>
                    <a:pt x="369" y="1039"/>
                  </a:lnTo>
                  <a:lnTo>
                    <a:pt x="369" y="1039"/>
                  </a:lnTo>
                  <a:lnTo>
                    <a:pt x="373" y="1039"/>
                  </a:lnTo>
                  <a:lnTo>
                    <a:pt x="376" y="1039"/>
                  </a:lnTo>
                  <a:lnTo>
                    <a:pt x="379" y="1035"/>
                  </a:lnTo>
                  <a:lnTo>
                    <a:pt x="385" y="1032"/>
                  </a:lnTo>
                  <a:lnTo>
                    <a:pt x="387" y="1031"/>
                  </a:lnTo>
                  <a:lnTo>
                    <a:pt x="387" y="1037"/>
                  </a:lnTo>
                  <a:lnTo>
                    <a:pt x="387" y="1041"/>
                  </a:lnTo>
                  <a:lnTo>
                    <a:pt x="389" y="1042"/>
                  </a:lnTo>
                  <a:lnTo>
                    <a:pt x="391" y="1043"/>
                  </a:lnTo>
                  <a:lnTo>
                    <a:pt x="393" y="1043"/>
                  </a:lnTo>
                  <a:lnTo>
                    <a:pt x="396" y="1045"/>
                  </a:lnTo>
                  <a:lnTo>
                    <a:pt x="398" y="1047"/>
                  </a:lnTo>
                  <a:lnTo>
                    <a:pt x="401" y="1051"/>
                  </a:lnTo>
                  <a:lnTo>
                    <a:pt x="404" y="1055"/>
                  </a:lnTo>
                  <a:lnTo>
                    <a:pt x="408" y="1056"/>
                  </a:lnTo>
                  <a:lnTo>
                    <a:pt x="415" y="1056"/>
                  </a:lnTo>
                  <a:lnTo>
                    <a:pt x="421" y="1056"/>
                  </a:lnTo>
                  <a:lnTo>
                    <a:pt x="423" y="1057"/>
                  </a:lnTo>
                  <a:lnTo>
                    <a:pt x="426" y="1057"/>
                  </a:lnTo>
                  <a:lnTo>
                    <a:pt x="429" y="1057"/>
                  </a:lnTo>
                  <a:lnTo>
                    <a:pt x="432" y="1057"/>
                  </a:lnTo>
                  <a:lnTo>
                    <a:pt x="436" y="1057"/>
                  </a:lnTo>
                  <a:lnTo>
                    <a:pt x="439" y="1057"/>
                  </a:lnTo>
                  <a:lnTo>
                    <a:pt x="458" y="1057"/>
                  </a:lnTo>
                  <a:lnTo>
                    <a:pt x="458" y="1057"/>
                  </a:lnTo>
                  <a:lnTo>
                    <a:pt x="458" y="1057"/>
                  </a:lnTo>
                  <a:lnTo>
                    <a:pt x="462" y="1057"/>
                  </a:lnTo>
                  <a:lnTo>
                    <a:pt x="465" y="1057"/>
                  </a:lnTo>
                  <a:lnTo>
                    <a:pt x="470" y="1057"/>
                  </a:lnTo>
                  <a:lnTo>
                    <a:pt x="476" y="1056"/>
                  </a:lnTo>
                  <a:lnTo>
                    <a:pt x="483" y="1056"/>
                  </a:lnTo>
                  <a:lnTo>
                    <a:pt x="489" y="1053"/>
                  </a:lnTo>
                  <a:lnTo>
                    <a:pt x="496" y="1052"/>
                  </a:lnTo>
                  <a:lnTo>
                    <a:pt x="504" y="1050"/>
                  </a:lnTo>
                  <a:lnTo>
                    <a:pt x="504" y="1047"/>
                  </a:lnTo>
                  <a:lnTo>
                    <a:pt x="504" y="1047"/>
                  </a:lnTo>
                  <a:lnTo>
                    <a:pt x="503" y="1043"/>
                  </a:lnTo>
                  <a:lnTo>
                    <a:pt x="503" y="1042"/>
                  </a:lnTo>
                  <a:lnTo>
                    <a:pt x="503" y="1041"/>
                  </a:lnTo>
                  <a:lnTo>
                    <a:pt x="503" y="1041"/>
                  </a:lnTo>
                  <a:lnTo>
                    <a:pt x="504" y="1040"/>
                  </a:lnTo>
                  <a:lnTo>
                    <a:pt x="506" y="1038"/>
                  </a:lnTo>
                  <a:lnTo>
                    <a:pt x="506" y="1038"/>
                  </a:lnTo>
                  <a:lnTo>
                    <a:pt x="509" y="1035"/>
                  </a:lnTo>
                  <a:lnTo>
                    <a:pt x="510" y="1033"/>
                  </a:lnTo>
                  <a:lnTo>
                    <a:pt x="510" y="1032"/>
                  </a:lnTo>
                  <a:lnTo>
                    <a:pt x="511" y="1029"/>
                  </a:lnTo>
                  <a:lnTo>
                    <a:pt x="515" y="1025"/>
                  </a:lnTo>
                  <a:lnTo>
                    <a:pt x="518" y="1023"/>
                  </a:lnTo>
                  <a:lnTo>
                    <a:pt x="526" y="1019"/>
                  </a:lnTo>
                  <a:lnTo>
                    <a:pt x="529" y="1017"/>
                  </a:lnTo>
                  <a:lnTo>
                    <a:pt x="529" y="1015"/>
                  </a:lnTo>
                  <a:lnTo>
                    <a:pt x="529" y="1012"/>
                  </a:lnTo>
                  <a:lnTo>
                    <a:pt x="529" y="1005"/>
                  </a:lnTo>
                  <a:lnTo>
                    <a:pt x="529" y="1005"/>
                  </a:lnTo>
                  <a:lnTo>
                    <a:pt x="528" y="1001"/>
                  </a:lnTo>
                  <a:lnTo>
                    <a:pt x="527" y="999"/>
                  </a:lnTo>
                  <a:lnTo>
                    <a:pt x="522" y="994"/>
                  </a:lnTo>
                  <a:lnTo>
                    <a:pt x="521" y="990"/>
                  </a:lnTo>
                  <a:lnTo>
                    <a:pt x="521" y="989"/>
                  </a:lnTo>
                  <a:lnTo>
                    <a:pt x="520" y="987"/>
                  </a:lnTo>
                  <a:lnTo>
                    <a:pt x="520" y="983"/>
                  </a:lnTo>
                  <a:lnTo>
                    <a:pt x="517" y="982"/>
                  </a:lnTo>
                  <a:lnTo>
                    <a:pt x="516" y="980"/>
                  </a:lnTo>
                  <a:lnTo>
                    <a:pt x="514" y="980"/>
                  </a:lnTo>
                  <a:lnTo>
                    <a:pt x="513" y="977"/>
                  </a:lnTo>
                  <a:lnTo>
                    <a:pt x="512" y="975"/>
                  </a:lnTo>
                  <a:lnTo>
                    <a:pt x="512" y="972"/>
                  </a:lnTo>
                  <a:lnTo>
                    <a:pt x="512" y="971"/>
                  </a:lnTo>
                  <a:lnTo>
                    <a:pt x="512" y="967"/>
                  </a:lnTo>
                  <a:lnTo>
                    <a:pt x="514" y="964"/>
                  </a:lnTo>
                  <a:lnTo>
                    <a:pt x="515" y="960"/>
                  </a:lnTo>
                  <a:lnTo>
                    <a:pt x="516" y="955"/>
                  </a:lnTo>
                  <a:lnTo>
                    <a:pt x="517" y="951"/>
                  </a:lnTo>
                  <a:lnTo>
                    <a:pt x="517" y="947"/>
                  </a:lnTo>
                  <a:lnTo>
                    <a:pt x="517" y="946"/>
                  </a:lnTo>
                  <a:lnTo>
                    <a:pt x="517" y="942"/>
                  </a:lnTo>
                  <a:lnTo>
                    <a:pt x="517" y="941"/>
                  </a:lnTo>
                  <a:lnTo>
                    <a:pt x="517" y="941"/>
                  </a:lnTo>
                  <a:lnTo>
                    <a:pt x="517" y="936"/>
                  </a:lnTo>
                  <a:lnTo>
                    <a:pt x="517" y="935"/>
                  </a:lnTo>
                  <a:lnTo>
                    <a:pt x="516" y="932"/>
                  </a:lnTo>
                  <a:lnTo>
                    <a:pt x="516" y="931"/>
                  </a:lnTo>
                  <a:lnTo>
                    <a:pt x="515" y="929"/>
                  </a:lnTo>
                  <a:lnTo>
                    <a:pt x="515" y="928"/>
                  </a:lnTo>
                  <a:lnTo>
                    <a:pt x="514" y="927"/>
                  </a:lnTo>
                  <a:lnTo>
                    <a:pt x="514" y="924"/>
                  </a:lnTo>
                  <a:lnTo>
                    <a:pt x="514" y="923"/>
                  </a:lnTo>
                  <a:lnTo>
                    <a:pt x="516" y="922"/>
                  </a:lnTo>
                  <a:lnTo>
                    <a:pt x="518" y="919"/>
                  </a:lnTo>
                  <a:lnTo>
                    <a:pt x="518" y="915"/>
                  </a:lnTo>
                  <a:lnTo>
                    <a:pt x="517" y="912"/>
                  </a:lnTo>
                  <a:lnTo>
                    <a:pt x="517" y="911"/>
                  </a:lnTo>
                  <a:lnTo>
                    <a:pt x="518" y="910"/>
                  </a:lnTo>
                  <a:lnTo>
                    <a:pt x="520" y="907"/>
                  </a:lnTo>
                  <a:lnTo>
                    <a:pt x="520" y="905"/>
                  </a:lnTo>
                  <a:lnTo>
                    <a:pt x="522" y="903"/>
                  </a:lnTo>
                  <a:lnTo>
                    <a:pt x="519" y="902"/>
                  </a:lnTo>
                  <a:lnTo>
                    <a:pt x="520" y="901"/>
                  </a:lnTo>
                  <a:lnTo>
                    <a:pt x="522" y="899"/>
                  </a:lnTo>
                  <a:lnTo>
                    <a:pt x="522" y="898"/>
                  </a:lnTo>
                  <a:lnTo>
                    <a:pt x="522" y="897"/>
                  </a:lnTo>
                  <a:lnTo>
                    <a:pt x="522" y="894"/>
                  </a:lnTo>
                  <a:lnTo>
                    <a:pt x="522" y="893"/>
                  </a:lnTo>
                  <a:lnTo>
                    <a:pt x="522" y="890"/>
                  </a:lnTo>
                  <a:lnTo>
                    <a:pt x="523" y="887"/>
                  </a:lnTo>
                  <a:lnTo>
                    <a:pt x="520" y="886"/>
                  </a:lnTo>
                  <a:lnTo>
                    <a:pt x="516" y="886"/>
                  </a:lnTo>
                  <a:lnTo>
                    <a:pt x="513" y="885"/>
                  </a:lnTo>
                  <a:lnTo>
                    <a:pt x="512" y="882"/>
                  </a:lnTo>
                  <a:lnTo>
                    <a:pt x="510" y="880"/>
                  </a:lnTo>
                  <a:lnTo>
                    <a:pt x="510" y="877"/>
                  </a:lnTo>
                  <a:lnTo>
                    <a:pt x="508" y="877"/>
                  </a:lnTo>
                  <a:lnTo>
                    <a:pt x="507" y="878"/>
                  </a:lnTo>
                  <a:lnTo>
                    <a:pt x="505" y="878"/>
                  </a:lnTo>
                  <a:lnTo>
                    <a:pt x="503" y="876"/>
                  </a:lnTo>
                  <a:lnTo>
                    <a:pt x="503" y="874"/>
                  </a:lnTo>
                  <a:lnTo>
                    <a:pt x="502" y="872"/>
                  </a:lnTo>
                  <a:lnTo>
                    <a:pt x="500" y="872"/>
                  </a:lnTo>
                  <a:lnTo>
                    <a:pt x="500" y="874"/>
                  </a:lnTo>
                  <a:lnTo>
                    <a:pt x="501" y="876"/>
                  </a:lnTo>
                  <a:lnTo>
                    <a:pt x="499" y="875"/>
                  </a:lnTo>
                  <a:lnTo>
                    <a:pt x="495" y="874"/>
                  </a:lnTo>
                  <a:lnTo>
                    <a:pt x="491" y="872"/>
                  </a:lnTo>
                  <a:lnTo>
                    <a:pt x="488" y="873"/>
                  </a:lnTo>
                  <a:lnTo>
                    <a:pt x="486" y="872"/>
                  </a:lnTo>
                  <a:lnTo>
                    <a:pt x="484" y="870"/>
                  </a:lnTo>
                  <a:lnTo>
                    <a:pt x="481" y="869"/>
                  </a:lnTo>
                  <a:lnTo>
                    <a:pt x="481" y="867"/>
                  </a:lnTo>
                  <a:lnTo>
                    <a:pt x="480" y="866"/>
                  </a:lnTo>
                  <a:lnTo>
                    <a:pt x="478" y="866"/>
                  </a:lnTo>
                  <a:lnTo>
                    <a:pt x="477" y="863"/>
                  </a:lnTo>
                  <a:lnTo>
                    <a:pt x="476" y="862"/>
                  </a:lnTo>
                  <a:lnTo>
                    <a:pt x="476" y="860"/>
                  </a:lnTo>
                  <a:lnTo>
                    <a:pt x="475" y="858"/>
                  </a:lnTo>
                  <a:lnTo>
                    <a:pt x="473" y="857"/>
                  </a:lnTo>
                  <a:lnTo>
                    <a:pt x="471" y="857"/>
                  </a:lnTo>
                  <a:lnTo>
                    <a:pt x="469" y="857"/>
                  </a:lnTo>
                  <a:lnTo>
                    <a:pt x="468" y="854"/>
                  </a:lnTo>
                  <a:lnTo>
                    <a:pt x="467" y="852"/>
                  </a:lnTo>
                  <a:lnTo>
                    <a:pt x="466" y="850"/>
                  </a:lnTo>
                  <a:lnTo>
                    <a:pt x="465" y="847"/>
                  </a:lnTo>
                  <a:lnTo>
                    <a:pt x="465" y="845"/>
                  </a:lnTo>
                  <a:lnTo>
                    <a:pt x="466" y="841"/>
                  </a:lnTo>
                  <a:lnTo>
                    <a:pt x="466" y="841"/>
                  </a:lnTo>
                  <a:lnTo>
                    <a:pt x="467" y="837"/>
                  </a:lnTo>
                  <a:lnTo>
                    <a:pt x="468" y="835"/>
                  </a:lnTo>
                  <a:lnTo>
                    <a:pt x="468" y="833"/>
                  </a:lnTo>
                  <a:lnTo>
                    <a:pt x="468" y="829"/>
                  </a:lnTo>
                  <a:lnTo>
                    <a:pt x="467" y="826"/>
                  </a:lnTo>
                  <a:lnTo>
                    <a:pt x="465" y="822"/>
                  </a:lnTo>
                  <a:lnTo>
                    <a:pt x="464" y="819"/>
                  </a:lnTo>
                  <a:lnTo>
                    <a:pt x="464" y="815"/>
                  </a:lnTo>
                  <a:lnTo>
                    <a:pt x="463" y="814"/>
                  </a:lnTo>
                  <a:lnTo>
                    <a:pt x="463" y="812"/>
                  </a:lnTo>
                  <a:lnTo>
                    <a:pt x="464" y="812"/>
                  </a:lnTo>
                  <a:lnTo>
                    <a:pt x="464" y="812"/>
                  </a:lnTo>
                  <a:lnTo>
                    <a:pt x="463" y="809"/>
                  </a:lnTo>
                  <a:lnTo>
                    <a:pt x="462" y="805"/>
                  </a:lnTo>
                  <a:lnTo>
                    <a:pt x="461" y="802"/>
                  </a:lnTo>
                  <a:lnTo>
                    <a:pt x="459" y="802"/>
                  </a:lnTo>
                  <a:lnTo>
                    <a:pt x="457" y="799"/>
                  </a:lnTo>
                  <a:lnTo>
                    <a:pt x="456" y="798"/>
                  </a:lnTo>
                  <a:lnTo>
                    <a:pt x="456" y="795"/>
                  </a:lnTo>
                  <a:lnTo>
                    <a:pt x="456" y="792"/>
                  </a:lnTo>
                  <a:lnTo>
                    <a:pt x="456" y="792"/>
                  </a:lnTo>
                  <a:lnTo>
                    <a:pt x="456" y="792"/>
                  </a:lnTo>
                  <a:lnTo>
                    <a:pt x="457" y="790"/>
                  </a:lnTo>
                  <a:lnTo>
                    <a:pt x="456" y="788"/>
                  </a:lnTo>
                  <a:lnTo>
                    <a:pt x="453" y="784"/>
                  </a:lnTo>
                  <a:lnTo>
                    <a:pt x="451" y="781"/>
                  </a:lnTo>
                  <a:lnTo>
                    <a:pt x="450" y="779"/>
                  </a:lnTo>
                  <a:lnTo>
                    <a:pt x="448" y="776"/>
                  </a:lnTo>
                  <a:lnTo>
                    <a:pt x="446" y="773"/>
                  </a:lnTo>
                  <a:lnTo>
                    <a:pt x="445" y="771"/>
                  </a:lnTo>
                  <a:lnTo>
                    <a:pt x="444" y="769"/>
                  </a:lnTo>
                  <a:lnTo>
                    <a:pt x="444" y="766"/>
                  </a:lnTo>
                  <a:lnTo>
                    <a:pt x="444" y="765"/>
                  </a:lnTo>
                  <a:lnTo>
                    <a:pt x="444" y="762"/>
                  </a:lnTo>
                  <a:lnTo>
                    <a:pt x="443" y="761"/>
                  </a:lnTo>
                  <a:lnTo>
                    <a:pt x="442" y="760"/>
                  </a:lnTo>
                  <a:lnTo>
                    <a:pt x="442" y="758"/>
                  </a:lnTo>
                  <a:lnTo>
                    <a:pt x="442" y="755"/>
                  </a:lnTo>
                  <a:lnTo>
                    <a:pt x="441" y="754"/>
                  </a:lnTo>
                  <a:lnTo>
                    <a:pt x="441" y="753"/>
                  </a:lnTo>
                  <a:lnTo>
                    <a:pt x="441" y="751"/>
                  </a:lnTo>
                  <a:lnTo>
                    <a:pt x="438" y="753"/>
                  </a:lnTo>
                  <a:lnTo>
                    <a:pt x="436" y="752"/>
                  </a:lnTo>
                  <a:lnTo>
                    <a:pt x="435" y="751"/>
                  </a:lnTo>
                  <a:lnTo>
                    <a:pt x="432" y="749"/>
                  </a:lnTo>
                  <a:lnTo>
                    <a:pt x="429" y="749"/>
                  </a:lnTo>
                  <a:lnTo>
                    <a:pt x="426" y="745"/>
                  </a:lnTo>
                  <a:lnTo>
                    <a:pt x="425" y="739"/>
                  </a:lnTo>
                  <a:lnTo>
                    <a:pt x="424" y="737"/>
                  </a:lnTo>
                  <a:lnTo>
                    <a:pt x="423" y="732"/>
                  </a:lnTo>
                  <a:lnTo>
                    <a:pt x="421" y="731"/>
                  </a:lnTo>
                  <a:lnTo>
                    <a:pt x="420" y="731"/>
                  </a:lnTo>
                  <a:lnTo>
                    <a:pt x="418" y="731"/>
                  </a:lnTo>
                  <a:lnTo>
                    <a:pt x="416" y="729"/>
                  </a:lnTo>
                  <a:lnTo>
                    <a:pt x="415" y="726"/>
                  </a:lnTo>
                  <a:lnTo>
                    <a:pt x="414" y="722"/>
                  </a:lnTo>
                  <a:lnTo>
                    <a:pt x="416" y="720"/>
                  </a:lnTo>
                  <a:lnTo>
                    <a:pt x="417" y="719"/>
                  </a:lnTo>
                  <a:lnTo>
                    <a:pt x="417" y="718"/>
                  </a:lnTo>
                  <a:lnTo>
                    <a:pt x="416" y="714"/>
                  </a:lnTo>
                  <a:lnTo>
                    <a:pt x="416" y="711"/>
                  </a:lnTo>
                  <a:lnTo>
                    <a:pt x="415" y="709"/>
                  </a:lnTo>
                  <a:lnTo>
                    <a:pt x="414" y="706"/>
                  </a:lnTo>
                  <a:lnTo>
                    <a:pt x="414" y="703"/>
                  </a:lnTo>
                  <a:lnTo>
                    <a:pt x="417" y="699"/>
                  </a:lnTo>
                  <a:lnTo>
                    <a:pt x="420" y="695"/>
                  </a:lnTo>
                  <a:lnTo>
                    <a:pt x="421" y="691"/>
                  </a:lnTo>
                  <a:lnTo>
                    <a:pt x="421" y="691"/>
                  </a:lnTo>
                  <a:lnTo>
                    <a:pt x="422" y="689"/>
                  </a:lnTo>
                  <a:lnTo>
                    <a:pt x="424" y="685"/>
                  </a:lnTo>
                  <a:lnTo>
                    <a:pt x="425" y="681"/>
                  </a:lnTo>
                  <a:lnTo>
                    <a:pt x="425" y="679"/>
                  </a:lnTo>
                  <a:lnTo>
                    <a:pt x="424" y="676"/>
                  </a:lnTo>
                  <a:lnTo>
                    <a:pt x="424" y="675"/>
                  </a:lnTo>
                  <a:lnTo>
                    <a:pt x="423" y="672"/>
                  </a:lnTo>
                  <a:lnTo>
                    <a:pt x="421" y="669"/>
                  </a:lnTo>
                  <a:lnTo>
                    <a:pt x="419" y="666"/>
                  </a:lnTo>
                  <a:lnTo>
                    <a:pt x="413" y="660"/>
                  </a:lnTo>
                  <a:lnTo>
                    <a:pt x="411" y="651"/>
                  </a:lnTo>
                  <a:lnTo>
                    <a:pt x="411" y="648"/>
                  </a:lnTo>
                  <a:lnTo>
                    <a:pt x="411" y="647"/>
                  </a:lnTo>
                  <a:lnTo>
                    <a:pt x="410" y="646"/>
                  </a:lnTo>
                  <a:lnTo>
                    <a:pt x="410" y="645"/>
                  </a:lnTo>
                  <a:lnTo>
                    <a:pt x="410" y="643"/>
                  </a:lnTo>
                  <a:lnTo>
                    <a:pt x="410" y="640"/>
                  </a:lnTo>
                  <a:lnTo>
                    <a:pt x="411" y="637"/>
                  </a:lnTo>
                  <a:lnTo>
                    <a:pt x="411" y="634"/>
                  </a:lnTo>
                  <a:lnTo>
                    <a:pt x="413" y="633"/>
                  </a:lnTo>
                  <a:lnTo>
                    <a:pt x="415" y="631"/>
                  </a:lnTo>
                  <a:lnTo>
                    <a:pt x="417" y="630"/>
                  </a:lnTo>
                  <a:lnTo>
                    <a:pt x="418" y="628"/>
                  </a:lnTo>
                  <a:lnTo>
                    <a:pt x="419" y="628"/>
                  </a:lnTo>
                  <a:lnTo>
                    <a:pt x="421" y="624"/>
                  </a:lnTo>
                  <a:lnTo>
                    <a:pt x="421" y="623"/>
                  </a:lnTo>
                  <a:lnTo>
                    <a:pt x="421" y="620"/>
                  </a:lnTo>
                  <a:lnTo>
                    <a:pt x="421" y="620"/>
                  </a:lnTo>
                  <a:lnTo>
                    <a:pt x="421" y="618"/>
                  </a:lnTo>
                  <a:lnTo>
                    <a:pt x="421" y="613"/>
                  </a:lnTo>
                  <a:lnTo>
                    <a:pt x="421" y="612"/>
                  </a:lnTo>
                  <a:lnTo>
                    <a:pt x="421" y="610"/>
                  </a:lnTo>
                  <a:lnTo>
                    <a:pt x="421" y="608"/>
                  </a:lnTo>
                  <a:lnTo>
                    <a:pt x="421" y="607"/>
                  </a:lnTo>
                  <a:lnTo>
                    <a:pt x="419" y="602"/>
                  </a:lnTo>
                  <a:lnTo>
                    <a:pt x="419" y="598"/>
                  </a:lnTo>
                  <a:lnTo>
                    <a:pt x="419" y="597"/>
                  </a:lnTo>
                  <a:lnTo>
                    <a:pt x="423" y="597"/>
                  </a:lnTo>
                  <a:lnTo>
                    <a:pt x="426" y="595"/>
                  </a:lnTo>
                  <a:lnTo>
                    <a:pt x="426" y="595"/>
                  </a:lnTo>
                  <a:lnTo>
                    <a:pt x="428" y="595"/>
                  </a:lnTo>
                  <a:lnTo>
                    <a:pt x="429" y="595"/>
                  </a:lnTo>
                  <a:lnTo>
                    <a:pt x="430" y="595"/>
                  </a:lnTo>
                  <a:lnTo>
                    <a:pt x="431" y="595"/>
                  </a:lnTo>
                  <a:lnTo>
                    <a:pt x="433" y="594"/>
                  </a:lnTo>
                  <a:lnTo>
                    <a:pt x="435" y="594"/>
                  </a:lnTo>
                  <a:lnTo>
                    <a:pt x="435" y="594"/>
                  </a:lnTo>
                  <a:lnTo>
                    <a:pt x="437" y="593"/>
                  </a:lnTo>
                  <a:lnTo>
                    <a:pt x="437" y="593"/>
                  </a:lnTo>
                  <a:lnTo>
                    <a:pt x="436" y="591"/>
                  </a:lnTo>
                  <a:lnTo>
                    <a:pt x="435" y="590"/>
                  </a:lnTo>
                  <a:lnTo>
                    <a:pt x="435" y="590"/>
                  </a:lnTo>
                  <a:lnTo>
                    <a:pt x="435" y="587"/>
                  </a:lnTo>
                  <a:lnTo>
                    <a:pt x="435" y="586"/>
                  </a:lnTo>
                  <a:lnTo>
                    <a:pt x="438" y="586"/>
                  </a:lnTo>
                  <a:lnTo>
                    <a:pt x="438" y="583"/>
                  </a:lnTo>
                  <a:lnTo>
                    <a:pt x="441" y="581"/>
                  </a:lnTo>
                  <a:lnTo>
                    <a:pt x="441" y="579"/>
                  </a:lnTo>
                  <a:lnTo>
                    <a:pt x="441" y="578"/>
                  </a:lnTo>
                  <a:lnTo>
                    <a:pt x="441" y="578"/>
                  </a:lnTo>
                  <a:lnTo>
                    <a:pt x="444" y="574"/>
                  </a:lnTo>
                  <a:lnTo>
                    <a:pt x="442" y="571"/>
                  </a:lnTo>
                  <a:lnTo>
                    <a:pt x="442" y="571"/>
                  </a:lnTo>
                  <a:lnTo>
                    <a:pt x="442" y="570"/>
                  </a:lnTo>
                  <a:lnTo>
                    <a:pt x="442" y="569"/>
                  </a:lnTo>
                  <a:lnTo>
                    <a:pt x="441" y="565"/>
                  </a:lnTo>
                  <a:lnTo>
                    <a:pt x="441" y="565"/>
                  </a:lnTo>
                  <a:lnTo>
                    <a:pt x="441" y="558"/>
                  </a:lnTo>
                  <a:lnTo>
                    <a:pt x="441" y="557"/>
                  </a:lnTo>
                  <a:lnTo>
                    <a:pt x="441" y="554"/>
                  </a:lnTo>
                  <a:lnTo>
                    <a:pt x="438" y="552"/>
                  </a:lnTo>
                  <a:lnTo>
                    <a:pt x="438" y="551"/>
                  </a:lnTo>
                  <a:lnTo>
                    <a:pt x="438" y="550"/>
                  </a:lnTo>
                  <a:lnTo>
                    <a:pt x="438" y="548"/>
                  </a:lnTo>
                  <a:lnTo>
                    <a:pt x="436" y="547"/>
                  </a:lnTo>
                  <a:lnTo>
                    <a:pt x="434" y="546"/>
                  </a:lnTo>
                  <a:lnTo>
                    <a:pt x="434" y="544"/>
                  </a:lnTo>
                  <a:lnTo>
                    <a:pt x="434" y="541"/>
                  </a:lnTo>
                  <a:lnTo>
                    <a:pt x="433" y="540"/>
                  </a:lnTo>
                  <a:lnTo>
                    <a:pt x="432" y="540"/>
                  </a:lnTo>
                  <a:lnTo>
                    <a:pt x="432" y="539"/>
                  </a:lnTo>
                  <a:lnTo>
                    <a:pt x="432" y="536"/>
                  </a:lnTo>
                  <a:lnTo>
                    <a:pt x="434" y="534"/>
                  </a:lnTo>
                  <a:lnTo>
                    <a:pt x="436" y="532"/>
                  </a:lnTo>
                  <a:lnTo>
                    <a:pt x="437" y="531"/>
                  </a:lnTo>
                  <a:lnTo>
                    <a:pt x="437" y="530"/>
                  </a:lnTo>
                  <a:lnTo>
                    <a:pt x="437" y="530"/>
                  </a:lnTo>
                  <a:lnTo>
                    <a:pt x="438" y="529"/>
                  </a:lnTo>
                  <a:lnTo>
                    <a:pt x="439" y="528"/>
                  </a:lnTo>
                  <a:lnTo>
                    <a:pt x="439" y="526"/>
                  </a:lnTo>
                  <a:lnTo>
                    <a:pt x="438" y="524"/>
                  </a:lnTo>
                  <a:lnTo>
                    <a:pt x="438" y="522"/>
                  </a:lnTo>
                  <a:lnTo>
                    <a:pt x="441" y="517"/>
                  </a:lnTo>
                  <a:lnTo>
                    <a:pt x="441" y="513"/>
                  </a:lnTo>
                  <a:lnTo>
                    <a:pt x="441" y="511"/>
                  </a:lnTo>
                  <a:lnTo>
                    <a:pt x="442" y="510"/>
                  </a:lnTo>
                  <a:lnTo>
                    <a:pt x="442" y="506"/>
                  </a:lnTo>
                  <a:lnTo>
                    <a:pt x="445" y="505"/>
                  </a:lnTo>
                  <a:lnTo>
                    <a:pt x="446" y="501"/>
                  </a:lnTo>
                  <a:lnTo>
                    <a:pt x="447" y="500"/>
                  </a:lnTo>
                  <a:lnTo>
                    <a:pt x="447" y="493"/>
                  </a:lnTo>
                  <a:lnTo>
                    <a:pt x="447" y="490"/>
                  </a:lnTo>
                  <a:lnTo>
                    <a:pt x="449" y="489"/>
                  </a:lnTo>
                  <a:lnTo>
                    <a:pt x="449" y="486"/>
                  </a:lnTo>
                  <a:lnTo>
                    <a:pt x="447" y="484"/>
                  </a:lnTo>
                  <a:lnTo>
                    <a:pt x="449" y="480"/>
                  </a:lnTo>
                  <a:lnTo>
                    <a:pt x="446" y="478"/>
                  </a:lnTo>
                  <a:lnTo>
                    <a:pt x="445" y="474"/>
                  </a:lnTo>
                  <a:lnTo>
                    <a:pt x="447" y="472"/>
                  </a:lnTo>
                  <a:lnTo>
                    <a:pt x="447" y="469"/>
                  </a:lnTo>
                  <a:lnTo>
                    <a:pt x="447" y="469"/>
                  </a:lnTo>
                  <a:lnTo>
                    <a:pt x="445" y="469"/>
                  </a:lnTo>
                  <a:lnTo>
                    <a:pt x="444" y="468"/>
                  </a:lnTo>
                  <a:lnTo>
                    <a:pt x="445" y="466"/>
                  </a:lnTo>
                  <a:lnTo>
                    <a:pt x="448" y="465"/>
                  </a:lnTo>
                  <a:lnTo>
                    <a:pt x="449" y="462"/>
                  </a:lnTo>
                  <a:lnTo>
                    <a:pt x="450" y="460"/>
                  </a:lnTo>
                  <a:lnTo>
                    <a:pt x="451" y="458"/>
                  </a:lnTo>
                  <a:lnTo>
                    <a:pt x="450" y="456"/>
                  </a:lnTo>
                  <a:lnTo>
                    <a:pt x="448" y="455"/>
                  </a:lnTo>
                  <a:lnTo>
                    <a:pt x="445" y="453"/>
                  </a:lnTo>
                  <a:lnTo>
                    <a:pt x="447" y="452"/>
                  </a:lnTo>
                  <a:lnTo>
                    <a:pt x="446" y="449"/>
                  </a:lnTo>
                  <a:lnTo>
                    <a:pt x="446" y="447"/>
                  </a:lnTo>
                  <a:lnTo>
                    <a:pt x="446" y="445"/>
                  </a:lnTo>
                  <a:lnTo>
                    <a:pt x="444" y="444"/>
                  </a:lnTo>
                  <a:lnTo>
                    <a:pt x="443" y="443"/>
                  </a:lnTo>
                  <a:lnTo>
                    <a:pt x="446" y="443"/>
                  </a:lnTo>
                  <a:lnTo>
                    <a:pt x="448" y="441"/>
                  </a:lnTo>
                  <a:lnTo>
                    <a:pt x="449" y="440"/>
                  </a:lnTo>
                  <a:lnTo>
                    <a:pt x="450" y="439"/>
                  </a:lnTo>
                  <a:lnTo>
                    <a:pt x="448" y="439"/>
                  </a:lnTo>
                  <a:lnTo>
                    <a:pt x="445" y="437"/>
                  </a:lnTo>
                  <a:lnTo>
                    <a:pt x="443" y="435"/>
                  </a:lnTo>
                  <a:lnTo>
                    <a:pt x="443" y="433"/>
                  </a:lnTo>
                  <a:lnTo>
                    <a:pt x="443" y="431"/>
                  </a:lnTo>
                  <a:lnTo>
                    <a:pt x="441" y="430"/>
                  </a:lnTo>
                  <a:lnTo>
                    <a:pt x="436" y="429"/>
                  </a:lnTo>
                  <a:lnTo>
                    <a:pt x="434" y="425"/>
                  </a:lnTo>
                  <a:lnTo>
                    <a:pt x="433" y="422"/>
                  </a:lnTo>
                  <a:lnTo>
                    <a:pt x="432" y="419"/>
                  </a:lnTo>
                  <a:lnTo>
                    <a:pt x="432" y="417"/>
                  </a:lnTo>
                  <a:lnTo>
                    <a:pt x="432" y="414"/>
                  </a:lnTo>
                  <a:lnTo>
                    <a:pt x="433" y="411"/>
                  </a:lnTo>
                  <a:lnTo>
                    <a:pt x="433" y="409"/>
                  </a:lnTo>
                  <a:lnTo>
                    <a:pt x="433" y="408"/>
                  </a:lnTo>
                  <a:lnTo>
                    <a:pt x="434" y="408"/>
                  </a:lnTo>
                  <a:lnTo>
                    <a:pt x="434" y="406"/>
                  </a:lnTo>
                  <a:lnTo>
                    <a:pt x="434" y="403"/>
                  </a:lnTo>
                  <a:lnTo>
                    <a:pt x="434" y="401"/>
                  </a:lnTo>
                  <a:lnTo>
                    <a:pt x="431" y="401"/>
                  </a:lnTo>
                  <a:lnTo>
                    <a:pt x="431" y="399"/>
                  </a:lnTo>
                  <a:lnTo>
                    <a:pt x="431" y="397"/>
                  </a:lnTo>
                  <a:lnTo>
                    <a:pt x="432" y="396"/>
                  </a:lnTo>
                  <a:lnTo>
                    <a:pt x="434" y="394"/>
                  </a:lnTo>
                  <a:lnTo>
                    <a:pt x="436" y="392"/>
                  </a:lnTo>
                  <a:lnTo>
                    <a:pt x="434" y="391"/>
                  </a:lnTo>
                  <a:lnTo>
                    <a:pt x="432" y="390"/>
                  </a:lnTo>
                  <a:lnTo>
                    <a:pt x="434" y="389"/>
                  </a:lnTo>
                  <a:lnTo>
                    <a:pt x="434" y="388"/>
                  </a:lnTo>
                  <a:lnTo>
                    <a:pt x="435" y="384"/>
                  </a:lnTo>
                  <a:lnTo>
                    <a:pt x="436" y="382"/>
                  </a:lnTo>
                  <a:lnTo>
                    <a:pt x="435" y="379"/>
                  </a:lnTo>
                  <a:lnTo>
                    <a:pt x="435" y="377"/>
                  </a:lnTo>
                  <a:lnTo>
                    <a:pt x="437" y="378"/>
                  </a:lnTo>
                  <a:lnTo>
                    <a:pt x="438" y="378"/>
                  </a:lnTo>
                  <a:lnTo>
                    <a:pt x="440" y="377"/>
                  </a:lnTo>
                  <a:lnTo>
                    <a:pt x="440" y="377"/>
                  </a:lnTo>
                  <a:lnTo>
                    <a:pt x="441" y="376"/>
                  </a:lnTo>
                  <a:lnTo>
                    <a:pt x="442" y="374"/>
                  </a:lnTo>
                  <a:lnTo>
                    <a:pt x="442" y="371"/>
                  </a:lnTo>
                  <a:lnTo>
                    <a:pt x="444" y="368"/>
                  </a:lnTo>
                  <a:lnTo>
                    <a:pt x="443" y="364"/>
                  </a:lnTo>
                  <a:lnTo>
                    <a:pt x="442" y="360"/>
                  </a:lnTo>
                  <a:lnTo>
                    <a:pt x="442" y="358"/>
                  </a:lnTo>
                  <a:lnTo>
                    <a:pt x="441" y="355"/>
                  </a:lnTo>
                  <a:lnTo>
                    <a:pt x="441" y="352"/>
                  </a:lnTo>
                  <a:lnTo>
                    <a:pt x="440" y="350"/>
                  </a:lnTo>
                  <a:lnTo>
                    <a:pt x="439" y="348"/>
                  </a:lnTo>
                  <a:lnTo>
                    <a:pt x="439" y="345"/>
                  </a:lnTo>
                  <a:lnTo>
                    <a:pt x="439" y="341"/>
                  </a:lnTo>
                  <a:lnTo>
                    <a:pt x="439" y="338"/>
                  </a:lnTo>
                  <a:lnTo>
                    <a:pt x="439" y="335"/>
                  </a:lnTo>
                  <a:lnTo>
                    <a:pt x="439" y="333"/>
                  </a:lnTo>
                  <a:lnTo>
                    <a:pt x="440" y="332"/>
                  </a:lnTo>
                  <a:lnTo>
                    <a:pt x="441" y="330"/>
                  </a:lnTo>
                  <a:lnTo>
                    <a:pt x="443" y="328"/>
                  </a:lnTo>
                  <a:lnTo>
                    <a:pt x="442" y="326"/>
                  </a:lnTo>
                  <a:lnTo>
                    <a:pt x="443" y="323"/>
                  </a:lnTo>
                  <a:lnTo>
                    <a:pt x="444" y="321"/>
                  </a:lnTo>
                  <a:lnTo>
                    <a:pt x="442" y="319"/>
                  </a:lnTo>
                  <a:lnTo>
                    <a:pt x="441" y="316"/>
                  </a:lnTo>
                  <a:lnTo>
                    <a:pt x="441" y="313"/>
                  </a:lnTo>
                  <a:lnTo>
                    <a:pt x="442" y="311"/>
                  </a:lnTo>
                  <a:lnTo>
                    <a:pt x="444" y="310"/>
                  </a:lnTo>
                  <a:lnTo>
                    <a:pt x="444" y="310"/>
                  </a:lnTo>
                  <a:lnTo>
                    <a:pt x="445" y="309"/>
                  </a:lnTo>
                  <a:lnTo>
                    <a:pt x="445" y="307"/>
                  </a:lnTo>
                  <a:lnTo>
                    <a:pt x="444" y="304"/>
                  </a:lnTo>
                  <a:lnTo>
                    <a:pt x="442" y="302"/>
                  </a:lnTo>
                  <a:lnTo>
                    <a:pt x="441" y="303"/>
                  </a:lnTo>
                  <a:lnTo>
                    <a:pt x="439" y="302"/>
                  </a:lnTo>
                  <a:lnTo>
                    <a:pt x="440" y="300"/>
                  </a:lnTo>
                  <a:lnTo>
                    <a:pt x="441" y="298"/>
                  </a:lnTo>
                  <a:lnTo>
                    <a:pt x="441" y="296"/>
                  </a:lnTo>
                  <a:lnTo>
                    <a:pt x="441" y="294"/>
                  </a:lnTo>
                  <a:lnTo>
                    <a:pt x="441" y="292"/>
                  </a:lnTo>
                  <a:lnTo>
                    <a:pt x="442" y="292"/>
                  </a:lnTo>
                  <a:lnTo>
                    <a:pt x="442" y="290"/>
                  </a:lnTo>
                  <a:lnTo>
                    <a:pt x="444" y="289"/>
                  </a:lnTo>
                  <a:lnTo>
                    <a:pt x="446" y="287"/>
                  </a:lnTo>
                  <a:lnTo>
                    <a:pt x="446" y="284"/>
                  </a:lnTo>
                  <a:lnTo>
                    <a:pt x="447" y="283"/>
                  </a:lnTo>
                  <a:lnTo>
                    <a:pt x="448" y="281"/>
                  </a:lnTo>
                  <a:lnTo>
                    <a:pt x="449" y="279"/>
                  </a:lnTo>
                  <a:lnTo>
                    <a:pt x="448" y="278"/>
                  </a:lnTo>
                  <a:lnTo>
                    <a:pt x="447" y="278"/>
                  </a:lnTo>
                  <a:lnTo>
                    <a:pt x="445" y="276"/>
                  </a:lnTo>
                  <a:lnTo>
                    <a:pt x="447" y="274"/>
                  </a:lnTo>
                  <a:lnTo>
                    <a:pt x="448" y="273"/>
                  </a:lnTo>
                  <a:lnTo>
                    <a:pt x="449" y="270"/>
                  </a:lnTo>
                  <a:lnTo>
                    <a:pt x="450" y="268"/>
                  </a:lnTo>
                  <a:lnTo>
                    <a:pt x="451" y="268"/>
                  </a:lnTo>
                  <a:lnTo>
                    <a:pt x="451" y="268"/>
                  </a:lnTo>
                  <a:lnTo>
                    <a:pt x="455" y="266"/>
                  </a:lnTo>
                  <a:lnTo>
                    <a:pt x="456" y="267"/>
                  </a:lnTo>
                  <a:lnTo>
                    <a:pt x="456" y="266"/>
                  </a:lnTo>
                  <a:lnTo>
                    <a:pt x="458" y="265"/>
                  </a:lnTo>
                  <a:lnTo>
                    <a:pt x="460" y="264"/>
                  </a:lnTo>
                  <a:lnTo>
                    <a:pt x="461" y="263"/>
                  </a:lnTo>
                  <a:lnTo>
                    <a:pt x="463" y="263"/>
                  </a:lnTo>
                  <a:lnTo>
                    <a:pt x="463" y="263"/>
                  </a:lnTo>
                  <a:lnTo>
                    <a:pt x="466" y="261"/>
                  </a:lnTo>
                  <a:lnTo>
                    <a:pt x="466" y="261"/>
                  </a:lnTo>
                  <a:lnTo>
                    <a:pt x="468" y="262"/>
                  </a:lnTo>
                  <a:lnTo>
                    <a:pt x="470" y="259"/>
                  </a:lnTo>
                  <a:lnTo>
                    <a:pt x="470" y="256"/>
                  </a:lnTo>
                  <a:lnTo>
                    <a:pt x="470" y="255"/>
                  </a:lnTo>
                  <a:lnTo>
                    <a:pt x="471" y="254"/>
                  </a:lnTo>
                  <a:lnTo>
                    <a:pt x="471" y="253"/>
                  </a:lnTo>
                  <a:lnTo>
                    <a:pt x="471" y="253"/>
                  </a:lnTo>
                  <a:lnTo>
                    <a:pt x="470" y="251"/>
                  </a:lnTo>
                  <a:lnTo>
                    <a:pt x="468" y="249"/>
                  </a:lnTo>
                  <a:lnTo>
                    <a:pt x="469" y="247"/>
                  </a:lnTo>
                  <a:lnTo>
                    <a:pt x="471" y="247"/>
                  </a:lnTo>
                  <a:lnTo>
                    <a:pt x="471" y="244"/>
                  </a:lnTo>
                  <a:lnTo>
                    <a:pt x="472" y="242"/>
                  </a:lnTo>
                  <a:lnTo>
                    <a:pt x="473" y="239"/>
                  </a:lnTo>
                  <a:lnTo>
                    <a:pt x="472" y="236"/>
                  </a:lnTo>
                  <a:lnTo>
                    <a:pt x="472" y="233"/>
                  </a:lnTo>
                  <a:lnTo>
                    <a:pt x="472" y="231"/>
                  </a:lnTo>
                  <a:lnTo>
                    <a:pt x="471" y="230"/>
                  </a:lnTo>
                  <a:lnTo>
                    <a:pt x="471" y="227"/>
                  </a:lnTo>
                  <a:lnTo>
                    <a:pt x="472" y="226"/>
                  </a:lnTo>
                  <a:lnTo>
                    <a:pt x="474" y="224"/>
                  </a:lnTo>
                  <a:lnTo>
                    <a:pt x="474" y="222"/>
                  </a:lnTo>
                  <a:lnTo>
                    <a:pt x="474" y="218"/>
                  </a:lnTo>
                  <a:lnTo>
                    <a:pt x="474" y="217"/>
                  </a:lnTo>
                  <a:lnTo>
                    <a:pt x="476" y="217"/>
                  </a:lnTo>
                  <a:lnTo>
                    <a:pt x="476" y="215"/>
                  </a:lnTo>
                  <a:lnTo>
                    <a:pt x="477" y="214"/>
                  </a:lnTo>
                  <a:lnTo>
                    <a:pt x="478" y="213"/>
                  </a:lnTo>
                  <a:lnTo>
                    <a:pt x="483" y="211"/>
                  </a:lnTo>
                  <a:lnTo>
                    <a:pt x="484" y="207"/>
                  </a:lnTo>
                  <a:lnTo>
                    <a:pt x="486" y="207"/>
                  </a:lnTo>
                  <a:lnTo>
                    <a:pt x="486" y="206"/>
                  </a:lnTo>
                  <a:lnTo>
                    <a:pt x="488" y="204"/>
                  </a:lnTo>
                  <a:lnTo>
                    <a:pt x="491" y="202"/>
                  </a:lnTo>
                  <a:lnTo>
                    <a:pt x="491" y="200"/>
                  </a:lnTo>
                  <a:lnTo>
                    <a:pt x="492" y="199"/>
                  </a:lnTo>
                  <a:lnTo>
                    <a:pt x="494" y="199"/>
                  </a:lnTo>
                  <a:lnTo>
                    <a:pt x="495" y="198"/>
                  </a:lnTo>
                  <a:lnTo>
                    <a:pt x="496" y="197"/>
                  </a:lnTo>
                  <a:lnTo>
                    <a:pt x="496" y="197"/>
                  </a:lnTo>
                  <a:lnTo>
                    <a:pt x="496" y="195"/>
                  </a:lnTo>
                  <a:lnTo>
                    <a:pt x="496" y="192"/>
                  </a:lnTo>
                  <a:lnTo>
                    <a:pt x="496" y="189"/>
                  </a:lnTo>
                  <a:lnTo>
                    <a:pt x="498" y="186"/>
                  </a:lnTo>
                  <a:lnTo>
                    <a:pt x="499" y="185"/>
                  </a:lnTo>
                  <a:lnTo>
                    <a:pt x="500" y="181"/>
                  </a:lnTo>
                  <a:lnTo>
                    <a:pt x="500" y="178"/>
                  </a:lnTo>
                  <a:lnTo>
                    <a:pt x="501" y="175"/>
                  </a:lnTo>
                  <a:lnTo>
                    <a:pt x="502" y="173"/>
                  </a:lnTo>
                  <a:lnTo>
                    <a:pt x="502" y="169"/>
                  </a:lnTo>
                  <a:lnTo>
                    <a:pt x="502" y="166"/>
                  </a:lnTo>
                  <a:lnTo>
                    <a:pt x="502" y="163"/>
                  </a:lnTo>
                  <a:lnTo>
                    <a:pt x="504" y="161"/>
                  </a:lnTo>
                  <a:lnTo>
                    <a:pt x="506" y="159"/>
                  </a:lnTo>
                  <a:lnTo>
                    <a:pt x="504" y="157"/>
                  </a:lnTo>
                  <a:lnTo>
                    <a:pt x="502" y="156"/>
                  </a:lnTo>
                  <a:lnTo>
                    <a:pt x="502" y="155"/>
                  </a:lnTo>
                  <a:lnTo>
                    <a:pt x="502" y="153"/>
                  </a:lnTo>
                  <a:lnTo>
                    <a:pt x="502" y="151"/>
                  </a:lnTo>
                  <a:lnTo>
                    <a:pt x="502" y="150"/>
                  </a:lnTo>
                  <a:lnTo>
                    <a:pt x="502" y="147"/>
                  </a:lnTo>
                  <a:lnTo>
                    <a:pt x="502" y="144"/>
                  </a:lnTo>
                  <a:lnTo>
                    <a:pt x="502" y="142"/>
                  </a:lnTo>
                  <a:lnTo>
                    <a:pt x="502" y="139"/>
                  </a:lnTo>
                  <a:lnTo>
                    <a:pt x="502" y="136"/>
                  </a:lnTo>
                  <a:lnTo>
                    <a:pt x="504" y="135"/>
                  </a:lnTo>
                  <a:lnTo>
                    <a:pt x="504" y="129"/>
                  </a:lnTo>
                  <a:lnTo>
                    <a:pt x="502" y="128"/>
                  </a:lnTo>
                  <a:lnTo>
                    <a:pt x="502" y="125"/>
                  </a:lnTo>
                  <a:lnTo>
                    <a:pt x="502" y="120"/>
                  </a:lnTo>
                  <a:lnTo>
                    <a:pt x="502" y="116"/>
                  </a:lnTo>
                  <a:lnTo>
                    <a:pt x="502" y="112"/>
                  </a:lnTo>
                  <a:lnTo>
                    <a:pt x="500" y="109"/>
                  </a:lnTo>
                  <a:lnTo>
                    <a:pt x="497" y="109"/>
                  </a:lnTo>
                  <a:lnTo>
                    <a:pt x="496" y="108"/>
                  </a:lnTo>
                  <a:lnTo>
                    <a:pt x="497" y="106"/>
                  </a:lnTo>
                  <a:lnTo>
                    <a:pt x="496" y="105"/>
                  </a:lnTo>
                  <a:lnTo>
                    <a:pt x="496" y="100"/>
                  </a:lnTo>
                  <a:lnTo>
                    <a:pt x="495" y="98"/>
                  </a:lnTo>
                  <a:lnTo>
                    <a:pt x="495" y="96"/>
                  </a:lnTo>
                  <a:lnTo>
                    <a:pt x="497" y="93"/>
                  </a:lnTo>
                  <a:lnTo>
                    <a:pt x="501" y="89"/>
                  </a:lnTo>
                  <a:lnTo>
                    <a:pt x="501" y="85"/>
                  </a:lnTo>
                  <a:lnTo>
                    <a:pt x="498" y="81"/>
                  </a:lnTo>
                  <a:lnTo>
                    <a:pt x="497" y="79"/>
                  </a:lnTo>
                  <a:lnTo>
                    <a:pt x="499" y="78"/>
                  </a:lnTo>
                  <a:lnTo>
                    <a:pt x="498" y="77"/>
                  </a:lnTo>
                  <a:lnTo>
                    <a:pt x="498" y="76"/>
                  </a:lnTo>
                  <a:lnTo>
                    <a:pt x="500" y="74"/>
                  </a:lnTo>
                  <a:lnTo>
                    <a:pt x="499" y="72"/>
                  </a:lnTo>
                  <a:lnTo>
                    <a:pt x="501" y="71"/>
                  </a:lnTo>
                  <a:lnTo>
                    <a:pt x="500" y="69"/>
                  </a:lnTo>
                  <a:lnTo>
                    <a:pt x="497" y="67"/>
                  </a:lnTo>
                  <a:lnTo>
                    <a:pt x="497" y="66"/>
                  </a:lnTo>
                  <a:lnTo>
                    <a:pt x="496" y="63"/>
                  </a:lnTo>
                  <a:lnTo>
                    <a:pt x="495" y="61"/>
                  </a:lnTo>
                  <a:lnTo>
                    <a:pt x="495" y="58"/>
                  </a:lnTo>
                  <a:lnTo>
                    <a:pt x="497" y="56"/>
                  </a:lnTo>
                  <a:lnTo>
                    <a:pt x="498" y="54"/>
                  </a:lnTo>
                  <a:lnTo>
                    <a:pt x="501" y="51"/>
                  </a:lnTo>
                  <a:lnTo>
                    <a:pt x="501" y="48"/>
                  </a:lnTo>
                  <a:lnTo>
                    <a:pt x="501" y="45"/>
                  </a:lnTo>
                  <a:lnTo>
                    <a:pt x="498" y="45"/>
                  </a:lnTo>
                  <a:lnTo>
                    <a:pt x="496" y="45"/>
                  </a:lnTo>
                  <a:lnTo>
                    <a:pt x="495" y="42"/>
                  </a:lnTo>
                  <a:lnTo>
                    <a:pt x="495" y="38"/>
                  </a:lnTo>
                  <a:lnTo>
                    <a:pt x="494" y="36"/>
                  </a:lnTo>
                  <a:lnTo>
                    <a:pt x="495" y="35"/>
                  </a:lnTo>
                  <a:lnTo>
                    <a:pt x="495" y="32"/>
                  </a:lnTo>
                  <a:lnTo>
                    <a:pt x="494" y="31"/>
                  </a:lnTo>
                  <a:lnTo>
                    <a:pt x="493" y="32"/>
                  </a:lnTo>
                  <a:lnTo>
                    <a:pt x="492" y="28"/>
                  </a:lnTo>
                  <a:lnTo>
                    <a:pt x="493" y="25"/>
                  </a:lnTo>
                  <a:lnTo>
                    <a:pt x="494" y="23"/>
                  </a:lnTo>
                  <a:lnTo>
                    <a:pt x="492" y="19"/>
                  </a:lnTo>
                  <a:lnTo>
                    <a:pt x="494" y="17"/>
                  </a:lnTo>
                  <a:lnTo>
                    <a:pt x="494" y="15"/>
                  </a:lnTo>
                  <a:lnTo>
                    <a:pt x="495" y="13"/>
                  </a:lnTo>
                  <a:lnTo>
                    <a:pt x="495" y="11"/>
                  </a:lnTo>
                  <a:lnTo>
                    <a:pt x="493" y="12"/>
                  </a:lnTo>
                  <a:lnTo>
                    <a:pt x="495" y="9"/>
                  </a:lnTo>
                  <a:lnTo>
                    <a:pt x="495" y="6"/>
                  </a:lnTo>
                  <a:lnTo>
                    <a:pt x="495" y="6"/>
                  </a:lnTo>
                  <a:lnTo>
                    <a:pt x="494" y="5"/>
                  </a:lnTo>
                  <a:lnTo>
                    <a:pt x="494" y="4"/>
                  </a:lnTo>
                  <a:lnTo>
                    <a:pt x="494" y="2"/>
                  </a:lnTo>
                  <a:lnTo>
                    <a:pt x="493" y="0"/>
                  </a:lnTo>
                  <a:lnTo>
                    <a:pt x="489" y="1"/>
                  </a:lnTo>
                  <a:lnTo>
                    <a:pt x="483" y="1"/>
                  </a:lnTo>
                  <a:lnTo>
                    <a:pt x="477" y="1"/>
                  </a:lnTo>
                  <a:lnTo>
                    <a:pt x="469" y="4"/>
                  </a:lnTo>
                  <a:lnTo>
                    <a:pt x="461" y="7"/>
                  </a:lnTo>
                  <a:lnTo>
                    <a:pt x="456" y="10"/>
                  </a:lnTo>
                  <a:lnTo>
                    <a:pt x="452" y="12"/>
                  </a:lnTo>
                  <a:lnTo>
                    <a:pt x="450" y="13"/>
                  </a:lnTo>
                  <a:lnTo>
                    <a:pt x="446" y="14"/>
                  </a:lnTo>
                  <a:lnTo>
                    <a:pt x="441" y="15"/>
                  </a:lnTo>
                  <a:lnTo>
                    <a:pt x="437" y="17"/>
                  </a:lnTo>
                  <a:lnTo>
                    <a:pt x="434" y="17"/>
                  </a:lnTo>
                  <a:lnTo>
                    <a:pt x="432" y="20"/>
                  </a:lnTo>
                  <a:lnTo>
                    <a:pt x="428" y="23"/>
                  </a:lnTo>
                  <a:lnTo>
                    <a:pt x="425" y="24"/>
                  </a:lnTo>
                  <a:lnTo>
                    <a:pt x="422" y="26"/>
                  </a:lnTo>
                  <a:lnTo>
                    <a:pt x="421" y="29"/>
                  </a:lnTo>
                  <a:lnTo>
                    <a:pt x="419" y="32"/>
                  </a:lnTo>
                  <a:lnTo>
                    <a:pt x="416" y="35"/>
                  </a:lnTo>
                  <a:lnTo>
                    <a:pt x="412" y="37"/>
                  </a:lnTo>
                  <a:lnTo>
                    <a:pt x="408" y="36"/>
                  </a:lnTo>
                  <a:lnTo>
                    <a:pt x="405" y="36"/>
                  </a:lnTo>
                  <a:lnTo>
                    <a:pt x="401" y="35"/>
                  </a:lnTo>
                  <a:lnTo>
                    <a:pt x="400" y="35"/>
                  </a:lnTo>
                  <a:lnTo>
                    <a:pt x="396" y="35"/>
                  </a:lnTo>
                  <a:lnTo>
                    <a:pt x="393" y="34"/>
                  </a:lnTo>
                  <a:lnTo>
                    <a:pt x="392" y="32"/>
                  </a:lnTo>
                  <a:lnTo>
                    <a:pt x="389" y="32"/>
                  </a:lnTo>
                  <a:lnTo>
                    <a:pt x="382" y="34"/>
                  </a:lnTo>
                  <a:lnTo>
                    <a:pt x="376" y="36"/>
                  </a:lnTo>
                  <a:lnTo>
                    <a:pt x="372" y="38"/>
                  </a:lnTo>
                  <a:lnTo>
                    <a:pt x="368" y="35"/>
                  </a:lnTo>
                  <a:lnTo>
                    <a:pt x="367" y="35"/>
                  </a:lnTo>
                  <a:lnTo>
                    <a:pt x="364" y="35"/>
                  </a:lnTo>
                  <a:lnTo>
                    <a:pt x="362" y="36"/>
                  </a:lnTo>
                  <a:lnTo>
                    <a:pt x="360" y="33"/>
                  </a:lnTo>
                  <a:lnTo>
                    <a:pt x="359" y="30"/>
                  </a:lnTo>
                  <a:lnTo>
                    <a:pt x="358" y="30"/>
                  </a:lnTo>
                  <a:lnTo>
                    <a:pt x="354" y="30"/>
                  </a:lnTo>
                  <a:lnTo>
                    <a:pt x="350" y="35"/>
                  </a:lnTo>
                  <a:lnTo>
                    <a:pt x="338" y="47"/>
                  </a:lnTo>
                  <a:lnTo>
                    <a:pt x="337" y="52"/>
                  </a:lnTo>
                  <a:lnTo>
                    <a:pt x="336" y="57"/>
                  </a:lnTo>
                  <a:lnTo>
                    <a:pt x="330" y="63"/>
                  </a:lnTo>
                  <a:lnTo>
                    <a:pt x="312" y="76"/>
                  </a:lnTo>
                  <a:lnTo>
                    <a:pt x="310" y="72"/>
                  </a:lnTo>
                  <a:lnTo>
                    <a:pt x="274" y="103"/>
                  </a:lnTo>
                  <a:lnTo>
                    <a:pt x="276" y="107"/>
                  </a:lnTo>
                  <a:lnTo>
                    <a:pt x="274" y="108"/>
                  </a:lnTo>
                  <a:lnTo>
                    <a:pt x="271" y="111"/>
                  </a:lnTo>
                  <a:lnTo>
                    <a:pt x="266" y="115"/>
                  </a:lnTo>
                  <a:lnTo>
                    <a:pt x="264" y="112"/>
                  </a:lnTo>
                  <a:lnTo>
                    <a:pt x="247" y="126"/>
                  </a:lnTo>
                  <a:lnTo>
                    <a:pt x="248" y="129"/>
                  </a:lnTo>
                  <a:lnTo>
                    <a:pt x="244" y="132"/>
                  </a:lnTo>
                  <a:lnTo>
                    <a:pt x="212" y="157"/>
                  </a:lnTo>
                  <a:lnTo>
                    <a:pt x="212" y="157"/>
                  </a:lnTo>
                  <a:lnTo>
                    <a:pt x="211" y="159"/>
                  </a:lnTo>
                  <a:lnTo>
                    <a:pt x="195" y="173"/>
                  </a:lnTo>
                  <a:lnTo>
                    <a:pt x="193" y="175"/>
                  </a:lnTo>
                  <a:lnTo>
                    <a:pt x="187" y="177"/>
                  </a:lnTo>
                  <a:lnTo>
                    <a:pt x="181" y="181"/>
                  </a:lnTo>
                  <a:lnTo>
                    <a:pt x="173" y="184"/>
                  </a:lnTo>
                  <a:lnTo>
                    <a:pt x="165" y="189"/>
                  </a:lnTo>
                  <a:lnTo>
                    <a:pt x="131" y="175"/>
                  </a:lnTo>
                  <a:lnTo>
                    <a:pt x="122" y="170"/>
                  </a:lnTo>
                  <a:lnTo>
                    <a:pt x="94" y="156"/>
                  </a:lnTo>
                  <a:lnTo>
                    <a:pt x="87" y="154"/>
                  </a:lnTo>
                  <a:lnTo>
                    <a:pt x="75" y="147"/>
                  </a:lnTo>
                  <a:lnTo>
                    <a:pt x="59" y="139"/>
                  </a:lnTo>
                  <a:lnTo>
                    <a:pt x="45" y="132"/>
                  </a:lnTo>
                  <a:lnTo>
                    <a:pt x="39" y="129"/>
                  </a:lnTo>
                  <a:lnTo>
                    <a:pt x="34" y="126"/>
                  </a:lnTo>
                  <a:lnTo>
                    <a:pt x="25" y="122"/>
                  </a:lnTo>
                  <a:lnTo>
                    <a:pt x="17" y="119"/>
                  </a:lnTo>
                  <a:lnTo>
                    <a:pt x="11" y="116"/>
                  </a:lnTo>
                  <a:lnTo>
                    <a:pt x="6" y="114"/>
                  </a:lnTo>
                  <a:lnTo>
                    <a:pt x="3" y="116"/>
                  </a:lnTo>
                  <a:lnTo>
                    <a:pt x="0" y="118"/>
                  </a:lnTo>
                  <a:lnTo>
                    <a:pt x="7" y="132"/>
                  </a:lnTo>
                  <a:lnTo>
                    <a:pt x="9" y="136"/>
                  </a:lnTo>
                  <a:lnTo>
                    <a:pt x="11" y="140"/>
                  </a:lnTo>
                  <a:lnTo>
                    <a:pt x="41" y="183"/>
                  </a:lnTo>
                  <a:lnTo>
                    <a:pt x="45" y="188"/>
                  </a:lnTo>
                  <a:lnTo>
                    <a:pt x="50" y="192"/>
                  </a:lnTo>
                  <a:lnTo>
                    <a:pt x="53" y="193"/>
                  </a:lnTo>
                  <a:lnTo>
                    <a:pt x="57" y="193"/>
                  </a:lnTo>
                  <a:lnTo>
                    <a:pt x="58" y="193"/>
                  </a:lnTo>
                  <a:lnTo>
                    <a:pt x="63" y="192"/>
                  </a:lnTo>
                  <a:lnTo>
                    <a:pt x="66" y="193"/>
                  </a:lnTo>
                  <a:lnTo>
                    <a:pt x="80" y="217"/>
                  </a:lnTo>
                  <a:lnTo>
                    <a:pt x="82" y="221"/>
                  </a:lnTo>
                  <a:lnTo>
                    <a:pt x="87" y="230"/>
                  </a:lnTo>
                  <a:lnTo>
                    <a:pt x="102" y="236"/>
                  </a:lnTo>
                  <a:lnTo>
                    <a:pt x="116" y="241"/>
                  </a:lnTo>
                  <a:lnTo>
                    <a:pt x="131" y="251"/>
                  </a:lnTo>
                  <a:lnTo>
                    <a:pt x="152" y="264"/>
                  </a:lnTo>
                  <a:lnTo>
                    <a:pt x="156" y="266"/>
                  </a:lnTo>
                  <a:lnTo>
                    <a:pt x="195" y="278"/>
                  </a:lnTo>
                  <a:lnTo>
                    <a:pt x="195" y="287"/>
                  </a:lnTo>
                  <a:lnTo>
                    <a:pt x="178" y="293"/>
                  </a:lnTo>
                  <a:lnTo>
                    <a:pt x="185" y="316"/>
                  </a:lnTo>
                  <a:lnTo>
                    <a:pt x="174" y="321"/>
                  </a:lnTo>
                  <a:lnTo>
                    <a:pt x="172" y="327"/>
                  </a:lnTo>
                  <a:lnTo>
                    <a:pt x="177" y="327"/>
                  </a:lnTo>
                  <a:lnTo>
                    <a:pt x="180" y="327"/>
                  </a:lnTo>
                  <a:lnTo>
                    <a:pt x="176" y="331"/>
                  </a:lnTo>
                  <a:lnTo>
                    <a:pt x="179" y="345"/>
                  </a:lnTo>
                  <a:lnTo>
                    <a:pt x="180" y="345"/>
                  </a:lnTo>
                  <a:lnTo>
                    <a:pt x="189" y="350"/>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75" name="Google Shape;1575;p59" descr="{&quot;Key&quot;:&quot;embu&quot;,&quot;Name&quot;:&quot;Embu&quot;,&quot;Value&quot;:28.0,&quot;Formula&quot;:&quot;28&quot;,&quot;Text&quot;:&quot;28&quot;,&quot;OfficeApplication&quot;:1,&quot;HasValue&quot;:true}"/>
            <p:cNvSpPr/>
            <p:nvPr/>
          </p:nvSpPr>
          <p:spPr>
            <a:xfrm>
              <a:off x="2845864" y="3666727"/>
              <a:ext cx="364858" cy="413712"/>
            </a:xfrm>
            <a:custGeom>
              <a:avLst/>
              <a:gdLst/>
              <a:ahLst/>
              <a:cxnLst/>
              <a:rect l="l" t="t" r="r" b="b"/>
              <a:pathLst>
                <a:path w="293" h="331" extrusionOk="0">
                  <a:moveTo>
                    <a:pt x="0" y="273"/>
                  </a:moveTo>
                  <a:lnTo>
                    <a:pt x="1" y="274"/>
                  </a:lnTo>
                  <a:lnTo>
                    <a:pt x="2" y="275"/>
                  </a:lnTo>
                  <a:lnTo>
                    <a:pt x="2" y="275"/>
                  </a:lnTo>
                  <a:lnTo>
                    <a:pt x="5" y="275"/>
                  </a:lnTo>
                  <a:lnTo>
                    <a:pt x="9" y="274"/>
                  </a:lnTo>
                  <a:lnTo>
                    <a:pt x="13" y="278"/>
                  </a:lnTo>
                  <a:lnTo>
                    <a:pt x="16" y="280"/>
                  </a:lnTo>
                  <a:lnTo>
                    <a:pt x="17" y="282"/>
                  </a:lnTo>
                  <a:lnTo>
                    <a:pt x="17" y="283"/>
                  </a:lnTo>
                  <a:lnTo>
                    <a:pt x="17" y="283"/>
                  </a:lnTo>
                  <a:lnTo>
                    <a:pt x="18" y="285"/>
                  </a:lnTo>
                  <a:lnTo>
                    <a:pt x="19" y="286"/>
                  </a:lnTo>
                  <a:lnTo>
                    <a:pt x="21" y="289"/>
                  </a:lnTo>
                  <a:lnTo>
                    <a:pt x="21" y="291"/>
                  </a:lnTo>
                  <a:lnTo>
                    <a:pt x="21" y="291"/>
                  </a:lnTo>
                  <a:lnTo>
                    <a:pt x="21" y="291"/>
                  </a:lnTo>
                  <a:lnTo>
                    <a:pt x="22" y="292"/>
                  </a:lnTo>
                  <a:lnTo>
                    <a:pt x="25" y="295"/>
                  </a:lnTo>
                  <a:lnTo>
                    <a:pt x="26" y="296"/>
                  </a:lnTo>
                  <a:lnTo>
                    <a:pt x="26" y="296"/>
                  </a:lnTo>
                  <a:lnTo>
                    <a:pt x="26" y="297"/>
                  </a:lnTo>
                  <a:lnTo>
                    <a:pt x="28" y="299"/>
                  </a:lnTo>
                  <a:lnTo>
                    <a:pt x="28" y="299"/>
                  </a:lnTo>
                  <a:lnTo>
                    <a:pt x="29" y="299"/>
                  </a:lnTo>
                  <a:lnTo>
                    <a:pt x="31" y="299"/>
                  </a:lnTo>
                  <a:lnTo>
                    <a:pt x="32" y="299"/>
                  </a:lnTo>
                  <a:lnTo>
                    <a:pt x="33" y="298"/>
                  </a:lnTo>
                  <a:lnTo>
                    <a:pt x="34" y="299"/>
                  </a:lnTo>
                  <a:lnTo>
                    <a:pt x="35" y="298"/>
                  </a:lnTo>
                  <a:lnTo>
                    <a:pt x="36" y="298"/>
                  </a:lnTo>
                  <a:lnTo>
                    <a:pt x="37" y="299"/>
                  </a:lnTo>
                  <a:lnTo>
                    <a:pt x="38" y="299"/>
                  </a:lnTo>
                  <a:lnTo>
                    <a:pt x="39" y="299"/>
                  </a:lnTo>
                  <a:lnTo>
                    <a:pt x="41" y="299"/>
                  </a:lnTo>
                  <a:lnTo>
                    <a:pt x="43" y="299"/>
                  </a:lnTo>
                  <a:lnTo>
                    <a:pt x="44" y="300"/>
                  </a:lnTo>
                  <a:lnTo>
                    <a:pt x="45" y="300"/>
                  </a:lnTo>
                  <a:lnTo>
                    <a:pt x="45" y="301"/>
                  </a:lnTo>
                  <a:lnTo>
                    <a:pt x="48" y="302"/>
                  </a:lnTo>
                  <a:lnTo>
                    <a:pt x="49" y="303"/>
                  </a:lnTo>
                  <a:lnTo>
                    <a:pt x="49" y="304"/>
                  </a:lnTo>
                  <a:lnTo>
                    <a:pt x="50" y="306"/>
                  </a:lnTo>
                  <a:lnTo>
                    <a:pt x="52" y="304"/>
                  </a:lnTo>
                  <a:lnTo>
                    <a:pt x="58" y="304"/>
                  </a:lnTo>
                  <a:lnTo>
                    <a:pt x="62" y="302"/>
                  </a:lnTo>
                  <a:lnTo>
                    <a:pt x="63" y="303"/>
                  </a:lnTo>
                  <a:lnTo>
                    <a:pt x="64" y="303"/>
                  </a:lnTo>
                  <a:lnTo>
                    <a:pt x="64" y="305"/>
                  </a:lnTo>
                  <a:lnTo>
                    <a:pt x="66" y="306"/>
                  </a:lnTo>
                  <a:lnTo>
                    <a:pt x="67" y="307"/>
                  </a:lnTo>
                  <a:lnTo>
                    <a:pt x="69" y="308"/>
                  </a:lnTo>
                  <a:lnTo>
                    <a:pt x="69" y="308"/>
                  </a:lnTo>
                  <a:lnTo>
                    <a:pt x="70" y="307"/>
                  </a:lnTo>
                  <a:lnTo>
                    <a:pt x="71" y="306"/>
                  </a:lnTo>
                  <a:lnTo>
                    <a:pt x="72" y="306"/>
                  </a:lnTo>
                  <a:lnTo>
                    <a:pt x="73" y="306"/>
                  </a:lnTo>
                  <a:lnTo>
                    <a:pt x="74" y="306"/>
                  </a:lnTo>
                  <a:lnTo>
                    <a:pt x="76" y="307"/>
                  </a:lnTo>
                  <a:lnTo>
                    <a:pt x="76" y="308"/>
                  </a:lnTo>
                  <a:lnTo>
                    <a:pt x="77" y="309"/>
                  </a:lnTo>
                  <a:lnTo>
                    <a:pt x="78" y="309"/>
                  </a:lnTo>
                  <a:lnTo>
                    <a:pt x="79" y="309"/>
                  </a:lnTo>
                  <a:lnTo>
                    <a:pt x="80" y="310"/>
                  </a:lnTo>
                  <a:lnTo>
                    <a:pt x="82" y="310"/>
                  </a:lnTo>
                  <a:lnTo>
                    <a:pt x="83" y="311"/>
                  </a:lnTo>
                  <a:lnTo>
                    <a:pt x="84" y="311"/>
                  </a:lnTo>
                  <a:lnTo>
                    <a:pt x="85" y="311"/>
                  </a:lnTo>
                  <a:lnTo>
                    <a:pt x="86" y="310"/>
                  </a:lnTo>
                  <a:lnTo>
                    <a:pt x="88" y="312"/>
                  </a:lnTo>
                  <a:lnTo>
                    <a:pt x="89" y="312"/>
                  </a:lnTo>
                  <a:lnTo>
                    <a:pt x="89" y="314"/>
                  </a:lnTo>
                  <a:lnTo>
                    <a:pt x="90" y="314"/>
                  </a:lnTo>
                  <a:lnTo>
                    <a:pt x="90" y="317"/>
                  </a:lnTo>
                  <a:lnTo>
                    <a:pt x="92" y="319"/>
                  </a:lnTo>
                  <a:lnTo>
                    <a:pt x="92" y="320"/>
                  </a:lnTo>
                  <a:lnTo>
                    <a:pt x="94" y="322"/>
                  </a:lnTo>
                  <a:lnTo>
                    <a:pt x="97" y="323"/>
                  </a:lnTo>
                  <a:lnTo>
                    <a:pt x="101" y="324"/>
                  </a:lnTo>
                  <a:lnTo>
                    <a:pt x="106" y="323"/>
                  </a:lnTo>
                  <a:lnTo>
                    <a:pt x="106" y="323"/>
                  </a:lnTo>
                  <a:lnTo>
                    <a:pt x="106" y="323"/>
                  </a:lnTo>
                  <a:lnTo>
                    <a:pt x="110" y="324"/>
                  </a:lnTo>
                  <a:lnTo>
                    <a:pt x="111" y="325"/>
                  </a:lnTo>
                  <a:lnTo>
                    <a:pt x="111" y="327"/>
                  </a:lnTo>
                  <a:lnTo>
                    <a:pt x="113" y="329"/>
                  </a:lnTo>
                  <a:lnTo>
                    <a:pt x="114" y="331"/>
                  </a:lnTo>
                  <a:lnTo>
                    <a:pt x="117" y="329"/>
                  </a:lnTo>
                  <a:lnTo>
                    <a:pt x="118" y="328"/>
                  </a:lnTo>
                  <a:lnTo>
                    <a:pt x="118" y="327"/>
                  </a:lnTo>
                  <a:lnTo>
                    <a:pt x="118" y="326"/>
                  </a:lnTo>
                  <a:lnTo>
                    <a:pt x="118" y="322"/>
                  </a:lnTo>
                  <a:lnTo>
                    <a:pt x="118" y="322"/>
                  </a:lnTo>
                  <a:lnTo>
                    <a:pt x="122" y="318"/>
                  </a:lnTo>
                  <a:lnTo>
                    <a:pt x="123" y="318"/>
                  </a:lnTo>
                  <a:lnTo>
                    <a:pt x="125" y="316"/>
                  </a:lnTo>
                  <a:lnTo>
                    <a:pt x="126" y="315"/>
                  </a:lnTo>
                  <a:lnTo>
                    <a:pt x="127" y="315"/>
                  </a:lnTo>
                  <a:lnTo>
                    <a:pt x="127" y="315"/>
                  </a:lnTo>
                  <a:lnTo>
                    <a:pt x="127" y="315"/>
                  </a:lnTo>
                  <a:lnTo>
                    <a:pt x="128" y="314"/>
                  </a:lnTo>
                  <a:lnTo>
                    <a:pt x="128" y="313"/>
                  </a:lnTo>
                  <a:lnTo>
                    <a:pt x="129" y="312"/>
                  </a:lnTo>
                  <a:lnTo>
                    <a:pt x="130" y="312"/>
                  </a:lnTo>
                  <a:lnTo>
                    <a:pt x="130" y="313"/>
                  </a:lnTo>
                  <a:lnTo>
                    <a:pt x="131" y="312"/>
                  </a:lnTo>
                  <a:lnTo>
                    <a:pt x="132" y="313"/>
                  </a:lnTo>
                  <a:lnTo>
                    <a:pt x="132" y="313"/>
                  </a:lnTo>
                  <a:lnTo>
                    <a:pt x="134" y="313"/>
                  </a:lnTo>
                  <a:lnTo>
                    <a:pt x="136" y="313"/>
                  </a:lnTo>
                  <a:lnTo>
                    <a:pt x="137" y="312"/>
                  </a:lnTo>
                  <a:lnTo>
                    <a:pt x="138" y="312"/>
                  </a:lnTo>
                  <a:lnTo>
                    <a:pt x="139" y="312"/>
                  </a:lnTo>
                  <a:lnTo>
                    <a:pt x="141" y="313"/>
                  </a:lnTo>
                  <a:lnTo>
                    <a:pt x="141" y="313"/>
                  </a:lnTo>
                  <a:lnTo>
                    <a:pt x="141" y="313"/>
                  </a:lnTo>
                  <a:lnTo>
                    <a:pt x="142" y="312"/>
                  </a:lnTo>
                  <a:lnTo>
                    <a:pt x="142" y="310"/>
                  </a:lnTo>
                  <a:lnTo>
                    <a:pt x="143" y="309"/>
                  </a:lnTo>
                  <a:lnTo>
                    <a:pt x="143" y="309"/>
                  </a:lnTo>
                  <a:lnTo>
                    <a:pt x="143" y="308"/>
                  </a:lnTo>
                  <a:lnTo>
                    <a:pt x="142" y="308"/>
                  </a:lnTo>
                  <a:lnTo>
                    <a:pt x="143" y="306"/>
                  </a:lnTo>
                  <a:lnTo>
                    <a:pt x="144" y="306"/>
                  </a:lnTo>
                  <a:lnTo>
                    <a:pt x="146" y="306"/>
                  </a:lnTo>
                  <a:lnTo>
                    <a:pt x="148" y="306"/>
                  </a:lnTo>
                  <a:lnTo>
                    <a:pt x="149" y="305"/>
                  </a:lnTo>
                  <a:lnTo>
                    <a:pt x="149" y="304"/>
                  </a:lnTo>
                  <a:lnTo>
                    <a:pt x="149" y="303"/>
                  </a:lnTo>
                  <a:lnTo>
                    <a:pt x="151" y="303"/>
                  </a:lnTo>
                  <a:lnTo>
                    <a:pt x="152" y="303"/>
                  </a:lnTo>
                  <a:lnTo>
                    <a:pt x="154" y="303"/>
                  </a:lnTo>
                  <a:lnTo>
                    <a:pt x="155" y="302"/>
                  </a:lnTo>
                  <a:lnTo>
                    <a:pt x="156" y="302"/>
                  </a:lnTo>
                  <a:lnTo>
                    <a:pt x="157" y="302"/>
                  </a:lnTo>
                  <a:lnTo>
                    <a:pt x="159" y="302"/>
                  </a:lnTo>
                  <a:lnTo>
                    <a:pt x="160" y="301"/>
                  </a:lnTo>
                  <a:lnTo>
                    <a:pt x="160" y="300"/>
                  </a:lnTo>
                  <a:lnTo>
                    <a:pt x="160" y="299"/>
                  </a:lnTo>
                  <a:lnTo>
                    <a:pt x="161" y="297"/>
                  </a:lnTo>
                  <a:lnTo>
                    <a:pt x="162" y="295"/>
                  </a:lnTo>
                  <a:lnTo>
                    <a:pt x="163" y="296"/>
                  </a:lnTo>
                  <a:lnTo>
                    <a:pt x="163" y="296"/>
                  </a:lnTo>
                  <a:lnTo>
                    <a:pt x="165" y="298"/>
                  </a:lnTo>
                  <a:lnTo>
                    <a:pt x="166" y="298"/>
                  </a:lnTo>
                  <a:lnTo>
                    <a:pt x="167" y="298"/>
                  </a:lnTo>
                  <a:lnTo>
                    <a:pt x="168" y="299"/>
                  </a:lnTo>
                  <a:lnTo>
                    <a:pt x="169" y="298"/>
                  </a:lnTo>
                  <a:lnTo>
                    <a:pt x="170" y="299"/>
                  </a:lnTo>
                  <a:lnTo>
                    <a:pt x="171" y="299"/>
                  </a:lnTo>
                  <a:lnTo>
                    <a:pt x="172" y="300"/>
                  </a:lnTo>
                  <a:lnTo>
                    <a:pt x="173" y="300"/>
                  </a:lnTo>
                  <a:lnTo>
                    <a:pt x="174" y="300"/>
                  </a:lnTo>
                  <a:lnTo>
                    <a:pt x="175" y="300"/>
                  </a:lnTo>
                  <a:lnTo>
                    <a:pt x="176" y="299"/>
                  </a:lnTo>
                  <a:lnTo>
                    <a:pt x="176" y="298"/>
                  </a:lnTo>
                  <a:lnTo>
                    <a:pt x="176" y="297"/>
                  </a:lnTo>
                  <a:lnTo>
                    <a:pt x="177" y="296"/>
                  </a:lnTo>
                  <a:lnTo>
                    <a:pt x="177" y="295"/>
                  </a:lnTo>
                  <a:lnTo>
                    <a:pt x="178" y="294"/>
                  </a:lnTo>
                  <a:lnTo>
                    <a:pt x="178" y="293"/>
                  </a:lnTo>
                  <a:lnTo>
                    <a:pt x="178" y="292"/>
                  </a:lnTo>
                  <a:lnTo>
                    <a:pt x="179" y="291"/>
                  </a:lnTo>
                  <a:lnTo>
                    <a:pt x="180" y="290"/>
                  </a:lnTo>
                  <a:lnTo>
                    <a:pt x="181" y="290"/>
                  </a:lnTo>
                  <a:lnTo>
                    <a:pt x="182" y="289"/>
                  </a:lnTo>
                  <a:lnTo>
                    <a:pt x="182" y="288"/>
                  </a:lnTo>
                  <a:lnTo>
                    <a:pt x="182" y="286"/>
                  </a:lnTo>
                  <a:lnTo>
                    <a:pt x="182" y="285"/>
                  </a:lnTo>
                  <a:lnTo>
                    <a:pt x="183" y="283"/>
                  </a:lnTo>
                  <a:lnTo>
                    <a:pt x="183" y="281"/>
                  </a:lnTo>
                  <a:lnTo>
                    <a:pt x="181" y="279"/>
                  </a:lnTo>
                  <a:lnTo>
                    <a:pt x="181" y="277"/>
                  </a:lnTo>
                  <a:lnTo>
                    <a:pt x="182" y="276"/>
                  </a:lnTo>
                  <a:lnTo>
                    <a:pt x="183" y="276"/>
                  </a:lnTo>
                  <a:lnTo>
                    <a:pt x="184" y="277"/>
                  </a:lnTo>
                  <a:lnTo>
                    <a:pt x="186" y="277"/>
                  </a:lnTo>
                  <a:lnTo>
                    <a:pt x="186" y="276"/>
                  </a:lnTo>
                  <a:lnTo>
                    <a:pt x="187" y="276"/>
                  </a:lnTo>
                  <a:lnTo>
                    <a:pt x="187" y="275"/>
                  </a:lnTo>
                  <a:lnTo>
                    <a:pt x="187" y="274"/>
                  </a:lnTo>
                  <a:lnTo>
                    <a:pt x="189" y="274"/>
                  </a:lnTo>
                  <a:lnTo>
                    <a:pt x="189" y="272"/>
                  </a:lnTo>
                  <a:lnTo>
                    <a:pt x="189" y="271"/>
                  </a:lnTo>
                  <a:lnTo>
                    <a:pt x="189" y="271"/>
                  </a:lnTo>
                  <a:lnTo>
                    <a:pt x="190" y="271"/>
                  </a:lnTo>
                  <a:lnTo>
                    <a:pt x="192" y="270"/>
                  </a:lnTo>
                  <a:lnTo>
                    <a:pt x="194" y="270"/>
                  </a:lnTo>
                  <a:lnTo>
                    <a:pt x="196" y="269"/>
                  </a:lnTo>
                  <a:lnTo>
                    <a:pt x="197" y="269"/>
                  </a:lnTo>
                  <a:lnTo>
                    <a:pt x="197" y="269"/>
                  </a:lnTo>
                  <a:lnTo>
                    <a:pt x="199" y="269"/>
                  </a:lnTo>
                  <a:lnTo>
                    <a:pt x="201" y="269"/>
                  </a:lnTo>
                  <a:lnTo>
                    <a:pt x="201" y="269"/>
                  </a:lnTo>
                  <a:lnTo>
                    <a:pt x="202" y="269"/>
                  </a:lnTo>
                  <a:lnTo>
                    <a:pt x="206" y="268"/>
                  </a:lnTo>
                  <a:lnTo>
                    <a:pt x="210" y="270"/>
                  </a:lnTo>
                  <a:lnTo>
                    <a:pt x="211" y="273"/>
                  </a:lnTo>
                  <a:lnTo>
                    <a:pt x="213" y="279"/>
                  </a:lnTo>
                  <a:lnTo>
                    <a:pt x="214" y="282"/>
                  </a:lnTo>
                  <a:lnTo>
                    <a:pt x="214" y="284"/>
                  </a:lnTo>
                  <a:lnTo>
                    <a:pt x="214" y="284"/>
                  </a:lnTo>
                  <a:lnTo>
                    <a:pt x="217" y="287"/>
                  </a:lnTo>
                  <a:lnTo>
                    <a:pt x="221" y="287"/>
                  </a:lnTo>
                  <a:lnTo>
                    <a:pt x="224" y="288"/>
                  </a:lnTo>
                  <a:lnTo>
                    <a:pt x="224" y="288"/>
                  </a:lnTo>
                  <a:lnTo>
                    <a:pt x="230" y="286"/>
                  </a:lnTo>
                  <a:lnTo>
                    <a:pt x="230" y="286"/>
                  </a:lnTo>
                  <a:lnTo>
                    <a:pt x="231" y="285"/>
                  </a:lnTo>
                  <a:lnTo>
                    <a:pt x="231" y="285"/>
                  </a:lnTo>
                  <a:lnTo>
                    <a:pt x="233" y="283"/>
                  </a:lnTo>
                  <a:lnTo>
                    <a:pt x="234" y="282"/>
                  </a:lnTo>
                  <a:lnTo>
                    <a:pt x="237" y="279"/>
                  </a:lnTo>
                  <a:lnTo>
                    <a:pt x="238" y="279"/>
                  </a:lnTo>
                  <a:lnTo>
                    <a:pt x="238" y="279"/>
                  </a:lnTo>
                  <a:lnTo>
                    <a:pt x="238" y="282"/>
                  </a:lnTo>
                  <a:lnTo>
                    <a:pt x="240" y="283"/>
                  </a:lnTo>
                  <a:lnTo>
                    <a:pt x="240" y="282"/>
                  </a:lnTo>
                  <a:lnTo>
                    <a:pt x="241" y="281"/>
                  </a:lnTo>
                  <a:lnTo>
                    <a:pt x="243" y="280"/>
                  </a:lnTo>
                  <a:lnTo>
                    <a:pt x="244" y="279"/>
                  </a:lnTo>
                  <a:lnTo>
                    <a:pt x="244" y="279"/>
                  </a:lnTo>
                  <a:lnTo>
                    <a:pt x="244" y="279"/>
                  </a:lnTo>
                  <a:lnTo>
                    <a:pt x="246" y="279"/>
                  </a:lnTo>
                  <a:lnTo>
                    <a:pt x="247" y="279"/>
                  </a:lnTo>
                  <a:lnTo>
                    <a:pt x="249" y="281"/>
                  </a:lnTo>
                  <a:lnTo>
                    <a:pt x="251" y="282"/>
                  </a:lnTo>
                  <a:lnTo>
                    <a:pt x="252" y="282"/>
                  </a:lnTo>
                  <a:lnTo>
                    <a:pt x="253" y="282"/>
                  </a:lnTo>
                  <a:lnTo>
                    <a:pt x="253" y="283"/>
                  </a:lnTo>
                  <a:lnTo>
                    <a:pt x="254" y="283"/>
                  </a:lnTo>
                  <a:lnTo>
                    <a:pt x="256" y="283"/>
                  </a:lnTo>
                  <a:lnTo>
                    <a:pt x="257" y="282"/>
                  </a:lnTo>
                  <a:lnTo>
                    <a:pt x="259" y="282"/>
                  </a:lnTo>
                  <a:lnTo>
                    <a:pt x="260" y="283"/>
                  </a:lnTo>
                  <a:lnTo>
                    <a:pt x="261" y="283"/>
                  </a:lnTo>
                  <a:lnTo>
                    <a:pt x="262" y="283"/>
                  </a:lnTo>
                  <a:lnTo>
                    <a:pt x="263" y="283"/>
                  </a:lnTo>
                  <a:lnTo>
                    <a:pt x="269" y="282"/>
                  </a:lnTo>
                  <a:lnTo>
                    <a:pt x="268" y="282"/>
                  </a:lnTo>
                  <a:lnTo>
                    <a:pt x="269" y="281"/>
                  </a:lnTo>
                  <a:lnTo>
                    <a:pt x="269" y="280"/>
                  </a:lnTo>
                  <a:lnTo>
                    <a:pt x="268" y="278"/>
                  </a:lnTo>
                  <a:lnTo>
                    <a:pt x="268" y="278"/>
                  </a:lnTo>
                  <a:lnTo>
                    <a:pt x="270" y="274"/>
                  </a:lnTo>
                  <a:lnTo>
                    <a:pt x="272" y="271"/>
                  </a:lnTo>
                  <a:lnTo>
                    <a:pt x="273" y="270"/>
                  </a:lnTo>
                  <a:lnTo>
                    <a:pt x="273" y="268"/>
                  </a:lnTo>
                  <a:lnTo>
                    <a:pt x="273" y="266"/>
                  </a:lnTo>
                  <a:lnTo>
                    <a:pt x="273" y="265"/>
                  </a:lnTo>
                  <a:lnTo>
                    <a:pt x="276" y="263"/>
                  </a:lnTo>
                  <a:lnTo>
                    <a:pt x="281" y="260"/>
                  </a:lnTo>
                  <a:lnTo>
                    <a:pt x="281" y="257"/>
                  </a:lnTo>
                  <a:lnTo>
                    <a:pt x="282" y="252"/>
                  </a:lnTo>
                  <a:lnTo>
                    <a:pt x="282" y="252"/>
                  </a:lnTo>
                  <a:lnTo>
                    <a:pt x="282" y="251"/>
                  </a:lnTo>
                  <a:lnTo>
                    <a:pt x="282" y="250"/>
                  </a:lnTo>
                  <a:lnTo>
                    <a:pt x="283" y="249"/>
                  </a:lnTo>
                  <a:lnTo>
                    <a:pt x="283" y="248"/>
                  </a:lnTo>
                  <a:lnTo>
                    <a:pt x="284" y="246"/>
                  </a:lnTo>
                  <a:lnTo>
                    <a:pt x="283" y="245"/>
                  </a:lnTo>
                  <a:lnTo>
                    <a:pt x="281" y="243"/>
                  </a:lnTo>
                  <a:lnTo>
                    <a:pt x="278" y="241"/>
                  </a:lnTo>
                  <a:lnTo>
                    <a:pt x="278" y="239"/>
                  </a:lnTo>
                  <a:lnTo>
                    <a:pt x="278" y="239"/>
                  </a:lnTo>
                  <a:lnTo>
                    <a:pt x="277" y="237"/>
                  </a:lnTo>
                  <a:lnTo>
                    <a:pt x="277" y="236"/>
                  </a:lnTo>
                  <a:lnTo>
                    <a:pt x="277" y="235"/>
                  </a:lnTo>
                  <a:lnTo>
                    <a:pt x="277" y="233"/>
                  </a:lnTo>
                  <a:lnTo>
                    <a:pt x="277" y="232"/>
                  </a:lnTo>
                  <a:lnTo>
                    <a:pt x="277" y="231"/>
                  </a:lnTo>
                  <a:lnTo>
                    <a:pt x="276" y="230"/>
                  </a:lnTo>
                  <a:lnTo>
                    <a:pt x="276" y="227"/>
                  </a:lnTo>
                  <a:lnTo>
                    <a:pt x="276" y="227"/>
                  </a:lnTo>
                  <a:lnTo>
                    <a:pt x="275" y="224"/>
                  </a:lnTo>
                  <a:lnTo>
                    <a:pt x="275" y="222"/>
                  </a:lnTo>
                  <a:lnTo>
                    <a:pt x="275" y="221"/>
                  </a:lnTo>
                  <a:lnTo>
                    <a:pt x="275" y="219"/>
                  </a:lnTo>
                  <a:lnTo>
                    <a:pt x="274" y="218"/>
                  </a:lnTo>
                  <a:lnTo>
                    <a:pt x="274" y="216"/>
                  </a:lnTo>
                  <a:lnTo>
                    <a:pt x="280" y="210"/>
                  </a:lnTo>
                  <a:lnTo>
                    <a:pt x="284" y="207"/>
                  </a:lnTo>
                  <a:lnTo>
                    <a:pt x="287" y="204"/>
                  </a:lnTo>
                  <a:lnTo>
                    <a:pt x="286" y="203"/>
                  </a:lnTo>
                  <a:lnTo>
                    <a:pt x="285" y="202"/>
                  </a:lnTo>
                  <a:lnTo>
                    <a:pt x="282" y="199"/>
                  </a:lnTo>
                  <a:lnTo>
                    <a:pt x="279" y="197"/>
                  </a:lnTo>
                  <a:lnTo>
                    <a:pt x="278" y="194"/>
                  </a:lnTo>
                  <a:lnTo>
                    <a:pt x="274" y="193"/>
                  </a:lnTo>
                  <a:lnTo>
                    <a:pt x="273" y="189"/>
                  </a:lnTo>
                  <a:lnTo>
                    <a:pt x="272" y="185"/>
                  </a:lnTo>
                  <a:lnTo>
                    <a:pt x="272" y="184"/>
                  </a:lnTo>
                  <a:lnTo>
                    <a:pt x="272" y="184"/>
                  </a:lnTo>
                  <a:lnTo>
                    <a:pt x="270" y="183"/>
                  </a:lnTo>
                  <a:lnTo>
                    <a:pt x="270" y="182"/>
                  </a:lnTo>
                  <a:lnTo>
                    <a:pt x="271" y="179"/>
                  </a:lnTo>
                  <a:lnTo>
                    <a:pt x="271" y="178"/>
                  </a:lnTo>
                  <a:lnTo>
                    <a:pt x="272" y="176"/>
                  </a:lnTo>
                  <a:lnTo>
                    <a:pt x="272" y="175"/>
                  </a:lnTo>
                  <a:lnTo>
                    <a:pt x="271" y="171"/>
                  </a:lnTo>
                  <a:lnTo>
                    <a:pt x="271" y="168"/>
                  </a:lnTo>
                  <a:lnTo>
                    <a:pt x="271" y="168"/>
                  </a:lnTo>
                  <a:lnTo>
                    <a:pt x="270" y="165"/>
                  </a:lnTo>
                  <a:lnTo>
                    <a:pt x="269" y="163"/>
                  </a:lnTo>
                  <a:lnTo>
                    <a:pt x="270" y="161"/>
                  </a:lnTo>
                  <a:lnTo>
                    <a:pt x="271" y="159"/>
                  </a:lnTo>
                  <a:lnTo>
                    <a:pt x="272" y="158"/>
                  </a:lnTo>
                  <a:lnTo>
                    <a:pt x="272" y="156"/>
                  </a:lnTo>
                  <a:lnTo>
                    <a:pt x="273" y="154"/>
                  </a:lnTo>
                  <a:lnTo>
                    <a:pt x="273" y="152"/>
                  </a:lnTo>
                  <a:lnTo>
                    <a:pt x="273" y="151"/>
                  </a:lnTo>
                  <a:lnTo>
                    <a:pt x="274" y="150"/>
                  </a:lnTo>
                  <a:lnTo>
                    <a:pt x="275" y="149"/>
                  </a:lnTo>
                  <a:lnTo>
                    <a:pt x="275" y="147"/>
                  </a:lnTo>
                  <a:lnTo>
                    <a:pt x="276" y="144"/>
                  </a:lnTo>
                  <a:lnTo>
                    <a:pt x="277" y="142"/>
                  </a:lnTo>
                  <a:lnTo>
                    <a:pt x="279" y="140"/>
                  </a:lnTo>
                  <a:lnTo>
                    <a:pt x="280" y="138"/>
                  </a:lnTo>
                  <a:lnTo>
                    <a:pt x="281" y="136"/>
                  </a:lnTo>
                  <a:lnTo>
                    <a:pt x="282" y="134"/>
                  </a:lnTo>
                  <a:lnTo>
                    <a:pt x="284" y="131"/>
                  </a:lnTo>
                  <a:lnTo>
                    <a:pt x="286" y="129"/>
                  </a:lnTo>
                  <a:lnTo>
                    <a:pt x="288" y="125"/>
                  </a:lnTo>
                  <a:lnTo>
                    <a:pt x="290" y="123"/>
                  </a:lnTo>
                  <a:lnTo>
                    <a:pt x="292" y="120"/>
                  </a:lnTo>
                  <a:lnTo>
                    <a:pt x="292" y="117"/>
                  </a:lnTo>
                  <a:lnTo>
                    <a:pt x="293" y="116"/>
                  </a:lnTo>
                  <a:lnTo>
                    <a:pt x="293" y="116"/>
                  </a:lnTo>
                  <a:lnTo>
                    <a:pt x="292" y="115"/>
                  </a:lnTo>
                  <a:lnTo>
                    <a:pt x="290" y="115"/>
                  </a:lnTo>
                  <a:lnTo>
                    <a:pt x="288" y="115"/>
                  </a:lnTo>
                  <a:lnTo>
                    <a:pt x="287" y="114"/>
                  </a:lnTo>
                  <a:lnTo>
                    <a:pt x="286" y="114"/>
                  </a:lnTo>
                  <a:lnTo>
                    <a:pt x="286" y="114"/>
                  </a:lnTo>
                  <a:lnTo>
                    <a:pt x="286" y="113"/>
                  </a:lnTo>
                  <a:lnTo>
                    <a:pt x="285" y="111"/>
                  </a:lnTo>
                  <a:lnTo>
                    <a:pt x="283" y="111"/>
                  </a:lnTo>
                  <a:lnTo>
                    <a:pt x="280" y="111"/>
                  </a:lnTo>
                  <a:lnTo>
                    <a:pt x="279" y="109"/>
                  </a:lnTo>
                  <a:lnTo>
                    <a:pt x="277" y="108"/>
                  </a:lnTo>
                  <a:lnTo>
                    <a:pt x="276" y="105"/>
                  </a:lnTo>
                  <a:lnTo>
                    <a:pt x="276" y="103"/>
                  </a:lnTo>
                  <a:lnTo>
                    <a:pt x="274" y="103"/>
                  </a:lnTo>
                  <a:lnTo>
                    <a:pt x="273" y="102"/>
                  </a:lnTo>
                  <a:lnTo>
                    <a:pt x="271" y="101"/>
                  </a:lnTo>
                  <a:lnTo>
                    <a:pt x="271" y="100"/>
                  </a:lnTo>
                  <a:lnTo>
                    <a:pt x="272" y="99"/>
                  </a:lnTo>
                  <a:lnTo>
                    <a:pt x="272" y="98"/>
                  </a:lnTo>
                  <a:lnTo>
                    <a:pt x="273" y="97"/>
                  </a:lnTo>
                  <a:lnTo>
                    <a:pt x="273" y="96"/>
                  </a:lnTo>
                  <a:lnTo>
                    <a:pt x="273" y="94"/>
                  </a:lnTo>
                  <a:lnTo>
                    <a:pt x="273" y="92"/>
                  </a:lnTo>
                  <a:lnTo>
                    <a:pt x="273" y="91"/>
                  </a:lnTo>
                  <a:lnTo>
                    <a:pt x="271" y="90"/>
                  </a:lnTo>
                  <a:lnTo>
                    <a:pt x="272" y="89"/>
                  </a:lnTo>
                  <a:lnTo>
                    <a:pt x="273" y="86"/>
                  </a:lnTo>
                  <a:lnTo>
                    <a:pt x="273" y="84"/>
                  </a:lnTo>
                  <a:lnTo>
                    <a:pt x="273" y="82"/>
                  </a:lnTo>
                  <a:lnTo>
                    <a:pt x="273" y="81"/>
                  </a:lnTo>
                  <a:lnTo>
                    <a:pt x="273" y="81"/>
                  </a:lnTo>
                  <a:lnTo>
                    <a:pt x="273" y="80"/>
                  </a:lnTo>
                  <a:lnTo>
                    <a:pt x="270" y="79"/>
                  </a:lnTo>
                  <a:lnTo>
                    <a:pt x="268" y="81"/>
                  </a:lnTo>
                  <a:lnTo>
                    <a:pt x="268" y="81"/>
                  </a:lnTo>
                  <a:lnTo>
                    <a:pt x="267" y="81"/>
                  </a:lnTo>
                  <a:lnTo>
                    <a:pt x="267" y="81"/>
                  </a:lnTo>
                  <a:lnTo>
                    <a:pt x="266" y="82"/>
                  </a:lnTo>
                  <a:lnTo>
                    <a:pt x="265" y="83"/>
                  </a:lnTo>
                  <a:lnTo>
                    <a:pt x="265" y="85"/>
                  </a:lnTo>
                  <a:lnTo>
                    <a:pt x="263" y="87"/>
                  </a:lnTo>
                  <a:lnTo>
                    <a:pt x="263" y="87"/>
                  </a:lnTo>
                  <a:lnTo>
                    <a:pt x="263" y="88"/>
                  </a:lnTo>
                  <a:lnTo>
                    <a:pt x="262" y="90"/>
                  </a:lnTo>
                  <a:lnTo>
                    <a:pt x="261" y="91"/>
                  </a:lnTo>
                  <a:lnTo>
                    <a:pt x="261" y="91"/>
                  </a:lnTo>
                  <a:lnTo>
                    <a:pt x="262" y="94"/>
                  </a:lnTo>
                  <a:lnTo>
                    <a:pt x="262" y="96"/>
                  </a:lnTo>
                  <a:lnTo>
                    <a:pt x="262" y="96"/>
                  </a:lnTo>
                  <a:lnTo>
                    <a:pt x="261" y="98"/>
                  </a:lnTo>
                  <a:lnTo>
                    <a:pt x="259" y="98"/>
                  </a:lnTo>
                  <a:lnTo>
                    <a:pt x="258" y="99"/>
                  </a:lnTo>
                  <a:lnTo>
                    <a:pt x="258" y="99"/>
                  </a:lnTo>
                  <a:lnTo>
                    <a:pt x="258" y="99"/>
                  </a:lnTo>
                  <a:lnTo>
                    <a:pt x="256" y="100"/>
                  </a:lnTo>
                  <a:lnTo>
                    <a:pt x="255" y="100"/>
                  </a:lnTo>
                  <a:lnTo>
                    <a:pt x="255" y="100"/>
                  </a:lnTo>
                  <a:lnTo>
                    <a:pt x="254" y="102"/>
                  </a:lnTo>
                  <a:lnTo>
                    <a:pt x="253" y="103"/>
                  </a:lnTo>
                  <a:lnTo>
                    <a:pt x="253" y="105"/>
                  </a:lnTo>
                  <a:lnTo>
                    <a:pt x="252" y="105"/>
                  </a:lnTo>
                  <a:lnTo>
                    <a:pt x="251" y="107"/>
                  </a:lnTo>
                  <a:lnTo>
                    <a:pt x="248" y="107"/>
                  </a:lnTo>
                  <a:lnTo>
                    <a:pt x="247" y="107"/>
                  </a:lnTo>
                  <a:lnTo>
                    <a:pt x="246" y="109"/>
                  </a:lnTo>
                  <a:lnTo>
                    <a:pt x="245" y="109"/>
                  </a:lnTo>
                  <a:lnTo>
                    <a:pt x="245" y="109"/>
                  </a:lnTo>
                  <a:lnTo>
                    <a:pt x="245" y="110"/>
                  </a:lnTo>
                  <a:lnTo>
                    <a:pt x="244" y="110"/>
                  </a:lnTo>
                  <a:lnTo>
                    <a:pt x="244" y="110"/>
                  </a:lnTo>
                  <a:lnTo>
                    <a:pt x="242" y="112"/>
                  </a:lnTo>
                  <a:lnTo>
                    <a:pt x="240" y="114"/>
                  </a:lnTo>
                  <a:lnTo>
                    <a:pt x="240" y="114"/>
                  </a:lnTo>
                  <a:lnTo>
                    <a:pt x="240" y="115"/>
                  </a:lnTo>
                  <a:lnTo>
                    <a:pt x="239" y="115"/>
                  </a:lnTo>
                  <a:lnTo>
                    <a:pt x="239" y="118"/>
                  </a:lnTo>
                  <a:lnTo>
                    <a:pt x="238" y="118"/>
                  </a:lnTo>
                  <a:lnTo>
                    <a:pt x="234" y="120"/>
                  </a:lnTo>
                  <a:lnTo>
                    <a:pt x="231" y="123"/>
                  </a:lnTo>
                  <a:lnTo>
                    <a:pt x="227" y="124"/>
                  </a:lnTo>
                  <a:lnTo>
                    <a:pt x="224" y="125"/>
                  </a:lnTo>
                  <a:lnTo>
                    <a:pt x="220" y="126"/>
                  </a:lnTo>
                  <a:lnTo>
                    <a:pt x="218" y="126"/>
                  </a:lnTo>
                  <a:lnTo>
                    <a:pt x="217" y="126"/>
                  </a:lnTo>
                  <a:lnTo>
                    <a:pt x="217" y="125"/>
                  </a:lnTo>
                  <a:lnTo>
                    <a:pt x="215" y="125"/>
                  </a:lnTo>
                  <a:lnTo>
                    <a:pt x="213" y="124"/>
                  </a:lnTo>
                  <a:lnTo>
                    <a:pt x="212" y="124"/>
                  </a:lnTo>
                  <a:lnTo>
                    <a:pt x="210" y="124"/>
                  </a:lnTo>
                  <a:lnTo>
                    <a:pt x="207" y="124"/>
                  </a:lnTo>
                  <a:lnTo>
                    <a:pt x="206" y="124"/>
                  </a:lnTo>
                  <a:lnTo>
                    <a:pt x="205" y="124"/>
                  </a:lnTo>
                  <a:lnTo>
                    <a:pt x="204" y="124"/>
                  </a:lnTo>
                  <a:lnTo>
                    <a:pt x="203" y="125"/>
                  </a:lnTo>
                  <a:lnTo>
                    <a:pt x="201" y="126"/>
                  </a:lnTo>
                  <a:lnTo>
                    <a:pt x="199" y="126"/>
                  </a:lnTo>
                  <a:lnTo>
                    <a:pt x="197" y="126"/>
                  </a:lnTo>
                  <a:lnTo>
                    <a:pt x="197" y="126"/>
                  </a:lnTo>
                  <a:lnTo>
                    <a:pt x="196" y="124"/>
                  </a:lnTo>
                  <a:lnTo>
                    <a:pt x="194" y="123"/>
                  </a:lnTo>
                  <a:lnTo>
                    <a:pt x="192" y="123"/>
                  </a:lnTo>
                  <a:lnTo>
                    <a:pt x="190" y="123"/>
                  </a:lnTo>
                  <a:lnTo>
                    <a:pt x="190" y="123"/>
                  </a:lnTo>
                  <a:lnTo>
                    <a:pt x="189" y="122"/>
                  </a:lnTo>
                  <a:lnTo>
                    <a:pt x="188" y="121"/>
                  </a:lnTo>
                  <a:lnTo>
                    <a:pt x="187" y="121"/>
                  </a:lnTo>
                  <a:lnTo>
                    <a:pt x="186" y="121"/>
                  </a:lnTo>
                  <a:lnTo>
                    <a:pt x="186" y="122"/>
                  </a:lnTo>
                  <a:lnTo>
                    <a:pt x="185" y="121"/>
                  </a:lnTo>
                  <a:lnTo>
                    <a:pt x="183" y="120"/>
                  </a:lnTo>
                  <a:lnTo>
                    <a:pt x="182" y="119"/>
                  </a:lnTo>
                  <a:lnTo>
                    <a:pt x="181" y="118"/>
                  </a:lnTo>
                  <a:lnTo>
                    <a:pt x="178" y="117"/>
                  </a:lnTo>
                  <a:lnTo>
                    <a:pt x="174" y="116"/>
                  </a:lnTo>
                  <a:lnTo>
                    <a:pt x="171" y="115"/>
                  </a:lnTo>
                  <a:lnTo>
                    <a:pt x="168" y="112"/>
                  </a:lnTo>
                  <a:lnTo>
                    <a:pt x="165" y="110"/>
                  </a:lnTo>
                  <a:lnTo>
                    <a:pt x="160" y="102"/>
                  </a:lnTo>
                  <a:lnTo>
                    <a:pt x="157" y="101"/>
                  </a:lnTo>
                  <a:lnTo>
                    <a:pt x="155" y="101"/>
                  </a:lnTo>
                  <a:lnTo>
                    <a:pt x="154" y="101"/>
                  </a:lnTo>
                  <a:lnTo>
                    <a:pt x="153" y="100"/>
                  </a:lnTo>
                  <a:lnTo>
                    <a:pt x="150" y="99"/>
                  </a:lnTo>
                  <a:lnTo>
                    <a:pt x="146" y="98"/>
                  </a:lnTo>
                  <a:lnTo>
                    <a:pt x="145" y="97"/>
                  </a:lnTo>
                  <a:lnTo>
                    <a:pt x="145" y="96"/>
                  </a:lnTo>
                  <a:lnTo>
                    <a:pt x="144" y="95"/>
                  </a:lnTo>
                  <a:lnTo>
                    <a:pt x="143" y="95"/>
                  </a:lnTo>
                  <a:lnTo>
                    <a:pt x="142" y="96"/>
                  </a:lnTo>
                  <a:lnTo>
                    <a:pt x="140" y="95"/>
                  </a:lnTo>
                  <a:lnTo>
                    <a:pt x="139" y="93"/>
                  </a:lnTo>
                  <a:lnTo>
                    <a:pt x="138" y="92"/>
                  </a:lnTo>
                  <a:lnTo>
                    <a:pt x="135" y="92"/>
                  </a:lnTo>
                  <a:lnTo>
                    <a:pt x="132" y="91"/>
                  </a:lnTo>
                  <a:lnTo>
                    <a:pt x="130" y="90"/>
                  </a:lnTo>
                  <a:lnTo>
                    <a:pt x="129" y="90"/>
                  </a:lnTo>
                  <a:lnTo>
                    <a:pt x="129" y="90"/>
                  </a:lnTo>
                  <a:lnTo>
                    <a:pt x="129" y="89"/>
                  </a:lnTo>
                  <a:lnTo>
                    <a:pt x="127" y="88"/>
                  </a:lnTo>
                  <a:lnTo>
                    <a:pt x="125" y="87"/>
                  </a:lnTo>
                  <a:lnTo>
                    <a:pt x="125" y="87"/>
                  </a:lnTo>
                  <a:lnTo>
                    <a:pt x="124" y="87"/>
                  </a:lnTo>
                  <a:lnTo>
                    <a:pt x="124" y="86"/>
                  </a:lnTo>
                  <a:lnTo>
                    <a:pt x="121" y="86"/>
                  </a:lnTo>
                  <a:lnTo>
                    <a:pt x="118" y="86"/>
                  </a:lnTo>
                  <a:lnTo>
                    <a:pt x="118" y="86"/>
                  </a:lnTo>
                  <a:lnTo>
                    <a:pt x="117" y="85"/>
                  </a:lnTo>
                  <a:lnTo>
                    <a:pt x="116" y="83"/>
                  </a:lnTo>
                  <a:lnTo>
                    <a:pt x="114" y="81"/>
                  </a:lnTo>
                  <a:lnTo>
                    <a:pt x="110" y="79"/>
                  </a:lnTo>
                  <a:lnTo>
                    <a:pt x="21" y="0"/>
                  </a:lnTo>
                  <a:lnTo>
                    <a:pt x="27" y="15"/>
                  </a:lnTo>
                  <a:lnTo>
                    <a:pt x="68" y="108"/>
                  </a:lnTo>
                  <a:lnTo>
                    <a:pt x="70" y="113"/>
                  </a:lnTo>
                  <a:lnTo>
                    <a:pt x="70" y="114"/>
                  </a:lnTo>
                  <a:lnTo>
                    <a:pt x="70" y="115"/>
                  </a:lnTo>
                  <a:lnTo>
                    <a:pt x="70" y="115"/>
                  </a:lnTo>
                  <a:lnTo>
                    <a:pt x="70" y="116"/>
                  </a:lnTo>
                  <a:lnTo>
                    <a:pt x="70" y="119"/>
                  </a:lnTo>
                  <a:lnTo>
                    <a:pt x="70" y="119"/>
                  </a:lnTo>
                  <a:lnTo>
                    <a:pt x="69" y="121"/>
                  </a:lnTo>
                  <a:lnTo>
                    <a:pt x="69" y="123"/>
                  </a:lnTo>
                  <a:lnTo>
                    <a:pt x="69" y="123"/>
                  </a:lnTo>
                  <a:lnTo>
                    <a:pt x="69" y="123"/>
                  </a:lnTo>
                  <a:lnTo>
                    <a:pt x="70" y="124"/>
                  </a:lnTo>
                  <a:lnTo>
                    <a:pt x="70" y="124"/>
                  </a:lnTo>
                  <a:lnTo>
                    <a:pt x="71" y="127"/>
                  </a:lnTo>
                  <a:lnTo>
                    <a:pt x="71" y="129"/>
                  </a:lnTo>
                  <a:lnTo>
                    <a:pt x="70" y="131"/>
                  </a:lnTo>
                  <a:lnTo>
                    <a:pt x="70" y="133"/>
                  </a:lnTo>
                  <a:lnTo>
                    <a:pt x="70" y="133"/>
                  </a:lnTo>
                  <a:lnTo>
                    <a:pt x="70" y="134"/>
                  </a:lnTo>
                  <a:lnTo>
                    <a:pt x="70" y="135"/>
                  </a:lnTo>
                  <a:lnTo>
                    <a:pt x="70" y="136"/>
                  </a:lnTo>
                  <a:lnTo>
                    <a:pt x="69" y="138"/>
                  </a:lnTo>
                  <a:lnTo>
                    <a:pt x="69" y="140"/>
                  </a:lnTo>
                  <a:lnTo>
                    <a:pt x="69" y="140"/>
                  </a:lnTo>
                  <a:lnTo>
                    <a:pt x="69" y="141"/>
                  </a:lnTo>
                  <a:lnTo>
                    <a:pt x="69" y="141"/>
                  </a:lnTo>
                  <a:lnTo>
                    <a:pt x="70" y="141"/>
                  </a:lnTo>
                  <a:lnTo>
                    <a:pt x="70" y="143"/>
                  </a:lnTo>
                  <a:lnTo>
                    <a:pt x="70" y="143"/>
                  </a:lnTo>
                  <a:lnTo>
                    <a:pt x="70" y="145"/>
                  </a:lnTo>
                  <a:lnTo>
                    <a:pt x="71" y="147"/>
                  </a:lnTo>
                  <a:lnTo>
                    <a:pt x="70" y="147"/>
                  </a:lnTo>
                  <a:lnTo>
                    <a:pt x="70" y="147"/>
                  </a:lnTo>
                  <a:lnTo>
                    <a:pt x="70" y="149"/>
                  </a:lnTo>
                  <a:lnTo>
                    <a:pt x="70" y="151"/>
                  </a:lnTo>
                  <a:lnTo>
                    <a:pt x="70" y="153"/>
                  </a:lnTo>
                  <a:lnTo>
                    <a:pt x="71" y="153"/>
                  </a:lnTo>
                  <a:lnTo>
                    <a:pt x="72" y="155"/>
                  </a:lnTo>
                  <a:lnTo>
                    <a:pt x="74" y="157"/>
                  </a:lnTo>
                  <a:lnTo>
                    <a:pt x="75" y="158"/>
                  </a:lnTo>
                  <a:lnTo>
                    <a:pt x="77" y="159"/>
                  </a:lnTo>
                  <a:lnTo>
                    <a:pt x="77" y="160"/>
                  </a:lnTo>
                  <a:lnTo>
                    <a:pt x="78" y="161"/>
                  </a:lnTo>
                  <a:lnTo>
                    <a:pt x="77" y="162"/>
                  </a:lnTo>
                  <a:lnTo>
                    <a:pt x="78" y="163"/>
                  </a:lnTo>
                  <a:lnTo>
                    <a:pt x="78" y="165"/>
                  </a:lnTo>
                  <a:lnTo>
                    <a:pt x="79" y="165"/>
                  </a:lnTo>
                  <a:lnTo>
                    <a:pt x="79" y="166"/>
                  </a:lnTo>
                  <a:lnTo>
                    <a:pt x="80" y="168"/>
                  </a:lnTo>
                  <a:lnTo>
                    <a:pt x="81" y="170"/>
                  </a:lnTo>
                  <a:lnTo>
                    <a:pt x="83" y="171"/>
                  </a:lnTo>
                  <a:lnTo>
                    <a:pt x="84" y="171"/>
                  </a:lnTo>
                  <a:lnTo>
                    <a:pt x="85" y="171"/>
                  </a:lnTo>
                  <a:lnTo>
                    <a:pt x="85" y="172"/>
                  </a:lnTo>
                  <a:lnTo>
                    <a:pt x="88" y="172"/>
                  </a:lnTo>
                  <a:lnTo>
                    <a:pt x="89" y="173"/>
                  </a:lnTo>
                  <a:lnTo>
                    <a:pt x="90" y="174"/>
                  </a:lnTo>
                  <a:lnTo>
                    <a:pt x="90" y="174"/>
                  </a:lnTo>
                  <a:lnTo>
                    <a:pt x="90" y="176"/>
                  </a:lnTo>
                  <a:lnTo>
                    <a:pt x="91" y="178"/>
                  </a:lnTo>
                  <a:lnTo>
                    <a:pt x="91" y="180"/>
                  </a:lnTo>
                  <a:lnTo>
                    <a:pt x="91" y="181"/>
                  </a:lnTo>
                  <a:lnTo>
                    <a:pt x="92" y="182"/>
                  </a:lnTo>
                  <a:lnTo>
                    <a:pt x="92" y="183"/>
                  </a:lnTo>
                  <a:lnTo>
                    <a:pt x="93" y="184"/>
                  </a:lnTo>
                  <a:lnTo>
                    <a:pt x="94" y="185"/>
                  </a:lnTo>
                  <a:lnTo>
                    <a:pt x="94" y="186"/>
                  </a:lnTo>
                  <a:lnTo>
                    <a:pt x="94" y="187"/>
                  </a:lnTo>
                  <a:lnTo>
                    <a:pt x="94" y="188"/>
                  </a:lnTo>
                  <a:lnTo>
                    <a:pt x="94" y="189"/>
                  </a:lnTo>
                  <a:lnTo>
                    <a:pt x="93" y="189"/>
                  </a:lnTo>
                  <a:lnTo>
                    <a:pt x="93" y="191"/>
                  </a:lnTo>
                  <a:lnTo>
                    <a:pt x="92" y="192"/>
                  </a:lnTo>
                  <a:lnTo>
                    <a:pt x="92" y="192"/>
                  </a:lnTo>
                  <a:lnTo>
                    <a:pt x="92" y="192"/>
                  </a:lnTo>
                  <a:lnTo>
                    <a:pt x="92" y="192"/>
                  </a:lnTo>
                  <a:lnTo>
                    <a:pt x="92" y="193"/>
                  </a:lnTo>
                  <a:lnTo>
                    <a:pt x="92" y="194"/>
                  </a:lnTo>
                  <a:lnTo>
                    <a:pt x="93" y="195"/>
                  </a:lnTo>
                  <a:lnTo>
                    <a:pt x="94" y="195"/>
                  </a:lnTo>
                  <a:lnTo>
                    <a:pt x="94" y="196"/>
                  </a:lnTo>
                  <a:lnTo>
                    <a:pt x="95" y="197"/>
                  </a:lnTo>
                  <a:lnTo>
                    <a:pt x="96" y="199"/>
                  </a:lnTo>
                  <a:lnTo>
                    <a:pt x="96" y="201"/>
                  </a:lnTo>
                  <a:lnTo>
                    <a:pt x="96" y="203"/>
                  </a:lnTo>
                  <a:lnTo>
                    <a:pt x="96" y="204"/>
                  </a:lnTo>
                  <a:lnTo>
                    <a:pt x="95" y="205"/>
                  </a:lnTo>
                  <a:lnTo>
                    <a:pt x="94" y="206"/>
                  </a:lnTo>
                  <a:lnTo>
                    <a:pt x="94" y="206"/>
                  </a:lnTo>
                  <a:lnTo>
                    <a:pt x="94" y="207"/>
                  </a:lnTo>
                  <a:lnTo>
                    <a:pt x="93" y="210"/>
                  </a:lnTo>
                  <a:lnTo>
                    <a:pt x="93" y="211"/>
                  </a:lnTo>
                  <a:lnTo>
                    <a:pt x="93" y="212"/>
                  </a:lnTo>
                  <a:lnTo>
                    <a:pt x="92" y="213"/>
                  </a:lnTo>
                  <a:lnTo>
                    <a:pt x="92" y="213"/>
                  </a:lnTo>
                  <a:lnTo>
                    <a:pt x="91" y="212"/>
                  </a:lnTo>
                  <a:lnTo>
                    <a:pt x="90" y="214"/>
                  </a:lnTo>
                  <a:lnTo>
                    <a:pt x="90" y="216"/>
                  </a:lnTo>
                  <a:lnTo>
                    <a:pt x="91" y="219"/>
                  </a:lnTo>
                  <a:lnTo>
                    <a:pt x="92" y="220"/>
                  </a:lnTo>
                  <a:lnTo>
                    <a:pt x="92" y="221"/>
                  </a:lnTo>
                  <a:lnTo>
                    <a:pt x="92" y="224"/>
                  </a:lnTo>
                  <a:lnTo>
                    <a:pt x="91" y="227"/>
                  </a:lnTo>
                  <a:lnTo>
                    <a:pt x="91" y="228"/>
                  </a:lnTo>
                  <a:lnTo>
                    <a:pt x="92" y="230"/>
                  </a:lnTo>
                  <a:lnTo>
                    <a:pt x="92" y="231"/>
                  </a:lnTo>
                  <a:lnTo>
                    <a:pt x="93" y="231"/>
                  </a:lnTo>
                  <a:lnTo>
                    <a:pt x="93" y="232"/>
                  </a:lnTo>
                  <a:lnTo>
                    <a:pt x="92" y="234"/>
                  </a:lnTo>
                  <a:lnTo>
                    <a:pt x="92" y="236"/>
                  </a:lnTo>
                  <a:lnTo>
                    <a:pt x="92" y="239"/>
                  </a:lnTo>
                  <a:lnTo>
                    <a:pt x="92" y="240"/>
                  </a:lnTo>
                  <a:lnTo>
                    <a:pt x="92" y="240"/>
                  </a:lnTo>
                  <a:lnTo>
                    <a:pt x="92" y="241"/>
                  </a:lnTo>
                  <a:lnTo>
                    <a:pt x="93" y="241"/>
                  </a:lnTo>
                  <a:lnTo>
                    <a:pt x="94" y="242"/>
                  </a:lnTo>
                  <a:lnTo>
                    <a:pt x="94" y="242"/>
                  </a:lnTo>
                  <a:lnTo>
                    <a:pt x="94" y="243"/>
                  </a:lnTo>
                  <a:lnTo>
                    <a:pt x="94" y="243"/>
                  </a:lnTo>
                  <a:lnTo>
                    <a:pt x="96" y="243"/>
                  </a:lnTo>
                  <a:lnTo>
                    <a:pt x="98" y="245"/>
                  </a:lnTo>
                  <a:lnTo>
                    <a:pt x="99" y="246"/>
                  </a:lnTo>
                  <a:lnTo>
                    <a:pt x="99" y="247"/>
                  </a:lnTo>
                  <a:lnTo>
                    <a:pt x="100" y="249"/>
                  </a:lnTo>
                  <a:lnTo>
                    <a:pt x="99" y="249"/>
                  </a:lnTo>
                  <a:lnTo>
                    <a:pt x="96" y="248"/>
                  </a:lnTo>
                  <a:lnTo>
                    <a:pt x="96" y="248"/>
                  </a:lnTo>
                  <a:lnTo>
                    <a:pt x="95" y="248"/>
                  </a:lnTo>
                  <a:lnTo>
                    <a:pt x="94" y="247"/>
                  </a:lnTo>
                  <a:lnTo>
                    <a:pt x="92" y="247"/>
                  </a:lnTo>
                  <a:lnTo>
                    <a:pt x="91" y="247"/>
                  </a:lnTo>
                  <a:lnTo>
                    <a:pt x="91" y="247"/>
                  </a:lnTo>
                  <a:lnTo>
                    <a:pt x="91" y="247"/>
                  </a:lnTo>
                  <a:lnTo>
                    <a:pt x="90" y="247"/>
                  </a:lnTo>
                  <a:lnTo>
                    <a:pt x="88" y="247"/>
                  </a:lnTo>
                  <a:lnTo>
                    <a:pt x="88" y="248"/>
                  </a:lnTo>
                  <a:lnTo>
                    <a:pt x="86" y="249"/>
                  </a:lnTo>
                  <a:lnTo>
                    <a:pt x="85" y="250"/>
                  </a:lnTo>
                  <a:lnTo>
                    <a:pt x="85" y="251"/>
                  </a:lnTo>
                  <a:lnTo>
                    <a:pt x="85" y="250"/>
                  </a:lnTo>
                  <a:lnTo>
                    <a:pt x="85" y="250"/>
                  </a:lnTo>
                  <a:lnTo>
                    <a:pt x="84" y="250"/>
                  </a:lnTo>
                  <a:lnTo>
                    <a:pt x="81" y="250"/>
                  </a:lnTo>
                  <a:lnTo>
                    <a:pt x="78" y="250"/>
                  </a:lnTo>
                  <a:lnTo>
                    <a:pt x="75" y="250"/>
                  </a:lnTo>
                  <a:lnTo>
                    <a:pt x="73" y="253"/>
                  </a:lnTo>
                  <a:lnTo>
                    <a:pt x="71" y="255"/>
                  </a:lnTo>
                  <a:lnTo>
                    <a:pt x="69" y="256"/>
                  </a:lnTo>
                  <a:lnTo>
                    <a:pt x="68" y="257"/>
                  </a:lnTo>
                  <a:lnTo>
                    <a:pt x="66" y="258"/>
                  </a:lnTo>
                  <a:lnTo>
                    <a:pt x="62" y="257"/>
                  </a:lnTo>
                  <a:lnTo>
                    <a:pt x="60" y="258"/>
                  </a:lnTo>
                  <a:lnTo>
                    <a:pt x="60" y="258"/>
                  </a:lnTo>
                  <a:lnTo>
                    <a:pt x="57" y="259"/>
                  </a:lnTo>
                  <a:lnTo>
                    <a:pt x="55" y="260"/>
                  </a:lnTo>
                  <a:lnTo>
                    <a:pt x="52" y="260"/>
                  </a:lnTo>
                  <a:lnTo>
                    <a:pt x="50" y="262"/>
                  </a:lnTo>
                  <a:lnTo>
                    <a:pt x="48" y="263"/>
                  </a:lnTo>
                  <a:lnTo>
                    <a:pt x="46" y="263"/>
                  </a:lnTo>
                  <a:lnTo>
                    <a:pt x="45" y="263"/>
                  </a:lnTo>
                  <a:lnTo>
                    <a:pt x="43" y="263"/>
                  </a:lnTo>
                  <a:lnTo>
                    <a:pt x="41" y="263"/>
                  </a:lnTo>
                  <a:lnTo>
                    <a:pt x="41" y="264"/>
                  </a:lnTo>
                  <a:lnTo>
                    <a:pt x="40" y="265"/>
                  </a:lnTo>
                  <a:lnTo>
                    <a:pt x="40" y="267"/>
                  </a:lnTo>
                  <a:lnTo>
                    <a:pt x="40" y="267"/>
                  </a:lnTo>
                  <a:lnTo>
                    <a:pt x="38" y="267"/>
                  </a:lnTo>
                  <a:lnTo>
                    <a:pt x="36" y="268"/>
                  </a:lnTo>
                  <a:lnTo>
                    <a:pt x="35" y="268"/>
                  </a:lnTo>
                  <a:lnTo>
                    <a:pt x="32" y="267"/>
                  </a:lnTo>
                  <a:lnTo>
                    <a:pt x="31" y="267"/>
                  </a:lnTo>
                  <a:lnTo>
                    <a:pt x="28" y="266"/>
                  </a:lnTo>
                  <a:lnTo>
                    <a:pt x="28" y="265"/>
                  </a:lnTo>
                  <a:lnTo>
                    <a:pt x="27" y="265"/>
                  </a:lnTo>
                  <a:lnTo>
                    <a:pt x="25" y="264"/>
                  </a:lnTo>
                  <a:lnTo>
                    <a:pt x="25" y="264"/>
                  </a:lnTo>
                  <a:lnTo>
                    <a:pt x="22" y="262"/>
                  </a:lnTo>
                  <a:lnTo>
                    <a:pt x="21" y="260"/>
                  </a:lnTo>
                  <a:lnTo>
                    <a:pt x="21" y="258"/>
                  </a:lnTo>
                  <a:lnTo>
                    <a:pt x="19" y="258"/>
                  </a:lnTo>
                  <a:lnTo>
                    <a:pt x="17" y="258"/>
                  </a:lnTo>
                  <a:lnTo>
                    <a:pt x="15" y="259"/>
                  </a:lnTo>
                  <a:lnTo>
                    <a:pt x="13" y="260"/>
                  </a:lnTo>
                  <a:lnTo>
                    <a:pt x="11" y="260"/>
                  </a:lnTo>
                  <a:lnTo>
                    <a:pt x="9" y="260"/>
                  </a:lnTo>
                  <a:lnTo>
                    <a:pt x="8" y="260"/>
                  </a:lnTo>
                  <a:lnTo>
                    <a:pt x="6" y="260"/>
                  </a:lnTo>
                  <a:lnTo>
                    <a:pt x="4" y="261"/>
                  </a:lnTo>
                  <a:lnTo>
                    <a:pt x="4" y="261"/>
                  </a:lnTo>
                  <a:lnTo>
                    <a:pt x="3" y="264"/>
                  </a:lnTo>
                  <a:lnTo>
                    <a:pt x="3" y="264"/>
                  </a:lnTo>
                  <a:lnTo>
                    <a:pt x="2" y="267"/>
                  </a:lnTo>
                  <a:lnTo>
                    <a:pt x="2" y="267"/>
                  </a:lnTo>
                  <a:lnTo>
                    <a:pt x="1" y="269"/>
                  </a:lnTo>
                  <a:lnTo>
                    <a:pt x="1" y="270"/>
                  </a:lnTo>
                  <a:lnTo>
                    <a:pt x="0" y="271"/>
                  </a:lnTo>
                  <a:lnTo>
                    <a:pt x="0" y="273"/>
                  </a:lnTo>
                  <a:lnTo>
                    <a:pt x="0" y="273"/>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76" name="Google Shape;1576;p59" descr="{&quot;Key&quot;:&quot;garissa&quot;,&quot;Name&quot;:&quot;Garissa&quot;,&quot;Value&quot;:35.0,&quot;Formula&quot;:&quot;35&quot;,&quot;Text&quot;:&quot;35&quot;,&quot;OfficeApplication&quot;:1,&quot;HasValue&quot;:true}"/>
            <p:cNvSpPr/>
            <p:nvPr/>
          </p:nvSpPr>
          <p:spPr>
            <a:xfrm>
              <a:off x="3604221" y="3048034"/>
              <a:ext cx="1580223" cy="1641098"/>
            </a:xfrm>
            <a:custGeom>
              <a:avLst/>
              <a:gdLst/>
              <a:ahLst/>
              <a:cxnLst/>
              <a:rect l="l" t="t" r="r" b="b"/>
              <a:pathLst>
                <a:path w="2644" h="2734" extrusionOk="0">
                  <a:moveTo>
                    <a:pt x="1398" y="2734"/>
                  </a:moveTo>
                  <a:lnTo>
                    <a:pt x="1400" y="2726"/>
                  </a:lnTo>
                  <a:lnTo>
                    <a:pt x="1418" y="2717"/>
                  </a:lnTo>
                  <a:lnTo>
                    <a:pt x="1441" y="2704"/>
                  </a:lnTo>
                  <a:lnTo>
                    <a:pt x="1461" y="2697"/>
                  </a:lnTo>
                  <a:lnTo>
                    <a:pt x="1478" y="2691"/>
                  </a:lnTo>
                  <a:lnTo>
                    <a:pt x="1490" y="2682"/>
                  </a:lnTo>
                  <a:lnTo>
                    <a:pt x="1502" y="2676"/>
                  </a:lnTo>
                  <a:lnTo>
                    <a:pt x="1514" y="2673"/>
                  </a:lnTo>
                  <a:lnTo>
                    <a:pt x="1532" y="2665"/>
                  </a:lnTo>
                  <a:lnTo>
                    <a:pt x="1549" y="2657"/>
                  </a:lnTo>
                  <a:lnTo>
                    <a:pt x="1571" y="2645"/>
                  </a:lnTo>
                  <a:lnTo>
                    <a:pt x="1592" y="2634"/>
                  </a:lnTo>
                  <a:lnTo>
                    <a:pt x="1613" y="2627"/>
                  </a:lnTo>
                  <a:lnTo>
                    <a:pt x="1633" y="2616"/>
                  </a:lnTo>
                  <a:lnTo>
                    <a:pt x="1648" y="2605"/>
                  </a:lnTo>
                  <a:lnTo>
                    <a:pt x="1654" y="2602"/>
                  </a:lnTo>
                  <a:lnTo>
                    <a:pt x="1669" y="2597"/>
                  </a:lnTo>
                  <a:lnTo>
                    <a:pt x="1671" y="2595"/>
                  </a:lnTo>
                  <a:lnTo>
                    <a:pt x="1675" y="2603"/>
                  </a:lnTo>
                  <a:lnTo>
                    <a:pt x="1684" y="2612"/>
                  </a:lnTo>
                  <a:lnTo>
                    <a:pt x="1725" y="2593"/>
                  </a:lnTo>
                  <a:lnTo>
                    <a:pt x="1885" y="2519"/>
                  </a:lnTo>
                  <a:lnTo>
                    <a:pt x="2004" y="2464"/>
                  </a:lnTo>
                  <a:lnTo>
                    <a:pt x="2021" y="2455"/>
                  </a:lnTo>
                  <a:lnTo>
                    <a:pt x="2050" y="2441"/>
                  </a:lnTo>
                  <a:lnTo>
                    <a:pt x="2053" y="2439"/>
                  </a:lnTo>
                  <a:lnTo>
                    <a:pt x="2079" y="2430"/>
                  </a:lnTo>
                  <a:lnTo>
                    <a:pt x="2114" y="2428"/>
                  </a:lnTo>
                  <a:lnTo>
                    <a:pt x="2119" y="2418"/>
                  </a:lnTo>
                  <a:lnTo>
                    <a:pt x="2120" y="2417"/>
                  </a:lnTo>
                  <a:lnTo>
                    <a:pt x="2141" y="2414"/>
                  </a:lnTo>
                  <a:lnTo>
                    <a:pt x="2284" y="2401"/>
                  </a:lnTo>
                  <a:lnTo>
                    <a:pt x="2284" y="2414"/>
                  </a:lnTo>
                  <a:lnTo>
                    <a:pt x="2314" y="2411"/>
                  </a:lnTo>
                  <a:lnTo>
                    <a:pt x="2346" y="2408"/>
                  </a:lnTo>
                  <a:lnTo>
                    <a:pt x="2456" y="2398"/>
                  </a:lnTo>
                  <a:lnTo>
                    <a:pt x="2643" y="2380"/>
                  </a:lnTo>
                  <a:lnTo>
                    <a:pt x="2644" y="2329"/>
                  </a:lnTo>
                  <a:lnTo>
                    <a:pt x="2614" y="2290"/>
                  </a:lnTo>
                  <a:lnTo>
                    <a:pt x="2586" y="2253"/>
                  </a:lnTo>
                  <a:lnTo>
                    <a:pt x="2578" y="2240"/>
                  </a:lnTo>
                  <a:lnTo>
                    <a:pt x="2575" y="2237"/>
                  </a:lnTo>
                  <a:lnTo>
                    <a:pt x="2569" y="2230"/>
                  </a:lnTo>
                  <a:lnTo>
                    <a:pt x="2565" y="2223"/>
                  </a:lnTo>
                  <a:lnTo>
                    <a:pt x="2551" y="2207"/>
                  </a:lnTo>
                  <a:lnTo>
                    <a:pt x="2546" y="2199"/>
                  </a:lnTo>
                  <a:lnTo>
                    <a:pt x="2533" y="2183"/>
                  </a:lnTo>
                  <a:lnTo>
                    <a:pt x="2490" y="2123"/>
                  </a:lnTo>
                  <a:lnTo>
                    <a:pt x="2484" y="2117"/>
                  </a:lnTo>
                  <a:lnTo>
                    <a:pt x="2482" y="2111"/>
                  </a:lnTo>
                  <a:lnTo>
                    <a:pt x="2479" y="2106"/>
                  </a:lnTo>
                  <a:lnTo>
                    <a:pt x="2448" y="2067"/>
                  </a:lnTo>
                  <a:lnTo>
                    <a:pt x="2409" y="2015"/>
                  </a:lnTo>
                  <a:lnTo>
                    <a:pt x="2393" y="1994"/>
                  </a:lnTo>
                  <a:lnTo>
                    <a:pt x="2375" y="1968"/>
                  </a:lnTo>
                  <a:lnTo>
                    <a:pt x="2340" y="1923"/>
                  </a:lnTo>
                  <a:lnTo>
                    <a:pt x="2305" y="1878"/>
                  </a:lnTo>
                  <a:lnTo>
                    <a:pt x="2280" y="1843"/>
                  </a:lnTo>
                  <a:lnTo>
                    <a:pt x="2272" y="1832"/>
                  </a:lnTo>
                  <a:lnTo>
                    <a:pt x="2206" y="1745"/>
                  </a:lnTo>
                  <a:lnTo>
                    <a:pt x="2202" y="1740"/>
                  </a:lnTo>
                  <a:lnTo>
                    <a:pt x="2158" y="1676"/>
                  </a:lnTo>
                  <a:lnTo>
                    <a:pt x="2150" y="1670"/>
                  </a:lnTo>
                  <a:lnTo>
                    <a:pt x="2133" y="1648"/>
                  </a:lnTo>
                  <a:lnTo>
                    <a:pt x="2128" y="1641"/>
                  </a:lnTo>
                  <a:lnTo>
                    <a:pt x="2128" y="1595"/>
                  </a:lnTo>
                  <a:lnTo>
                    <a:pt x="2128" y="1535"/>
                  </a:lnTo>
                  <a:lnTo>
                    <a:pt x="2127" y="1484"/>
                  </a:lnTo>
                  <a:lnTo>
                    <a:pt x="2127" y="1421"/>
                  </a:lnTo>
                  <a:lnTo>
                    <a:pt x="2127" y="1412"/>
                  </a:lnTo>
                  <a:lnTo>
                    <a:pt x="2128" y="1402"/>
                  </a:lnTo>
                  <a:lnTo>
                    <a:pt x="2127" y="1375"/>
                  </a:lnTo>
                  <a:lnTo>
                    <a:pt x="2129" y="1340"/>
                  </a:lnTo>
                  <a:lnTo>
                    <a:pt x="2128" y="1305"/>
                  </a:lnTo>
                  <a:lnTo>
                    <a:pt x="2127" y="1275"/>
                  </a:lnTo>
                  <a:lnTo>
                    <a:pt x="2128" y="1266"/>
                  </a:lnTo>
                  <a:lnTo>
                    <a:pt x="2126" y="1250"/>
                  </a:lnTo>
                  <a:lnTo>
                    <a:pt x="2128" y="1241"/>
                  </a:lnTo>
                  <a:lnTo>
                    <a:pt x="2127" y="1191"/>
                  </a:lnTo>
                  <a:lnTo>
                    <a:pt x="2128" y="1147"/>
                  </a:lnTo>
                  <a:lnTo>
                    <a:pt x="2129" y="1104"/>
                  </a:lnTo>
                  <a:lnTo>
                    <a:pt x="2129" y="1088"/>
                  </a:lnTo>
                  <a:lnTo>
                    <a:pt x="2129" y="1076"/>
                  </a:lnTo>
                  <a:lnTo>
                    <a:pt x="2128" y="1007"/>
                  </a:lnTo>
                  <a:lnTo>
                    <a:pt x="2128" y="999"/>
                  </a:lnTo>
                  <a:lnTo>
                    <a:pt x="2127" y="984"/>
                  </a:lnTo>
                  <a:lnTo>
                    <a:pt x="2128" y="962"/>
                  </a:lnTo>
                  <a:lnTo>
                    <a:pt x="2128" y="882"/>
                  </a:lnTo>
                  <a:lnTo>
                    <a:pt x="2117" y="870"/>
                  </a:lnTo>
                  <a:lnTo>
                    <a:pt x="2118" y="798"/>
                  </a:lnTo>
                  <a:lnTo>
                    <a:pt x="2120" y="786"/>
                  </a:lnTo>
                  <a:lnTo>
                    <a:pt x="2118" y="774"/>
                  </a:lnTo>
                  <a:lnTo>
                    <a:pt x="2118" y="765"/>
                  </a:lnTo>
                  <a:lnTo>
                    <a:pt x="2119" y="703"/>
                  </a:lnTo>
                  <a:lnTo>
                    <a:pt x="2119" y="670"/>
                  </a:lnTo>
                  <a:lnTo>
                    <a:pt x="2119" y="651"/>
                  </a:lnTo>
                  <a:lnTo>
                    <a:pt x="2118" y="558"/>
                  </a:lnTo>
                  <a:lnTo>
                    <a:pt x="2118" y="537"/>
                  </a:lnTo>
                  <a:lnTo>
                    <a:pt x="2119" y="422"/>
                  </a:lnTo>
                  <a:lnTo>
                    <a:pt x="2119" y="416"/>
                  </a:lnTo>
                  <a:lnTo>
                    <a:pt x="2079" y="431"/>
                  </a:lnTo>
                  <a:lnTo>
                    <a:pt x="2040" y="447"/>
                  </a:lnTo>
                  <a:lnTo>
                    <a:pt x="2050" y="455"/>
                  </a:lnTo>
                  <a:lnTo>
                    <a:pt x="2048" y="468"/>
                  </a:lnTo>
                  <a:lnTo>
                    <a:pt x="2039" y="478"/>
                  </a:lnTo>
                  <a:lnTo>
                    <a:pt x="2020" y="490"/>
                  </a:lnTo>
                  <a:lnTo>
                    <a:pt x="2003" y="498"/>
                  </a:lnTo>
                  <a:lnTo>
                    <a:pt x="1982" y="510"/>
                  </a:lnTo>
                  <a:lnTo>
                    <a:pt x="1963" y="525"/>
                  </a:lnTo>
                  <a:lnTo>
                    <a:pt x="1939" y="540"/>
                  </a:lnTo>
                  <a:lnTo>
                    <a:pt x="1920" y="550"/>
                  </a:lnTo>
                  <a:lnTo>
                    <a:pt x="1892" y="558"/>
                  </a:lnTo>
                  <a:lnTo>
                    <a:pt x="1867" y="562"/>
                  </a:lnTo>
                  <a:lnTo>
                    <a:pt x="1848" y="573"/>
                  </a:lnTo>
                  <a:lnTo>
                    <a:pt x="1828" y="587"/>
                  </a:lnTo>
                  <a:lnTo>
                    <a:pt x="1809" y="601"/>
                  </a:lnTo>
                  <a:lnTo>
                    <a:pt x="1795" y="617"/>
                  </a:lnTo>
                  <a:lnTo>
                    <a:pt x="1784" y="632"/>
                  </a:lnTo>
                  <a:lnTo>
                    <a:pt x="1770" y="657"/>
                  </a:lnTo>
                  <a:lnTo>
                    <a:pt x="1758" y="669"/>
                  </a:lnTo>
                  <a:lnTo>
                    <a:pt x="1739" y="676"/>
                  </a:lnTo>
                  <a:lnTo>
                    <a:pt x="1701" y="682"/>
                  </a:lnTo>
                  <a:lnTo>
                    <a:pt x="1690" y="691"/>
                  </a:lnTo>
                  <a:lnTo>
                    <a:pt x="1673" y="701"/>
                  </a:lnTo>
                  <a:lnTo>
                    <a:pt x="1651" y="709"/>
                  </a:lnTo>
                  <a:lnTo>
                    <a:pt x="1617" y="711"/>
                  </a:lnTo>
                  <a:lnTo>
                    <a:pt x="1614" y="711"/>
                  </a:lnTo>
                  <a:lnTo>
                    <a:pt x="1590" y="708"/>
                  </a:lnTo>
                  <a:lnTo>
                    <a:pt x="1565" y="702"/>
                  </a:lnTo>
                  <a:lnTo>
                    <a:pt x="1540" y="695"/>
                  </a:lnTo>
                  <a:lnTo>
                    <a:pt x="1524" y="717"/>
                  </a:lnTo>
                  <a:lnTo>
                    <a:pt x="1517" y="716"/>
                  </a:lnTo>
                  <a:lnTo>
                    <a:pt x="1507" y="710"/>
                  </a:lnTo>
                  <a:lnTo>
                    <a:pt x="1500" y="708"/>
                  </a:lnTo>
                  <a:lnTo>
                    <a:pt x="1491" y="710"/>
                  </a:lnTo>
                  <a:lnTo>
                    <a:pt x="1475" y="711"/>
                  </a:lnTo>
                  <a:lnTo>
                    <a:pt x="1450" y="699"/>
                  </a:lnTo>
                  <a:lnTo>
                    <a:pt x="1427" y="685"/>
                  </a:lnTo>
                  <a:lnTo>
                    <a:pt x="1407" y="678"/>
                  </a:lnTo>
                  <a:lnTo>
                    <a:pt x="1368" y="643"/>
                  </a:lnTo>
                  <a:lnTo>
                    <a:pt x="1359" y="634"/>
                  </a:lnTo>
                  <a:lnTo>
                    <a:pt x="1367" y="612"/>
                  </a:lnTo>
                  <a:lnTo>
                    <a:pt x="1367" y="590"/>
                  </a:lnTo>
                  <a:lnTo>
                    <a:pt x="1347" y="577"/>
                  </a:lnTo>
                  <a:lnTo>
                    <a:pt x="1312" y="550"/>
                  </a:lnTo>
                  <a:lnTo>
                    <a:pt x="1270" y="524"/>
                  </a:lnTo>
                  <a:lnTo>
                    <a:pt x="1232" y="517"/>
                  </a:lnTo>
                  <a:lnTo>
                    <a:pt x="1197" y="509"/>
                  </a:lnTo>
                  <a:lnTo>
                    <a:pt x="1174" y="491"/>
                  </a:lnTo>
                  <a:lnTo>
                    <a:pt x="1145" y="470"/>
                  </a:lnTo>
                  <a:lnTo>
                    <a:pt x="1130" y="486"/>
                  </a:lnTo>
                  <a:lnTo>
                    <a:pt x="1123" y="491"/>
                  </a:lnTo>
                  <a:lnTo>
                    <a:pt x="1106" y="476"/>
                  </a:lnTo>
                  <a:lnTo>
                    <a:pt x="1100" y="473"/>
                  </a:lnTo>
                  <a:lnTo>
                    <a:pt x="1090" y="473"/>
                  </a:lnTo>
                  <a:lnTo>
                    <a:pt x="1075" y="473"/>
                  </a:lnTo>
                  <a:lnTo>
                    <a:pt x="1057" y="463"/>
                  </a:lnTo>
                  <a:lnTo>
                    <a:pt x="1031" y="460"/>
                  </a:lnTo>
                  <a:lnTo>
                    <a:pt x="1000" y="449"/>
                  </a:lnTo>
                  <a:lnTo>
                    <a:pt x="976" y="435"/>
                  </a:lnTo>
                  <a:lnTo>
                    <a:pt x="950" y="410"/>
                  </a:lnTo>
                  <a:lnTo>
                    <a:pt x="939" y="400"/>
                  </a:lnTo>
                  <a:lnTo>
                    <a:pt x="954" y="371"/>
                  </a:lnTo>
                  <a:lnTo>
                    <a:pt x="936" y="350"/>
                  </a:lnTo>
                  <a:lnTo>
                    <a:pt x="917" y="325"/>
                  </a:lnTo>
                  <a:lnTo>
                    <a:pt x="902" y="296"/>
                  </a:lnTo>
                  <a:lnTo>
                    <a:pt x="881" y="274"/>
                  </a:lnTo>
                  <a:lnTo>
                    <a:pt x="865" y="255"/>
                  </a:lnTo>
                  <a:lnTo>
                    <a:pt x="840" y="217"/>
                  </a:lnTo>
                  <a:lnTo>
                    <a:pt x="828" y="190"/>
                  </a:lnTo>
                  <a:lnTo>
                    <a:pt x="814" y="203"/>
                  </a:lnTo>
                  <a:lnTo>
                    <a:pt x="804" y="209"/>
                  </a:lnTo>
                  <a:lnTo>
                    <a:pt x="797" y="197"/>
                  </a:lnTo>
                  <a:lnTo>
                    <a:pt x="786" y="163"/>
                  </a:lnTo>
                  <a:lnTo>
                    <a:pt x="769" y="115"/>
                  </a:lnTo>
                  <a:lnTo>
                    <a:pt x="749" y="69"/>
                  </a:lnTo>
                  <a:lnTo>
                    <a:pt x="734" y="27"/>
                  </a:lnTo>
                  <a:lnTo>
                    <a:pt x="720" y="10"/>
                  </a:lnTo>
                  <a:lnTo>
                    <a:pt x="716" y="5"/>
                  </a:lnTo>
                  <a:lnTo>
                    <a:pt x="715" y="3"/>
                  </a:lnTo>
                  <a:lnTo>
                    <a:pt x="711" y="3"/>
                  </a:lnTo>
                  <a:lnTo>
                    <a:pt x="686" y="0"/>
                  </a:lnTo>
                  <a:lnTo>
                    <a:pt x="675" y="6"/>
                  </a:lnTo>
                  <a:lnTo>
                    <a:pt x="651" y="19"/>
                  </a:lnTo>
                  <a:lnTo>
                    <a:pt x="620" y="33"/>
                  </a:lnTo>
                  <a:lnTo>
                    <a:pt x="603" y="46"/>
                  </a:lnTo>
                  <a:lnTo>
                    <a:pt x="588" y="57"/>
                  </a:lnTo>
                  <a:lnTo>
                    <a:pt x="566" y="76"/>
                  </a:lnTo>
                  <a:lnTo>
                    <a:pt x="552" y="95"/>
                  </a:lnTo>
                  <a:lnTo>
                    <a:pt x="537" y="106"/>
                  </a:lnTo>
                  <a:lnTo>
                    <a:pt x="521" y="125"/>
                  </a:lnTo>
                  <a:lnTo>
                    <a:pt x="506" y="151"/>
                  </a:lnTo>
                  <a:lnTo>
                    <a:pt x="494" y="173"/>
                  </a:lnTo>
                  <a:lnTo>
                    <a:pt x="491" y="180"/>
                  </a:lnTo>
                  <a:lnTo>
                    <a:pt x="478" y="199"/>
                  </a:lnTo>
                  <a:lnTo>
                    <a:pt x="472" y="213"/>
                  </a:lnTo>
                  <a:lnTo>
                    <a:pt x="468" y="220"/>
                  </a:lnTo>
                  <a:lnTo>
                    <a:pt x="464" y="229"/>
                  </a:lnTo>
                  <a:lnTo>
                    <a:pt x="461" y="231"/>
                  </a:lnTo>
                  <a:lnTo>
                    <a:pt x="459" y="232"/>
                  </a:lnTo>
                  <a:lnTo>
                    <a:pt x="460" y="233"/>
                  </a:lnTo>
                  <a:lnTo>
                    <a:pt x="455" y="238"/>
                  </a:lnTo>
                  <a:lnTo>
                    <a:pt x="445" y="250"/>
                  </a:lnTo>
                  <a:lnTo>
                    <a:pt x="443" y="252"/>
                  </a:lnTo>
                  <a:lnTo>
                    <a:pt x="441" y="254"/>
                  </a:lnTo>
                  <a:lnTo>
                    <a:pt x="413" y="262"/>
                  </a:lnTo>
                  <a:lnTo>
                    <a:pt x="404" y="267"/>
                  </a:lnTo>
                  <a:lnTo>
                    <a:pt x="397" y="267"/>
                  </a:lnTo>
                  <a:lnTo>
                    <a:pt x="396" y="267"/>
                  </a:lnTo>
                  <a:lnTo>
                    <a:pt x="392" y="269"/>
                  </a:lnTo>
                  <a:lnTo>
                    <a:pt x="388" y="271"/>
                  </a:lnTo>
                  <a:lnTo>
                    <a:pt x="378" y="274"/>
                  </a:lnTo>
                  <a:lnTo>
                    <a:pt x="357" y="274"/>
                  </a:lnTo>
                  <a:lnTo>
                    <a:pt x="355" y="274"/>
                  </a:lnTo>
                  <a:lnTo>
                    <a:pt x="345" y="275"/>
                  </a:lnTo>
                  <a:lnTo>
                    <a:pt x="344" y="275"/>
                  </a:lnTo>
                  <a:lnTo>
                    <a:pt x="344" y="276"/>
                  </a:lnTo>
                  <a:lnTo>
                    <a:pt x="331" y="284"/>
                  </a:lnTo>
                  <a:lnTo>
                    <a:pt x="327" y="287"/>
                  </a:lnTo>
                  <a:lnTo>
                    <a:pt x="320" y="302"/>
                  </a:lnTo>
                  <a:lnTo>
                    <a:pt x="319" y="305"/>
                  </a:lnTo>
                  <a:lnTo>
                    <a:pt x="308" y="318"/>
                  </a:lnTo>
                  <a:lnTo>
                    <a:pt x="303" y="318"/>
                  </a:lnTo>
                  <a:lnTo>
                    <a:pt x="294" y="317"/>
                  </a:lnTo>
                  <a:lnTo>
                    <a:pt x="279" y="315"/>
                  </a:lnTo>
                  <a:lnTo>
                    <a:pt x="275" y="317"/>
                  </a:lnTo>
                  <a:lnTo>
                    <a:pt x="265" y="321"/>
                  </a:lnTo>
                  <a:lnTo>
                    <a:pt x="264" y="322"/>
                  </a:lnTo>
                  <a:lnTo>
                    <a:pt x="262" y="323"/>
                  </a:lnTo>
                  <a:lnTo>
                    <a:pt x="254" y="323"/>
                  </a:lnTo>
                  <a:lnTo>
                    <a:pt x="247" y="323"/>
                  </a:lnTo>
                  <a:lnTo>
                    <a:pt x="245" y="323"/>
                  </a:lnTo>
                  <a:lnTo>
                    <a:pt x="243" y="326"/>
                  </a:lnTo>
                  <a:lnTo>
                    <a:pt x="227" y="341"/>
                  </a:lnTo>
                  <a:lnTo>
                    <a:pt x="218" y="344"/>
                  </a:lnTo>
                  <a:lnTo>
                    <a:pt x="215" y="345"/>
                  </a:lnTo>
                  <a:lnTo>
                    <a:pt x="208" y="347"/>
                  </a:lnTo>
                  <a:lnTo>
                    <a:pt x="189" y="346"/>
                  </a:lnTo>
                  <a:lnTo>
                    <a:pt x="185" y="348"/>
                  </a:lnTo>
                  <a:lnTo>
                    <a:pt x="174" y="353"/>
                  </a:lnTo>
                  <a:lnTo>
                    <a:pt x="157" y="369"/>
                  </a:lnTo>
                  <a:lnTo>
                    <a:pt x="153" y="372"/>
                  </a:lnTo>
                  <a:lnTo>
                    <a:pt x="152" y="374"/>
                  </a:lnTo>
                  <a:lnTo>
                    <a:pt x="139" y="393"/>
                  </a:lnTo>
                  <a:lnTo>
                    <a:pt x="125" y="405"/>
                  </a:lnTo>
                  <a:lnTo>
                    <a:pt x="119" y="413"/>
                  </a:lnTo>
                  <a:lnTo>
                    <a:pt x="114" y="419"/>
                  </a:lnTo>
                  <a:lnTo>
                    <a:pt x="104" y="414"/>
                  </a:lnTo>
                  <a:lnTo>
                    <a:pt x="99" y="415"/>
                  </a:lnTo>
                  <a:lnTo>
                    <a:pt x="90" y="417"/>
                  </a:lnTo>
                  <a:lnTo>
                    <a:pt x="78" y="418"/>
                  </a:lnTo>
                  <a:lnTo>
                    <a:pt x="78" y="418"/>
                  </a:lnTo>
                  <a:lnTo>
                    <a:pt x="71" y="413"/>
                  </a:lnTo>
                  <a:lnTo>
                    <a:pt x="64" y="420"/>
                  </a:lnTo>
                  <a:lnTo>
                    <a:pt x="57" y="425"/>
                  </a:lnTo>
                  <a:lnTo>
                    <a:pt x="48" y="425"/>
                  </a:lnTo>
                  <a:lnTo>
                    <a:pt x="38" y="425"/>
                  </a:lnTo>
                  <a:lnTo>
                    <a:pt x="38" y="425"/>
                  </a:lnTo>
                  <a:lnTo>
                    <a:pt x="26" y="425"/>
                  </a:lnTo>
                  <a:lnTo>
                    <a:pt x="12" y="425"/>
                  </a:lnTo>
                  <a:lnTo>
                    <a:pt x="2" y="423"/>
                  </a:lnTo>
                  <a:lnTo>
                    <a:pt x="0" y="427"/>
                  </a:lnTo>
                  <a:lnTo>
                    <a:pt x="1" y="429"/>
                  </a:lnTo>
                  <a:lnTo>
                    <a:pt x="2" y="430"/>
                  </a:lnTo>
                  <a:lnTo>
                    <a:pt x="11" y="441"/>
                  </a:lnTo>
                  <a:lnTo>
                    <a:pt x="23" y="456"/>
                  </a:lnTo>
                  <a:lnTo>
                    <a:pt x="34" y="476"/>
                  </a:lnTo>
                  <a:lnTo>
                    <a:pt x="39" y="490"/>
                  </a:lnTo>
                  <a:lnTo>
                    <a:pt x="41" y="505"/>
                  </a:lnTo>
                  <a:lnTo>
                    <a:pt x="45" y="526"/>
                  </a:lnTo>
                  <a:lnTo>
                    <a:pt x="49" y="546"/>
                  </a:lnTo>
                  <a:lnTo>
                    <a:pt x="51" y="561"/>
                  </a:lnTo>
                  <a:lnTo>
                    <a:pt x="53" y="567"/>
                  </a:lnTo>
                  <a:lnTo>
                    <a:pt x="59" y="583"/>
                  </a:lnTo>
                  <a:lnTo>
                    <a:pt x="65" y="611"/>
                  </a:lnTo>
                  <a:lnTo>
                    <a:pt x="75" y="635"/>
                  </a:lnTo>
                  <a:lnTo>
                    <a:pt x="88" y="672"/>
                  </a:lnTo>
                  <a:lnTo>
                    <a:pt x="93" y="692"/>
                  </a:lnTo>
                  <a:lnTo>
                    <a:pt x="93" y="721"/>
                  </a:lnTo>
                  <a:lnTo>
                    <a:pt x="91" y="732"/>
                  </a:lnTo>
                  <a:lnTo>
                    <a:pt x="87" y="751"/>
                  </a:lnTo>
                  <a:lnTo>
                    <a:pt x="77" y="769"/>
                  </a:lnTo>
                  <a:lnTo>
                    <a:pt x="72" y="793"/>
                  </a:lnTo>
                  <a:lnTo>
                    <a:pt x="73" y="819"/>
                  </a:lnTo>
                  <a:lnTo>
                    <a:pt x="75" y="853"/>
                  </a:lnTo>
                  <a:lnTo>
                    <a:pt x="76" y="871"/>
                  </a:lnTo>
                  <a:lnTo>
                    <a:pt x="87" y="899"/>
                  </a:lnTo>
                  <a:lnTo>
                    <a:pt x="93" y="920"/>
                  </a:lnTo>
                  <a:lnTo>
                    <a:pt x="96" y="926"/>
                  </a:lnTo>
                  <a:lnTo>
                    <a:pt x="114" y="929"/>
                  </a:lnTo>
                  <a:lnTo>
                    <a:pt x="136" y="935"/>
                  </a:lnTo>
                  <a:lnTo>
                    <a:pt x="157" y="941"/>
                  </a:lnTo>
                  <a:lnTo>
                    <a:pt x="179" y="946"/>
                  </a:lnTo>
                  <a:lnTo>
                    <a:pt x="203" y="949"/>
                  </a:lnTo>
                  <a:lnTo>
                    <a:pt x="218" y="944"/>
                  </a:lnTo>
                  <a:lnTo>
                    <a:pt x="218" y="944"/>
                  </a:lnTo>
                  <a:lnTo>
                    <a:pt x="227" y="957"/>
                  </a:lnTo>
                  <a:lnTo>
                    <a:pt x="241" y="975"/>
                  </a:lnTo>
                  <a:lnTo>
                    <a:pt x="248" y="975"/>
                  </a:lnTo>
                  <a:lnTo>
                    <a:pt x="257" y="975"/>
                  </a:lnTo>
                  <a:lnTo>
                    <a:pt x="269" y="973"/>
                  </a:lnTo>
                  <a:lnTo>
                    <a:pt x="286" y="968"/>
                  </a:lnTo>
                  <a:lnTo>
                    <a:pt x="296" y="959"/>
                  </a:lnTo>
                  <a:lnTo>
                    <a:pt x="308" y="950"/>
                  </a:lnTo>
                  <a:lnTo>
                    <a:pt x="322" y="941"/>
                  </a:lnTo>
                  <a:lnTo>
                    <a:pt x="340" y="937"/>
                  </a:lnTo>
                  <a:lnTo>
                    <a:pt x="341" y="937"/>
                  </a:lnTo>
                  <a:lnTo>
                    <a:pt x="353" y="934"/>
                  </a:lnTo>
                  <a:lnTo>
                    <a:pt x="368" y="934"/>
                  </a:lnTo>
                  <a:lnTo>
                    <a:pt x="386" y="941"/>
                  </a:lnTo>
                  <a:lnTo>
                    <a:pt x="393" y="949"/>
                  </a:lnTo>
                  <a:lnTo>
                    <a:pt x="400" y="958"/>
                  </a:lnTo>
                  <a:lnTo>
                    <a:pt x="417" y="977"/>
                  </a:lnTo>
                  <a:lnTo>
                    <a:pt x="417" y="977"/>
                  </a:lnTo>
                  <a:lnTo>
                    <a:pt x="418" y="979"/>
                  </a:lnTo>
                  <a:lnTo>
                    <a:pt x="425" y="986"/>
                  </a:lnTo>
                  <a:lnTo>
                    <a:pt x="428" y="990"/>
                  </a:lnTo>
                  <a:lnTo>
                    <a:pt x="435" y="999"/>
                  </a:lnTo>
                  <a:lnTo>
                    <a:pt x="440" y="1002"/>
                  </a:lnTo>
                  <a:lnTo>
                    <a:pt x="454" y="1009"/>
                  </a:lnTo>
                  <a:lnTo>
                    <a:pt x="456" y="1010"/>
                  </a:lnTo>
                  <a:lnTo>
                    <a:pt x="458" y="1009"/>
                  </a:lnTo>
                  <a:lnTo>
                    <a:pt x="462" y="1007"/>
                  </a:lnTo>
                  <a:lnTo>
                    <a:pt x="467" y="1004"/>
                  </a:lnTo>
                  <a:lnTo>
                    <a:pt x="467" y="1004"/>
                  </a:lnTo>
                  <a:lnTo>
                    <a:pt x="471" y="999"/>
                  </a:lnTo>
                  <a:lnTo>
                    <a:pt x="467" y="994"/>
                  </a:lnTo>
                  <a:lnTo>
                    <a:pt x="466" y="993"/>
                  </a:lnTo>
                  <a:lnTo>
                    <a:pt x="460" y="984"/>
                  </a:lnTo>
                  <a:lnTo>
                    <a:pt x="467" y="987"/>
                  </a:lnTo>
                  <a:lnTo>
                    <a:pt x="475" y="987"/>
                  </a:lnTo>
                  <a:lnTo>
                    <a:pt x="480" y="987"/>
                  </a:lnTo>
                  <a:lnTo>
                    <a:pt x="481" y="987"/>
                  </a:lnTo>
                  <a:lnTo>
                    <a:pt x="487" y="986"/>
                  </a:lnTo>
                  <a:lnTo>
                    <a:pt x="496" y="985"/>
                  </a:lnTo>
                  <a:lnTo>
                    <a:pt x="511" y="985"/>
                  </a:lnTo>
                  <a:lnTo>
                    <a:pt x="525" y="989"/>
                  </a:lnTo>
                  <a:lnTo>
                    <a:pt x="526" y="1014"/>
                  </a:lnTo>
                  <a:lnTo>
                    <a:pt x="538" y="1017"/>
                  </a:lnTo>
                  <a:lnTo>
                    <a:pt x="548" y="1019"/>
                  </a:lnTo>
                  <a:lnTo>
                    <a:pt x="555" y="1019"/>
                  </a:lnTo>
                  <a:lnTo>
                    <a:pt x="559" y="1016"/>
                  </a:lnTo>
                  <a:lnTo>
                    <a:pt x="561" y="1014"/>
                  </a:lnTo>
                  <a:lnTo>
                    <a:pt x="561" y="1013"/>
                  </a:lnTo>
                  <a:lnTo>
                    <a:pt x="567" y="1003"/>
                  </a:lnTo>
                  <a:lnTo>
                    <a:pt x="567" y="995"/>
                  </a:lnTo>
                  <a:lnTo>
                    <a:pt x="563" y="990"/>
                  </a:lnTo>
                  <a:lnTo>
                    <a:pt x="578" y="986"/>
                  </a:lnTo>
                  <a:lnTo>
                    <a:pt x="594" y="988"/>
                  </a:lnTo>
                  <a:lnTo>
                    <a:pt x="609" y="995"/>
                  </a:lnTo>
                  <a:lnTo>
                    <a:pt x="627" y="1004"/>
                  </a:lnTo>
                  <a:lnTo>
                    <a:pt x="640" y="1012"/>
                  </a:lnTo>
                  <a:lnTo>
                    <a:pt x="649" y="1016"/>
                  </a:lnTo>
                  <a:lnTo>
                    <a:pt x="659" y="1023"/>
                  </a:lnTo>
                  <a:lnTo>
                    <a:pt x="660" y="1023"/>
                  </a:lnTo>
                  <a:lnTo>
                    <a:pt x="671" y="1034"/>
                  </a:lnTo>
                  <a:lnTo>
                    <a:pt x="684" y="1039"/>
                  </a:lnTo>
                  <a:lnTo>
                    <a:pt x="697" y="1036"/>
                  </a:lnTo>
                  <a:lnTo>
                    <a:pt x="706" y="1039"/>
                  </a:lnTo>
                  <a:lnTo>
                    <a:pt x="723" y="1053"/>
                  </a:lnTo>
                  <a:lnTo>
                    <a:pt x="737" y="1061"/>
                  </a:lnTo>
                  <a:lnTo>
                    <a:pt x="754" y="1078"/>
                  </a:lnTo>
                  <a:lnTo>
                    <a:pt x="774" y="1093"/>
                  </a:lnTo>
                  <a:lnTo>
                    <a:pt x="788" y="1107"/>
                  </a:lnTo>
                  <a:lnTo>
                    <a:pt x="795" y="1122"/>
                  </a:lnTo>
                  <a:lnTo>
                    <a:pt x="806" y="1130"/>
                  </a:lnTo>
                  <a:lnTo>
                    <a:pt x="822" y="1139"/>
                  </a:lnTo>
                  <a:lnTo>
                    <a:pt x="835" y="1150"/>
                  </a:lnTo>
                  <a:lnTo>
                    <a:pt x="841" y="1162"/>
                  </a:lnTo>
                  <a:lnTo>
                    <a:pt x="859" y="1178"/>
                  </a:lnTo>
                  <a:lnTo>
                    <a:pt x="845" y="1192"/>
                  </a:lnTo>
                  <a:lnTo>
                    <a:pt x="842" y="1194"/>
                  </a:lnTo>
                  <a:lnTo>
                    <a:pt x="857" y="1206"/>
                  </a:lnTo>
                  <a:lnTo>
                    <a:pt x="859" y="1217"/>
                  </a:lnTo>
                  <a:lnTo>
                    <a:pt x="861" y="1236"/>
                  </a:lnTo>
                  <a:lnTo>
                    <a:pt x="869" y="1259"/>
                  </a:lnTo>
                  <a:lnTo>
                    <a:pt x="870" y="1262"/>
                  </a:lnTo>
                  <a:lnTo>
                    <a:pt x="873" y="1281"/>
                  </a:lnTo>
                  <a:lnTo>
                    <a:pt x="881" y="1295"/>
                  </a:lnTo>
                  <a:lnTo>
                    <a:pt x="890" y="1305"/>
                  </a:lnTo>
                  <a:lnTo>
                    <a:pt x="890" y="1320"/>
                  </a:lnTo>
                  <a:lnTo>
                    <a:pt x="891" y="1340"/>
                  </a:lnTo>
                  <a:lnTo>
                    <a:pt x="900" y="1349"/>
                  </a:lnTo>
                  <a:lnTo>
                    <a:pt x="909" y="1357"/>
                  </a:lnTo>
                  <a:lnTo>
                    <a:pt x="919" y="1381"/>
                  </a:lnTo>
                  <a:lnTo>
                    <a:pt x="926" y="1385"/>
                  </a:lnTo>
                  <a:lnTo>
                    <a:pt x="928" y="1384"/>
                  </a:lnTo>
                  <a:lnTo>
                    <a:pt x="939" y="1377"/>
                  </a:lnTo>
                  <a:lnTo>
                    <a:pt x="948" y="1373"/>
                  </a:lnTo>
                  <a:lnTo>
                    <a:pt x="951" y="1376"/>
                  </a:lnTo>
                  <a:lnTo>
                    <a:pt x="959" y="1385"/>
                  </a:lnTo>
                  <a:lnTo>
                    <a:pt x="961" y="1396"/>
                  </a:lnTo>
                  <a:lnTo>
                    <a:pt x="970" y="1397"/>
                  </a:lnTo>
                  <a:lnTo>
                    <a:pt x="970" y="1397"/>
                  </a:lnTo>
                  <a:lnTo>
                    <a:pt x="969" y="1398"/>
                  </a:lnTo>
                  <a:lnTo>
                    <a:pt x="953" y="1422"/>
                  </a:lnTo>
                  <a:lnTo>
                    <a:pt x="962" y="1430"/>
                  </a:lnTo>
                  <a:lnTo>
                    <a:pt x="988" y="1431"/>
                  </a:lnTo>
                  <a:lnTo>
                    <a:pt x="1010" y="1444"/>
                  </a:lnTo>
                  <a:lnTo>
                    <a:pt x="1023" y="1469"/>
                  </a:lnTo>
                  <a:lnTo>
                    <a:pt x="1023" y="1470"/>
                  </a:lnTo>
                  <a:lnTo>
                    <a:pt x="1043" y="1466"/>
                  </a:lnTo>
                  <a:lnTo>
                    <a:pt x="1050" y="1482"/>
                  </a:lnTo>
                  <a:lnTo>
                    <a:pt x="1054" y="1490"/>
                  </a:lnTo>
                  <a:lnTo>
                    <a:pt x="1064" y="1501"/>
                  </a:lnTo>
                  <a:lnTo>
                    <a:pt x="1073" y="1523"/>
                  </a:lnTo>
                  <a:lnTo>
                    <a:pt x="1078" y="1545"/>
                  </a:lnTo>
                  <a:lnTo>
                    <a:pt x="1086" y="1565"/>
                  </a:lnTo>
                  <a:lnTo>
                    <a:pt x="1087" y="1584"/>
                  </a:lnTo>
                  <a:lnTo>
                    <a:pt x="1091" y="1594"/>
                  </a:lnTo>
                  <a:lnTo>
                    <a:pt x="1097" y="1611"/>
                  </a:lnTo>
                  <a:lnTo>
                    <a:pt x="1105" y="1630"/>
                  </a:lnTo>
                  <a:lnTo>
                    <a:pt x="1106" y="1633"/>
                  </a:lnTo>
                  <a:lnTo>
                    <a:pt x="1112" y="1653"/>
                  </a:lnTo>
                  <a:lnTo>
                    <a:pt x="1112" y="1653"/>
                  </a:lnTo>
                  <a:lnTo>
                    <a:pt x="1113" y="1660"/>
                  </a:lnTo>
                  <a:lnTo>
                    <a:pt x="1115" y="1674"/>
                  </a:lnTo>
                  <a:lnTo>
                    <a:pt x="1117" y="1694"/>
                  </a:lnTo>
                  <a:lnTo>
                    <a:pt x="1117" y="1705"/>
                  </a:lnTo>
                  <a:lnTo>
                    <a:pt x="1127" y="1721"/>
                  </a:lnTo>
                  <a:lnTo>
                    <a:pt x="1127" y="1722"/>
                  </a:lnTo>
                  <a:lnTo>
                    <a:pt x="1137" y="1744"/>
                  </a:lnTo>
                  <a:lnTo>
                    <a:pt x="1141" y="1753"/>
                  </a:lnTo>
                  <a:lnTo>
                    <a:pt x="1141" y="1755"/>
                  </a:lnTo>
                  <a:lnTo>
                    <a:pt x="1128" y="1762"/>
                  </a:lnTo>
                  <a:lnTo>
                    <a:pt x="1130" y="1768"/>
                  </a:lnTo>
                  <a:lnTo>
                    <a:pt x="1131" y="1773"/>
                  </a:lnTo>
                  <a:lnTo>
                    <a:pt x="1131" y="1783"/>
                  </a:lnTo>
                  <a:lnTo>
                    <a:pt x="1131" y="1786"/>
                  </a:lnTo>
                  <a:lnTo>
                    <a:pt x="1132" y="1804"/>
                  </a:lnTo>
                  <a:lnTo>
                    <a:pt x="1134" y="1805"/>
                  </a:lnTo>
                  <a:lnTo>
                    <a:pt x="1146" y="1812"/>
                  </a:lnTo>
                  <a:lnTo>
                    <a:pt x="1148" y="1815"/>
                  </a:lnTo>
                  <a:lnTo>
                    <a:pt x="1151" y="1815"/>
                  </a:lnTo>
                  <a:lnTo>
                    <a:pt x="1153" y="1821"/>
                  </a:lnTo>
                  <a:lnTo>
                    <a:pt x="1156" y="1826"/>
                  </a:lnTo>
                  <a:lnTo>
                    <a:pt x="1165" y="1846"/>
                  </a:lnTo>
                  <a:lnTo>
                    <a:pt x="1173" y="1864"/>
                  </a:lnTo>
                  <a:lnTo>
                    <a:pt x="1181" y="1882"/>
                  </a:lnTo>
                  <a:lnTo>
                    <a:pt x="1182" y="1885"/>
                  </a:lnTo>
                  <a:lnTo>
                    <a:pt x="1183" y="1893"/>
                  </a:lnTo>
                  <a:lnTo>
                    <a:pt x="1184" y="1895"/>
                  </a:lnTo>
                  <a:lnTo>
                    <a:pt x="1192" y="1905"/>
                  </a:lnTo>
                  <a:lnTo>
                    <a:pt x="1203" y="1913"/>
                  </a:lnTo>
                  <a:lnTo>
                    <a:pt x="1208" y="1925"/>
                  </a:lnTo>
                  <a:lnTo>
                    <a:pt x="1211" y="1937"/>
                  </a:lnTo>
                  <a:lnTo>
                    <a:pt x="1213" y="1940"/>
                  </a:lnTo>
                  <a:lnTo>
                    <a:pt x="1217" y="1946"/>
                  </a:lnTo>
                  <a:lnTo>
                    <a:pt x="1221" y="1954"/>
                  </a:lnTo>
                  <a:lnTo>
                    <a:pt x="1221" y="1954"/>
                  </a:lnTo>
                  <a:lnTo>
                    <a:pt x="1227" y="1962"/>
                  </a:lnTo>
                  <a:lnTo>
                    <a:pt x="1230" y="1965"/>
                  </a:lnTo>
                  <a:lnTo>
                    <a:pt x="1221" y="1971"/>
                  </a:lnTo>
                  <a:lnTo>
                    <a:pt x="1219" y="1973"/>
                  </a:lnTo>
                  <a:lnTo>
                    <a:pt x="1221" y="1977"/>
                  </a:lnTo>
                  <a:lnTo>
                    <a:pt x="1232" y="1998"/>
                  </a:lnTo>
                  <a:lnTo>
                    <a:pt x="1242" y="2030"/>
                  </a:lnTo>
                  <a:lnTo>
                    <a:pt x="1251" y="2030"/>
                  </a:lnTo>
                  <a:lnTo>
                    <a:pt x="1252" y="2040"/>
                  </a:lnTo>
                  <a:lnTo>
                    <a:pt x="1249" y="2055"/>
                  </a:lnTo>
                  <a:lnTo>
                    <a:pt x="1248" y="2072"/>
                  </a:lnTo>
                  <a:lnTo>
                    <a:pt x="1247" y="2084"/>
                  </a:lnTo>
                  <a:lnTo>
                    <a:pt x="1248" y="2086"/>
                  </a:lnTo>
                  <a:lnTo>
                    <a:pt x="1252" y="2096"/>
                  </a:lnTo>
                  <a:lnTo>
                    <a:pt x="1258" y="2117"/>
                  </a:lnTo>
                  <a:lnTo>
                    <a:pt x="1262" y="2136"/>
                  </a:lnTo>
                  <a:lnTo>
                    <a:pt x="1268" y="2160"/>
                  </a:lnTo>
                  <a:lnTo>
                    <a:pt x="1273" y="2174"/>
                  </a:lnTo>
                  <a:lnTo>
                    <a:pt x="1263" y="2177"/>
                  </a:lnTo>
                  <a:lnTo>
                    <a:pt x="1268" y="2216"/>
                  </a:lnTo>
                  <a:lnTo>
                    <a:pt x="1277" y="2246"/>
                  </a:lnTo>
                  <a:lnTo>
                    <a:pt x="1288" y="2245"/>
                  </a:lnTo>
                  <a:lnTo>
                    <a:pt x="1297" y="2255"/>
                  </a:lnTo>
                  <a:lnTo>
                    <a:pt x="1302" y="2265"/>
                  </a:lnTo>
                  <a:lnTo>
                    <a:pt x="1305" y="2276"/>
                  </a:lnTo>
                  <a:lnTo>
                    <a:pt x="1306" y="2277"/>
                  </a:lnTo>
                  <a:lnTo>
                    <a:pt x="1315" y="2298"/>
                  </a:lnTo>
                  <a:lnTo>
                    <a:pt x="1321" y="2308"/>
                  </a:lnTo>
                  <a:lnTo>
                    <a:pt x="1328" y="2316"/>
                  </a:lnTo>
                  <a:lnTo>
                    <a:pt x="1337" y="2325"/>
                  </a:lnTo>
                  <a:lnTo>
                    <a:pt x="1345" y="2336"/>
                  </a:lnTo>
                  <a:lnTo>
                    <a:pt x="1348" y="2360"/>
                  </a:lnTo>
                  <a:lnTo>
                    <a:pt x="1349" y="2370"/>
                  </a:lnTo>
                  <a:lnTo>
                    <a:pt x="1350" y="2378"/>
                  </a:lnTo>
                  <a:lnTo>
                    <a:pt x="1351" y="2389"/>
                  </a:lnTo>
                  <a:lnTo>
                    <a:pt x="1350" y="2405"/>
                  </a:lnTo>
                  <a:lnTo>
                    <a:pt x="1347" y="2416"/>
                  </a:lnTo>
                  <a:lnTo>
                    <a:pt x="1348" y="2431"/>
                  </a:lnTo>
                  <a:lnTo>
                    <a:pt x="1354" y="2439"/>
                  </a:lnTo>
                  <a:lnTo>
                    <a:pt x="1359" y="2445"/>
                  </a:lnTo>
                  <a:lnTo>
                    <a:pt x="1360" y="2453"/>
                  </a:lnTo>
                  <a:lnTo>
                    <a:pt x="1355" y="2465"/>
                  </a:lnTo>
                  <a:lnTo>
                    <a:pt x="1352" y="2476"/>
                  </a:lnTo>
                  <a:lnTo>
                    <a:pt x="1349" y="2481"/>
                  </a:lnTo>
                  <a:lnTo>
                    <a:pt x="1349" y="2488"/>
                  </a:lnTo>
                  <a:lnTo>
                    <a:pt x="1349" y="2504"/>
                  </a:lnTo>
                  <a:lnTo>
                    <a:pt x="1352" y="2514"/>
                  </a:lnTo>
                  <a:lnTo>
                    <a:pt x="1355" y="2522"/>
                  </a:lnTo>
                  <a:lnTo>
                    <a:pt x="1358" y="2537"/>
                  </a:lnTo>
                  <a:lnTo>
                    <a:pt x="1364" y="2553"/>
                  </a:lnTo>
                  <a:lnTo>
                    <a:pt x="1372" y="2572"/>
                  </a:lnTo>
                  <a:lnTo>
                    <a:pt x="1373" y="2577"/>
                  </a:lnTo>
                  <a:lnTo>
                    <a:pt x="1374" y="2580"/>
                  </a:lnTo>
                  <a:lnTo>
                    <a:pt x="1376" y="2585"/>
                  </a:lnTo>
                  <a:lnTo>
                    <a:pt x="1376" y="2592"/>
                  </a:lnTo>
                  <a:lnTo>
                    <a:pt x="1377" y="2602"/>
                  </a:lnTo>
                  <a:lnTo>
                    <a:pt x="1373" y="2616"/>
                  </a:lnTo>
                  <a:lnTo>
                    <a:pt x="1379" y="2634"/>
                  </a:lnTo>
                  <a:lnTo>
                    <a:pt x="1376" y="2644"/>
                  </a:lnTo>
                  <a:lnTo>
                    <a:pt x="1373" y="2654"/>
                  </a:lnTo>
                  <a:lnTo>
                    <a:pt x="1376" y="2663"/>
                  </a:lnTo>
                  <a:lnTo>
                    <a:pt x="1382" y="2675"/>
                  </a:lnTo>
                  <a:lnTo>
                    <a:pt x="1385" y="2685"/>
                  </a:lnTo>
                  <a:lnTo>
                    <a:pt x="1382" y="2691"/>
                  </a:lnTo>
                  <a:lnTo>
                    <a:pt x="1381" y="2699"/>
                  </a:lnTo>
                  <a:lnTo>
                    <a:pt x="1389" y="2710"/>
                  </a:lnTo>
                  <a:lnTo>
                    <a:pt x="1395" y="2725"/>
                  </a:lnTo>
                  <a:lnTo>
                    <a:pt x="1398" y="2734"/>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77" name="Google Shape;1577;p59" descr="{&quot;Key&quot;:&quot;homa bay&quot;,&quot;Name&quot;:&quot;Homa Bay&quot;,&quot;Value&quot;:82.0,&quot;Formula&quot;:&quot;82&quot;,&quot;Text&quot;:&quot;82&quot;,&quot;OfficeApplication&quot;:1,&quot;HasValue&quot;:true}"/>
            <p:cNvSpPr/>
            <p:nvPr/>
          </p:nvSpPr>
          <p:spPr>
            <a:xfrm>
              <a:off x="1026553" y="3721722"/>
              <a:ext cx="598966" cy="422461"/>
            </a:xfrm>
            <a:custGeom>
              <a:avLst/>
              <a:gdLst/>
              <a:ahLst/>
              <a:cxnLst/>
              <a:rect l="l" t="t" r="r" b="b"/>
              <a:pathLst>
                <a:path w="1003" h="705" extrusionOk="0">
                  <a:moveTo>
                    <a:pt x="1003" y="136"/>
                  </a:moveTo>
                  <a:lnTo>
                    <a:pt x="1003" y="135"/>
                  </a:lnTo>
                  <a:lnTo>
                    <a:pt x="1003" y="131"/>
                  </a:lnTo>
                  <a:lnTo>
                    <a:pt x="1003" y="131"/>
                  </a:lnTo>
                  <a:lnTo>
                    <a:pt x="1002" y="131"/>
                  </a:lnTo>
                  <a:lnTo>
                    <a:pt x="1001" y="129"/>
                  </a:lnTo>
                  <a:lnTo>
                    <a:pt x="1000" y="125"/>
                  </a:lnTo>
                  <a:lnTo>
                    <a:pt x="1000" y="125"/>
                  </a:lnTo>
                  <a:lnTo>
                    <a:pt x="997" y="122"/>
                  </a:lnTo>
                  <a:lnTo>
                    <a:pt x="994" y="119"/>
                  </a:lnTo>
                  <a:lnTo>
                    <a:pt x="994" y="119"/>
                  </a:lnTo>
                  <a:lnTo>
                    <a:pt x="992" y="121"/>
                  </a:lnTo>
                  <a:lnTo>
                    <a:pt x="991" y="123"/>
                  </a:lnTo>
                  <a:lnTo>
                    <a:pt x="990" y="124"/>
                  </a:lnTo>
                  <a:lnTo>
                    <a:pt x="989" y="126"/>
                  </a:lnTo>
                  <a:lnTo>
                    <a:pt x="988" y="128"/>
                  </a:lnTo>
                  <a:lnTo>
                    <a:pt x="986" y="131"/>
                  </a:lnTo>
                  <a:lnTo>
                    <a:pt x="983" y="132"/>
                  </a:lnTo>
                  <a:lnTo>
                    <a:pt x="980" y="132"/>
                  </a:lnTo>
                  <a:lnTo>
                    <a:pt x="977" y="134"/>
                  </a:lnTo>
                  <a:lnTo>
                    <a:pt x="975" y="135"/>
                  </a:lnTo>
                  <a:lnTo>
                    <a:pt x="974" y="136"/>
                  </a:lnTo>
                  <a:lnTo>
                    <a:pt x="973" y="139"/>
                  </a:lnTo>
                  <a:lnTo>
                    <a:pt x="969" y="139"/>
                  </a:lnTo>
                  <a:lnTo>
                    <a:pt x="966" y="139"/>
                  </a:lnTo>
                  <a:lnTo>
                    <a:pt x="961" y="137"/>
                  </a:lnTo>
                  <a:lnTo>
                    <a:pt x="958" y="137"/>
                  </a:lnTo>
                  <a:lnTo>
                    <a:pt x="955" y="139"/>
                  </a:lnTo>
                  <a:lnTo>
                    <a:pt x="954" y="138"/>
                  </a:lnTo>
                  <a:lnTo>
                    <a:pt x="952" y="138"/>
                  </a:lnTo>
                  <a:lnTo>
                    <a:pt x="952" y="139"/>
                  </a:lnTo>
                  <a:lnTo>
                    <a:pt x="950" y="140"/>
                  </a:lnTo>
                  <a:lnTo>
                    <a:pt x="949" y="141"/>
                  </a:lnTo>
                  <a:lnTo>
                    <a:pt x="946" y="142"/>
                  </a:lnTo>
                  <a:lnTo>
                    <a:pt x="944" y="142"/>
                  </a:lnTo>
                  <a:lnTo>
                    <a:pt x="940" y="142"/>
                  </a:lnTo>
                  <a:lnTo>
                    <a:pt x="936" y="142"/>
                  </a:lnTo>
                  <a:lnTo>
                    <a:pt x="932" y="141"/>
                  </a:lnTo>
                  <a:lnTo>
                    <a:pt x="929" y="141"/>
                  </a:lnTo>
                  <a:lnTo>
                    <a:pt x="926" y="140"/>
                  </a:lnTo>
                  <a:lnTo>
                    <a:pt x="924" y="141"/>
                  </a:lnTo>
                  <a:lnTo>
                    <a:pt x="921" y="138"/>
                  </a:lnTo>
                  <a:lnTo>
                    <a:pt x="920" y="135"/>
                  </a:lnTo>
                  <a:lnTo>
                    <a:pt x="920" y="132"/>
                  </a:lnTo>
                  <a:lnTo>
                    <a:pt x="920" y="132"/>
                  </a:lnTo>
                  <a:lnTo>
                    <a:pt x="920" y="132"/>
                  </a:lnTo>
                  <a:lnTo>
                    <a:pt x="919" y="130"/>
                  </a:lnTo>
                  <a:lnTo>
                    <a:pt x="916" y="130"/>
                  </a:lnTo>
                  <a:lnTo>
                    <a:pt x="913" y="131"/>
                  </a:lnTo>
                  <a:lnTo>
                    <a:pt x="909" y="131"/>
                  </a:lnTo>
                  <a:lnTo>
                    <a:pt x="907" y="130"/>
                  </a:lnTo>
                  <a:lnTo>
                    <a:pt x="907" y="127"/>
                  </a:lnTo>
                  <a:lnTo>
                    <a:pt x="907" y="127"/>
                  </a:lnTo>
                  <a:lnTo>
                    <a:pt x="905" y="124"/>
                  </a:lnTo>
                  <a:lnTo>
                    <a:pt x="905" y="121"/>
                  </a:lnTo>
                  <a:lnTo>
                    <a:pt x="906" y="119"/>
                  </a:lnTo>
                  <a:lnTo>
                    <a:pt x="907" y="116"/>
                  </a:lnTo>
                  <a:lnTo>
                    <a:pt x="907" y="115"/>
                  </a:lnTo>
                  <a:lnTo>
                    <a:pt x="905" y="116"/>
                  </a:lnTo>
                  <a:lnTo>
                    <a:pt x="903" y="117"/>
                  </a:lnTo>
                  <a:lnTo>
                    <a:pt x="901" y="118"/>
                  </a:lnTo>
                  <a:lnTo>
                    <a:pt x="897" y="119"/>
                  </a:lnTo>
                  <a:lnTo>
                    <a:pt x="895" y="120"/>
                  </a:lnTo>
                  <a:lnTo>
                    <a:pt x="892" y="122"/>
                  </a:lnTo>
                  <a:lnTo>
                    <a:pt x="886" y="124"/>
                  </a:lnTo>
                  <a:lnTo>
                    <a:pt x="885" y="128"/>
                  </a:lnTo>
                  <a:lnTo>
                    <a:pt x="884" y="129"/>
                  </a:lnTo>
                  <a:lnTo>
                    <a:pt x="883" y="128"/>
                  </a:lnTo>
                  <a:lnTo>
                    <a:pt x="882" y="127"/>
                  </a:lnTo>
                  <a:lnTo>
                    <a:pt x="881" y="126"/>
                  </a:lnTo>
                  <a:lnTo>
                    <a:pt x="880" y="126"/>
                  </a:lnTo>
                  <a:lnTo>
                    <a:pt x="880" y="125"/>
                  </a:lnTo>
                  <a:lnTo>
                    <a:pt x="877" y="123"/>
                  </a:lnTo>
                  <a:lnTo>
                    <a:pt x="875" y="123"/>
                  </a:lnTo>
                  <a:lnTo>
                    <a:pt x="873" y="123"/>
                  </a:lnTo>
                  <a:lnTo>
                    <a:pt x="869" y="122"/>
                  </a:lnTo>
                  <a:lnTo>
                    <a:pt x="866" y="120"/>
                  </a:lnTo>
                  <a:lnTo>
                    <a:pt x="864" y="120"/>
                  </a:lnTo>
                  <a:lnTo>
                    <a:pt x="861" y="122"/>
                  </a:lnTo>
                  <a:lnTo>
                    <a:pt x="858" y="122"/>
                  </a:lnTo>
                  <a:lnTo>
                    <a:pt x="856" y="121"/>
                  </a:lnTo>
                  <a:lnTo>
                    <a:pt x="855" y="120"/>
                  </a:lnTo>
                  <a:lnTo>
                    <a:pt x="853" y="119"/>
                  </a:lnTo>
                  <a:lnTo>
                    <a:pt x="850" y="119"/>
                  </a:lnTo>
                  <a:lnTo>
                    <a:pt x="845" y="120"/>
                  </a:lnTo>
                  <a:lnTo>
                    <a:pt x="841" y="120"/>
                  </a:lnTo>
                  <a:lnTo>
                    <a:pt x="839" y="120"/>
                  </a:lnTo>
                  <a:lnTo>
                    <a:pt x="836" y="119"/>
                  </a:lnTo>
                  <a:lnTo>
                    <a:pt x="835" y="118"/>
                  </a:lnTo>
                  <a:lnTo>
                    <a:pt x="832" y="115"/>
                  </a:lnTo>
                  <a:lnTo>
                    <a:pt x="829" y="115"/>
                  </a:lnTo>
                  <a:lnTo>
                    <a:pt x="826" y="114"/>
                  </a:lnTo>
                  <a:lnTo>
                    <a:pt x="824" y="114"/>
                  </a:lnTo>
                  <a:lnTo>
                    <a:pt x="825" y="112"/>
                  </a:lnTo>
                  <a:lnTo>
                    <a:pt x="824" y="110"/>
                  </a:lnTo>
                  <a:lnTo>
                    <a:pt x="824" y="110"/>
                  </a:lnTo>
                  <a:lnTo>
                    <a:pt x="823" y="107"/>
                  </a:lnTo>
                  <a:lnTo>
                    <a:pt x="823" y="107"/>
                  </a:lnTo>
                  <a:lnTo>
                    <a:pt x="823" y="107"/>
                  </a:lnTo>
                  <a:lnTo>
                    <a:pt x="824" y="104"/>
                  </a:lnTo>
                  <a:lnTo>
                    <a:pt x="824" y="101"/>
                  </a:lnTo>
                  <a:lnTo>
                    <a:pt x="824" y="101"/>
                  </a:lnTo>
                  <a:lnTo>
                    <a:pt x="821" y="100"/>
                  </a:lnTo>
                  <a:lnTo>
                    <a:pt x="819" y="97"/>
                  </a:lnTo>
                  <a:lnTo>
                    <a:pt x="815" y="99"/>
                  </a:lnTo>
                  <a:lnTo>
                    <a:pt x="810" y="102"/>
                  </a:lnTo>
                  <a:lnTo>
                    <a:pt x="805" y="107"/>
                  </a:lnTo>
                  <a:lnTo>
                    <a:pt x="800" y="112"/>
                  </a:lnTo>
                  <a:lnTo>
                    <a:pt x="800" y="115"/>
                  </a:lnTo>
                  <a:lnTo>
                    <a:pt x="795" y="116"/>
                  </a:lnTo>
                  <a:lnTo>
                    <a:pt x="792" y="116"/>
                  </a:lnTo>
                  <a:lnTo>
                    <a:pt x="789" y="117"/>
                  </a:lnTo>
                  <a:lnTo>
                    <a:pt x="786" y="120"/>
                  </a:lnTo>
                  <a:lnTo>
                    <a:pt x="785" y="122"/>
                  </a:lnTo>
                  <a:lnTo>
                    <a:pt x="782" y="123"/>
                  </a:lnTo>
                  <a:lnTo>
                    <a:pt x="777" y="122"/>
                  </a:lnTo>
                  <a:lnTo>
                    <a:pt x="775" y="124"/>
                  </a:lnTo>
                  <a:lnTo>
                    <a:pt x="772" y="127"/>
                  </a:lnTo>
                  <a:lnTo>
                    <a:pt x="769" y="128"/>
                  </a:lnTo>
                  <a:lnTo>
                    <a:pt x="766" y="128"/>
                  </a:lnTo>
                  <a:lnTo>
                    <a:pt x="764" y="128"/>
                  </a:lnTo>
                  <a:lnTo>
                    <a:pt x="761" y="130"/>
                  </a:lnTo>
                  <a:lnTo>
                    <a:pt x="758" y="130"/>
                  </a:lnTo>
                  <a:lnTo>
                    <a:pt x="756" y="131"/>
                  </a:lnTo>
                  <a:lnTo>
                    <a:pt x="754" y="134"/>
                  </a:lnTo>
                  <a:lnTo>
                    <a:pt x="753" y="137"/>
                  </a:lnTo>
                  <a:lnTo>
                    <a:pt x="752" y="139"/>
                  </a:lnTo>
                  <a:lnTo>
                    <a:pt x="753" y="141"/>
                  </a:lnTo>
                  <a:lnTo>
                    <a:pt x="751" y="144"/>
                  </a:lnTo>
                  <a:lnTo>
                    <a:pt x="749" y="144"/>
                  </a:lnTo>
                  <a:lnTo>
                    <a:pt x="747" y="144"/>
                  </a:lnTo>
                  <a:lnTo>
                    <a:pt x="745" y="143"/>
                  </a:lnTo>
                  <a:lnTo>
                    <a:pt x="742" y="143"/>
                  </a:lnTo>
                  <a:lnTo>
                    <a:pt x="735" y="141"/>
                  </a:lnTo>
                  <a:lnTo>
                    <a:pt x="724" y="139"/>
                  </a:lnTo>
                  <a:lnTo>
                    <a:pt x="722" y="139"/>
                  </a:lnTo>
                  <a:lnTo>
                    <a:pt x="719" y="138"/>
                  </a:lnTo>
                  <a:lnTo>
                    <a:pt x="715" y="137"/>
                  </a:lnTo>
                  <a:lnTo>
                    <a:pt x="714" y="137"/>
                  </a:lnTo>
                  <a:lnTo>
                    <a:pt x="711" y="137"/>
                  </a:lnTo>
                  <a:lnTo>
                    <a:pt x="709" y="137"/>
                  </a:lnTo>
                  <a:lnTo>
                    <a:pt x="706" y="135"/>
                  </a:lnTo>
                  <a:lnTo>
                    <a:pt x="709" y="132"/>
                  </a:lnTo>
                  <a:lnTo>
                    <a:pt x="712" y="128"/>
                  </a:lnTo>
                  <a:lnTo>
                    <a:pt x="712" y="122"/>
                  </a:lnTo>
                  <a:lnTo>
                    <a:pt x="708" y="115"/>
                  </a:lnTo>
                  <a:lnTo>
                    <a:pt x="705" y="111"/>
                  </a:lnTo>
                  <a:lnTo>
                    <a:pt x="702" y="109"/>
                  </a:lnTo>
                  <a:lnTo>
                    <a:pt x="697" y="106"/>
                  </a:lnTo>
                  <a:lnTo>
                    <a:pt x="695" y="99"/>
                  </a:lnTo>
                  <a:lnTo>
                    <a:pt x="690" y="95"/>
                  </a:lnTo>
                  <a:lnTo>
                    <a:pt x="687" y="90"/>
                  </a:lnTo>
                  <a:lnTo>
                    <a:pt x="686" y="86"/>
                  </a:lnTo>
                  <a:lnTo>
                    <a:pt x="690" y="85"/>
                  </a:lnTo>
                  <a:lnTo>
                    <a:pt x="694" y="84"/>
                  </a:lnTo>
                  <a:lnTo>
                    <a:pt x="696" y="81"/>
                  </a:lnTo>
                  <a:lnTo>
                    <a:pt x="699" y="81"/>
                  </a:lnTo>
                  <a:lnTo>
                    <a:pt x="704" y="81"/>
                  </a:lnTo>
                  <a:lnTo>
                    <a:pt x="707" y="82"/>
                  </a:lnTo>
                  <a:lnTo>
                    <a:pt x="711" y="82"/>
                  </a:lnTo>
                  <a:lnTo>
                    <a:pt x="715" y="80"/>
                  </a:lnTo>
                  <a:lnTo>
                    <a:pt x="719" y="83"/>
                  </a:lnTo>
                  <a:lnTo>
                    <a:pt x="722" y="83"/>
                  </a:lnTo>
                  <a:lnTo>
                    <a:pt x="726" y="83"/>
                  </a:lnTo>
                  <a:lnTo>
                    <a:pt x="731" y="85"/>
                  </a:lnTo>
                  <a:lnTo>
                    <a:pt x="734" y="85"/>
                  </a:lnTo>
                  <a:lnTo>
                    <a:pt x="738" y="85"/>
                  </a:lnTo>
                  <a:lnTo>
                    <a:pt x="741" y="84"/>
                  </a:lnTo>
                  <a:lnTo>
                    <a:pt x="742" y="84"/>
                  </a:lnTo>
                  <a:lnTo>
                    <a:pt x="744" y="83"/>
                  </a:lnTo>
                  <a:lnTo>
                    <a:pt x="746" y="83"/>
                  </a:lnTo>
                  <a:lnTo>
                    <a:pt x="748" y="82"/>
                  </a:lnTo>
                  <a:lnTo>
                    <a:pt x="755" y="81"/>
                  </a:lnTo>
                  <a:lnTo>
                    <a:pt x="759" y="82"/>
                  </a:lnTo>
                  <a:lnTo>
                    <a:pt x="762" y="82"/>
                  </a:lnTo>
                  <a:lnTo>
                    <a:pt x="765" y="76"/>
                  </a:lnTo>
                  <a:lnTo>
                    <a:pt x="767" y="71"/>
                  </a:lnTo>
                  <a:lnTo>
                    <a:pt x="769" y="68"/>
                  </a:lnTo>
                  <a:lnTo>
                    <a:pt x="769" y="63"/>
                  </a:lnTo>
                  <a:lnTo>
                    <a:pt x="769" y="60"/>
                  </a:lnTo>
                  <a:lnTo>
                    <a:pt x="767" y="58"/>
                  </a:lnTo>
                  <a:lnTo>
                    <a:pt x="765" y="55"/>
                  </a:lnTo>
                  <a:lnTo>
                    <a:pt x="763" y="54"/>
                  </a:lnTo>
                  <a:lnTo>
                    <a:pt x="758" y="53"/>
                  </a:lnTo>
                  <a:lnTo>
                    <a:pt x="756" y="50"/>
                  </a:lnTo>
                  <a:lnTo>
                    <a:pt x="755" y="46"/>
                  </a:lnTo>
                  <a:lnTo>
                    <a:pt x="755" y="42"/>
                  </a:lnTo>
                  <a:lnTo>
                    <a:pt x="755" y="41"/>
                  </a:lnTo>
                  <a:lnTo>
                    <a:pt x="754" y="39"/>
                  </a:lnTo>
                  <a:lnTo>
                    <a:pt x="756" y="37"/>
                  </a:lnTo>
                  <a:lnTo>
                    <a:pt x="758" y="36"/>
                  </a:lnTo>
                  <a:lnTo>
                    <a:pt x="759" y="33"/>
                  </a:lnTo>
                  <a:lnTo>
                    <a:pt x="759" y="30"/>
                  </a:lnTo>
                  <a:lnTo>
                    <a:pt x="759" y="27"/>
                  </a:lnTo>
                  <a:lnTo>
                    <a:pt x="759" y="27"/>
                  </a:lnTo>
                  <a:lnTo>
                    <a:pt x="758" y="26"/>
                  </a:lnTo>
                  <a:lnTo>
                    <a:pt x="752" y="22"/>
                  </a:lnTo>
                  <a:lnTo>
                    <a:pt x="749" y="20"/>
                  </a:lnTo>
                  <a:lnTo>
                    <a:pt x="743" y="17"/>
                  </a:lnTo>
                  <a:lnTo>
                    <a:pt x="733" y="11"/>
                  </a:lnTo>
                  <a:lnTo>
                    <a:pt x="725" y="6"/>
                  </a:lnTo>
                  <a:lnTo>
                    <a:pt x="724" y="5"/>
                  </a:lnTo>
                  <a:lnTo>
                    <a:pt x="723" y="4"/>
                  </a:lnTo>
                  <a:lnTo>
                    <a:pt x="715" y="0"/>
                  </a:lnTo>
                  <a:lnTo>
                    <a:pt x="711" y="0"/>
                  </a:lnTo>
                  <a:lnTo>
                    <a:pt x="704" y="0"/>
                  </a:lnTo>
                  <a:lnTo>
                    <a:pt x="691" y="1"/>
                  </a:lnTo>
                  <a:lnTo>
                    <a:pt x="679" y="1"/>
                  </a:lnTo>
                  <a:lnTo>
                    <a:pt x="659" y="3"/>
                  </a:lnTo>
                  <a:lnTo>
                    <a:pt x="641" y="5"/>
                  </a:lnTo>
                  <a:lnTo>
                    <a:pt x="637" y="5"/>
                  </a:lnTo>
                  <a:lnTo>
                    <a:pt x="635" y="5"/>
                  </a:lnTo>
                  <a:lnTo>
                    <a:pt x="621" y="5"/>
                  </a:lnTo>
                  <a:lnTo>
                    <a:pt x="615" y="6"/>
                  </a:lnTo>
                  <a:lnTo>
                    <a:pt x="604" y="7"/>
                  </a:lnTo>
                  <a:lnTo>
                    <a:pt x="587" y="8"/>
                  </a:lnTo>
                  <a:lnTo>
                    <a:pt x="577" y="8"/>
                  </a:lnTo>
                  <a:lnTo>
                    <a:pt x="557" y="11"/>
                  </a:lnTo>
                  <a:lnTo>
                    <a:pt x="538" y="21"/>
                  </a:lnTo>
                  <a:lnTo>
                    <a:pt x="514" y="35"/>
                  </a:lnTo>
                  <a:lnTo>
                    <a:pt x="514" y="36"/>
                  </a:lnTo>
                  <a:lnTo>
                    <a:pt x="489" y="50"/>
                  </a:lnTo>
                  <a:lnTo>
                    <a:pt x="475" y="59"/>
                  </a:lnTo>
                  <a:lnTo>
                    <a:pt x="470" y="62"/>
                  </a:lnTo>
                  <a:lnTo>
                    <a:pt x="464" y="66"/>
                  </a:lnTo>
                  <a:lnTo>
                    <a:pt x="457" y="70"/>
                  </a:lnTo>
                  <a:lnTo>
                    <a:pt x="443" y="83"/>
                  </a:lnTo>
                  <a:lnTo>
                    <a:pt x="439" y="86"/>
                  </a:lnTo>
                  <a:lnTo>
                    <a:pt x="437" y="88"/>
                  </a:lnTo>
                  <a:lnTo>
                    <a:pt x="430" y="93"/>
                  </a:lnTo>
                  <a:lnTo>
                    <a:pt x="423" y="100"/>
                  </a:lnTo>
                  <a:lnTo>
                    <a:pt x="417" y="104"/>
                  </a:lnTo>
                  <a:lnTo>
                    <a:pt x="409" y="111"/>
                  </a:lnTo>
                  <a:lnTo>
                    <a:pt x="407" y="112"/>
                  </a:lnTo>
                  <a:lnTo>
                    <a:pt x="401" y="118"/>
                  </a:lnTo>
                  <a:lnTo>
                    <a:pt x="398" y="120"/>
                  </a:lnTo>
                  <a:lnTo>
                    <a:pt x="394" y="123"/>
                  </a:lnTo>
                  <a:lnTo>
                    <a:pt x="390" y="126"/>
                  </a:lnTo>
                  <a:lnTo>
                    <a:pt x="387" y="128"/>
                  </a:lnTo>
                  <a:lnTo>
                    <a:pt x="385" y="130"/>
                  </a:lnTo>
                  <a:lnTo>
                    <a:pt x="372" y="141"/>
                  </a:lnTo>
                  <a:lnTo>
                    <a:pt x="369" y="143"/>
                  </a:lnTo>
                  <a:lnTo>
                    <a:pt x="369" y="143"/>
                  </a:lnTo>
                  <a:lnTo>
                    <a:pt x="358" y="151"/>
                  </a:lnTo>
                  <a:lnTo>
                    <a:pt x="355" y="151"/>
                  </a:lnTo>
                  <a:lnTo>
                    <a:pt x="355" y="151"/>
                  </a:lnTo>
                  <a:lnTo>
                    <a:pt x="344" y="152"/>
                  </a:lnTo>
                  <a:lnTo>
                    <a:pt x="342" y="152"/>
                  </a:lnTo>
                  <a:lnTo>
                    <a:pt x="332" y="151"/>
                  </a:lnTo>
                  <a:lnTo>
                    <a:pt x="328" y="149"/>
                  </a:lnTo>
                  <a:lnTo>
                    <a:pt x="321" y="142"/>
                  </a:lnTo>
                  <a:lnTo>
                    <a:pt x="321" y="142"/>
                  </a:lnTo>
                  <a:lnTo>
                    <a:pt x="319" y="139"/>
                  </a:lnTo>
                  <a:lnTo>
                    <a:pt x="316" y="134"/>
                  </a:lnTo>
                  <a:lnTo>
                    <a:pt x="314" y="129"/>
                  </a:lnTo>
                  <a:lnTo>
                    <a:pt x="312" y="123"/>
                  </a:lnTo>
                  <a:lnTo>
                    <a:pt x="307" y="112"/>
                  </a:lnTo>
                  <a:lnTo>
                    <a:pt x="304" y="107"/>
                  </a:lnTo>
                  <a:lnTo>
                    <a:pt x="304" y="105"/>
                  </a:lnTo>
                  <a:lnTo>
                    <a:pt x="303" y="103"/>
                  </a:lnTo>
                  <a:lnTo>
                    <a:pt x="299" y="93"/>
                  </a:lnTo>
                  <a:lnTo>
                    <a:pt x="298" y="91"/>
                  </a:lnTo>
                  <a:lnTo>
                    <a:pt x="295" y="84"/>
                  </a:lnTo>
                  <a:lnTo>
                    <a:pt x="294" y="73"/>
                  </a:lnTo>
                  <a:lnTo>
                    <a:pt x="269" y="74"/>
                  </a:lnTo>
                  <a:lnTo>
                    <a:pt x="251" y="73"/>
                  </a:lnTo>
                  <a:lnTo>
                    <a:pt x="244" y="73"/>
                  </a:lnTo>
                  <a:lnTo>
                    <a:pt x="164" y="72"/>
                  </a:lnTo>
                  <a:lnTo>
                    <a:pt x="153" y="72"/>
                  </a:lnTo>
                  <a:lnTo>
                    <a:pt x="22" y="71"/>
                  </a:lnTo>
                  <a:lnTo>
                    <a:pt x="16" y="110"/>
                  </a:lnTo>
                  <a:lnTo>
                    <a:pt x="14" y="119"/>
                  </a:lnTo>
                  <a:lnTo>
                    <a:pt x="14" y="124"/>
                  </a:lnTo>
                  <a:lnTo>
                    <a:pt x="11" y="139"/>
                  </a:lnTo>
                  <a:lnTo>
                    <a:pt x="6" y="161"/>
                  </a:lnTo>
                  <a:lnTo>
                    <a:pt x="6" y="171"/>
                  </a:lnTo>
                  <a:lnTo>
                    <a:pt x="4" y="181"/>
                  </a:lnTo>
                  <a:lnTo>
                    <a:pt x="1" y="241"/>
                  </a:lnTo>
                  <a:lnTo>
                    <a:pt x="1" y="253"/>
                  </a:lnTo>
                  <a:lnTo>
                    <a:pt x="0" y="309"/>
                  </a:lnTo>
                  <a:lnTo>
                    <a:pt x="2" y="368"/>
                  </a:lnTo>
                  <a:lnTo>
                    <a:pt x="3" y="397"/>
                  </a:lnTo>
                  <a:lnTo>
                    <a:pt x="4" y="482"/>
                  </a:lnTo>
                  <a:lnTo>
                    <a:pt x="4" y="543"/>
                  </a:lnTo>
                  <a:lnTo>
                    <a:pt x="4" y="559"/>
                  </a:lnTo>
                  <a:lnTo>
                    <a:pt x="5" y="569"/>
                  </a:lnTo>
                  <a:lnTo>
                    <a:pt x="4" y="586"/>
                  </a:lnTo>
                  <a:lnTo>
                    <a:pt x="4" y="597"/>
                  </a:lnTo>
                  <a:lnTo>
                    <a:pt x="6" y="664"/>
                  </a:lnTo>
                  <a:lnTo>
                    <a:pt x="96" y="664"/>
                  </a:lnTo>
                  <a:lnTo>
                    <a:pt x="101" y="666"/>
                  </a:lnTo>
                  <a:lnTo>
                    <a:pt x="104" y="675"/>
                  </a:lnTo>
                  <a:lnTo>
                    <a:pt x="100" y="680"/>
                  </a:lnTo>
                  <a:lnTo>
                    <a:pt x="99" y="694"/>
                  </a:lnTo>
                  <a:lnTo>
                    <a:pt x="100" y="700"/>
                  </a:lnTo>
                  <a:lnTo>
                    <a:pt x="107" y="705"/>
                  </a:lnTo>
                  <a:lnTo>
                    <a:pt x="114" y="705"/>
                  </a:lnTo>
                  <a:lnTo>
                    <a:pt x="147" y="692"/>
                  </a:lnTo>
                  <a:lnTo>
                    <a:pt x="164" y="691"/>
                  </a:lnTo>
                  <a:lnTo>
                    <a:pt x="170" y="692"/>
                  </a:lnTo>
                  <a:lnTo>
                    <a:pt x="170" y="692"/>
                  </a:lnTo>
                  <a:lnTo>
                    <a:pt x="171" y="689"/>
                  </a:lnTo>
                  <a:lnTo>
                    <a:pt x="169" y="685"/>
                  </a:lnTo>
                  <a:lnTo>
                    <a:pt x="167" y="683"/>
                  </a:lnTo>
                  <a:lnTo>
                    <a:pt x="166" y="682"/>
                  </a:lnTo>
                  <a:lnTo>
                    <a:pt x="165" y="681"/>
                  </a:lnTo>
                  <a:lnTo>
                    <a:pt x="165" y="679"/>
                  </a:lnTo>
                  <a:lnTo>
                    <a:pt x="164" y="678"/>
                  </a:lnTo>
                  <a:lnTo>
                    <a:pt x="161" y="677"/>
                  </a:lnTo>
                  <a:lnTo>
                    <a:pt x="159" y="677"/>
                  </a:lnTo>
                  <a:lnTo>
                    <a:pt x="157" y="677"/>
                  </a:lnTo>
                  <a:lnTo>
                    <a:pt x="155" y="678"/>
                  </a:lnTo>
                  <a:lnTo>
                    <a:pt x="153" y="678"/>
                  </a:lnTo>
                  <a:lnTo>
                    <a:pt x="152" y="678"/>
                  </a:lnTo>
                  <a:lnTo>
                    <a:pt x="149" y="678"/>
                  </a:lnTo>
                  <a:lnTo>
                    <a:pt x="146" y="678"/>
                  </a:lnTo>
                  <a:lnTo>
                    <a:pt x="144" y="679"/>
                  </a:lnTo>
                  <a:lnTo>
                    <a:pt x="143" y="681"/>
                  </a:lnTo>
                  <a:lnTo>
                    <a:pt x="142" y="682"/>
                  </a:lnTo>
                  <a:lnTo>
                    <a:pt x="140" y="684"/>
                  </a:lnTo>
                  <a:lnTo>
                    <a:pt x="137" y="686"/>
                  </a:lnTo>
                  <a:lnTo>
                    <a:pt x="134" y="688"/>
                  </a:lnTo>
                  <a:lnTo>
                    <a:pt x="130" y="689"/>
                  </a:lnTo>
                  <a:lnTo>
                    <a:pt x="128" y="689"/>
                  </a:lnTo>
                  <a:lnTo>
                    <a:pt x="125" y="689"/>
                  </a:lnTo>
                  <a:lnTo>
                    <a:pt x="124" y="692"/>
                  </a:lnTo>
                  <a:lnTo>
                    <a:pt x="124" y="694"/>
                  </a:lnTo>
                  <a:lnTo>
                    <a:pt x="124" y="697"/>
                  </a:lnTo>
                  <a:lnTo>
                    <a:pt x="121" y="700"/>
                  </a:lnTo>
                  <a:lnTo>
                    <a:pt x="118" y="698"/>
                  </a:lnTo>
                  <a:lnTo>
                    <a:pt x="118" y="694"/>
                  </a:lnTo>
                  <a:lnTo>
                    <a:pt x="120" y="692"/>
                  </a:lnTo>
                  <a:lnTo>
                    <a:pt x="119" y="689"/>
                  </a:lnTo>
                  <a:lnTo>
                    <a:pt x="121" y="687"/>
                  </a:lnTo>
                  <a:lnTo>
                    <a:pt x="121" y="685"/>
                  </a:lnTo>
                  <a:lnTo>
                    <a:pt x="120" y="684"/>
                  </a:lnTo>
                  <a:lnTo>
                    <a:pt x="118" y="685"/>
                  </a:lnTo>
                  <a:lnTo>
                    <a:pt x="117" y="683"/>
                  </a:lnTo>
                  <a:lnTo>
                    <a:pt x="115" y="681"/>
                  </a:lnTo>
                  <a:lnTo>
                    <a:pt x="114" y="678"/>
                  </a:lnTo>
                  <a:lnTo>
                    <a:pt x="112" y="678"/>
                  </a:lnTo>
                  <a:lnTo>
                    <a:pt x="111" y="676"/>
                  </a:lnTo>
                  <a:lnTo>
                    <a:pt x="111" y="673"/>
                  </a:lnTo>
                  <a:lnTo>
                    <a:pt x="110" y="671"/>
                  </a:lnTo>
                  <a:lnTo>
                    <a:pt x="111" y="671"/>
                  </a:lnTo>
                  <a:lnTo>
                    <a:pt x="112" y="671"/>
                  </a:lnTo>
                  <a:lnTo>
                    <a:pt x="113" y="672"/>
                  </a:lnTo>
                  <a:lnTo>
                    <a:pt x="114" y="673"/>
                  </a:lnTo>
                  <a:lnTo>
                    <a:pt x="115" y="673"/>
                  </a:lnTo>
                  <a:lnTo>
                    <a:pt x="115" y="674"/>
                  </a:lnTo>
                  <a:lnTo>
                    <a:pt x="117" y="674"/>
                  </a:lnTo>
                  <a:lnTo>
                    <a:pt x="120" y="674"/>
                  </a:lnTo>
                  <a:lnTo>
                    <a:pt x="122" y="673"/>
                  </a:lnTo>
                  <a:lnTo>
                    <a:pt x="122" y="671"/>
                  </a:lnTo>
                  <a:lnTo>
                    <a:pt x="122" y="670"/>
                  </a:lnTo>
                  <a:lnTo>
                    <a:pt x="124" y="669"/>
                  </a:lnTo>
                  <a:lnTo>
                    <a:pt x="124" y="671"/>
                  </a:lnTo>
                  <a:lnTo>
                    <a:pt x="125" y="673"/>
                  </a:lnTo>
                  <a:lnTo>
                    <a:pt x="127" y="674"/>
                  </a:lnTo>
                  <a:lnTo>
                    <a:pt x="130" y="674"/>
                  </a:lnTo>
                  <a:lnTo>
                    <a:pt x="131" y="672"/>
                  </a:lnTo>
                  <a:lnTo>
                    <a:pt x="133" y="671"/>
                  </a:lnTo>
                  <a:lnTo>
                    <a:pt x="135" y="673"/>
                  </a:lnTo>
                  <a:lnTo>
                    <a:pt x="137" y="673"/>
                  </a:lnTo>
                  <a:lnTo>
                    <a:pt x="140" y="673"/>
                  </a:lnTo>
                  <a:lnTo>
                    <a:pt x="141" y="671"/>
                  </a:lnTo>
                  <a:lnTo>
                    <a:pt x="142" y="672"/>
                  </a:lnTo>
                  <a:lnTo>
                    <a:pt x="144" y="671"/>
                  </a:lnTo>
                  <a:lnTo>
                    <a:pt x="148" y="670"/>
                  </a:lnTo>
                  <a:lnTo>
                    <a:pt x="149" y="668"/>
                  </a:lnTo>
                  <a:lnTo>
                    <a:pt x="149" y="666"/>
                  </a:lnTo>
                  <a:lnTo>
                    <a:pt x="148" y="663"/>
                  </a:lnTo>
                  <a:lnTo>
                    <a:pt x="148" y="661"/>
                  </a:lnTo>
                  <a:lnTo>
                    <a:pt x="146" y="660"/>
                  </a:lnTo>
                  <a:lnTo>
                    <a:pt x="146" y="657"/>
                  </a:lnTo>
                  <a:lnTo>
                    <a:pt x="147" y="655"/>
                  </a:lnTo>
                  <a:lnTo>
                    <a:pt x="146" y="653"/>
                  </a:lnTo>
                  <a:lnTo>
                    <a:pt x="146" y="651"/>
                  </a:lnTo>
                  <a:lnTo>
                    <a:pt x="148" y="651"/>
                  </a:lnTo>
                  <a:lnTo>
                    <a:pt x="151" y="652"/>
                  </a:lnTo>
                  <a:lnTo>
                    <a:pt x="155" y="656"/>
                  </a:lnTo>
                  <a:lnTo>
                    <a:pt x="157" y="657"/>
                  </a:lnTo>
                  <a:lnTo>
                    <a:pt x="159" y="659"/>
                  </a:lnTo>
                  <a:lnTo>
                    <a:pt x="162" y="661"/>
                  </a:lnTo>
                  <a:lnTo>
                    <a:pt x="164" y="664"/>
                  </a:lnTo>
                  <a:lnTo>
                    <a:pt x="166" y="667"/>
                  </a:lnTo>
                  <a:lnTo>
                    <a:pt x="169" y="669"/>
                  </a:lnTo>
                  <a:lnTo>
                    <a:pt x="173" y="668"/>
                  </a:lnTo>
                  <a:lnTo>
                    <a:pt x="175" y="668"/>
                  </a:lnTo>
                  <a:lnTo>
                    <a:pt x="176" y="670"/>
                  </a:lnTo>
                  <a:lnTo>
                    <a:pt x="176" y="671"/>
                  </a:lnTo>
                  <a:lnTo>
                    <a:pt x="179" y="673"/>
                  </a:lnTo>
                  <a:lnTo>
                    <a:pt x="183" y="675"/>
                  </a:lnTo>
                  <a:lnTo>
                    <a:pt x="185" y="676"/>
                  </a:lnTo>
                  <a:lnTo>
                    <a:pt x="186" y="678"/>
                  </a:lnTo>
                  <a:lnTo>
                    <a:pt x="186" y="680"/>
                  </a:lnTo>
                  <a:lnTo>
                    <a:pt x="188" y="681"/>
                  </a:lnTo>
                  <a:lnTo>
                    <a:pt x="190" y="681"/>
                  </a:lnTo>
                  <a:lnTo>
                    <a:pt x="191" y="681"/>
                  </a:lnTo>
                  <a:lnTo>
                    <a:pt x="194" y="682"/>
                  </a:lnTo>
                  <a:lnTo>
                    <a:pt x="195" y="681"/>
                  </a:lnTo>
                  <a:lnTo>
                    <a:pt x="197" y="680"/>
                  </a:lnTo>
                  <a:lnTo>
                    <a:pt x="196" y="677"/>
                  </a:lnTo>
                  <a:lnTo>
                    <a:pt x="195" y="674"/>
                  </a:lnTo>
                  <a:lnTo>
                    <a:pt x="194" y="671"/>
                  </a:lnTo>
                  <a:lnTo>
                    <a:pt x="194" y="667"/>
                  </a:lnTo>
                  <a:lnTo>
                    <a:pt x="191" y="665"/>
                  </a:lnTo>
                  <a:lnTo>
                    <a:pt x="189" y="662"/>
                  </a:lnTo>
                  <a:lnTo>
                    <a:pt x="187" y="660"/>
                  </a:lnTo>
                  <a:lnTo>
                    <a:pt x="185" y="657"/>
                  </a:lnTo>
                  <a:lnTo>
                    <a:pt x="184" y="653"/>
                  </a:lnTo>
                  <a:lnTo>
                    <a:pt x="185" y="652"/>
                  </a:lnTo>
                  <a:lnTo>
                    <a:pt x="187" y="652"/>
                  </a:lnTo>
                  <a:lnTo>
                    <a:pt x="189" y="651"/>
                  </a:lnTo>
                  <a:lnTo>
                    <a:pt x="191" y="650"/>
                  </a:lnTo>
                  <a:lnTo>
                    <a:pt x="193" y="650"/>
                  </a:lnTo>
                  <a:lnTo>
                    <a:pt x="195" y="648"/>
                  </a:lnTo>
                  <a:lnTo>
                    <a:pt x="196" y="646"/>
                  </a:lnTo>
                  <a:lnTo>
                    <a:pt x="197" y="644"/>
                  </a:lnTo>
                  <a:lnTo>
                    <a:pt x="196" y="641"/>
                  </a:lnTo>
                  <a:lnTo>
                    <a:pt x="195" y="640"/>
                  </a:lnTo>
                  <a:lnTo>
                    <a:pt x="193" y="637"/>
                  </a:lnTo>
                  <a:lnTo>
                    <a:pt x="194" y="635"/>
                  </a:lnTo>
                  <a:lnTo>
                    <a:pt x="193" y="633"/>
                  </a:lnTo>
                  <a:lnTo>
                    <a:pt x="192" y="631"/>
                  </a:lnTo>
                  <a:lnTo>
                    <a:pt x="192" y="629"/>
                  </a:lnTo>
                  <a:lnTo>
                    <a:pt x="194" y="626"/>
                  </a:lnTo>
                  <a:lnTo>
                    <a:pt x="195" y="621"/>
                  </a:lnTo>
                  <a:lnTo>
                    <a:pt x="195" y="618"/>
                  </a:lnTo>
                  <a:lnTo>
                    <a:pt x="196" y="613"/>
                  </a:lnTo>
                  <a:lnTo>
                    <a:pt x="198" y="610"/>
                  </a:lnTo>
                  <a:lnTo>
                    <a:pt x="198" y="608"/>
                  </a:lnTo>
                  <a:lnTo>
                    <a:pt x="199" y="604"/>
                  </a:lnTo>
                  <a:lnTo>
                    <a:pt x="200" y="602"/>
                  </a:lnTo>
                  <a:lnTo>
                    <a:pt x="202" y="600"/>
                  </a:lnTo>
                  <a:lnTo>
                    <a:pt x="204" y="600"/>
                  </a:lnTo>
                  <a:lnTo>
                    <a:pt x="205" y="599"/>
                  </a:lnTo>
                  <a:lnTo>
                    <a:pt x="208" y="595"/>
                  </a:lnTo>
                  <a:lnTo>
                    <a:pt x="210" y="592"/>
                  </a:lnTo>
                  <a:lnTo>
                    <a:pt x="213" y="590"/>
                  </a:lnTo>
                  <a:lnTo>
                    <a:pt x="215" y="587"/>
                  </a:lnTo>
                  <a:lnTo>
                    <a:pt x="216" y="584"/>
                  </a:lnTo>
                  <a:lnTo>
                    <a:pt x="219" y="581"/>
                  </a:lnTo>
                  <a:lnTo>
                    <a:pt x="222" y="579"/>
                  </a:lnTo>
                  <a:lnTo>
                    <a:pt x="225" y="576"/>
                  </a:lnTo>
                  <a:lnTo>
                    <a:pt x="226" y="573"/>
                  </a:lnTo>
                  <a:lnTo>
                    <a:pt x="232" y="572"/>
                  </a:lnTo>
                  <a:lnTo>
                    <a:pt x="234" y="571"/>
                  </a:lnTo>
                  <a:lnTo>
                    <a:pt x="236" y="568"/>
                  </a:lnTo>
                  <a:lnTo>
                    <a:pt x="237" y="566"/>
                  </a:lnTo>
                  <a:lnTo>
                    <a:pt x="238" y="564"/>
                  </a:lnTo>
                  <a:lnTo>
                    <a:pt x="240" y="560"/>
                  </a:lnTo>
                  <a:lnTo>
                    <a:pt x="241" y="558"/>
                  </a:lnTo>
                  <a:lnTo>
                    <a:pt x="241" y="557"/>
                  </a:lnTo>
                  <a:lnTo>
                    <a:pt x="242" y="555"/>
                  </a:lnTo>
                  <a:lnTo>
                    <a:pt x="243" y="552"/>
                  </a:lnTo>
                  <a:lnTo>
                    <a:pt x="244" y="550"/>
                  </a:lnTo>
                  <a:lnTo>
                    <a:pt x="245" y="549"/>
                  </a:lnTo>
                  <a:lnTo>
                    <a:pt x="245" y="546"/>
                  </a:lnTo>
                  <a:lnTo>
                    <a:pt x="245" y="543"/>
                  </a:lnTo>
                  <a:lnTo>
                    <a:pt x="245" y="542"/>
                  </a:lnTo>
                  <a:lnTo>
                    <a:pt x="246" y="540"/>
                  </a:lnTo>
                  <a:lnTo>
                    <a:pt x="246" y="539"/>
                  </a:lnTo>
                  <a:lnTo>
                    <a:pt x="245" y="537"/>
                  </a:lnTo>
                  <a:lnTo>
                    <a:pt x="243" y="537"/>
                  </a:lnTo>
                  <a:lnTo>
                    <a:pt x="240" y="537"/>
                  </a:lnTo>
                  <a:lnTo>
                    <a:pt x="238" y="536"/>
                  </a:lnTo>
                  <a:lnTo>
                    <a:pt x="236" y="535"/>
                  </a:lnTo>
                  <a:lnTo>
                    <a:pt x="235" y="533"/>
                  </a:lnTo>
                  <a:lnTo>
                    <a:pt x="234" y="531"/>
                  </a:lnTo>
                  <a:lnTo>
                    <a:pt x="231" y="530"/>
                  </a:lnTo>
                  <a:lnTo>
                    <a:pt x="229" y="530"/>
                  </a:lnTo>
                  <a:lnTo>
                    <a:pt x="228" y="531"/>
                  </a:lnTo>
                  <a:lnTo>
                    <a:pt x="226" y="532"/>
                  </a:lnTo>
                  <a:lnTo>
                    <a:pt x="225" y="533"/>
                  </a:lnTo>
                  <a:lnTo>
                    <a:pt x="222" y="534"/>
                  </a:lnTo>
                  <a:lnTo>
                    <a:pt x="217" y="533"/>
                  </a:lnTo>
                  <a:lnTo>
                    <a:pt x="216" y="534"/>
                  </a:lnTo>
                  <a:lnTo>
                    <a:pt x="215" y="535"/>
                  </a:lnTo>
                  <a:lnTo>
                    <a:pt x="215" y="536"/>
                  </a:lnTo>
                  <a:lnTo>
                    <a:pt x="214" y="537"/>
                  </a:lnTo>
                  <a:lnTo>
                    <a:pt x="212" y="539"/>
                  </a:lnTo>
                  <a:lnTo>
                    <a:pt x="211" y="538"/>
                  </a:lnTo>
                  <a:lnTo>
                    <a:pt x="211" y="536"/>
                  </a:lnTo>
                  <a:lnTo>
                    <a:pt x="213" y="534"/>
                  </a:lnTo>
                  <a:lnTo>
                    <a:pt x="213" y="532"/>
                  </a:lnTo>
                  <a:lnTo>
                    <a:pt x="214" y="529"/>
                  </a:lnTo>
                  <a:lnTo>
                    <a:pt x="212" y="528"/>
                  </a:lnTo>
                  <a:lnTo>
                    <a:pt x="211" y="526"/>
                  </a:lnTo>
                  <a:lnTo>
                    <a:pt x="209" y="524"/>
                  </a:lnTo>
                  <a:lnTo>
                    <a:pt x="205" y="524"/>
                  </a:lnTo>
                  <a:lnTo>
                    <a:pt x="203" y="523"/>
                  </a:lnTo>
                  <a:lnTo>
                    <a:pt x="200" y="521"/>
                  </a:lnTo>
                  <a:lnTo>
                    <a:pt x="196" y="519"/>
                  </a:lnTo>
                  <a:lnTo>
                    <a:pt x="193" y="516"/>
                  </a:lnTo>
                  <a:lnTo>
                    <a:pt x="191" y="515"/>
                  </a:lnTo>
                  <a:lnTo>
                    <a:pt x="187" y="511"/>
                  </a:lnTo>
                  <a:lnTo>
                    <a:pt x="183" y="509"/>
                  </a:lnTo>
                  <a:lnTo>
                    <a:pt x="181" y="507"/>
                  </a:lnTo>
                  <a:lnTo>
                    <a:pt x="179" y="503"/>
                  </a:lnTo>
                  <a:lnTo>
                    <a:pt x="176" y="499"/>
                  </a:lnTo>
                  <a:lnTo>
                    <a:pt x="172" y="496"/>
                  </a:lnTo>
                  <a:lnTo>
                    <a:pt x="168" y="497"/>
                  </a:lnTo>
                  <a:lnTo>
                    <a:pt x="165" y="499"/>
                  </a:lnTo>
                  <a:lnTo>
                    <a:pt x="164" y="500"/>
                  </a:lnTo>
                  <a:lnTo>
                    <a:pt x="161" y="500"/>
                  </a:lnTo>
                  <a:lnTo>
                    <a:pt x="158" y="497"/>
                  </a:lnTo>
                  <a:lnTo>
                    <a:pt x="155" y="492"/>
                  </a:lnTo>
                  <a:lnTo>
                    <a:pt x="154" y="492"/>
                  </a:lnTo>
                  <a:lnTo>
                    <a:pt x="151" y="492"/>
                  </a:lnTo>
                  <a:lnTo>
                    <a:pt x="152" y="489"/>
                  </a:lnTo>
                  <a:lnTo>
                    <a:pt x="154" y="488"/>
                  </a:lnTo>
                  <a:lnTo>
                    <a:pt x="156" y="485"/>
                  </a:lnTo>
                  <a:lnTo>
                    <a:pt x="158" y="481"/>
                  </a:lnTo>
                  <a:lnTo>
                    <a:pt x="161" y="479"/>
                  </a:lnTo>
                  <a:lnTo>
                    <a:pt x="164" y="478"/>
                  </a:lnTo>
                  <a:lnTo>
                    <a:pt x="169" y="476"/>
                  </a:lnTo>
                  <a:lnTo>
                    <a:pt x="174" y="477"/>
                  </a:lnTo>
                  <a:lnTo>
                    <a:pt x="177" y="477"/>
                  </a:lnTo>
                  <a:lnTo>
                    <a:pt x="180" y="476"/>
                  </a:lnTo>
                  <a:lnTo>
                    <a:pt x="184" y="477"/>
                  </a:lnTo>
                  <a:lnTo>
                    <a:pt x="186" y="479"/>
                  </a:lnTo>
                  <a:lnTo>
                    <a:pt x="186" y="481"/>
                  </a:lnTo>
                  <a:lnTo>
                    <a:pt x="188" y="483"/>
                  </a:lnTo>
                  <a:lnTo>
                    <a:pt x="193" y="481"/>
                  </a:lnTo>
                  <a:lnTo>
                    <a:pt x="197" y="479"/>
                  </a:lnTo>
                  <a:lnTo>
                    <a:pt x="202" y="477"/>
                  </a:lnTo>
                  <a:lnTo>
                    <a:pt x="207" y="474"/>
                  </a:lnTo>
                  <a:lnTo>
                    <a:pt x="214" y="472"/>
                  </a:lnTo>
                  <a:lnTo>
                    <a:pt x="216" y="471"/>
                  </a:lnTo>
                  <a:lnTo>
                    <a:pt x="219" y="470"/>
                  </a:lnTo>
                  <a:lnTo>
                    <a:pt x="223" y="469"/>
                  </a:lnTo>
                  <a:lnTo>
                    <a:pt x="227" y="468"/>
                  </a:lnTo>
                  <a:lnTo>
                    <a:pt x="232" y="467"/>
                  </a:lnTo>
                  <a:lnTo>
                    <a:pt x="233" y="466"/>
                  </a:lnTo>
                  <a:lnTo>
                    <a:pt x="234" y="463"/>
                  </a:lnTo>
                  <a:lnTo>
                    <a:pt x="235" y="461"/>
                  </a:lnTo>
                  <a:lnTo>
                    <a:pt x="236" y="460"/>
                  </a:lnTo>
                  <a:lnTo>
                    <a:pt x="240" y="460"/>
                  </a:lnTo>
                  <a:lnTo>
                    <a:pt x="242" y="461"/>
                  </a:lnTo>
                  <a:lnTo>
                    <a:pt x="244" y="461"/>
                  </a:lnTo>
                  <a:lnTo>
                    <a:pt x="246" y="459"/>
                  </a:lnTo>
                  <a:lnTo>
                    <a:pt x="249" y="456"/>
                  </a:lnTo>
                  <a:lnTo>
                    <a:pt x="250" y="450"/>
                  </a:lnTo>
                  <a:lnTo>
                    <a:pt x="251" y="448"/>
                  </a:lnTo>
                  <a:lnTo>
                    <a:pt x="253" y="448"/>
                  </a:lnTo>
                  <a:lnTo>
                    <a:pt x="256" y="449"/>
                  </a:lnTo>
                  <a:lnTo>
                    <a:pt x="258" y="451"/>
                  </a:lnTo>
                  <a:lnTo>
                    <a:pt x="261" y="455"/>
                  </a:lnTo>
                  <a:lnTo>
                    <a:pt x="264" y="459"/>
                  </a:lnTo>
                  <a:lnTo>
                    <a:pt x="267" y="465"/>
                  </a:lnTo>
                  <a:lnTo>
                    <a:pt x="270" y="466"/>
                  </a:lnTo>
                  <a:lnTo>
                    <a:pt x="276" y="471"/>
                  </a:lnTo>
                  <a:lnTo>
                    <a:pt x="278" y="473"/>
                  </a:lnTo>
                  <a:lnTo>
                    <a:pt x="282" y="476"/>
                  </a:lnTo>
                  <a:lnTo>
                    <a:pt x="284" y="480"/>
                  </a:lnTo>
                  <a:lnTo>
                    <a:pt x="287" y="487"/>
                  </a:lnTo>
                  <a:lnTo>
                    <a:pt x="292" y="492"/>
                  </a:lnTo>
                  <a:lnTo>
                    <a:pt x="296" y="497"/>
                  </a:lnTo>
                  <a:lnTo>
                    <a:pt x="301" y="501"/>
                  </a:lnTo>
                  <a:lnTo>
                    <a:pt x="303" y="507"/>
                  </a:lnTo>
                  <a:lnTo>
                    <a:pt x="306" y="510"/>
                  </a:lnTo>
                  <a:lnTo>
                    <a:pt x="313" y="511"/>
                  </a:lnTo>
                  <a:lnTo>
                    <a:pt x="319" y="513"/>
                  </a:lnTo>
                  <a:lnTo>
                    <a:pt x="324" y="513"/>
                  </a:lnTo>
                  <a:lnTo>
                    <a:pt x="327" y="514"/>
                  </a:lnTo>
                  <a:lnTo>
                    <a:pt x="330" y="516"/>
                  </a:lnTo>
                  <a:lnTo>
                    <a:pt x="334" y="520"/>
                  </a:lnTo>
                  <a:lnTo>
                    <a:pt x="342" y="528"/>
                  </a:lnTo>
                  <a:lnTo>
                    <a:pt x="345" y="532"/>
                  </a:lnTo>
                  <a:lnTo>
                    <a:pt x="348" y="538"/>
                  </a:lnTo>
                  <a:lnTo>
                    <a:pt x="353" y="542"/>
                  </a:lnTo>
                  <a:lnTo>
                    <a:pt x="356" y="547"/>
                  </a:lnTo>
                  <a:lnTo>
                    <a:pt x="362" y="551"/>
                  </a:lnTo>
                  <a:lnTo>
                    <a:pt x="365" y="554"/>
                  </a:lnTo>
                  <a:lnTo>
                    <a:pt x="365" y="552"/>
                  </a:lnTo>
                  <a:lnTo>
                    <a:pt x="368" y="551"/>
                  </a:lnTo>
                  <a:lnTo>
                    <a:pt x="372" y="550"/>
                  </a:lnTo>
                  <a:lnTo>
                    <a:pt x="375" y="549"/>
                  </a:lnTo>
                  <a:lnTo>
                    <a:pt x="377" y="548"/>
                  </a:lnTo>
                  <a:lnTo>
                    <a:pt x="378" y="545"/>
                  </a:lnTo>
                  <a:lnTo>
                    <a:pt x="379" y="543"/>
                  </a:lnTo>
                  <a:lnTo>
                    <a:pt x="381" y="543"/>
                  </a:lnTo>
                  <a:lnTo>
                    <a:pt x="385" y="544"/>
                  </a:lnTo>
                  <a:lnTo>
                    <a:pt x="388" y="544"/>
                  </a:lnTo>
                  <a:lnTo>
                    <a:pt x="388" y="541"/>
                  </a:lnTo>
                  <a:lnTo>
                    <a:pt x="386" y="539"/>
                  </a:lnTo>
                  <a:lnTo>
                    <a:pt x="389" y="539"/>
                  </a:lnTo>
                  <a:lnTo>
                    <a:pt x="394" y="540"/>
                  </a:lnTo>
                  <a:lnTo>
                    <a:pt x="399" y="542"/>
                  </a:lnTo>
                  <a:lnTo>
                    <a:pt x="404" y="543"/>
                  </a:lnTo>
                  <a:lnTo>
                    <a:pt x="406" y="541"/>
                  </a:lnTo>
                  <a:lnTo>
                    <a:pt x="409" y="539"/>
                  </a:lnTo>
                  <a:lnTo>
                    <a:pt x="412" y="538"/>
                  </a:lnTo>
                  <a:lnTo>
                    <a:pt x="415" y="537"/>
                  </a:lnTo>
                  <a:lnTo>
                    <a:pt x="418" y="536"/>
                  </a:lnTo>
                  <a:lnTo>
                    <a:pt x="421" y="531"/>
                  </a:lnTo>
                  <a:lnTo>
                    <a:pt x="423" y="528"/>
                  </a:lnTo>
                  <a:lnTo>
                    <a:pt x="425" y="524"/>
                  </a:lnTo>
                  <a:lnTo>
                    <a:pt x="425" y="522"/>
                  </a:lnTo>
                  <a:lnTo>
                    <a:pt x="427" y="521"/>
                  </a:lnTo>
                  <a:lnTo>
                    <a:pt x="427" y="519"/>
                  </a:lnTo>
                  <a:lnTo>
                    <a:pt x="424" y="517"/>
                  </a:lnTo>
                  <a:lnTo>
                    <a:pt x="423" y="515"/>
                  </a:lnTo>
                  <a:lnTo>
                    <a:pt x="421" y="512"/>
                  </a:lnTo>
                  <a:lnTo>
                    <a:pt x="422" y="509"/>
                  </a:lnTo>
                  <a:lnTo>
                    <a:pt x="425" y="508"/>
                  </a:lnTo>
                  <a:lnTo>
                    <a:pt x="427" y="509"/>
                  </a:lnTo>
                  <a:lnTo>
                    <a:pt x="433" y="511"/>
                  </a:lnTo>
                  <a:lnTo>
                    <a:pt x="438" y="513"/>
                  </a:lnTo>
                  <a:lnTo>
                    <a:pt x="446" y="519"/>
                  </a:lnTo>
                  <a:lnTo>
                    <a:pt x="455" y="524"/>
                  </a:lnTo>
                  <a:lnTo>
                    <a:pt x="461" y="527"/>
                  </a:lnTo>
                  <a:lnTo>
                    <a:pt x="465" y="532"/>
                  </a:lnTo>
                  <a:lnTo>
                    <a:pt x="471" y="536"/>
                  </a:lnTo>
                  <a:lnTo>
                    <a:pt x="476" y="541"/>
                  </a:lnTo>
                  <a:lnTo>
                    <a:pt x="482" y="545"/>
                  </a:lnTo>
                  <a:lnTo>
                    <a:pt x="487" y="551"/>
                  </a:lnTo>
                  <a:lnTo>
                    <a:pt x="492" y="555"/>
                  </a:lnTo>
                  <a:lnTo>
                    <a:pt x="491" y="550"/>
                  </a:lnTo>
                  <a:lnTo>
                    <a:pt x="491" y="546"/>
                  </a:lnTo>
                  <a:lnTo>
                    <a:pt x="491" y="541"/>
                  </a:lnTo>
                  <a:lnTo>
                    <a:pt x="492" y="534"/>
                  </a:lnTo>
                  <a:lnTo>
                    <a:pt x="493" y="527"/>
                  </a:lnTo>
                  <a:lnTo>
                    <a:pt x="495" y="521"/>
                  </a:lnTo>
                  <a:lnTo>
                    <a:pt x="497" y="516"/>
                  </a:lnTo>
                  <a:lnTo>
                    <a:pt x="501" y="510"/>
                  </a:lnTo>
                  <a:lnTo>
                    <a:pt x="505" y="504"/>
                  </a:lnTo>
                  <a:lnTo>
                    <a:pt x="506" y="500"/>
                  </a:lnTo>
                  <a:lnTo>
                    <a:pt x="508" y="495"/>
                  </a:lnTo>
                  <a:lnTo>
                    <a:pt x="508" y="493"/>
                  </a:lnTo>
                  <a:lnTo>
                    <a:pt x="509" y="491"/>
                  </a:lnTo>
                  <a:lnTo>
                    <a:pt x="509" y="489"/>
                  </a:lnTo>
                  <a:lnTo>
                    <a:pt x="509" y="484"/>
                  </a:lnTo>
                  <a:lnTo>
                    <a:pt x="513" y="481"/>
                  </a:lnTo>
                  <a:lnTo>
                    <a:pt x="516" y="477"/>
                  </a:lnTo>
                  <a:lnTo>
                    <a:pt x="521" y="474"/>
                  </a:lnTo>
                  <a:lnTo>
                    <a:pt x="527" y="469"/>
                  </a:lnTo>
                  <a:lnTo>
                    <a:pt x="540" y="457"/>
                  </a:lnTo>
                  <a:lnTo>
                    <a:pt x="543" y="454"/>
                  </a:lnTo>
                  <a:lnTo>
                    <a:pt x="545" y="452"/>
                  </a:lnTo>
                  <a:lnTo>
                    <a:pt x="546" y="449"/>
                  </a:lnTo>
                  <a:lnTo>
                    <a:pt x="549" y="445"/>
                  </a:lnTo>
                  <a:lnTo>
                    <a:pt x="552" y="441"/>
                  </a:lnTo>
                  <a:lnTo>
                    <a:pt x="554" y="436"/>
                  </a:lnTo>
                  <a:lnTo>
                    <a:pt x="554" y="432"/>
                  </a:lnTo>
                  <a:lnTo>
                    <a:pt x="554" y="428"/>
                  </a:lnTo>
                  <a:lnTo>
                    <a:pt x="554" y="426"/>
                  </a:lnTo>
                  <a:lnTo>
                    <a:pt x="554" y="422"/>
                  </a:lnTo>
                  <a:lnTo>
                    <a:pt x="554" y="415"/>
                  </a:lnTo>
                  <a:lnTo>
                    <a:pt x="554" y="411"/>
                  </a:lnTo>
                  <a:lnTo>
                    <a:pt x="555" y="408"/>
                  </a:lnTo>
                  <a:lnTo>
                    <a:pt x="558" y="403"/>
                  </a:lnTo>
                  <a:lnTo>
                    <a:pt x="561" y="398"/>
                  </a:lnTo>
                  <a:lnTo>
                    <a:pt x="563" y="395"/>
                  </a:lnTo>
                  <a:lnTo>
                    <a:pt x="565" y="394"/>
                  </a:lnTo>
                  <a:lnTo>
                    <a:pt x="567" y="392"/>
                  </a:lnTo>
                  <a:lnTo>
                    <a:pt x="571" y="387"/>
                  </a:lnTo>
                  <a:lnTo>
                    <a:pt x="575" y="381"/>
                  </a:lnTo>
                  <a:lnTo>
                    <a:pt x="575" y="379"/>
                  </a:lnTo>
                  <a:lnTo>
                    <a:pt x="577" y="373"/>
                  </a:lnTo>
                  <a:lnTo>
                    <a:pt x="581" y="373"/>
                  </a:lnTo>
                  <a:lnTo>
                    <a:pt x="584" y="372"/>
                  </a:lnTo>
                  <a:lnTo>
                    <a:pt x="587" y="370"/>
                  </a:lnTo>
                  <a:lnTo>
                    <a:pt x="590" y="369"/>
                  </a:lnTo>
                  <a:lnTo>
                    <a:pt x="593" y="369"/>
                  </a:lnTo>
                  <a:lnTo>
                    <a:pt x="595" y="367"/>
                  </a:lnTo>
                  <a:lnTo>
                    <a:pt x="595" y="364"/>
                  </a:lnTo>
                  <a:lnTo>
                    <a:pt x="597" y="361"/>
                  </a:lnTo>
                  <a:lnTo>
                    <a:pt x="601" y="360"/>
                  </a:lnTo>
                  <a:lnTo>
                    <a:pt x="606" y="361"/>
                  </a:lnTo>
                  <a:lnTo>
                    <a:pt x="607" y="361"/>
                  </a:lnTo>
                  <a:lnTo>
                    <a:pt x="609" y="361"/>
                  </a:lnTo>
                  <a:lnTo>
                    <a:pt x="612" y="361"/>
                  </a:lnTo>
                  <a:lnTo>
                    <a:pt x="614" y="361"/>
                  </a:lnTo>
                  <a:lnTo>
                    <a:pt x="616" y="361"/>
                  </a:lnTo>
                  <a:lnTo>
                    <a:pt x="618" y="361"/>
                  </a:lnTo>
                  <a:lnTo>
                    <a:pt x="622" y="361"/>
                  </a:lnTo>
                  <a:lnTo>
                    <a:pt x="626" y="362"/>
                  </a:lnTo>
                  <a:lnTo>
                    <a:pt x="630" y="363"/>
                  </a:lnTo>
                  <a:lnTo>
                    <a:pt x="634" y="364"/>
                  </a:lnTo>
                  <a:lnTo>
                    <a:pt x="637" y="366"/>
                  </a:lnTo>
                  <a:lnTo>
                    <a:pt x="641" y="368"/>
                  </a:lnTo>
                  <a:lnTo>
                    <a:pt x="644" y="370"/>
                  </a:lnTo>
                  <a:lnTo>
                    <a:pt x="646" y="370"/>
                  </a:lnTo>
                  <a:lnTo>
                    <a:pt x="647" y="370"/>
                  </a:lnTo>
                  <a:lnTo>
                    <a:pt x="649" y="366"/>
                  </a:lnTo>
                  <a:lnTo>
                    <a:pt x="650" y="360"/>
                  </a:lnTo>
                  <a:lnTo>
                    <a:pt x="651" y="353"/>
                  </a:lnTo>
                  <a:lnTo>
                    <a:pt x="652" y="347"/>
                  </a:lnTo>
                  <a:lnTo>
                    <a:pt x="652" y="347"/>
                  </a:lnTo>
                  <a:lnTo>
                    <a:pt x="651" y="345"/>
                  </a:lnTo>
                  <a:lnTo>
                    <a:pt x="652" y="342"/>
                  </a:lnTo>
                  <a:lnTo>
                    <a:pt x="654" y="338"/>
                  </a:lnTo>
                  <a:lnTo>
                    <a:pt x="658" y="329"/>
                  </a:lnTo>
                  <a:lnTo>
                    <a:pt x="662" y="323"/>
                  </a:lnTo>
                  <a:lnTo>
                    <a:pt x="665" y="319"/>
                  </a:lnTo>
                  <a:lnTo>
                    <a:pt x="666" y="316"/>
                  </a:lnTo>
                  <a:lnTo>
                    <a:pt x="666" y="316"/>
                  </a:lnTo>
                  <a:lnTo>
                    <a:pt x="667" y="317"/>
                  </a:lnTo>
                  <a:lnTo>
                    <a:pt x="668" y="318"/>
                  </a:lnTo>
                  <a:lnTo>
                    <a:pt x="672" y="318"/>
                  </a:lnTo>
                  <a:lnTo>
                    <a:pt x="677" y="319"/>
                  </a:lnTo>
                  <a:lnTo>
                    <a:pt x="686" y="318"/>
                  </a:lnTo>
                  <a:lnTo>
                    <a:pt x="690" y="316"/>
                  </a:lnTo>
                  <a:lnTo>
                    <a:pt x="693" y="311"/>
                  </a:lnTo>
                  <a:lnTo>
                    <a:pt x="694" y="310"/>
                  </a:lnTo>
                  <a:lnTo>
                    <a:pt x="696" y="307"/>
                  </a:lnTo>
                  <a:lnTo>
                    <a:pt x="701" y="302"/>
                  </a:lnTo>
                  <a:lnTo>
                    <a:pt x="703" y="299"/>
                  </a:lnTo>
                  <a:lnTo>
                    <a:pt x="701" y="297"/>
                  </a:lnTo>
                  <a:lnTo>
                    <a:pt x="707" y="289"/>
                  </a:lnTo>
                  <a:lnTo>
                    <a:pt x="708" y="287"/>
                  </a:lnTo>
                  <a:lnTo>
                    <a:pt x="709" y="286"/>
                  </a:lnTo>
                  <a:lnTo>
                    <a:pt x="709" y="283"/>
                  </a:lnTo>
                  <a:lnTo>
                    <a:pt x="712" y="280"/>
                  </a:lnTo>
                  <a:lnTo>
                    <a:pt x="714" y="279"/>
                  </a:lnTo>
                  <a:lnTo>
                    <a:pt x="714" y="278"/>
                  </a:lnTo>
                  <a:lnTo>
                    <a:pt x="714" y="277"/>
                  </a:lnTo>
                  <a:lnTo>
                    <a:pt x="715" y="276"/>
                  </a:lnTo>
                  <a:lnTo>
                    <a:pt x="717" y="276"/>
                  </a:lnTo>
                  <a:lnTo>
                    <a:pt x="720" y="276"/>
                  </a:lnTo>
                  <a:lnTo>
                    <a:pt x="723" y="277"/>
                  </a:lnTo>
                  <a:lnTo>
                    <a:pt x="726" y="276"/>
                  </a:lnTo>
                  <a:lnTo>
                    <a:pt x="727" y="275"/>
                  </a:lnTo>
                  <a:lnTo>
                    <a:pt x="729" y="275"/>
                  </a:lnTo>
                  <a:lnTo>
                    <a:pt x="730" y="272"/>
                  </a:lnTo>
                  <a:lnTo>
                    <a:pt x="730" y="271"/>
                  </a:lnTo>
                  <a:lnTo>
                    <a:pt x="733" y="270"/>
                  </a:lnTo>
                  <a:lnTo>
                    <a:pt x="739" y="272"/>
                  </a:lnTo>
                  <a:lnTo>
                    <a:pt x="745" y="273"/>
                  </a:lnTo>
                  <a:lnTo>
                    <a:pt x="747" y="272"/>
                  </a:lnTo>
                  <a:lnTo>
                    <a:pt x="751" y="272"/>
                  </a:lnTo>
                  <a:lnTo>
                    <a:pt x="756" y="270"/>
                  </a:lnTo>
                  <a:lnTo>
                    <a:pt x="758" y="269"/>
                  </a:lnTo>
                  <a:lnTo>
                    <a:pt x="760" y="267"/>
                  </a:lnTo>
                  <a:lnTo>
                    <a:pt x="761" y="269"/>
                  </a:lnTo>
                  <a:lnTo>
                    <a:pt x="762" y="268"/>
                  </a:lnTo>
                  <a:lnTo>
                    <a:pt x="762" y="265"/>
                  </a:lnTo>
                  <a:lnTo>
                    <a:pt x="766" y="263"/>
                  </a:lnTo>
                  <a:lnTo>
                    <a:pt x="771" y="260"/>
                  </a:lnTo>
                  <a:lnTo>
                    <a:pt x="774" y="258"/>
                  </a:lnTo>
                  <a:lnTo>
                    <a:pt x="778" y="256"/>
                  </a:lnTo>
                  <a:lnTo>
                    <a:pt x="782" y="254"/>
                  </a:lnTo>
                  <a:lnTo>
                    <a:pt x="784" y="256"/>
                  </a:lnTo>
                  <a:lnTo>
                    <a:pt x="787" y="253"/>
                  </a:lnTo>
                  <a:lnTo>
                    <a:pt x="791" y="250"/>
                  </a:lnTo>
                  <a:lnTo>
                    <a:pt x="791" y="248"/>
                  </a:lnTo>
                  <a:lnTo>
                    <a:pt x="803" y="242"/>
                  </a:lnTo>
                  <a:lnTo>
                    <a:pt x="809" y="238"/>
                  </a:lnTo>
                  <a:lnTo>
                    <a:pt x="810" y="238"/>
                  </a:lnTo>
                  <a:lnTo>
                    <a:pt x="813" y="239"/>
                  </a:lnTo>
                  <a:lnTo>
                    <a:pt x="817" y="238"/>
                  </a:lnTo>
                  <a:lnTo>
                    <a:pt x="820" y="236"/>
                  </a:lnTo>
                  <a:lnTo>
                    <a:pt x="820" y="232"/>
                  </a:lnTo>
                  <a:lnTo>
                    <a:pt x="826" y="231"/>
                  </a:lnTo>
                  <a:lnTo>
                    <a:pt x="833" y="230"/>
                  </a:lnTo>
                  <a:lnTo>
                    <a:pt x="837" y="229"/>
                  </a:lnTo>
                  <a:lnTo>
                    <a:pt x="837" y="229"/>
                  </a:lnTo>
                  <a:lnTo>
                    <a:pt x="838" y="230"/>
                  </a:lnTo>
                  <a:lnTo>
                    <a:pt x="838" y="228"/>
                  </a:lnTo>
                  <a:lnTo>
                    <a:pt x="845" y="226"/>
                  </a:lnTo>
                  <a:lnTo>
                    <a:pt x="851" y="222"/>
                  </a:lnTo>
                  <a:lnTo>
                    <a:pt x="856" y="219"/>
                  </a:lnTo>
                  <a:lnTo>
                    <a:pt x="860" y="216"/>
                  </a:lnTo>
                  <a:lnTo>
                    <a:pt x="866" y="211"/>
                  </a:lnTo>
                  <a:lnTo>
                    <a:pt x="870" y="208"/>
                  </a:lnTo>
                  <a:lnTo>
                    <a:pt x="873" y="208"/>
                  </a:lnTo>
                  <a:lnTo>
                    <a:pt x="875" y="208"/>
                  </a:lnTo>
                  <a:lnTo>
                    <a:pt x="877" y="206"/>
                  </a:lnTo>
                  <a:lnTo>
                    <a:pt x="880" y="205"/>
                  </a:lnTo>
                  <a:lnTo>
                    <a:pt x="884" y="204"/>
                  </a:lnTo>
                  <a:lnTo>
                    <a:pt x="884" y="202"/>
                  </a:lnTo>
                  <a:lnTo>
                    <a:pt x="889" y="201"/>
                  </a:lnTo>
                  <a:lnTo>
                    <a:pt x="894" y="200"/>
                  </a:lnTo>
                  <a:lnTo>
                    <a:pt x="897" y="199"/>
                  </a:lnTo>
                  <a:lnTo>
                    <a:pt x="898" y="202"/>
                  </a:lnTo>
                  <a:lnTo>
                    <a:pt x="898" y="202"/>
                  </a:lnTo>
                  <a:lnTo>
                    <a:pt x="906" y="199"/>
                  </a:lnTo>
                  <a:lnTo>
                    <a:pt x="907" y="199"/>
                  </a:lnTo>
                  <a:lnTo>
                    <a:pt x="907" y="196"/>
                  </a:lnTo>
                  <a:lnTo>
                    <a:pt x="913" y="193"/>
                  </a:lnTo>
                  <a:lnTo>
                    <a:pt x="918" y="190"/>
                  </a:lnTo>
                  <a:lnTo>
                    <a:pt x="923" y="188"/>
                  </a:lnTo>
                  <a:lnTo>
                    <a:pt x="929" y="184"/>
                  </a:lnTo>
                  <a:lnTo>
                    <a:pt x="930" y="184"/>
                  </a:lnTo>
                  <a:lnTo>
                    <a:pt x="940" y="176"/>
                  </a:lnTo>
                  <a:lnTo>
                    <a:pt x="944" y="173"/>
                  </a:lnTo>
                  <a:lnTo>
                    <a:pt x="946" y="174"/>
                  </a:lnTo>
                  <a:lnTo>
                    <a:pt x="950" y="169"/>
                  </a:lnTo>
                  <a:lnTo>
                    <a:pt x="956" y="167"/>
                  </a:lnTo>
                  <a:lnTo>
                    <a:pt x="963" y="165"/>
                  </a:lnTo>
                  <a:lnTo>
                    <a:pt x="967" y="160"/>
                  </a:lnTo>
                  <a:lnTo>
                    <a:pt x="968" y="159"/>
                  </a:lnTo>
                  <a:lnTo>
                    <a:pt x="970" y="158"/>
                  </a:lnTo>
                  <a:lnTo>
                    <a:pt x="969" y="157"/>
                  </a:lnTo>
                  <a:lnTo>
                    <a:pt x="974" y="155"/>
                  </a:lnTo>
                  <a:lnTo>
                    <a:pt x="983" y="149"/>
                  </a:lnTo>
                  <a:lnTo>
                    <a:pt x="991" y="144"/>
                  </a:lnTo>
                  <a:lnTo>
                    <a:pt x="998" y="138"/>
                  </a:lnTo>
                  <a:lnTo>
                    <a:pt x="1003" y="136"/>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78" name="Google Shape;1578;p59" descr="{&quot;Key&quot;:&quot;isiolo&quot;,&quot;Name&quot;:&quot;Isiolo&quot;,&quot;Value&quot;:9.0,&quot;Formula&quot;:&quot;9&quot;,&quot;Text&quot;:&quot;9&quot;,&quot;OfficeApplication&quot;:1,&quot;HasValue&quot;:true}"/>
            <p:cNvSpPr/>
            <p:nvPr/>
          </p:nvSpPr>
          <p:spPr>
            <a:xfrm>
              <a:off x="2626700" y="2445591"/>
              <a:ext cx="1412114" cy="1173641"/>
            </a:xfrm>
            <a:custGeom>
              <a:avLst/>
              <a:gdLst/>
              <a:ahLst/>
              <a:cxnLst/>
              <a:rect l="l" t="t" r="r" b="b"/>
              <a:pathLst>
                <a:path w="2363" h="1957" extrusionOk="0">
                  <a:moveTo>
                    <a:pt x="56" y="1215"/>
                  </a:moveTo>
                  <a:lnTo>
                    <a:pt x="58" y="1214"/>
                  </a:lnTo>
                  <a:lnTo>
                    <a:pt x="60" y="1220"/>
                  </a:lnTo>
                  <a:lnTo>
                    <a:pt x="56" y="1234"/>
                  </a:lnTo>
                  <a:lnTo>
                    <a:pt x="53" y="1250"/>
                  </a:lnTo>
                  <a:lnTo>
                    <a:pt x="53" y="1257"/>
                  </a:lnTo>
                  <a:lnTo>
                    <a:pt x="53" y="1269"/>
                  </a:lnTo>
                  <a:lnTo>
                    <a:pt x="51" y="1279"/>
                  </a:lnTo>
                  <a:lnTo>
                    <a:pt x="45" y="1285"/>
                  </a:lnTo>
                  <a:lnTo>
                    <a:pt x="41" y="1291"/>
                  </a:lnTo>
                  <a:lnTo>
                    <a:pt x="42" y="1300"/>
                  </a:lnTo>
                  <a:lnTo>
                    <a:pt x="41" y="1307"/>
                  </a:lnTo>
                  <a:lnTo>
                    <a:pt x="32" y="1309"/>
                  </a:lnTo>
                  <a:lnTo>
                    <a:pt x="28" y="1316"/>
                  </a:lnTo>
                  <a:lnTo>
                    <a:pt x="23" y="1320"/>
                  </a:lnTo>
                  <a:lnTo>
                    <a:pt x="22" y="1325"/>
                  </a:lnTo>
                  <a:lnTo>
                    <a:pt x="20" y="1328"/>
                  </a:lnTo>
                  <a:lnTo>
                    <a:pt x="14" y="1329"/>
                  </a:lnTo>
                  <a:lnTo>
                    <a:pt x="10" y="1336"/>
                  </a:lnTo>
                  <a:lnTo>
                    <a:pt x="6" y="1339"/>
                  </a:lnTo>
                  <a:lnTo>
                    <a:pt x="2" y="1345"/>
                  </a:lnTo>
                  <a:lnTo>
                    <a:pt x="1" y="1352"/>
                  </a:lnTo>
                  <a:lnTo>
                    <a:pt x="0" y="1361"/>
                  </a:lnTo>
                  <a:lnTo>
                    <a:pt x="7" y="1362"/>
                  </a:lnTo>
                  <a:lnTo>
                    <a:pt x="100" y="1373"/>
                  </a:lnTo>
                  <a:lnTo>
                    <a:pt x="112" y="1375"/>
                  </a:lnTo>
                  <a:lnTo>
                    <a:pt x="177" y="1381"/>
                  </a:lnTo>
                  <a:lnTo>
                    <a:pt x="177" y="1385"/>
                  </a:lnTo>
                  <a:lnTo>
                    <a:pt x="241" y="1391"/>
                  </a:lnTo>
                  <a:lnTo>
                    <a:pt x="243" y="1389"/>
                  </a:lnTo>
                  <a:lnTo>
                    <a:pt x="295" y="1397"/>
                  </a:lnTo>
                  <a:lnTo>
                    <a:pt x="307" y="1397"/>
                  </a:lnTo>
                  <a:lnTo>
                    <a:pt x="307" y="1398"/>
                  </a:lnTo>
                  <a:lnTo>
                    <a:pt x="461" y="1416"/>
                  </a:lnTo>
                  <a:lnTo>
                    <a:pt x="456" y="1426"/>
                  </a:lnTo>
                  <a:lnTo>
                    <a:pt x="451" y="1447"/>
                  </a:lnTo>
                  <a:lnTo>
                    <a:pt x="449" y="1466"/>
                  </a:lnTo>
                  <a:lnTo>
                    <a:pt x="449" y="1474"/>
                  </a:lnTo>
                  <a:lnTo>
                    <a:pt x="450" y="1485"/>
                  </a:lnTo>
                  <a:lnTo>
                    <a:pt x="451" y="1493"/>
                  </a:lnTo>
                  <a:lnTo>
                    <a:pt x="448" y="1497"/>
                  </a:lnTo>
                  <a:lnTo>
                    <a:pt x="447" y="1505"/>
                  </a:lnTo>
                  <a:lnTo>
                    <a:pt x="459" y="1516"/>
                  </a:lnTo>
                  <a:lnTo>
                    <a:pt x="462" y="1528"/>
                  </a:lnTo>
                  <a:lnTo>
                    <a:pt x="471" y="1539"/>
                  </a:lnTo>
                  <a:lnTo>
                    <a:pt x="479" y="1554"/>
                  </a:lnTo>
                  <a:lnTo>
                    <a:pt x="485" y="1562"/>
                  </a:lnTo>
                  <a:lnTo>
                    <a:pt x="484" y="1582"/>
                  </a:lnTo>
                  <a:lnTo>
                    <a:pt x="486" y="1603"/>
                  </a:lnTo>
                  <a:lnTo>
                    <a:pt x="481" y="1617"/>
                  </a:lnTo>
                  <a:lnTo>
                    <a:pt x="481" y="1621"/>
                  </a:lnTo>
                  <a:lnTo>
                    <a:pt x="475" y="1631"/>
                  </a:lnTo>
                  <a:lnTo>
                    <a:pt x="488" y="1627"/>
                  </a:lnTo>
                  <a:lnTo>
                    <a:pt x="490" y="1625"/>
                  </a:lnTo>
                  <a:lnTo>
                    <a:pt x="494" y="1620"/>
                  </a:lnTo>
                  <a:lnTo>
                    <a:pt x="495" y="1616"/>
                  </a:lnTo>
                  <a:lnTo>
                    <a:pt x="508" y="1615"/>
                  </a:lnTo>
                  <a:lnTo>
                    <a:pt x="518" y="1615"/>
                  </a:lnTo>
                  <a:lnTo>
                    <a:pt x="545" y="1626"/>
                  </a:lnTo>
                  <a:lnTo>
                    <a:pt x="554" y="1630"/>
                  </a:lnTo>
                  <a:lnTo>
                    <a:pt x="613" y="1646"/>
                  </a:lnTo>
                  <a:lnTo>
                    <a:pt x="615" y="1643"/>
                  </a:lnTo>
                  <a:lnTo>
                    <a:pt x="618" y="1639"/>
                  </a:lnTo>
                  <a:lnTo>
                    <a:pt x="621" y="1635"/>
                  </a:lnTo>
                  <a:lnTo>
                    <a:pt x="622" y="1631"/>
                  </a:lnTo>
                  <a:lnTo>
                    <a:pt x="622" y="1629"/>
                  </a:lnTo>
                  <a:lnTo>
                    <a:pt x="621" y="1627"/>
                  </a:lnTo>
                  <a:lnTo>
                    <a:pt x="622" y="1624"/>
                  </a:lnTo>
                  <a:lnTo>
                    <a:pt x="624" y="1617"/>
                  </a:lnTo>
                  <a:lnTo>
                    <a:pt x="624" y="1612"/>
                  </a:lnTo>
                  <a:lnTo>
                    <a:pt x="622" y="1606"/>
                  </a:lnTo>
                  <a:lnTo>
                    <a:pt x="622" y="1606"/>
                  </a:lnTo>
                  <a:lnTo>
                    <a:pt x="623" y="1602"/>
                  </a:lnTo>
                  <a:lnTo>
                    <a:pt x="623" y="1600"/>
                  </a:lnTo>
                  <a:lnTo>
                    <a:pt x="624" y="1597"/>
                  </a:lnTo>
                  <a:lnTo>
                    <a:pt x="627" y="1594"/>
                  </a:lnTo>
                  <a:lnTo>
                    <a:pt x="630" y="1587"/>
                  </a:lnTo>
                  <a:lnTo>
                    <a:pt x="647" y="1586"/>
                  </a:lnTo>
                  <a:lnTo>
                    <a:pt x="655" y="1588"/>
                  </a:lnTo>
                  <a:lnTo>
                    <a:pt x="674" y="1566"/>
                  </a:lnTo>
                  <a:lnTo>
                    <a:pt x="673" y="1556"/>
                  </a:lnTo>
                  <a:lnTo>
                    <a:pt x="683" y="1553"/>
                  </a:lnTo>
                  <a:lnTo>
                    <a:pt x="696" y="1549"/>
                  </a:lnTo>
                  <a:lnTo>
                    <a:pt x="682" y="1442"/>
                  </a:lnTo>
                  <a:lnTo>
                    <a:pt x="692" y="1438"/>
                  </a:lnTo>
                  <a:lnTo>
                    <a:pt x="719" y="1428"/>
                  </a:lnTo>
                  <a:lnTo>
                    <a:pt x="751" y="1424"/>
                  </a:lnTo>
                  <a:lnTo>
                    <a:pt x="768" y="1410"/>
                  </a:lnTo>
                  <a:lnTo>
                    <a:pt x="790" y="1402"/>
                  </a:lnTo>
                  <a:lnTo>
                    <a:pt x="806" y="1396"/>
                  </a:lnTo>
                  <a:lnTo>
                    <a:pt x="876" y="1371"/>
                  </a:lnTo>
                  <a:lnTo>
                    <a:pt x="900" y="1360"/>
                  </a:lnTo>
                  <a:lnTo>
                    <a:pt x="901" y="1366"/>
                  </a:lnTo>
                  <a:lnTo>
                    <a:pt x="913" y="1359"/>
                  </a:lnTo>
                  <a:lnTo>
                    <a:pt x="947" y="1344"/>
                  </a:lnTo>
                  <a:lnTo>
                    <a:pt x="947" y="1344"/>
                  </a:lnTo>
                  <a:lnTo>
                    <a:pt x="946" y="1337"/>
                  </a:lnTo>
                  <a:lnTo>
                    <a:pt x="968" y="1327"/>
                  </a:lnTo>
                  <a:lnTo>
                    <a:pt x="1001" y="1311"/>
                  </a:lnTo>
                  <a:lnTo>
                    <a:pt x="1004" y="1316"/>
                  </a:lnTo>
                  <a:lnTo>
                    <a:pt x="1005" y="1318"/>
                  </a:lnTo>
                  <a:lnTo>
                    <a:pt x="1045" y="1301"/>
                  </a:lnTo>
                  <a:lnTo>
                    <a:pt x="1063" y="1295"/>
                  </a:lnTo>
                  <a:lnTo>
                    <a:pt x="1066" y="1293"/>
                  </a:lnTo>
                  <a:lnTo>
                    <a:pt x="1089" y="1284"/>
                  </a:lnTo>
                  <a:lnTo>
                    <a:pt x="1100" y="1326"/>
                  </a:lnTo>
                  <a:lnTo>
                    <a:pt x="1148" y="1467"/>
                  </a:lnTo>
                  <a:lnTo>
                    <a:pt x="1163" y="1506"/>
                  </a:lnTo>
                  <a:lnTo>
                    <a:pt x="1174" y="1545"/>
                  </a:lnTo>
                  <a:lnTo>
                    <a:pt x="1180" y="1545"/>
                  </a:lnTo>
                  <a:lnTo>
                    <a:pt x="1184" y="1565"/>
                  </a:lnTo>
                  <a:lnTo>
                    <a:pt x="1190" y="1580"/>
                  </a:lnTo>
                  <a:lnTo>
                    <a:pt x="1190" y="1582"/>
                  </a:lnTo>
                  <a:lnTo>
                    <a:pt x="1190" y="1582"/>
                  </a:lnTo>
                  <a:lnTo>
                    <a:pt x="1200" y="1588"/>
                  </a:lnTo>
                  <a:lnTo>
                    <a:pt x="1204" y="1589"/>
                  </a:lnTo>
                  <a:lnTo>
                    <a:pt x="1208" y="1605"/>
                  </a:lnTo>
                  <a:lnTo>
                    <a:pt x="1209" y="1613"/>
                  </a:lnTo>
                  <a:lnTo>
                    <a:pt x="1206" y="1649"/>
                  </a:lnTo>
                  <a:lnTo>
                    <a:pt x="1206" y="1672"/>
                  </a:lnTo>
                  <a:lnTo>
                    <a:pt x="1207" y="1674"/>
                  </a:lnTo>
                  <a:lnTo>
                    <a:pt x="1207" y="1675"/>
                  </a:lnTo>
                  <a:lnTo>
                    <a:pt x="1212" y="1678"/>
                  </a:lnTo>
                  <a:lnTo>
                    <a:pt x="1217" y="1683"/>
                  </a:lnTo>
                  <a:lnTo>
                    <a:pt x="1240" y="1695"/>
                  </a:lnTo>
                  <a:lnTo>
                    <a:pt x="1269" y="1716"/>
                  </a:lnTo>
                  <a:lnTo>
                    <a:pt x="1270" y="1717"/>
                  </a:lnTo>
                  <a:lnTo>
                    <a:pt x="1278" y="1723"/>
                  </a:lnTo>
                  <a:lnTo>
                    <a:pt x="1287" y="1729"/>
                  </a:lnTo>
                  <a:lnTo>
                    <a:pt x="1288" y="1732"/>
                  </a:lnTo>
                  <a:lnTo>
                    <a:pt x="1292" y="1736"/>
                  </a:lnTo>
                  <a:lnTo>
                    <a:pt x="1295" y="1738"/>
                  </a:lnTo>
                  <a:lnTo>
                    <a:pt x="1298" y="1741"/>
                  </a:lnTo>
                  <a:lnTo>
                    <a:pt x="1300" y="1746"/>
                  </a:lnTo>
                  <a:lnTo>
                    <a:pt x="1302" y="1752"/>
                  </a:lnTo>
                  <a:lnTo>
                    <a:pt x="1303" y="1760"/>
                  </a:lnTo>
                  <a:lnTo>
                    <a:pt x="1304" y="1768"/>
                  </a:lnTo>
                  <a:lnTo>
                    <a:pt x="1303" y="1774"/>
                  </a:lnTo>
                  <a:lnTo>
                    <a:pt x="1304" y="1777"/>
                  </a:lnTo>
                  <a:lnTo>
                    <a:pt x="1307" y="1780"/>
                  </a:lnTo>
                  <a:lnTo>
                    <a:pt x="1307" y="1781"/>
                  </a:lnTo>
                  <a:lnTo>
                    <a:pt x="1308" y="1781"/>
                  </a:lnTo>
                  <a:lnTo>
                    <a:pt x="1310" y="1784"/>
                  </a:lnTo>
                  <a:lnTo>
                    <a:pt x="1316" y="1793"/>
                  </a:lnTo>
                  <a:lnTo>
                    <a:pt x="1318" y="1802"/>
                  </a:lnTo>
                  <a:lnTo>
                    <a:pt x="1322" y="1811"/>
                  </a:lnTo>
                  <a:lnTo>
                    <a:pt x="1332" y="1820"/>
                  </a:lnTo>
                  <a:lnTo>
                    <a:pt x="1334" y="1822"/>
                  </a:lnTo>
                  <a:lnTo>
                    <a:pt x="1340" y="1825"/>
                  </a:lnTo>
                  <a:lnTo>
                    <a:pt x="1339" y="1828"/>
                  </a:lnTo>
                  <a:lnTo>
                    <a:pt x="1336" y="1833"/>
                  </a:lnTo>
                  <a:lnTo>
                    <a:pt x="1340" y="1840"/>
                  </a:lnTo>
                  <a:lnTo>
                    <a:pt x="1340" y="1840"/>
                  </a:lnTo>
                  <a:lnTo>
                    <a:pt x="1346" y="1846"/>
                  </a:lnTo>
                  <a:lnTo>
                    <a:pt x="1346" y="1847"/>
                  </a:lnTo>
                  <a:lnTo>
                    <a:pt x="1347" y="1847"/>
                  </a:lnTo>
                  <a:lnTo>
                    <a:pt x="1351" y="1851"/>
                  </a:lnTo>
                  <a:lnTo>
                    <a:pt x="1348" y="1856"/>
                  </a:lnTo>
                  <a:lnTo>
                    <a:pt x="1348" y="1861"/>
                  </a:lnTo>
                  <a:lnTo>
                    <a:pt x="1350" y="1864"/>
                  </a:lnTo>
                  <a:lnTo>
                    <a:pt x="1365" y="1877"/>
                  </a:lnTo>
                  <a:lnTo>
                    <a:pt x="1372" y="1882"/>
                  </a:lnTo>
                  <a:lnTo>
                    <a:pt x="1374" y="1884"/>
                  </a:lnTo>
                  <a:lnTo>
                    <a:pt x="1375" y="1885"/>
                  </a:lnTo>
                  <a:lnTo>
                    <a:pt x="1382" y="1895"/>
                  </a:lnTo>
                  <a:lnTo>
                    <a:pt x="1391" y="1915"/>
                  </a:lnTo>
                  <a:lnTo>
                    <a:pt x="1392" y="1930"/>
                  </a:lnTo>
                  <a:lnTo>
                    <a:pt x="1396" y="1940"/>
                  </a:lnTo>
                  <a:lnTo>
                    <a:pt x="1404" y="1942"/>
                  </a:lnTo>
                  <a:lnTo>
                    <a:pt x="1408" y="1941"/>
                  </a:lnTo>
                  <a:lnTo>
                    <a:pt x="1423" y="1947"/>
                  </a:lnTo>
                  <a:lnTo>
                    <a:pt x="1437" y="1957"/>
                  </a:lnTo>
                  <a:lnTo>
                    <a:pt x="1452" y="1952"/>
                  </a:lnTo>
                  <a:lnTo>
                    <a:pt x="1470" y="1943"/>
                  </a:lnTo>
                  <a:lnTo>
                    <a:pt x="1492" y="1937"/>
                  </a:lnTo>
                  <a:lnTo>
                    <a:pt x="1507" y="1927"/>
                  </a:lnTo>
                  <a:lnTo>
                    <a:pt x="1518" y="1908"/>
                  </a:lnTo>
                  <a:lnTo>
                    <a:pt x="1534" y="1898"/>
                  </a:lnTo>
                  <a:lnTo>
                    <a:pt x="1542" y="1900"/>
                  </a:lnTo>
                  <a:lnTo>
                    <a:pt x="1553" y="1903"/>
                  </a:lnTo>
                  <a:lnTo>
                    <a:pt x="1575" y="1908"/>
                  </a:lnTo>
                  <a:lnTo>
                    <a:pt x="1593" y="1916"/>
                  </a:lnTo>
                  <a:lnTo>
                    <a:pt x="1604" y="1927"/>
                  </a:lnTo>
                  <a:lnTo>
                    <a:pt x="1612" y="1928"/>
                  </a:lnTo>
                  <a:lnTo>
                    <a:pt x="1626" y="1927"/>
                  </a:lnTo>
                  <a:lnTo>
                    <a:pt x="1638" y="1925"/>
                  </a:lnTo>
                  <a:lnTo>
                    <a:pt x="1649" y="1925"/>
                  </a:lnTo>
                  <a:lnTo>
                    <a:pt x="1671" y="1933"/>
                  </a:lnTo>
                  <a:lnTo>
                    <a:pt x="1696" y="1942"/>
                  </a:lnTo>
                  <a:lnTo>
                    <a:pt x="1714" y="1944"/>
                  </a:lnTo>
                  <a:lnTo>
                    <a:pt x="1712" y="1938"/>
                  </a:lnTo>
                  <a:lnTo>
                    <a:pt x="1713" y="1932"/>
                  </a:lnTo>
                  <a:lnTo>
                    <a:pt x="1719" y="1931"/>
                  </a:lnTo>
                  <a:lnTo>
                    <a:pt x="1727" y="1930"/>
                  </a:lnTo>
                  <a:lnTo>
                    <a:pt x="1730" y="1930"/>
                  </a:lnTo>
                  <a:lnTo>
                    <a:pt x="1729" y="1924"/>
                  </a:lnTo>
                  <a:lnTo>
                    <a:pt x="1723" y="1903"/>
                  </a:lnTo>
                  <a:lnTo>
                    <a:pt x="1712" y="1875"/>
                  </a:lnTo>
                  <a:lnTo>
                    <a:pt x="1711" y="1857"/>
                  </a:lnTo>
                  <a:lnTo>
                    <a:pt x="1708" y="1824"/>
                  </a:lnTo>
                  <a:lnTo>
                    <a:pt x="1707" y="1798"/>
                  </a:lnTo>
                  <a:lnTo>
                    <a:pt x="1712" y="1774"/>
                  </a:lnTo>
                  <a:lnTo>
                    <a:pt x="1722" y="1756"/>
                  </a:lnTo>
                  <a:lnTo>
                    <a:pt x="1726" y="1737"/>
                  </a:lnTo>
                  <a:lnTo>
                    <a:pt x="1728" y="1726"/>
                  </a:lnTo>
                  <a:lnTo>
                    <a:pt x="1728" y="1697"/>
                  </a:lnTo>
                  <a:lnTo>
                    <a:pt x="1724" y="1677"/>
                  </a:lnTo>
                  <a:lnTo>
                    <a:pt x="1710" y="1640"/>
                  </a:lnTo>
                  <a:lnTo>
                    <a:pt x="1700" y="1616"/>
                  </a:lnTo>
                  <a:lnTo>
                    <a:pt x="1694" y="1588"/>
                  </a:lnTo>
                  <a:lnTo>
                    <a:pt x="1688" y="1572"/>
                  </a:lnTo>
                  <a:lnTo>
                    <a:pt x="1686" y="1566"/>
                  </a:lnTo>
                  <a:lnTo>
                    <a:pt x="1684" y="1551"/>
                  </a:lnTo>
                  <a:lnTo>
                    <a:pt x="1681" y="1532"/>
                  </a:lnTo>
                  <a:lnTo>
                    <a:pt x="1677" y="1511"/>
                  </a:lnTo>
                  <a:lnTo>
                    <a:pt x="1675" y="1496"/>
                  </a:lnTo>
                  <a:lnTo>
                    <a:pt x="1670" y="1482"/>
                  </a:lnTo>
                  <a:lnTo>
                    <a:pt x="1659" y="1462"/>
                  </a:lnTo>
                  <a:lnTo>
                    <a:pt x="1647" y="1446"/>
                  </a:lnTo>
                  <a:lnTo>
                    <a:pt x="1638" y="1436"/>
                  </a:lnTo>
                  <a:lnTo>
                    <a:pt x="1637" y="1435"/>
                  </a:lnTo>
                  <a:lnTo>
                    <a:pt x="1635" y="1432"/>
                  </a:lnTo>
                  <a:lnTo>
                    <a:pt x="1636" y="1428"/>
                  </a:lnTo>
                  <a:lnTo>
                    <a:pt x="1646" y="1430"/>
                  </a:lnTo>
                  <a:lnTo>
                    <a:pt x="1660" y="1430"/>
                  </a:lnTo>
                  <a:lnTo>
                    <a:pt x="1672" y="1430"/>
                  </a:lnTo>
                  <a:lnTo>
                    <a:pt x="1672" y="1430"/>
                  </a:lnTo>
                  <a:lnTo>
                    <a:pt x="1683" y="1430"/>
                  </a:lnTo>
                  <a:lnTo>
                    <a:pt x="1691" y="1430"/>
                  </a:lnTo>
                  <a:lnTo>
                    <a:pt x="1698" y="1425"/>
                  </a:lnTo>
                  <a:lnTo>
                    <a:pt x="1705" y="1419"/>
                  </a:lnTo>
                  <a:lnTo>
                    <a:pt x="1712" y="1424"/>
                  </a:lnTo>
                  <a:lnTo>
                    <a:pt x="1713" y="1424"/>
                  </a:lnTo>
                  <a:lnTo>
                    <a:pt x="1724" y="1423"/>
                  </a:lnTo>
                  <a:lnTo>
                    <a:pt x="1733" y="1421"/>
                  </a:lnTo>
                  <a:lnTo>
                    <a:pt x="1739" y="1420"/>
                  </a:lnTo>
                  <a:lnTo>
                    <a:pt x="1749" y="1425"/>
                  </a:lnTo>
                  <a:lnTo>
                    <a:pt x="1753" y="1418"/>
                  </a:lnTo>
                  <a:lnTo>
                    <a:pt x="1760" y="1410"/>
                  </a:lnTo>
                  <a:lnTo>
                    <a:pt x="1773" y="1398"/>
                  </a:lnTo>
                  <a:lnTo>
                    <a:pt x="1786" y="1379"/>
                  </a:lnTo>
                  <a:lnTo>
                    <a:pt x="1787" y="1377"/>
                  </a:lnTo>
                  <a:lnTo>
                    <a:pt x="1792" y="1374"/>
                  </a:lnTo>
                  <a:lnTo>
                    <a:pt x="1808" y="1358"/>
                  </a:lnTo>
                  <a:lnTo>
                    <a:pt x="1820" y="1353"/>
                  </a:lnTo>
                  <a:lnTo>
                    <a:pt x="1823" y="1351"/>
                  </a:lnTo>
                  <a:lnTo>
                    <a:pt x="1843" y="1352"/>
                  </a:lnTo>
                  <a:lnTo>
                    <a:pt x="1850" y="1350"/>
                  </a:lnTo>
                  <a:lnTo>
                    <a:pt x="1853" y="1349"/>
                  </a:lnTo>
                  <a:lnTo>
                    <a:pt x="1863" y="1346"/>
                  </a:lnTo>
                  <a:lnTo>
                    <a:pt x="1878" y="1332"/>
                  </a:lnTo>
                  <a:lnTo>
                    <a:pt x="1881" y="1329"/>
                  </a:lnTo>
                  <a:lnTo>
                    <a:pt x="1883" y="1327"/>
                  </a:lnTo>
                  <a:lnTo>
                    <a:pt x="1889" y="1327"/>
                  </a:lnTo>
                  <a:lnTo>
                    <a:pt x="1897" y="1327"/>
                  </a:lnTo>
                  <a:lnTo>
                    <a:pt x="1900" y="1326"/>
                  </a:lnTo>
                  <a:lnTo>
                    <a:pt x="1901" y="1326"/>
                  </a:lnTo>
                  <a:lnTo>
                    <a:pt x="1911" y="1321"/>
                  </a:lnTo>
                  <a:lnTo>
                    <a:pt x="1914" y="1319"/>
                  </a:lnTo>
                  <a:lnTo>
                    <a:pt x="1929" y="1321"/>
                  </a:lnTo>
                  <a:lnTo>
                    <a:pt x="1938" y="1322"/>
                  </a:lnTo>
                  <a:lnTo>
                    <a:pt x="1943" y="1322"/>
                  </a:lnTo>
                  <a:lnTo>
                    <a:pt x="1954" y="1309"/>
                  </a:lnTo>
                  <a:lnTo>
                    <a:pt x="1955" y="1306"/>
                  </a:lnTo>
                  <a:lnTo>
                    <a:pt x="1963" y="1291"/>
                  </a:lnTo>
                  <a:lnTo>
                    <a:pt x="1965" y="1289"/>
                  </a:lnTo>
                  <a:lnTo>
                    <a:pt x="1978" y="1281"/>
                  </a:lnTo>
                  <a:lnTo>
                    <a:pt x="1979" y="1280"/>
                  </a:lnTo>
                  <a:lnTo>
                    <a:pt x="1980" y="1280"/>
                  </a:lnTo>
                  <a:lnTo>
                    <a:pt x="1989" y="1279"/>
                  </a:lnTo>
                  <a:lnTo>
                    <a:pt x="1992" y="1279"/>
                  </a:lnTo>
                  <a:lnTo>
                    <a:pt x="2013" y="1279"/>
                  </a:lnTo>
                  <a:lnTo>
                    <a:pt x="2023" y="1276"/>
                  </a:lnTo>
                  <a:lnTo>
                    <a:pt x="2026" y="1274"/>
                  </a:lnTo>
                  <a:lnTo>
                    <a:pt x="2031" y="1272"/>
                  </a:lnTo>
                  <a:lnTo>
                    <a:pt x="2032" y="1272"/>
                  </a:lnTo>
                  <a:lnTo>
                    <a:pt x="2038" y="1272"/>
                  </a:lnTo>
                  <a:lnTo>
                    <a:pt x="2047" y="1267"/>
                  </a:lnTo>
                  <a:lnTo>
                    <a:pt x="2075" y="1259"/>
                  </a:lnTo>
                  <a:lnTo>
                    <a:pt x="2077" y="1257"/>
                  </a:lnTo>
                  <a:lnTo>
                    <a:pt x="2080" y="1255"/>
                  </a:lnTo>
                  <a:lnTo>
                    <a:pt x="2090" y="1244"/>
                  </a:lnTo>
                  <a:lnTo>
                    <a:pt x="2094" y="1239"/>
                  </a:lnTo>
                  <a:lnTo>
                    <a:pt x="2094" y="1238"/>
                  </a:lnTo>
                  <a:lnTo>
                    <a:pt x="2095" y="1236"/>
                  </a:lnTo>
                  <a:lnTo>
                    <a:pt x="2098" y="1235"/>
                  </a:lnTo>
                  <a:lnTo>
                    <a:pt x="2103" y="1226"/>
                  </a:lnTo>
                  <a:lnTo>
                    <a:pt x="2106" y="1219"/>
                  </a:lnTo>
                  <a:lnTo>
                    <a:pt x="2113" y="1205"/>
                  </a:lnTo>
                  <a:lnTo>
                    <a:pt x="2126" y="1185"/>
                  </a:lnTo>
                  <a:lnTo>
                    <a:pt x="2130" y="1178"/>
                  </a:lnTo>
                  <a:lnTo>
                    <a:pt x="2142" y="1159"/>
                  </a:lnTo>
                  <a:lnTo>
                    <a:pt x="2156" y="1133"/>
                  </a:lnTo>
                  <a:lnTo>
                    <a:pt x="2173" y="1114"/>
                  </a:lnTo>
                  <a:lnTo>
                    <a:pt x="2187" y="1103"/>
                  </a:lnTo>
                  <a:lnTo>
                    <a:pt x="2202" y="1084"/>
                  </a:lnTo>
                  <a:lnTo>
                    <a:pt x="2224" y="1065"/>
                  </a:lnTo>
                  <a:lnTo>
                    <a:pt x="2238" y="1054"/>
                  </a:lnTo>
                  <a:lnTo>
                    <a:pt x="2255" y="1041"/>
                  </a:lnTo>
                  <a:lnTo>
                    <a:pt x="2286" y="1026"/>
                  </a:lnTo>
                  <a:lnTo>
                    <a:pt x="2310" y="1014"/>
                  </a:lnTo>
                  <a:lnTo>
                    <a:pt x="2322" y="1008"/>
                  </a:lnTo>
                  <a:lnTo>
                    <a:pt x="2347" y="1010"/>
                  </a:lnTo>
                  <a:lnTo>
                    <a:pt x="2351" y="1010"/>
                  </a:lnTo>
                  <a:lnTo>
                    <a:pt x="2363" y="1010"/>
                  </a:lnTo>
                  <a:lnTo>
                    <a:pt x="2348" y="1002"/>
                  </a:lnTo>
                  <a:lnTo>
                    <a:pt x="2344" y="998"/>
                  </a:lnTo>
                  <a:lnTo>
                    <a:pt x="2339" y="995"/>
                  </a:lnTo>
                  <a:lnTo>
                    <a:pt x="2334" y="974"/>
                  </a:lnTo>
                  <a:lnTo>
                    <a:pt x="2341" y="977"/>
                  </a:lnTo>
                  <a:lnTo>
                    <a:pt x="2351" y="982"/>
                  </a:lnTo>
                  <a:lnTo>
                    <a:pt x="2275" y="795"/>
                  </a:lnTo>
                  <a:lnTo>
                    <a:pt x="2190" y="576"/>
                  </a:lnTo>
                  <a:lnTo>
                    <a:pt x="2332" y="526"/>
                  </a:lnTo>
                  <a:lnTo>
                    <a:pt x="2331" y="524"/>
                  </a:lnTo>
                  <a:lnTo>
                    <a:pt x="2319" y="517"/>
                  </a:lnTo>
                  <a:lnTo>
                    <a:pt x="2306" y="511"/>
                  </a:lnTo>
                  <a:lnTo>
                    <a:pt x="2289" y="499"/>
                  </a:lnTo>
                  <a:lnTo>
                    <a:pt x="2274" y="483"/>
                  </a:lnTo>
                  <a:lnTo>
                    <a:pt x="2250" y="457"/>
                  </a:lnTo>
                  <a:lnTo>
                    <a:pt x="2231" y="434"/>
                  </a:lnTo>
                  <a:lnTo>
                    <a:pt x="2209" y="414"/>
                  </a:lnTo>
                  <a:lnTo>
                    <a:pt x="2192" y="402"/>
                  </a:lnTo>
                  <a:lnTo>
                    <a:pt x="2175" y="394"/>
                  </a:lnTo>
                  <a:lnTo>
                    <a:pt x="2172" y="394"/>
                  </a:lnTo>
                  <a:lnTo>
                    <a:pt x="2155" y="386"/>
                  </a:lnTo>
                  <a:lnTo>
                    <a:pt x="2132" y="374"/>
                  </a:lnTo>
                  <a:lnTo>
                    <a:pt x="2120" y="356"/>
                  </a:lnTo>
                  <a:lnTo>
                    <a:pt x="2100" y="330"/>
                  </a:lnTo>
                  <a:lnTo>
                    <a:pt x="2085" y="296"/>
                  </a:lnTo>
                  <a:lnTo>
                    <a:pt x="2088" y="289"/>
                  </a:lnTo>
                  <a:lnTo>
                    <a:pt x="2084" y="281"/>
                  </a:lnTo>
                  <a:lnTo>
                    <a:pt x="2084" y="270"/>
                  </a:lnTo>
                  <a:lnTo>
                    <a:pt x="2071" y="251"/>
                  </a:lnTo>
                  <a:lnTo>
                    <a:pt x="2066" y="235"/>
                  </a:lnTo>
                  <a:lnTo>
                    <a:pt x="2058" y="221"/>
                  </a:lnTo>
                  <a:lnTo>
                    <a:pt x="2047" y="207"/>
                  </a:lnTo>
                  <a:lnTo>
                    <a:pt x="2027" y="192"/>
                  </a:lnTo>
                  <a:lnTo>
                    <a:pt x="2006" y="175"/>
                  </a:lnTo>
                  <a:lnTo>
                    <a:pt x="1988" y="149"/>
                  </a:lnTo>
                  <a:lnTo>
                    <a:pt x="1968" y="122"/>
                  </a:lnTo>
                  <a:lnTo>
                    <a:pt x="1952" y="100"/>
                  </a:lnTo>
                  <a:lnTo>
                    <a:pt x="1941" y="81"/>
                  </a:lnTo>
                  <a:lnTo>
                    <a:pt x="1935" y="57"/>
                  </a:lnTo>
                  <a:lnTo>
                    <a:pt x="1928" y="35"/>
                  </a:lnTo>
                  <a:lnTo>
                    <a:pt x="1915" y="15"/>
                  </a:lnTo>
                  <a:lnTo>
                    <a:pt x="1914" y="2"/>
                  </a:lnTo>
                  <a:lnTo>
                    <a:pt x="1914" y="0"/>
                  </a:lnTo>
                  <a:lnTo>
                    <a:pt x="1856" y="40"/>
                  </a:lnTo>
                  <a:lnTo>
                    <a:pt x="1653" y="165"/>
                  </a:lnTo>
                  <a:lnTo>
                    <a:pt x="1517" y="239"/>
                  </a:lnTo>
                  <a:lnTo>
                    <a:pt x="1413" y="296"/>
                  </a:lnTo>
                  <a:lnTo>
                    <a:pt x="1412" y="305"/>
                  </a:lnTo>
                  <a:lnTo>
                    <a:pt x="1411" y="315"/>
                  </a:lnTo>
                  <a:lnTo>
                    <a:pt x="1407" y="329"/>
                  </a:lnTo>
                  <a:lnTo>
                    <a:pt x="1386" y="331"/>
                  </a:lnTo>
                  <a:lnTo>
                    <a:pt x="1348" y="480"/>
                  </a:lnTo>
                  <a:lnTo>
                    <a:pt x="1238" y="564"/>
                  </a:lnTo>
                  <a:lnTo>
                    <a:pt x="1008" y="742"/>
                  </a:lnTo>
                  <a:lnTo>
                    <a:pt x="990" y="756"/>
                  </a:lnTo>
                  <a:lnTo>
                    <a:pt x="990" y="805"/>
                  </a:lnTo>
                  <a:lnTo>
                    <a:pt x="1041" y="873"/>
                  </a:lnTo>
                  <a:lnTo>
                    <a:pt x="1037" y="876"/>
                  </a:lnTo>
                  <a:lnTo>
                    <a:pt x="1062" y="907"/>
                  </a:lnTo>
                  <a:lnTo>
                    <a:pt x="1072" y="1058"/>
                  </a:lnTo>
                  <a:lnTo>
                    <a:pt x="1075" y="1134"/>
                  </a:lnTo>
                  <a:lnTo>
                    <a:pt x="1075" y="1138"/>
                  </a:lnTo>
                  <a:lnTo>
                    <a:pt x="1079" y="1157"/>
                  </a:lnTo>
                  <a:lnTo>
                    <a:pt x="1091" y="1166"/>
                  </a:lnTo>
                  <a:lnTo>
                    <a:pt x="1099" y="1171"/>
                  </a:lnTo>
                  <a:lnTo>
                    <a:pt x="1107" y="1176"/>
                  </a:lnTo>
                  <a:lnTo>
                    <a:pt x="1106" y="1176"/>
                  </a:lnTo>
                  <a:lnTo>
                    <a:pt x="1092" y="1178"/>
                  </a:lnTo>
                  <a:lnTo>
                    <a:pt x="1086" y="1181"/>
                  </a:lnTo>
                  <a:lnTo>
                    <a:pt x="1080" y="1181"/>
                  </a:lnTo>
                  <a:lnTo>
                    <a:pt x="1075" y="1177"/>
                  </a:lnTo>
                  <a:lnTo>
                    <a:pt x="1074" y="1176"/>
                  </a:lnTo>
                  <a:lnTo>
                    <a:pt x="1069" y="1174"/>
                  </a:lnTo>
                  <a:lnTo>
                    <a:pt x="1063" y="1171"/>
                  </a:lnTo>
                  <a:lnTo>
                    <a:pt x="1060" y="1169"/>
                  </a:lnTo>
                  <a:lnTo>
                    <a:pt x="1053" y="1166"/>
                  </a:lnTo>
                  <a:lnTo>
                    <a:pt x="1046" y="1165"/>
                  </a:lnTo>
                  <a:lnTo>
                    <a:pt x="1040" y="1172"/>
                  </a:lnTo>
                  <a:lnTo>
                    <a:pt x="1032" y="1178"/>
                  </a:lnTo>
                  <a:lnTo>
                    <a:pt x="1022" y="1186"/>
                  </a:lnTo>
                  <a:lnTo>
                    <a:pt x="1013" y="1193"/>
                  </a:lnTo>
                  <a:lnTo>
                    <a:pt x="1009" y="1200"/>
                  </a:lnTo>
                  <a:lnTo>
                    <a:pt x="1003" y="1203"/>
                  </a:lnTo>
                  <a:lnTo>
                    <a:pt x="1003" y="1203"/>
                  </a:lnTo>
                  <a:lnTo>
                    <a:pt x="994" y="1204"/>
                  </a:lnTo>
                  <a:lnTo>
                    <a:pt x="982" y="1213"/>
                  </a:lnTo>
                  <a:lnTo>
                    <a:pt x="975" y="1220"/>
                  </a:lnTo>
                  <a:lnTo>
                    <a:pt x="964" y="1232"/>
                  </a:lnTo>
                  <a:lnTo>
                    <a:pt x="956" y="1237"/>
                  </a:lnTo>
                  <a:lnTo>
                    <a:pt x="951" y="1236"/>
                  </a:lnTo>
                  <a:lnTo>
                    <a:pt x="951" y="1236"/>
                  </a:lnTo>
                  <a:lnTo>
                    <a:pt x="946" y="1234"/>
                  </a:lnTo>
                  <a:lnTo>
                    <a:pt x="945" y="1233"/>
                  </a:lnTo>
                  <a:lnTo>
                    <a:pt x="941" y="1229"/>
                  </a:lnTo>
                  <a:lnTo>
                    <a:pt x="936" y="1226"/>
                  </a:lnTo>
                  <a:lnTo>
                    <a:pt x="936" y="1226"/>
                  </a:lnTo>
                  <a:lnTo>
                    <a:pt x="931" y="1226"/>
                  </a:lnTo>
                  <a:lnTo>
                    <a:pt x="923" y="1216"/>
                  </a:lnTo>
                  <a:lnTo>
                    <a:pt x="923" y="1216"/>
                  </a:lnTo>
                  <a:lnTo>
                    <a:pt x="922" y="1217"/>
                  </a:lnTo>
                  <a:lnTo>
                    <a:pt x="920" y="1222"/>
                  </a:lnTo>
                  <a:lnTo>
                    <a:pt x="918" y="1224"/>
                  </a:lnTo>
                  <a:lnTo>
                    <a:pt x="918" y="1224"/>
                  </a:lnTo>
                  <a:lnTo>
                    <a:pt x="905" y="1229"/>
                  </a:lnTo>
                  <a:lnTo>
                    <a:pt x="891" y="1236"/>
                  </a:lnTo>
                  <a:lnTo>
                    <a:pt x="882" y="1246"/>
                  </a:lnTo>
                  <a:lnTo>
                    <a:pt x="884" y="1255"/>
                  </a:lnTo>
                  <a:lnTo>
                    <a:pt x="881" y="1262"/>
                  </a:lnTo>
                  <a:lnTo>
                    <a:pt x="868" y="1267"/>
                  </a:lnTo>
                  <a:lnTo>
                    <a:pt x="857" y="1270"/>
                  </a:lnTo>
                  <a:lnTo>
                    <a:pt x="847" y="1273"/>
                  </a:lnTo>
                  <a:lnTo>
                    <a:pt x="830" y="1275"/>
                  </a:lnTo>
                  <a:lnTo>
                    <a:pt x="811" y="1276"/>
                  </a:lnTo>
                  <a:lnTo>
                    <a:pt x="801" y="1275"/>
                  </a:lnTo>
                  <a:lnTo>
                    <a:pt x="797" y="1278"/>
                  </a:lnTo>
                  <a:lnTo>
                    <a:pt x="793" y="1283"/>
                  </a:lnTo>
                  <a:lnTo>
                    <a:pt x="790" y="1284"/>
                  </a:lnTo>
                  <a:lnTo>
                    <a:pt x="789" y="1284"/>
                  </a:lnTo>
                  <a:lnTo>
                    <a:pt x="783" y="1284"/>
                  </a:lnTo>
                  <a:lnTo>
                    <a:pt x="776" y="1281"/>
                  </a:lnTo>
                  <a:lnTo>
                    <a:pt x="771" y="1280"/>
                  </a:lnTo>
                  <a:lnTo>
                    <a:pt x="767" y="1277"/>
                  </a:lnTo>
                  <a:lnTo>
                    <a:pt x="758" y="1282"/>
                  </a:lnTo>
                  <a:lnTo>
                    <a:pt x="749" y="1288"/>
                  </a:lnTo>
                  <a:lnTo>
                    <a:pt x="749" y="1288"/>
                  </a:lnTo>
                  <a:lnTo>
                    <a:pt x="746" y="1289"/>
                  </a:lnTo>
                  <a:lnTo>
                    <a:pt x="735" y="1304"/>
                  </a:lnTo>
                  <a:lnTo>
                    <a:pt x="729" y="1307"/>
                  </a:lnTo>
                  <a:lnTo>
                    <a:pt x="718" y="1313"/>
                  </a:lnTo>
                  <a:lnTo>
                    <a:pt x="704" y="1322"/>
                  </a:lnTo>
                  <a:lnTo>
                    <a:pt x="704" y="1329"/>
                  </a:lnTo>
                  <a:lnTo>
                    <a:pt x="704" y="1329"/>
                  </a:lnTo>
                  <a:lnTo>
                    <a:pt x="702" y="1335"/>
                  </a:lnTo>
                  <a:lnTo>
                    <a:pt x="699" y="1337"/>
                  </a:lnTo>
                  <a:lnTo>
                    <a:pt x="696" y="1340"/>
                  </a:lnTo>
                  <a:lnTo>
                    <a:pt x="688" y="1340"/>
                  </a:lnTo>
                  <a:lnTo>
                    <a:pt x="677" y="1341"/>
                  </a:lnTo>
                  <a:lnTo>
                    <a:pt x="660" y="1349"/>
                  </a:lnTo>
                  <a:lnTo>
                    <a:pt x="654" y="1351"/>
                  </a:lnTo>
                  <a:lnTo>
                    <a:pt x="653" y="1358"/>
                  </a:lnTo>
                  <a:lnTo>
                    <a:pt x="653" y="1360"/>
                  </a:lnTo>
                  <a:lnTo>
                    <a:pt x="649" y="1361"/>
                  </a:lnTo>
                  <a:lnTo>
                    <a:pt x="640" y="1363"/>
                  </a:lnTo>
                  <a:lnTo>
                    <a:pt x="631" y="1360"/>
                  </a:lnTo>
                  <a:lnTo>
                    <a:pt x="620" y="1357"/>
                  </a:lnTo>
                  <a:lnTo>
                    <a:pt x="610" y="1365"/>
                  </a:lnTo>
                  <a:lnTo>
                    <a:pt x="600" y="1365"/>
                  </a:lnTo>
                  <a:lnTo>
                    <a:pt x="586" y="1366"/>
                  </a:lnTo>
                  <a:lnTo>
                    <a:pt x="574" y="1357"/>
                  </a:lnTo>
                  <a:lnTo>
                    <a:pt x="574" y="1356"/>
                  </a:lnTo>
                  <a:lnTo>
                    <a:pt x="572" y="1354"/>
                  </a:lnTo>
                  <a:lnTo>
                    <a:pt x="571" y="1348"/>
                  </a:lnTo>
                  <a:lnTo>
                    <a:pt x="565" y="1345"/>
                  </a:lnTo>
                  <a:lnTo>
                    <a:pt x="562" y="1345"/>
                  </a:lnTo>
                  <a:lnTo>
                    <a:pt x="555" y="1344"/>
                  </a:lnTo>
                  <a:lnTo>
                    <a:pt x="553" y="1345"/>
                  </a:lnTo>
                  <a:lnTo>
                    <a:pt x="553" y="1346"/>
                  </a:lnTo>
                  <a:lnTo>
                    <a:pt x="548" y="1350"/>
                  </a:lnTo>
                  <a:lnTo>
                    <a:pt x="543" y="1353"/>
                  </a:lnTo>
                  <a:lnTo>
                    <a:pt x="534" y="1356"/>
                  </a:lnTo>
                  <a:lnTo>
                    <a:pt x="526" y="1357"/>
                  </a:lnTo>
                  <a:lnTo>
                    <a:pt x="517" y="1358"/>
                  </a:lnTo>
                  <a:lnTo>
                    <a:pt x="503" y="1359"/>
                  </a:lnTo>
                  <a:lnTo>
                    <a:pt x="494" y="1360"/>
                  </a:lnTo>
                  <a:lnTo>
                    <a:pt x="488" y="1360"/>
                  </a:lnTo>
                  <a:lnTo>
                    <a:pt x="487" y="1357"/>
                  </a:lnTo>
                  <a:lnTo>
                    <a:pt x="480" y="1356"/>
                  </a:lnTo>
                  <a:lnTo>
                    <a:pt x="470" y="1348"/>
                  </a:lnTo>
                  <a:lnTo>
                    <a:pt x="460" y="1348"/>
                  </a:lnTo>
                  <a:lnTo>
                    <a:pt x="459" y="1347"/>
                  </a:lnTo>
                  <a:lnTo>
                    <a:pt x="459" y="1343"/>
                  </a:lnTo>
                  <a:lnTo>
                    <a:pt x="458" y="1340"/>
                  </a:lnTo>
                  <a:lnTo>
                    <a:pt x="453" y="1336"/>
                  </a:lnTo>
                  <a:lnTo>
                    <a:pt x="449" y="1333"/>
                  </a:lnTo>
                  <a:lnTo>
                    <a:pt x="447" y="1329"/>
                  </a:lnTo>
                  <a:lnTo>
                    <a:pt x="446" y="1327"/>
                  </a:lnTo>
                  <a:lnTo>
                    <a:pt x="444" y="1318"/>
                  </a:lnTo>
                  <a:lnTo>
                    <a:pt x="444" y="1318"/>
                  </a:lnTo>
                  <a:lnTo>
                    <a:pt x="441" y="1307"/>
                  </a:lnTo>
                  <a:lnTo>
                    <a:pt x="440" y="1305"/>
                  </a:lnTo>
                  <a:lnTo>
                    <a:pt x="436" y="1296"/>
                  </a:lnTo>
                  <a:lnTo>
                    <a:pt x="435" y="1294"/>
                  </a:lnTo>
                  <a:lnTo>
                    <a:pt x="426" y="1289"/>
                  </a:lnTo>
                  <a:lnTo>
                    <a:pt x="426" y="1283"/>
                  </a:lnTo>
                  <a:lnTo>
                    <a:pt x="424" y="1278"/>
                  </a:lnTo>
                  <a:lnTo>
                    <a:pt x="422" y="1274"/>
                  </a:lnTo>
                  <a:lnTo>
                    <a:pt x="417" y="1267"/>
                  </a:lnTo>
                  <a:lnTo>
                    <a:pt x="413" y="1259"/>
                  </a:lnTo>
                  <a:lnTo>
                    <a:pt x="410" y="1251"/>
                  </a:lnTo>
                  <a:lnTo>
                    <a:pt x="411" y="1250"/>
                  </a:lnTo>
                  <a:lnTo>
                    <a:pt x="409" y="1247"/>
                  </a:lnTo>
                  <a:lnTo>
                    <a:pt x="406" y="1241"/>
                  </a:lnTo>
                  <a:lnTo>
                    <a:pt x="398" y="1226"/>
                  </a:lnTo>
                  <a:lnTo>
                    <a:pt x="385" y="1215"/>
                  </a:lnTo>
                  <a:lnTo>
                    <a:pt x="377" y="1207"/>
                  </a:lnTo>
                  <a:lnTo>
                    <a:pt x="374" y="1204"/>
                  </a:lnTo>
                  <a:lnTo>
                    <a:pt x="372" y="1202"/>
                  </a:lnTo>
                  <a:lnTo>
                    <a:pt x="367" y="1196"/>
                  </a:lnTo>
                  <a:lnTo>
                    <a:pt x="359" y="1189"/>
                  </a:lnTo>
                  <a:lnTo>
                    <a:pt x="349" y="1195"/>
                  </a:lnTo>
                  <a:lnTo>
                    <a:pt x="339" y="1203"/>
                  </a:lnTo>
                  <a:lnTo>
                    <a:pt x="330" y="1210"/>
                  </a:lnTo>
                  <a:lnTo>
                    <a:pt x="328" y="1212"/>
                  </a:lnTo>
                  <a:lnTo>
                    <a:pt x="309" y="1207"/>
                  </a:lnTo>
                  <a:lnTo>
                    <a:pt x="289" y="1211"/>
                  </a:lnTo>
                  <a:lnTo>
                    <a:pt x="277" y="1207"/>
                  </a:lnTo>
                  <a:lnTo>
                    <a:pt x="269" y="1199"/>
                  </a:lnTo>
                  <a:lnTo>
                    <a:pt x="264" y="1199"/>
                  </a:lnTo>
                  <a:lnTo>
                    <a:pt x="260" y="1193"/>
                  </a:lnTo>
                  <a:lnTo>
                    <a:pt x="249" y="1193"/>
                  </a:lnTo>
                  <a:lnTo>
                    <a:pt x="244" y="1185"/>
                  </a:lnTo>
                  <a:lnTo>
                    <a:pt x="242" y="1182"/>
                  </a:lnTo>
                  <a:lnTo>
                    <a:pt x="241" y="1181"/>
                  </a:lnTo>
                  <a:lnTo>
                    <a:pt x="239" y="1177"/>
                  </a:lnTo>
                  <a:lnTo>
                    <a:pt x="238" y="1172"/>
                  </a:lnTo>
                  <a:lnTo>
                    <a:pt x="234" y="1170"/>
                  </a:lnTo>
                  <a:lnTo>
                    <a:pt x="229" y="1169"/>
                  </a:lnTo>
                  <a:lnTo>
                    <a:pt x="219" y="1168"/>
                  </a:lnTo>
                  <a:lnTo>
                    <a:pt x="215" y="1168"/>
                  </a:lnTo>
                  <a:lnTo>
                    <a:pt x="208" y="1171"/>
                  </a:lnTo>
                  <a:lnTo>
                    <a:pt x="200" y="1174"/>
                  </a:lnTo>
                  <a:lnTo>
                    <a:pt x="193" y="1176"/>
                  </a:lnTo>
                  <a:lnTo>
                    <a:pt x="190" y="1181"/>
                  </a:lnTo>
                  <a:lnTo>
                    <a:pt x="189" y="1186"/>
                  </a:lnTo>
                  <a:lnTo>
                    <a:pt x="185" y="1186"/>
                  </a:lnTo>
                  <a:lnTo>
                    <a:pt x="182" y="1184"/>
                  </a:lnTo>
                  <a:lnTo>
                    <a:pt x="178" y="1182"/>
                  </a:lnTo>
                  <a:lnTo>
                    <a:pt x="171" y="1184"/>
                  </a:lnTo>
                  <a:lnTo>
                    <a:pt x="164" y="1187"/>
                  </a:lnTo>
                  <a:lnTo>
                    <a:pt x="158" y="1191"/>
                  </a:lnTo>
                  <a:lnTo>
                    <a:pt x="148" y="1194"/>
                  </a:lnTo>
                  <a:lnTo>
                    <a:pt x="140" y="1197"/>
                  </a:lnTo>
                  <a:lnTo>
                    <a:pt x="131" y="1199"/>
                  </a:lnTo>
                  <a:lnTo>
                    <a:pt x="125" y="1202"/>
                  </a:lnTo>
                  <a:lnTo>
                    <a:pt x="118" y="1203"/>
                  </a:lnTo>
                  <a:lnTo>
                    <a:pt x="112" y="1205"/>
                  </a:lnTo>
                  <a:lnTo>
                    <a:pt x="107" y="1206"/>
                  </a:lnTo>
                  <a:lnTo>
                    <a:pt x="102" y="1206"/>
                  </a:lnTo>
                  <a:lnTo>
                    <a:pt x="94" y="1206"/>
                  </a:lnTo>
                  <a:lnTo>
                    <a:pt x="88" y="1207"/>
                  </a:lnTo>
                  <a:lnTo>
                    <a:pt x="83" y="1206"/>
                  </a:lnTo>
                  <a:lnTo>
                    <a:pt x="78" y="1206"/>
                  </a:lnTo>
                  <a:lnTo>
                    <a:pt x="73" y="1201"/>
                  </a:lnTo>
                  <a:lnTo>
                    <a:pt x="68" y="1197"/>
                  </a:lnTo>
                  <a:lnTo>
                    <a:pt x="65" y="1199"/>
                  </a:lnTo>
                  <a:lnTo>
                    <a:pt x="64" y="1205"/>
                  </a:lnTo>
                  <a:lnTo>
                    <a:pt x="62" y="1209"/>
                  </a:lnTo>
                  <a:lnTo>
                    <a:pt x="58" y="1211"/>
                  </a:lnTo>
                  <a:lnTo>
                    <a:pt x="54" y="1212"/>
                  </a:lnTo>
                  <a:lnTo>
                    <a:pt x="56" y="1215"/>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79" name="Google Shape;1579;p59" descr="{&quot;Key&quot;:&quot;kajiado&quot;,&quot;Name&quot;:&quot;Kajiado&quot;,&quot;Value&quot;:58.0,&quot;Formula&quot;:&quot;58&quot;,&quot;Text&quot;:&quot;58&quot;,&quot;OfficeApplication&quot;:1,&quot;HasValue&quot;:true}"/>
            <p:cNvSpPr/>
            <p:nvPr/>
          </p:nvSpPr>
          <p:spPr>
            <a:xfrm>
              <a:off x="2158486" y="4159180"/>
              <a:ext cx="1057217" cy="1157391"/>
            </a:xfrm>
            <a:custGeom>
              <a:avLst/>
              <a:gdLst/>
              <a:ahLst/>
              <a:cxnLst/>
              <a:rect l="l" t="t" r="r" b="b"/>
              <a:pathLst>
                <a:path w="1768" h="1930" extrusionOk="0">
                  <a:moveTo>
                    <a:pt x="300" y="0"/>
                  </a:moveTo>
                  <a:lnTo>
                    <a:pt x="310" y="113"/>
                  </a:lnTo>
                  <a:lnTo>
                    <a:pt x="309" y="113"/>
                  </a:lnTo>
                  <a:lnTo>
                    <a:pt x="227" y="199"/>
                  </a:lnTo>
                  <a:lnTo>
                    <a:pt x="174" y="255"/>
                  </a:lnTo>
                  <a:lnTo>
                    <a:pt x="119" y="314"/>
                  </a:lnTo>
                  <a:lnTo>
                    <a:pt x="58" y="378"/>
                  </a:lnTo>
                  <a:lnTo>
                    <a:pt x="42" y="394"/>
                  </a:lnTo>
                  <a:lnTo>
                    <a:pt x="41" y="399"/>
                  </a:lnTo>
                  <a:lnTo>
                    <a:pt x="44" y="402"/>
                  </a:lnTo>
                  <a:lnTo>
                    <a:pt x="46" y="403"/>
                  </a:lnTo>
                  <a:lnTo>
                    <a:pt x="50" y="417"/>
                  </a:lnTo>
                  <a:lnTo>
                    <a:pt x="55" y="433"/>
                  </a:lnTo>
                  <a:lnTo>
                    <a:pt x="66" y="450"/>
                  </a:lnTo>
                  <a:lnTo>
                    <a:pt x="69" y="462"/>
                  </a:lnTo>
                  <a:lnTo>
                    <a:pt x="70" y="474"/>
                  </a:lnTo>
                  <a:lnTo>
                    <a:pt x="69" y="477"/>
                  </a:lnTo>
                  <a:lnTo>
                    <a:pt x="70" y="480"/>
                  </a:lnTo>
                  <a:lnTo>
                    <a:pt x="64" y="495"/>
                  </a:lnTo>
                  <a:lnTo>
                    <a:pt x="60" y="498"/>
                  </a:lnTo>
                  <a:lnTo>
                    <a:pt x="58" y="504"/>
                  </a:lnTo>
                  <a:lnTo>
                    <a:pt x="48" y="527"/>
                  </a:lnTo>
                  <a:lnTo>
                    <a:pt x="41" y="544"/>
                  </a:lnTo>
                  <a:lnTo>
                    <a:pt x="41" y="549"/>
                  </a:lnTo>
                  <a:lnTo>
                    <a:pt x="46" y="564"/>
                  </a:lnTo>
                  <a:lnTo>
                    <a:pt x="46" y="564"/>
                  </a:lnTo>
                  <a:lnTo>
                    <a:pt x="47" y="571"/>
                  </a:lnTo>
                  <a:lnTo>
                    <a:pt x="48" y="581"/>
                  </a:lnTo>
                  <a:lnTo>
                    <a:pt x="51" y="587"/>
                  </a:lnTo>
                  <a:lnTo>
                    <a:pt x="52" y="592"/>
                  </a:lnTo>
                  <a:lnTo>
                    <a:pt x="47" y="600"/>
                  </a:lnTo>
                  <a:lnTo>
                    <a:pt x="37" y="604"/>
                  </a:lnTo>
                  <a:lnTo>
                    <a:pt x="37" y="605"/>
                  </a:lnTo>
                  <a:lnTo>
                    <a:pt x="35" y="615"/>
                  </a:lnTo>
                  <a:lnTo>
                    <a:pt x="36" y="617"/>
                  </a:lnTo>
                  <a:lnTo>
                    <a:pt x="39" y="624"/>
                  </a:lnTo>
                  <a:lnTo>
                    <a:pt x="32" y="628"/>
                  </a:lnTo>
                  <a:lnTo>
                    <a:pt x="29" y="643"/>
                  </a:lnTo>
                  <a:lnTo>
                    <a:pt x="25" y="659"/>
                  </a:lnTo>
                  <a:lnTo>
                    <a:pt x="19" y="664"/>
                  </a:lnTo>
                  <a:lnTo>
                    <a:pt x="18" y="666"/>
                  </a:lnTo>
                  <a:lnTo>
                    <a:pt x="17" y="668"/>
                  </a:lnTo>
                  <a:lnTo>
                    <a:pt x="14" y="677"/>
                  </a:lnTo>
                  <a:lnTo>
                    <a:pt x="9" y="683"/>
                  </a:lnTo>
                  <a:lnTo>
                    <a:pt x="13" y="685"/>
                  </a:lnTo>
                  <a:lnTo>
                    <a:pt x="17" y="686"/>
                  </a:lnTo>
                  <a:lnTo>
                    <a:pt x="21" y="687"/>
                  </a:lnTo>
                  <a:lnTo>
                    <a:pt x="21" y="692"/>
                  </a:lnTo>
                  <a:lnTo>
                    <a:pt x="21" y="700"/>
                  </a:lnTo>
                  <a:lnTo>
                    <a:pt x="24" y="704"/>
                  </a:lnTo>
                  <a:lnTo>
                    <a:pt x="28" y="701"/>
                  </a:lnTo>
                  <a:lnTo>
                    <a:pt x="33" y="709"/>
                  </a:lnTo>
                  <a:lnTo>
                    <a:pt x="34" y="711"/>
                  </a:lnTo>
                  <a:lnTo>
                    <a:pt x="34" y="711"/>
                  </a:lnTo>
                  <a:lnTo>
                    <a:pt x="38" y="726"/>
                  </a:lnTo>
                  <a:lnTo>
                    <a:pt x="39" y="733"/>
                  </a:lnTo>
                  <a:lnTo>
                    <a:pt x="41" y="744"/>
                  </a:lnTo>
                  <a:lnTo>
                    <a:pt x="39" y="760"/>
                  </a:lnTo>
                  <a:lnTo>
                    <a:pt x="32" y="759"/>
                  </a:lnTo>
                  <a:lnTo>
                    <a:pt x="29" y="766"/>
                  </a:lnTo>
                  <a:lnTo>
                    <a:pt x="22" y="770"/>
                  </a:lnTo>
                  <a:lnTo>
                    <a:pt x="20" y="771"/>
                  </a:lnTo>
                  <a:lnTo>
                    <a:pt x="28" y="781"/>
                  </a:lnTo>
                  <a:lnTo>
                    <a:pt x="29" y="782"/>
                  </a:lnTo>
                  <a:lnTo>
                    <a:pt x="33" y="788"/>
                  </a:lnTo>
                  <a:lnTo>
                    <a:pt x="35" y="791"/>
                  </a:lnTo>
                  <a:lnTo>
                    <a:pt x="32" y="794"/>
                  </a:lnTo>
                  <a:lnTo>
                    <a:pt x="30" y="795"/>
                  </a:lnTo>
                  <a:lnTo>
                    <a:pt x="34" y="805"/>
                  </a:lnTo>
                  <a:lnTo>
                    <a:pt x="34" y="806"/>
                  </a:lnTo>
                  <a:lnTo>
                    <a:pt x="33" y="814"/>
                  </a:lnTo>
                  <a:lnTo>
                    <a:pt x="34" y="828"/>
                  </a:lnTo>
                  <a:lnTo>
                    <a:pt x="30" y="859"/>
                  </a:lnTo>
                  <a:lnTo>
                    <a:pt x="26" y="874"/>
                  </a:lnTo>
                  <a:lnTo>
                    <a:pt x="21" y="879"/>
                  </a:lnTo>
                  <a:lnTo>
                    <a:pt x="18" y="937"/>
                  </a:lnTo>
                  <a:lnTo>
                    <a:pt x="0" y="938"/>
                  </a:lnTo>
                  <a:lnTo>
                    <a:pt x="78" y="984"/>
                  </a:lnTo>
                  <a:lnTo>
                    <a:pt x="83" y="987"/>
                  </a:lnTo>
                  <a:lnTo>
                    <a:pt x="95" y="992"/>
                  </a:lnTo>
                  <a:lnTo>
                    <a:pt x="118" y="1006"/>
                  </a:lnTo>
                  <a:lnTo>
                    <a:pt x="178" y="1039"/>
                  </a:lnTo>
                  <a:lnTo>
                    <a:pt x="217" y="1061"/>
                  </a:lnTo>
                  <a:lnTo>
                    <a:pt x="222" y="1064"/>
                  </a:lnTo>
                  <a:lnTo>
                    <a:pt x="225" y="1067"/>
                  </a:lnTo>
                  <a:lnTo>
                    <a:pt x="232" y="1070"/>
                  </a:lnTo>
                  <a:lnTo>
                    <a:pt x="249" y="1083"/>
                  </a:lnTo>
                  <a:lnTo>
                    <a:pt x="312" y="1115"/>
                  </a:lnTo>
                  <a:lnTo>
                    <a:pt x="326" y="1123"/>
                  </a:lnTo>
                  <a:lnTo>
                    <a:pt x="346" y="1135"/>
                  </a:lnTo>
                  <a:lnTo>
                    <a:pt x="370" y="1147"/>
                  </a:lnTo>
                  <a:lnTo>
                    <a:pt x="396" y="1163"/>
                  </a:lnTo>
                  <a:lnTo>
                    <a:pt x="426" y="1178"/>
                  </a:lnTo>
                  <a:lnTo>
                    <a:pt x="432" y="1182"/>
                  </a:lnTo>
                  <a:lnTo>
                    <a:pt x="439" y="1185"/>
                  </a:lnTo>
                  <a:lnTo>
                    <a:pt x="502" y="1223"/>
                  </a:lnTo>
                  <a:lnTo>
                    <a:pt x="525" y="1235"/>
                  </a:lnTo>
                  <a:lnTo>
                    <a:pt x="538" y="1243"/>
                  </a:lnTo>
                  <a:lnTo>
                    <a:pt x="550" y="1247"/>
                  </a:lnTo>
                  <a:lnTo>
                    <a:pt x="562" y="1255"/>
                  </a:lnTo>
                  <a:lnTo>
                    <a:pt x="563" y="1257"/>
                  </a:lnTo>
                  <a:lnTo>
                    <a:pt x="575" y="1262"/>
                  </a:lnTo>
                  <a:lnTo>
                    <a:pt x="614" y="1286"/>
                  </a:lnTo>
                  <a:lnTo>
                    <a:pt x="624" y="1292"/>
                  </a:lnTo>
                  <a:lnTo>
                    <a:pt x="700" y="1332"/>
                  </a:lnTo>
                  <a:lnTo>
                    <a:pt x="707" y="1337"/>
                  </a:lnTo>
                  <a:lnTo>
                    <a:pt x="724" y="1347"/>
                  </a:lnTo>
                  <a:lnTo>
                    <a:pt x="792" y="1385"/>
                  </a:lnTo>
                  <a:lnTo>
                    <a:pt x="813" y="1397"/>
                  </a:lnTo>
                  <a:lnTo>
                    <a:pt x="818" y="1401"/>
                  </a:lnTo>
                  <a:lnTo>
                    <a:pt x="823" y="1404"/>
                  </a:lnTo>
                  <a:lnTo>
                    <a:pt x="823" y="1404"/>
                  </a:lnTo>
                  <a:lnTo>
                    <a:pt x="851" y="1417"/>
                  </a:lnTo>
                  <a:lnTo>
                    <a:pt x="904" y="1449"/>
                  </a:lnTo>
                  <a:lnTo>
                    <a:pt x="913" y="1456"/>
                  </a:lnTo>
                  <a:lnTo>
                    <a:pt x="919" y="1456"/>
                  </a:lnTo>
                  <a:lnTo>
                    <a:pt x="923" y="1459"/>
                  </a:lnTo>
                  <a:lnTo>
                    <a:pt x="966" y="1483"/>
                  </a:lnTo>
                  <a:lnTo>
                    <a:pt x="1028" y="1517"/>
                  </a:lnTo>
                  <a:lnTo>
                    <a:pt x="1033" y="1518"/>
                  </a:lnTo>
                  <a:lnTo>
                    <a:pt x="1050" y="1530"/>
                  </a:lnTo>
                  <a:lnTo>
                    <a:pt x="1062" y="1536"/>
                  </a:lnTo>
                  <a:lnTo>
                    <a:pt x="1066" y="1537"/>
                  </a:lnTo>
                  <a:lnTo>
                    <a:pt x="1123" y="1568"/>
                  </a:lnTo>
                  <a:lnTo>
                    <a:pt x="1155" y="1586"/>
                  </a:lnTo>
                  <a:lnTo>
                    <a:pt x="1166" y="1593"/>
                  </a:lnTo>
                  <a:lnTo>
                    <a:pt x="1190" y="1607"/>
                  </a:lnTo>
                  <a:lnTo>
                    <a:pt x="1203" y="1613"/>
                  </a:lnTo>
                  <a:lnTo>
                    <a:pt x="1266" y="1648"/>
                  </a:lnTo>
                  <a:lnTo>
                    <a:pt x="1278" y="1655"/>
                  </a:lnTo>
                  <a:lnTo>
                    <a:pt x="1324" y="1678"/>
                  </a:lnTo>
                  <a:lnTo>
                    <a:pt x="1333" y="1685"/>
                  </a:lnTo>
                  <a:lnTo>
                    <a:pt x="1337" y="1687"/>
                  </a:lnTo>
                  <a:lnTo>
                    <a:pt x="1349" y="1692"/>
                  </a:lnTo>
                  <a:lnTo>
                    <a:pt x="1356" y="1697"/>
                  </a:lnTo>
                  <a:lnTo>
                    <a:pt x="1367" y="1704"/>
                  </a:lnTo>
                  <a:lnTo>
                    <a:pt x="1438" y="1749"/>
                  </a:lnTo>
                  <a:lnTo>
                    <a:pt x="1449" y="1759"/>
                  </a:lnTo>
                  <a:lnTo>
                    <a:pt x="1462" y="1767"/>
                  </a:lnTo>
                  <a:lnTo>
                    <a:pt x="1463" y="1767"/>
                  </a:lnTo>
                  <a:lnTo>
                    <a:pt x="1513" y="1802"/>
                  </a:lnTo>
                  <a:lnTo>
                    <a:pt x="1523" y="1810"/>
                  </a:lnTo>
                  <a:lnTo>
                    <a:pt x="1530" y="1850"/>
                  </a:lnTo>
                  <a:lnTo>
                    <a:pt x="1544" y="1929"/>
                  </a:lnTo>
                  <a:lnTo>
                    <a:pt x="1637" y="1923"/>
                  </a:lnTo>
                  <a:lnTo>
                    <a:pt x="1638" y="1923"/>
                  </a:lnTo>
                  <a:lnTo>
                    <a:pt x="1662" y="1921"/>
                  </a:lnTo>
                  <a:lnTo>
                    <a:pt x="1662" y="1921"/>
                  </a:lnTo>
                  <a:lnTo>
                    <a:pt x="1666" y="1924"/>
                  </a:lnTo>
                  <a:lnTo>
                    <a:pt x="1675" y="1930"/>
                  </a:lnTo>
                  <a:lnTo>
                    <a:pt x="1685" y="1929"/>
                  </a:lnTo>
                  <a:lnTo>
                    <a:pt x="1688" y="1927"/>
                  </a:lnTo>
                  <a:lnTo>
                    <a:pt x="1694" y="1914"/>
                  </a:lnTo>
                  <a:lnTo>
                    <a:pt x="1693" y="1859"/>
                  </a:lnTo>
                  <a:lnTo>
                    <a:pt x="1692" y="1839"/>
                  </a:lnTo>
                  <a:lnTo>
                    <a:pt x="1708" y="1837"/>
                  </a:lnTo>
                  <a:lnTo>
                    <a:pt x="1711" y="1824"/>
                  </a:lnTo>
                  <a:lnTo>
                    <a:pt x="1713" y="1804"/>
                  </a:lnTo>
                  <a:lnTo>
                    <a:pt x="1713" y="1803"/>
                  </a:lnTo>
                  <a:lnTo>
                    <a:pt x="1716" y="1773"/>
                  </a:lnTo>
                  <a:lnTo>
                    <a:pt x="1731" y="1662"/>
                  </a:lnTo>
                  <a:lnTo>
                    <a:pt x="1744" y="1651"/>
                  </a:lnTo>
                  <a:lnTo>
                    <a:pt x="1750" y="1646"/>
                  </a:lnTo>
                  <a:lnTo>
                    <a:pt x="1763" y="1587"/>
                  </a:lnTo>
                  <a:lnTo>
                    <a:pt x="1768" y="1565"/>
                  </a:lnTo>
                  <a:lnTo>
                    <a:pt x="1768" y="1565"/>
                  </a:lnTo>
                  <a:lnTo>
                    <a:pt x="1768" y="1563"/>
                  </a:lnTo>
                  <a:lnTo>
                    <a:pt x="1760" y="1557"/>
                  </a:lnTo>
                  <a:lnTo>
                    <a:pt x="1754" y="1542"/>
                  </a:lnTo>
                  <a:lnTo>
                    <a:pt x="1755" y="1527"/>
                  </a:lnTo>
                  <a:lnTo>
                    <a:pt x="1758" y="1509"/>
                  </a:lnTo>
                  <a:lnTo>
                    <a:pt x="1755" y="1503"/>
                  </a:lnTo>
                  <a:lnTo>
                    <a:pt x="1753" y="1505"/>
                  </a:lnTo>
                  <a:lnTo>
                    <a:pt x="1750" y="1498"/>
                  </a:lnTo>
                  <a:lnTo>
                    <a:pt x="1747" y="1494"/>
                  </a:lnTo>
                  <a:lnTo>
                    <a:pt x="1744" y="1492"/>
                  </a:lnTo>
                  <a:lnTo>
                    <a:pt x="1741" y="1492"/>
                  </a:lnTo>
                  <a:lnTo>
                    <a:pt x="1735" y="1491"/>
                  </a:lnTo>
                  <a:lnTo>
                    <a:pt x="1730" y="1490"/>
                  </a:lnTo>
                  <a:lnTo>
                    <a:pt x="1726" y="1471"/>
                  </a:lnTo>
                  <a:lnTo>
                    <a:pt x="1721" y="1463"/>
                  </a:lnTo>
                  <a:lnTo>
                    <a:pt x="1706" y="1450"/>
                  </a:lnTo>
                  <a:lnTo>
                    <a:pt x="1701" y="1438"/>
                  </a:lnTo>
                  <a:lnTo>
                    <a:pt x="1694" y="1420"/>
                  </a:lnTo>
                  <a:lnTo>
                    <a:pt x="1694" y="1420"/>
                  </a:lnTo>
                  <a:lnTo>
                    <a:pt x="1690" y="1421"/>
                  </a:lnTo>
                  <a:lnTo>
                    <a:pt x="1684" y="1412"/>
                  </a:lnTo>
                  <a:lnTo>
                    <a:pt x="1682" y="1406"/>
                  </a:lnTo>
                  <a:lnTo>
                    <a:pt x="1677" y="1398"/>
                  </a:lnTo>
                  <a:lnTo>
                    <a:pt x="1667" y="1387"/>
                  </a:lnTo>
                  <a:lnTo>
                    <a:pt x="1638" y="1355"/>
                  </a:lnTo>
                  <a:lnTo>
                    <a:pt x="1592" y="1302"/>
                  </a:lnTo>
                  <a:lnTo>
                    <a:pt x="1557" y="1260"/>
                  </a:lnTo>
                  <a:lnTo>
                    <a:pt x="1557" y="1259"/>
                  </a:lnTo>
                  <a:lnTo>
                    <a:pt x="1500" y="1193"/>
                  </a:lnTo>
                  <a:lnTo>
                    <a:pt x="1499" y="1193"/>
                  </a:lnTo>
                  <a:lnTo>
                    <a:pt x="1475" y="1166"/>
                  </a:lnTo>
                  <a:lnTo>
                    <a:pt x="1471" y="1159"/>
                  </a:lnTo>
                  <a:lnTo>
                    <a:pt x="1458" y="1145"/>
                  </a:lnTo>
                  <a:lnTo>
                    <a:pt x="1456" y="1139"/>
                  </a:lnTo>
                  <a:lnTo>
                    <a:pt x="1456" y="1135"/>
                  </a:lnTo>
                  <a:lnTo>
                    <a:pt x="1459" y="1133"/>
                  </a:lnTo>
                  <a:lnTo>
                    <a:pt x="1461" y="1132"/>
                  </a:lnTo>
                  <a:lnTo>
                    <a:pt x="1464" y="1130"/>
                  </a:lnTo>
                  <a:lnTo>
                    <a:pt x="1469" y="1126"/>
                  </a:lnTo>
                  <a:lnTo>
                    <a:pt x="1470" y="1126"/>
                  </a:lnTo>
                  <a:lnTo>
                    <a:pt x="1478" y="1127"/>
                  </a:lnTo>
                  <a:lnTo>
                    <a:pt x="1485" y="1126"/>
                  </a:lnTo>
                  <a:lnTo>
                    <a:pt x="1486" y="1126"/>
                  </a:lnTo>
                  <a:lnTo>
                    <a:pt x="1494" y="1126"/>
                  </a:lnTo>
                  <a:lnTo>
                    <a:pt x="1500" y="1122"/>
                  </a:lnTo>
                  <a:lnTo>
                    <a:pt x="1513" y="1119"/>
                  </a:lnTo>
                  <a:lnTo>
                    <a:pt x="1514" y="1116"/>
                  </a:lnTo>
                  <a:lnTo>
                    <a:pt x="1517" y="1110"/>
                  </a:lnTo>
                  <a:lnTo>
                    <a:pt x="1521" y="1101"/>
                  </a:lnTo>
                  <a:lnTo>
                    <a:pt x="1524" y="1092"/>
                  </a:lnTo>
                  <a:lnTo>
                    <a:pt x="1526" y="1086"/>
                  </a:lnTo>
                  <a:lnTo>
                    <a:pt x="1525" y="1077"/>
                  </a:lnTo>
                  <a:lnTo>
                    <a:pt x="1524" y="1070"/>
                  </a:lnTo>
                  <a:lnTo>
                    <a:pt x="1524" y="1066"/>
                  </a:lnTo>
                  <a:lnTo>
                    <a:pt x="1531" y="1057"/>
                  </a:lnTo>
                  <a:lnTo>
                    <a:pt x="1537" y="1050"/>
                  </a:lnTo>
                  <a:lnTo>
                    <a:pt x="1539" y="1048"/>
                  </a:lnTo>
                  <a:lnTo>
                    <a:pt x="1545" y="1040"/>
                  </a:lnTo>
                  <a:lnTo>
                    <a:pt x="1554" y="1032"/>
                  </a:lnTo>
                  <a:lnTo>
                    <a:pt x="1556" y="1029"/>
                  </a:lnTo>
                  <a:lnTo>
                    <a:pt x="1558" y="1026"/>
                  </a:lnTo>
                  <a:lnTo>
                    <a:pt x="1556" y="1024"/>
                  </a:lnTo>
                  <a:lnTo>
                    <a:pt x="1554" y="1019"/>
                  </a:lnTo>
                  <a:lnTo>
                    <a:pt x="1550" y="1015"/>
                  </a:lnTo>
                  <a:lnTo>
                    <a:pt x="1549" y="1011"/>
                  </a:lnTo>
                  <a:lnTo>
                    <a:pt x="1545" y="1005"/>
                  </a:lnTo>
                  <a:lnTo>
                    <a:pt x="1542" y="1005"/>
                  </a:lnTo>
                  <a:lnTo>
                    <a:pt x="1534" y="1001"/>
                  </a:lnTo>
                  <a:lnTo>
                    <a:pt x="1525" y="997"/>
                  </a:lnTo>
                  <a:lnTo>
                    <a:pt x="1514" y="995"/>
                  </a:lnTo>
                  <a:lnTo>
                    <a:pt x="1514" y="995"/>
                  </a:lnTo>
                  <a:lnTo>
                    <a:pt x="1511" y="995"/>
                  </a:lnTo>
                  <a:lnTo>
                    <a:pt x="1503" y="995"/>
                  </a:lnTo>
                  <a:lnTo>
                    <a:pt x="1488" y="997"/>
                  </a:lnTo>
                  <a:lnTo>
                    <a:pt x="1472" y="999"/>
                  </a:lnTo>
                  <a:lnTo>
                    <a:pt x="1472" y="999"/>
                  </a:lnTo>
                  <a:lnTo>
                    <a:pt x="1460" y="996"/>
                  </a:lnTo>
                  <a:lnTo>
                    <a:pt x="1447" y="989"/>
                  </a:lnTo>
                  <a:lnTo>
                    <a:pt x="1438" y="979"/>
                  </a:lnTo>
                  <a:lnTo>
                    <a:pt x="1427" y="969"/>
                  </a:lnTo>
                  <a:lnTo>
                    <a:pt x="1416" y="966"/>
                  </a:lnTo>
                  <a:lnTo>
                    <a:pt x="1410" y="965"/>
                  </a:lnTo>
                  <a:lnTo>
                    <a:pt x="1406" y="962"/>
                  </a:lnTo>
                  <a:lnTo>
                    <a:pt x="1404" y="959"/>
                  </a:lnTo>
                  <a:lnTo>
                    <a:pt x="1404" y="957"/>
                  </a:lnTo>
                  <a:lnTo>
                    <a:pt x="1398" y="952"/>
                  </a:lnTo>
                  <a:lnTo>
                    <a:pt x="1389" y="948"/>
                  </a:lnTo>
                  <a:lnTo>
                    <a:pt x="1382" y="946"/>
                  </a:lnTo>
                  <a:lnTo>
                    <a:pt x="1375" y="944"/>
                  </a:lnTo>
                  <a:lnTo>
                    <a:pt x="1375" y="941"/>
                  </a:lnTo>
                  <a:lnTo>
                    <a:pt x="1363" y="937"/>
                  </a:lnTo>
                  <a:lnTo>
                    <a:pt x="1358" y="935"/>
                  </a:lnTo>
                  <a:lnTo>
                    <a:pt x="1342" y="929"/>
                  </a:lnTo>
                  <a:lnTo>
                    <a:pt x="1336" y="927"/>
                  </a:lnTo>
                  <a:lnTo>
                    <a:pt x="1336" y="927"/>
                  </a:lnTo>
                  <a:lnTo>
                    <a:pt x="1334" y="926"/>
                  </a:lnTo>
                  <a:lnTo>
                    <a:pt x="1308" y="911"/>
                  </a:lnTo>
                  <a:lnTo>
                    <a:pt x="1302" y="905"/>
                  </a:lnTo>
                  <a:lnTo>
                    <a:pt x="1283" y="895"/>
                  </a:lnTo>
                  <a:lnTo>
                    <a:pt x="1273" y="887"/>
                  </a:lnTo>
                  <a:lnTo>
                    <a:pt x="1268" y="885"/>
                  </a:lnTo>
                  <a:lnTo>
                    <a:pt x="1256" y="876"/>
                  </a:lnTo>
                  <a:lnTo>
                    <a:pt x="1255" y="875"/>
                  </a:lnTo>
                  <a:lnTo>
                    <a:pt x="1242" y="868"/>
                  </a:lnTo>
                  <a:lnTo>
                    <a:pt x="1241" y="869"/>
                  </a:lnTo>
                  <a:lnTo>
                    <a:pt x="1238" y="867"/>
                  </a:lnTo>
                  <a:lnTo>
                    <a:pt x="1223" y="864"/>
                  </a:lnTo>
                  <a:lnTo>
                    <a:pt x="1223" y="864"/>
                  </a:lnTo>
                  <a:lnTo>
                    <a:pt x="1204" y="859"/>
                  </a:lnTo>
                  <a:lnTo>
                    <a:pt x="1189" y="859"/>
                  </a:lnTo>
                  <a:lnTo>
                    <a:pt x="1175" y="858"/>
                  </a:lnTo>
                  <a:lnTo>
                    <a:pt x="1169" y="854"/>
                  </a:lnTo>
                  <a:lnTo>
                    <a:pt x="1164" y="847"/>
                  </a:lnTo>
                  <a:lnTo>
                    <a:pt x="1161" y="839"/>
                  </a:lnTo>
                  <a:lnTo>
                    <a:pt x="1154" y="826"/>
                  </a:lnTo>
                  <a:lnTo>
                    <a:pt x="1148" y="820"/>
                  </a:lnTo>
                  <a:lnTo>
                    <a:pt x="1138" y="815"/>
                  </a:lnTo>
                  <a:lnTo>
                    <a:pt x="1132" y="810"/>
                  </a:lnTo>
                  <a:lnTo>
                    <a:pt x="1131" y="809"/>
                  </a:lnTo>
                  <a:lnTo>
                    <a:pt x="1122" y="803"/>
                  </a:lnTo>
                  <a:lnTo>
                    <a:pt x="1117" y="797"/>
                  </a:lnTo>
                  <a:lnTo>
                    <a:pt x="1105" y="794"/>
                  </a:lnTo>
                  <a:lnTo>
                    <a:pt x="1090" y="797"/>
                  </a:lnTo>
                  <a:lnTo>
                    <a:pt x="1078" y="794"/>
                  </a:lnTo>
                  <a:lnTo>
                    <a:pt x="1076" y="788"/>
                  </a:lnTo>
                  <a:lnTo>
                    <a:pt x="1070" y="784"/>
                  </a:lnTo>
                  <a:lnTo>
                    <a:pt x="1067" y="782"/>
                  </a:lnTo>
                  <a:lnTo>
                    <a:pt x="1061" y="772"/>
                  </a:lnTo>
                  <a:lnTo>
                    <a:pt x="1051" y="759"/>
                  </a:lnTo>
                  <a:lnTo>
                    <a:pt x="1050" y="753"/>
                  </a:lnTo>
                  <a:lnTo>
                    <a:pt x="1055" y="744"/>
                  </a:lnTo>
                  <a:lnTo>
                    <a:pt x="1055" y="735"/>
                  </a:lnTo>
                  <a:lnTo>
                    <a:pt x="1055" y="735"/>
                  </a:lnTo>
                  <a:lnTo>
                    <a:pt x="1045" y="720"/>
                  </a:lnTo>
                  <a:lnTo>
                    <a:pt x="1041" y="713"/>
                  </a:lnTo>
                  <a:lnTo>
                    <a:pt x="1039" y="711"/>
                  </a:lnTo>
                  <a:lnTo>
                    <a:pt x="1042" y="702"/>
                  </a:lnTo>
                  <a:lnTo>
                    <a:pt x="1042" y="695"/>
                  </a:lnTo>
                  <a:lnTo>
                    <a:pt x="1047" y="679"/>
                  </a:lnTo>
                  <a:lnTo>
                    <a:pt x="1050" y="668"/>
                  </a:lnTo>
                  <a:lnTo>
                    <a:pt x="1050" y="668"/>
                  </a:lnTo>
                  <a:lnTo>
                    <a:pt x="1050" y="667"/>
                  </a:lnTo>
                  <a:lnTo>
                    <a:pt x="1050" y="665"/>
                  </a:lnTo>
                  <a:lnTo>
                    <a:pt x="1050" y="662"/>
                  </a:lnTo>
                  <a:lnTo>
                    <a:pt x="1050" y="659"/>
                  </a:lnTo>
                  <a:lnTo>
                    <a:pt x="1046" y="657"/>
                  </a:lnTo>
                  <a:lnTo>
                    <a:pt x="1047" y="653"/>
                  </a:lnTo>
                  <a:lnTo>
                    <a:pt x="1047" y="647"/>
                  </a:lnTo>
                  <a:lnTo>
                    <a:pt x="1045" y="643"/>
                  </a:lnTo>
                  <a:lnTo>
                    <a:pt x="1043" y="640"/>
                  </a:lnTo>
                  <a:lnTo>
                    <a:pt x="1043" y="636"/>
                  </a:lnTo>
                  <a:lnTo>
                    <a:pt x="1041" y="632"/>
                  </a:lnTo>
                  <a:lnTo>
                    <a:pt x="1039" y="624"/>
                  </a:lnTo>
                  <a:lnTo>
                    <a:pt x="1036" y="623"/>
                  </a:lnTo>
                  <a:lnTo>
                    <a:pt x="1028" y="625"/>
                  </a:lnTo>
                  <a:lnTo>
                    <a:pt x="1016" y="623"/>
                  </a:lnTo>
                  <a:lnTo>
                    <a:pt x="1013" y="621"/>
                  </a:lnTo>
                  <a:lnTo>
                    <a:pt x="1005" y="612"/>
                  </a:lnTo>
                  <a:lnTo>
                    <a:pt x="993" y="596"/>
                  </a:lnTo>
                  <a:lnTo>
                    <a:pt x="984" y="583"/>
                  </a:lnTo>
                  <a:lnTo>
                    <a:pt x="977" y="575"/>
                  </a:lnTo>
                  <a:lnTo>
                    <a:pt x="966" y="564"/>
                  </a:lnTo>
                  <a:lnTo>
                    <a:pt x="964" y="561"/>
                  </a:lnTo>
                  <a:lnTo>
                    <a:pt x="966" y="560"/>
                  </a:lnTo>
                  <a:lnTo>
                    <a:pt x="953" y="542"/>
                  </a:lnTo>
                  <a:lnTo>
                    <a:pt x="951" y="541"/>
                  </a:lnTo>
                  <a:lnTo>
                    <a:pt x="933" y="518"/>
                  </a:lnTo>
                  <a:lnTo>
                    <a:pt x="933" y="519"/>
                  </a:lnTo>
                  <a:lnTo>
                    <a:pt x="922" y="503"/>
                  </a:lnTo>
                  <a:lnTo>
                    <a:pt x="913" y="492"/>
                  </a:lnTo>
                  <a:lnTo>
                    <a:pt x="903" y="479"/>
                  </a:lnTo>
                  <a:lnTo>
                    <a:pt x="889" y="461"/>
                  </a:lnTo>
                  <a:lnTo>
                    <a:pt x="877" y="453"/>
                  </a:lnTo>
                  <a:lnTo>
                    <a:pt x="876" y="453"/>
                  </a:lnTo>
                  <a:lnTo>
                    <a:pt x="874" y="450"/>
                  </a:lnTo>
                  <a:lnTo>
                    <a:pt x="872" y="446"/>
                  </a:lnTo>
                  <a:lnTo>
                    <a:pt x="871" y="443"/>
                  </a:lnTo>
                  <a:lnTo>
                    <a:pt x="872" y="435"/>
                  </a:lnTo>
                  <a:lnTo>
                    <a:pt x="872" y="433"/>
                  </a:lnTo>
                  <a:lnTo>
                    <a:pt x="873" y="430"/>
                  </a:lnTo>
                  <a:lnTo>
                    <a:pt x="875" y="424"/>
                  </a:lnTo>
                  <a:lnTo>
                    <a:pt x="878" y="415"/>
                  </a:lnTo>
                  <a:lnTo>
                    <a:pt x="882" y="402"/>
                  </a:lnTo>
                  <a:lnTo>
                    <a:pt x="882" y="393"/>
                  </a:lnTo>
                  <a:lnTo>
                    <a:pt x="882" y="382"/>
                  </a:lnTo>
                  <a:lnTo>
                    <a:pt x="873" y="377"/>
                  </a:lnTo>
                  <a:lnTo>
                    <a:pt x="872" y="377"/>
                  </a:lnTo>
                  <a:lnTo>
                    <a:pt x="861" y="372"/>
                  </a:lnTo>
                  <a:lnTo>
                    <a:pt x="859" y="371"/>
                  </a:lnTo>
                  <a:lnTo>
                    <a:pt x="857" y="369"/>
                  </a:lnTo>
                  <a:lnTo>
                    <a:pt x="856" y="367"/>
                  </a:lnTo>
                  <a:lnTo>
                    <a:pt x="854" y="363"/>
                  </a:lnTo>
                  <a:lnTo>
                    <a:pt x="844" y="364"/>
                  </a:lnTo>
                  <a:lnTo>
                    <a:pt x="834" y="369"/>
                  </a:lnTo>
                  <a:lnTo>
                    <a:pt x="828" y="376"/>
                  </a:lnTo>
                  <a:lnTo>
                    <a:pt x="817" y="383"/>
                  </a:lnTo>
                  <a:lnTo>
                    <a:pt x="806" y="393"/>
                  </a:lnTo>
                  <a:lnTo>
                    <a:pt x="799" y="393"/>
                  </a:lnTo>
                  <a:lnTo>
                    <a:pt x="797" y="382"/>
                  </a:lnTo>
                  <a:lnTo>
                    <a:pt x="801" y="369"/>
                  </a:lnTo>
                  <a:lnTo>
                    <a:pt x="802" y="356"/>
                  </a:lnTo>
                  <a:lnTo>
                    <a:pt x="803" y="342"/>
                  </a:lnTo>
                  <a:lnTo>
                    <a:pt x="806" y="329"/>
                  </a:lnTo>
                  <a:lnTo>
                    <a:pt x="806" y="329"/>
                  </a:lnTo>
                  <a:lnTo>
                    <a:pt x="804" y="328"/>
                  </a:lnTo>
                  <a:lnTo>
                    <a:pt x="804" y="328"/>
                  </a:lnTo>
                  <a:lnTo>
                    <a:pt x="803" y="325"/>
                  </a:lnTo>
                  <a:lnTo>
                    <a:pt x="802" y="322"/>
                  </a:lnTo>
                  <a:lnTo>
                    <a:pt x="802" y="322"/>
                  </a:lnTo>
                  <a:lnTo>
                    <a:pt x="787" y="315"/>
                  </a:lnTo>
                  <a:lnTo>
                    <a:pt x="767" y="309"/>
                  </a:lnTo>
                  <a:lnTo>
                    <a:pt x="759" y="304"/>
                  </a:lnTo>
                  <a:lnTo>
                    <a:pt x="755" y="302"/>
                  </a:lnTo>
                  <a:lnTo>
                    <a:pt x="754" y="302"/>
                  </a:lnTo>
                  <a:lnTo>
                    <a:pt x="749" y="299"/>
                  </a:lnTo>
                  <a:lnTo>
                    <a:pt x="745" y="302"/>
                  </a:lnTo>
                  <a:lnTo>
                    <a:pt x="744" y="302"/>
                  </a:lnTo>
                  <a:lnTo>
                    <a:pt x="742" y="302"/>
                  </a:lnTo>
                  <a:lnTo>
                    <a:pt x="741" y="302"/>
                  </a:lnTo>
                  <a:lnTo>
                    <a:pt x="740" y="301"/>
                  </a:lnTo>
                  <a:lnTo>
                    <a:pt x="737" y="301"/>
                  </a:lnTo>
                  <a:lnTo>
                    <a:pt x="736" y="300"/>
                  </a:lnTo>
                  <a:lnTo>
                    <a:pt x="736" y="298"/>
                  </a:lnTo>
                  <a:lnTo>
                    <a:pt x="735" y="298"/>
                  </a:lnTo>
                  <a:lnTo>
                    <a:pt x="735" y="297"/>
                  </a:lnTo>
                  <a:lnTo>
                    <a:pt x="735" y="297"/>
                  </a:lnTo>
                  <a:lnTo>
                    <a:pt x="729" y="299"/>
                  </a:lnTo>
                  <a:lnTo>
                    <a:pt x="722" y="302"/>
                  </a:lnTo>
                  <a:lnTo>
                    <a:pt x="721" y="302"/>
                  </a:lnTo>
                  <a:lnTo>
                    <a:pt x="712" y="302"/>
                  </a:lnTo>
                  <a:lnTo>
                    <a:pt x="703" y="303"/>
                  </a:lnTo>
                  <a:lnTo>
                    <a:pt x="702" y="303"/>
                  </a:lnTo>
                  <a:lnTo>
                    <a:pt x="700" y="302"/>
                  </a:lnTo>
                  <a:lnTo>
                    <a:pt x="694" y="302"/>
                  </a:lnTo>
                  <a:lnTo>
                    <a:pt x="693" y="302"/>
                  </a:lnTo>
                  <a:lnTo>
                    <a:pt x="692" y="303"/>
                  </a:lnTo>
                  <a:lnTo>
                    <a:pt x="690" y="303"/>
                  </a:lnTo>
                  <a:lnTo>
                    <a:pt x="688" y="303"/>
                  </a:lnTo>
                  <a:lnTo>
                    <a:pt x="688" y="302"/>
                  </a:lnTo>
                  <a:lnTo>
                    <a:pt x="682" y="301"/>
                  </a:lnTo>
                  <a:lnTo>
                    <a:pt x="681" y="301"/>
                  </a:lnTo>
                  <a:lnTo>
                    <a:pt x="681" y="298"/>
                  </a:lnTo>
                  <a:lnTo>
                    <a:pt x="680" y="298"/>
                  </a:lnTo>
                  <a:lnTo>
                    <a:pt x="665" y="294"/>
                  </a:lnTo>
                  <a:lnTo>
                    <a:pt x="653" y="289"/>
                  </a:lnTo>
                  <a:lnTo>
                    <a:pt x="646" y="284"/>
                  </a:lnTo>
                  <a:lnTo>
                    <a:pt x="645" y="285"/>
                  </a:lnTo>
                  <a:lnTo>
                    <a:pt x="644" y="285"/>
                  </a:lnTo>
                  <a:lnTo>
                    <a:pt x="641" y="282"/>
                  </a:lnTo>
                  <a:lnTo>
                    <a:pt x="639" y="281"/>
                  </a:lnTo>
                  <a:lnTo>
                    <a:pt x="638" y="279"/>
                  </a:lnTo>
                  <a:lnTo>
                    <a:pt x="636" y="277"/>
                  </a:lnTo>
                  <a:lnTo>
                    <a:pt x="635" y="276"/>
                  </a:lnTo>
                  <a:lnTo>
                    <a:pt x="634" y="275"/>
                  </a:lnTo>
                  <a:lnTo>
                    <a:pt x="634" y="274"/>
                  </a:lnTo>
                  <a:lnTo>
                    <a:pt x="633" y="273"/>
                  </a:lnTo>
                  <a:lnTo>
                    <a:pt x="624" y="266"/>
                  </a:lnTo>
                  <a:lnTo>
                    <a:pt x="615" y="260"/>
                  </a:lnTo>
                  <a:lnTo>
                    <a:pt x="611" y="255"/>
                  </a:lnTo>
                  <a:lnTo>
                    <a:pt x="611" y="255"/>
                  </a:lnTo>
                  <a:lnTo>
                    <a:pt x="608" y="253"/>
                  </a:lnTo>
                  <a:lnTo>
                    <a:pt x="605" y="252"/>
                  </a:lnTo>
                  <a:lnTo>
                    <a:pt x="601" y="248"/>
                  </a:lnTo>
                  <a:lnTo>
                    <a:pt x="597" y="245"/>
                  </a:lnTo>
                  <a:lnTo>
                    <a:pt x="593" y="242"/>
                  </a:lnTo>
                  <a:lnTo>
                    <a:pt x="596" y="241"/>
                  </a:lnTo>
                  <a:lnTo>
                    <a:pt x="592" y="239"/>
                  </a:lnTo>
                  <a:lnTo>
                    <a:pt x="588" y="236"/>
                  </a:lnTo>
                  <a:lnTo>
                    <a:pt x="589" y="234"/>
                  </a:lnTo>
                  <a:lnTo>
                    <a:pt x="591" y="231"/>
                  </a:lnTo>
                  <a:lnTo>
                    <a:pt x="591" y="229"/>
                  </a:lnTo>
                  <a:lnTo>
                    <a:pt x="582" y="226"/>
                  </a:lnTo>
                  <a:lnTo>
                    <a:pt x="565" y="223"/>
                  </a:lnTo>
                  <a:lnTo>
                    <a:pt x="551" y="220"/>
                  </a:lnTo>
                  <a:lnTo>
                    <a:pt x="539" y="217"/>
                  </a:lnTo>
                  <a:lnTo>
                    <a:pt x="508" y="212"/>
                  </a:lnTo>
                  <a:lnTo>
                    <a:pt x="440" y="199"/>
                  </a:lnTo>
                  <a:lnTo>
                    <a:pt x="446" y="191"/>
                  </a:lnTo>
                  <a:lnTo>
                    <a:pt x="457" y="179"/>
                  </a:lnTo>
                  <a:lnTo>
                    <a:pt x="464" y="152"/>
                  </a:lnTo>
                  <a:lnTo>
                    <a:pt x="473" y="118"/>
                  </a:lnTo>
                  <a:lnTo>
                    <a:pt x="475" y="112"/>
                  </a:lnTo>
                  <a:lnTo>
                    <a:pt x="475" y="111"/>
                  </a:lnTo>
                  <a:lnTo>
                    <a:pt x="475" y="111"/>
                  </a:lnTo>
                  <a:lnTo>
                    <a:pt x="476" y="106"/>
                  </a:lnTo>
                  <a:lnTo>
                    <a:pt x="481" y="90"/>
                  </a:lnTo>
                  <a:lnTo>
                    <a:pt x="435" y="61"/>
                  </a:lnTo>
                  <a:lnTo>
                    <a:pt x="394" y="41"/>
                  </a:lnTo>
                  <a:lnTo>
                    <a:pt x="300" y="0"/>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80" name="Google Shape;1580;p59" descr="{&quot;Key&quot;:&quot;kakamega&quot;,&quot;Name&quot;:&quot;Kakamega&quot;,&quot;Value&quot;:80.0,&quot;Formula&quot;:&quot;80&quot;,&quot;Text&quot;:&quot;80&quot;,&quot;OfficeApplication&quot;:1,&quot;HasValue&quot;:true}"/>
            <p:cNvSpPr/>
            <p:nvPr/>
          </p:nvSpPr>
          <p:spPr>
            <a:xfrm>
              <a:off x="1258170" y="3084282"/>
              <a:ext cx="443310" cy="442459"/>
            </a:xfrm>
            <a:custGeom>
              <a:avLst/>
              <a:gdLst/>
              <a:ahLst/>
              <a:cxnLst/>
              <a:rect l="l" t="t" r="r" b="b"/>
              <a:pathLst>
                <a:path w="356" h="354" extrusionOk="0">
                  <a:moveTo>
                    <a:pt x="335" y="7"/>
                  </a:moveTo>
                  <a:lnTo>
                    <a:pt x="335" y="7"/>
                  </a:lnTo>
                  <a:lnTo>
                    <a:pt x="332" y="10"/>
                  </a:lnTo>
                  <a:lnTo>
                    <a:pt x="330" y="10"/>
                  </a:lnTo>
                  <a:lnTo>
                    <a:pt x="328" y="9"/>
                  </a:lnTo>
                  <a:lnTo>
                    <a:pt x="326" y="8"/>
                  </a:lnTo>
                  <a:lnTo>
                    <a:pt x="325" y="7"/>
                  </a:lnTo>
                  <a:lnTo>
                    <a:pt x="324" y="7"/>
                  </a:lnTo>
                  <a:lnTo>
                    <a:pt x="323" y="6"/>
                  </a:lnTo>
                  <a:lnTo>
                    <a:pt x="322" y="7"/>
                  </a:lnTo>
                  <a:lnTo>
                    <a:pt x="322" y="8"/>
                  </a:lnTo>
                  <a:lnTo>
                    <a:pt x="321" y="6"/>
                  </a:lnTo>
                  <a:lnTo>
                    <a:pt x="320" y="5"/>
                  </a:lnTo>
                  <a:lnTo>
                    <a:pt x="319" y="3"/>
                  </a:lnTo>
                  <a:lnTo>
                    <a:pt x="318" y="2"/>
                  </a:lnTo>
                  <a:lnTo>
                    <a:pt x="317" y="1"/>
                  </a:lnTo>
                  <a:lnTo>
                    <a:pt x="315" y="2"/>
                  </a:lnTo>
                  <a:lnTo>
                    <a:pt x="314" y="2"/>
                  </a:lnTo>
                  <a:lnTo>
                    <a:pt x="313" y="2"/>
                  </a:lnTo>
                  <a:lnTo>
                    <a:pt x="311" y="1"/>
                  </a:lnTo>
                  <a:lnTo>
                    <a:pt x="310" y="1"/>
                  </a:lnTo>
                  <a:lnTo>
                    <a:pt x="308" y="0"/>
                  </a:lnTo>
                  <a:lnTo>
                    <a:pt x="307" y="0"/>
                  </a:lnTo>
                  <a:lnTo>
                    <a:pt x="306" y="0"/>
                  </a:lnTo>
                  <a:lnTo>
                    <a:pt x="306" y="1"/>
                  </a:lnTo>
                  <a:lnTo>
                    <a:pt x="305" y="1"/>
                  </a:lnTo>
                  <a:lnTo>
                    <a:pt x="305" y="0"/>
                  </a:lnTo>
                  <a:lnTo>
                    <a:pt x="304" y="0"/>
                  </a:lnTo>
                  <a:lnTo>
                    <a:pt x="302" y="1"/>
                  </a:lnTo>
                  <a:lnTo>
                    <a:pt x="302" y="1"/>
                  </a:lnTo>
                  <a:lnTo>
                    <a:pt x="302" y="1"/>
                  </a:lnTo>
                  <a:lnTo>
                    <a:pt x="302" y="1"/>
                  </a:lnTo>
                  <a:lnTo>
                    <a:pt x="301" y="2"/>
                  </a:lnTo>
                  <a:lnTo>
                    <a:pt x="300" y="2"/>
                  </a:lnTo>
                  <a:lnTo>
                    <a:pt x="299" y="3"/>
                  </a:lnTo>
                  <a:lnTo>
                    <a:pt x="298" y="3"/>
                  </a:lnTo>
                  <a:lnTo>
                    <a:pt x="297" y="3"/>
                  </a:lnTo>
                  <a:lnTo>
                    <a:pt x="296" y="2"/>
                  </a:lnTo>
                  <a:lnTo>
                    <a:pt x="295" y="3"/>
                  </a:lnTo>
                  <a:lnTo>
                    <a:pt x="294" y="4"/>
                  </a:lnTo>
                  <a:lnTo>
                    <a:pt x="294" y="5"/>
                  </a:lnTo>
                  <a:lnTo>
                    <a:pt x="294" y="5"/>
                  </a:lnTo>
                  <a:lnTo>
                    <a:pt x="294" y="6"/>
                  </a:lnTo>
                  <a:lnTo>
                    <a:pt x="294" y="6"/>
                  </a:lnTo>
                  <a:lnTo>
                    <a:pt x="293" y="11"/>
                  </a:lnTo>
                  <a:lnTo>
                    <a:pt x="291" y="15"/>
                  </a:lnTo>
                  <a:lnTo>
                    <a:pt x="291" y="16"/>
                  </a:lnTo>
                  <a:lnTo>
                    <a:pt x="292" y="17"/>
                  </a:lnTo>
                  <a:lnTo>
                    <a:pt x="294" y="19"/>
                  </a:lnTo>
                  <a:lnTo>
                    <a:pt x="296" y="20"/>
                  </a:lnTo>
                  <a:lnTo>
                    <a:pt x="296" y="21"/>
                  </a:lnTo>
                  <a:lnTo>
                    <a:pt x="296" y="23"/>
                  </a:lnTo>
                  <a:lnTo>
                    <a:pt x="296" y="24"/>
                  </a:lnTo>
                  <a:lnTo>
                    <a:pt x="297" y="26"/>
                  </a:lnTo>
                  <a:lnTo>
                    <a:pt x="297" y="28"/>
                  </a:lnTo>
                  <a:lnTo>
                    <a:pt x="296" y="30"/>
                  </a:lnTo>
                  <a:lnTo>
                    <a:pt x="297" y="32"/>
                  </a:lnTo>
                  <a:lnTo>
                    <a:pt x="297" y="33"/>
                  </a:lnTo>
                  <a:lnTo>
                    <a:pt x="297" y="34"/>
                  </a:lnTo>
                  <a:lnTo>
                    <a:pt x="299" y="35"/>
                  </a:lnTo>
                  <a:lnTo>
                    <a:pt x="301" y="35"/>
                  </a:lnTo>
                  <a:lnTo>
                    <a:pt x="302" y="36"/>
                  </a:lnTo>
                  <a:lnTo>
                    <a:pt x="303" y="37"/>
                  </a:lnTo>
                  <a:lnTo>
                    <a:pt x="305" y="39"/>
                  </a:lnTo>
                  <a:lnTo>
                    <a:pt x="306" y="42"/>
                  </a:lnTo>
                  <a:lnTo>
                    <a:pt x="307" y="43"/>
                  </a:lnTo>
                  <a:lnTo>
                    <a:pt x="308" y="44"/>
                  </a:lnTo>
                  <a:lnTo>
                    <a:pt x="310" y="43"/>
                  </a:lnTo>
                  <a:lnTo>
                    <a:pt x="312" y="45"/>
                  </a:lnTo>
                  <a:lnTo>
                    <a:pt x="312" y="45"/>
                  </a:lnTo>
                  <a:lnTo>
                    <a:pt x="313" y="47"/>
                  </a:lnTo>
                  <a:lnTo>
                    <a:pt x="313" y="49"/>
                  </a:lnTo>
                  <a:lnTo>
                    <a:pt x="313" y="50"/>
                  </a:lnTo>
                  <a:lnTo>
                    <a:pt x="314" y="50"/>
                  </a:lnTo>
                  <a:lnTo>
                    <a:pt x="314" y="51"/>
                  </a:lnTo>
                  <a:lnTo>
                    <a:pt x="314" y="51"/>
                  </a:lnTo>
                  <a:lnTo>
                    <a:pt x="314" y="54"/>
                  </a:lnTo>
                  <a:lnTo>
                    <a:pt x="314" y="57"/>
                  </a:lnTo>
                  <a:lnTo>
                    <a:pt x="313" y="59"/>
                  </a:lnTo>
                  <a:lnTo>
                    <a:pt x="313" y="59"/>
                  </a:lnTo>
                  <a:lnTo>
                    <a:pt x="313" y="59"/>
                  </a:lnTo>
                  <a:lnTo>
                    <a:pt x="313" y="60"/>
                  </a:lnTo>
                  <a:lnTo>
                    <a:pt x="313" y="60"/>
                  </a:lnTo>
                  <a:lnTo>
                    <a:pt x="313" y="60"/>
                  </a:lnTo>
                  <a:lnTo>
                    <a:pt x="311" y="60"/>
                  </a:lnTo>
                  <a:lnTo>
                    <a:pt x="309" y="60"/>
                  </a:lnTo>
                  <a:lnTo>
                    <a:pt x="308" y="60"/>
                  </a:lnTo>
                  <a:lnTo>
                    <a:pt x="307" y="61"/>
                  </a:lnTo>
                  <a:lnTo>
                    <a:pt x="305" y="62"/>
                  </a:lnTo>
                  <a:lnTo>
                    <a:pt x="304" y="63"/>
                  </a:lnTo>
                  <a:lnTo>
                    <a:pt x="304" y="64"/>
                  </a:lnTo>
                  <a:lnTo>
                    <a:pt x="304" y="66"/>
                  </a:lnTo>
                  <a:lnTo>
                    <a:pt x="304" y="67"/>
                  </a:lnTo>
                  <a:lnTo>
                    <a:pt x="303" y="67"/>
                  </a:lnTo>
                  <a:lnTo>
                    <a:pt x="302" y="67"/>
                  </a:lnTo>
                  <a:lnTo>
                    <a:pt x="301" y="66"/>
                  </a:lnTo>
                  <a:lnTo>
                    <a:pt x="301" y="65"/>
                  </a:lnTo>
                  <a:lnTo>
                    <a:pt x="300" y="66"/>
                  </a:lnTo>
                  <a:lnTo>
                    <a:pt x="299" y="67"/>
                  </a:lnTo>
                  <a:lnTo>
                    <a:pt x="299" y="68"/>
                  </a:lnTo>
                  <a:lnTo>
                    <a:pt x="299" y="69"/>
                  </a:lnTo>
                  <a:lnTo>
                    <a:pt x="297" y="69"/>
                  </a:lnTo>
                  <a:lnTo>
                    <a:pt x="296" y="69"/>
                  </a:lnTo>
                  <a:lnTo>
                    <a:pt x="296" y="69"/>
                  </a:lnTo>
                  <a:lnTo>
                    <a:pt x="296" y="69"/>
                  </a:lnTo>
                  <a:lnTo>
                    <a:pt x="295" y="68"/>
                  </a:lnTo>
                  <a:lnTo>
                    <a:pt x="294" y="65"/>
                  </a:lnTo>
                  <a:lnTo>
                    <a:pt x="292" y="64"/>
                  </a:lnTo>
                  <a:lnTo>
                    <a:pt x="292" y="64"/>
                  </a:lnTo>
                  <a:lnTo>
                    <a:pt x="289" y="65"/>
                  </a:lnTo>
                  <a:lnTo>
                    <a:pt x="287" y="67"/>
                  </a:lnTo>
                  <a:lnTo>
                    <a:pt x="284" y="68"/>
                  </a:lnTo>
                  <a:lnTo>
                    <a:pt x="282" y="66"/>
                  </a:lnTo>
                  <a:lnTo>
                    <a:pt x="282" y="65"/>
                  </a:lnTo>
                  <a:lnTo>
                    <a:pt x="281" y="65"/>
                  </a:lnTo>
                  <a:lnTo>
                    <a:pt x="281" y="64"/>
                  </a:lnTo>
                  <a:lnTo>
                    <a:pt x="279" y="64"/>
                  </a:lnTo>
                  <a:lnTo>
                    <a:pt x="278" y="64"/>
                  </a:lnTo>
                  <a:lnTo>
                    <a:pt x="277" y="63"/>
                  </a:lnTo>
                  <a:lnTo>
                    <a:pt x="276" y="62"/>
                  </a:lnTo>
                  <a:lnTo>
                    <a:pt x="274" y="63"/>
                  </a:lnTo>
                  <a:lnTo>
                    <a:pt x="271" y="64"/>
                  </a:lnTo>
                  <a:lnTo>
                    <a:pt x="267" y="65"/>
                  </a:lnTo>
                  <a:lnTo>
                    <a:pt x="267" y="65"/>
                  </a:lnTo>
                  <a:lnTo>
                    <a:pt x="267" y="64"/>
                  </a:lnTo>
                  <a:lnTo>
                    <a:pt x="267" y="64"/>
                  </a:lnTo>
                  <a:lnTo>
                    <a:pt x="266" y="64"/>
                  </a:lnTo>
                  <a:lnTo>
                    <a:pt x="265" y="64"/>
                  </a:lnTo>
                  <a:lnTo>
                    <a:pt x="265" y="64"/>
                  </a:lnTo>
                  <a:lnTo>
                    <a:pt x="264" y="65"/>
                  </a:lnTo>
                  <a:lnTo>
                    <a:pt x="262" y="68"/>
                  </a:lnTo>
                  <a:lnTo>
                    <a:pt x="261" y="69"/>
                  </a:lnTo>
                  <a:lnTo>
                    <a:pt x="260" y="69"/>
                  </a:lnTo>
                  <a:lnTo>
                    <a:pt x="260" y="69"/>
                  </a:lnTo>
                  <a:lnTo>
                    <a:pt x="260" y="70"/>
                  </a:lnTo>
                  <a:lnTo>
                    <a:pt x="260" y="71"/>
                  </a:lnTo>
                  <a:lnTo>
                    <a:pt x="261" y="71"/>
                  </a:lnTo>
                  <a:lnTo>
                    <a:pt x="260" y="71"/>
                  </a:lnTo>
                  <a:lnTo>
                    <a:pt x="259" y="71"/>
                  </a:lnTo>
                  <a:lnTo>
                    <a:pt x="258" y="71"/>
                  </a:lnTo>
                  <a:lnTo>
                    <a:pt x="257" y="71"/>
                  </a:lnTo>
                  <a:lnTo>
                    <a:pt x="256" y="70"/>
                  </a:lnTo>
                  <a:lnTo>
                    <a:pt x="255" y="70"/>
                  </a:lnTo>
                  <a:lnTo>
                    <a:pt x="254" y="71"/>
                  </a:lnTo>
                  <a:lnTo>
                    <a:pt x="254" y="73"/>
                  </a:lnTo>
                  <a:lnTo>
                    <a:pt x="254" y="74"/>
                  </a:lnTo>
                  <a:lnTo>
                    <a:pt x="253" y="76"/>
                  </a:lnTo>
                  <a:lnTo>
                    <a:pt x="253" y="76"/>
                  </a:lnTo>
                  <a:lnTo>
                    <a:pt x="253" y="77"/>
                  </a:lnTo>
                  <a:lnTo>
                    <a:pt x="253" y="77"/>
                  </a:lnTo>
                  <a:lnTo>
                    <a:pt x="253" y="78"/>
                  </a:lnTo>
                  <a:lnTo>
                    <a:pt x="253" y="79"/>
                  </a:lnTo>
                  <a:lnTo>
                    <a:pt x="254" y="81"/>
                  </a:lnTo>
                  <a:lnTo>
                    <a:pt x="255" y="82"/>
                  </a:lnTo>
                  <a:lnTo>
                    <a:pt x="255" y="83"/>
                  </a:lnTo>
                  <a:lnTo>
                    <a:pt x="255" y="85"/>
                  </a:lnTo>
                  <a:lnTo>
                    <a:pt x="254" y="86"/>
                  </a:lnTo>
                  <a:lnTo>
                    <a:pt x="252" y="87"/>
                  </a:lnTo>
                  <a:lnTo>
                    <a:pt x="250" y="89"/>
                  </a:lnTo>
                  <a:lnTo>
                    <a:pt x="248" y="92"/>
                  </a:lnTo>
                  <a:lnTo>
                    <a:pt x="245" y="93"/>
                  </a:lnTo>
                  <a:lnTo>
                    <a:pt x="242" y="93"/>
                  </a:lnTo>
                  <a:lnTo>
                    <a:pt x="240" y="92"/>
                  </a:lnTo>
                  <a:lnTo>
                    <a:pt x="238" y="92"/>
                  </a:lnTo>
                  <a:lnTo>
                    <a:pt x="236" y="93"/>
                  </a:lnTo>
                  <a:lnTo>
                    <a:pt x="236" y="93"/>
                  </a:lnTo>
                  <a:lnTo>
                    <a:pt x="233" y="95"/>
                  </a:lnTo>
                  <a:lnTo>
                    <a:pt x="231" y="95"/>
                  </a:lnTo>
                  <a:lnTo>
                    <a:pt x="229" y="94"/>
                  </a:lnTo>
                  <a:lnTo>
                    <a:pt x="228" y="94"/>
                  </a:lnTo>
                  <a:lnTo>
                    <a:pt x="226" y="95"/>
                  </a:lnTo>
                  <a:lnTo>
                    <a:pt x="225" y="96"/>
                  </a:lnTo>
                  <a:lnTo>
                    <a:pt x="225" y="96"/>
                  </a:lnTo>
                  <a:lnTo>
                    <a:pt x="224" y="97"/>
                  </a:lnTo>
                  <a:lnTo>
                    <a:pt x="222" y="98"/>
                  </a:lnTo>
                  <a:lnTo>
                    <a:pt x="218" y="100"/>
                  </a:lnTo>
                  <a:lnTo>
                    <a:pt x="217" y="102"/>
                  </a:lnTo>
                  <a:lnTo>
                    <a:pt x="217" y="103"/>
                  </a:lnTo>
                  <a:lnTo>
                    <a:pt x="216" y="106"/>
                  </a:lnTo>
                  <a:lnTo>
                    <a:pt x="216" y="107"/>
                  </a:lnTo>
                  <a:lnTo>
                    <a:pt x="216" y="107"/>
                  </a:lnTo>
                  <a:lnTo>
                    <a:pt x="216" y="108"/>
                  </a:lnTo>
                  <a:lnTo>
                    <a:pt x="216" y="108"/>
                  </a:lnTo>
                  <a:lnTo>
                    <a:pt x="216" y="109"/>
                  </a:lnTo>
                  <a:lnTo>
                    <a:pt x="215" y="111"/>
                  </a:lnTo>
                  <a:lnTo>
                    <a:pt x="214" y="112"/>
                  </a:lnTo>
                  <a:lnTo>
                    <a:pt x="214" y="113"/>
                  </a:lnTo>
                  <a:lnTo>
                    <a:pt x="215" y="114"/>
                  </a:lnTo>
                  <a:lnTo>
                    <a:pt x="215" y="116"/>
                  </a:lnTo>
                  <a:lnTo>
                    <a:pt x="215" y="116"/>
                  </a:lnTo>
                  <a:lnTo>
                    <a:pt x="215" y="117"/>
                  </a:lnTo>
                  <a:lnTo>
                    <a:pt x="214" y="118"/>
                  </a:lnTo>
                  <a:lnTo>
                    <a:pt x="213" y="120"/>
                  </a:lnTo>
                  <a:lnTo>
                    <a:pt x="212" y="121"/>
                  </a:lnTo>
                  <a:lnTo>
                    <a:pt x="211" y="122"/>
                  </a:lnTo>
                  <a:lnTo>
                    <a:pt x="210" y="123"/>
                  </a:lnTo>
                  <a:lnTo>
                    <a:pt x="208" y="124"/>
                  </a:lnTo>
                  <a:lnTo>
                    <a:pt x="206" y="124"/>
                  </a:lnTo>
                  <a:lnTo>
                    <a:pt x="205" y="125"/>
                  </a:lnTo>
                  <a:lnTo>
                    <a:pt x="205" y="126"/>
                  </a:lnTo>
                  <a:lnTo>
                    <a:pt x="204" y="127"/>
                  </a:lnTo>
                  <a:lnTo>
                    <a:pt x="203" y="129"/>
                  </a:lnTo>
                  <a:lnTo>
                    <a:pt x="202" y="130"/>
                  </a:lnTo>
                  <a:lnTo>
                    <a:pt x="200" y="131"/>
                  </a:lnTo>
                  <a:lnTo>
                    <a:pt x="200" y="132"/>
                  </a:lnTo>
                  <a:lnTo>
                    <a:pt x="200" y="132"/>
                  </a:lnTo>
                  <a:lnTo>
                    <a:pt x="200" y="132"/>
                  </a:lnTo>
                  <a:lnTo>
                    <a:pt x="201" y="134"/>
                  </a:lnTo>
                  <a:lnTo>
                    <a:pt x="202" y="134"/>
                  </a:lnTo>
                  <a:lnTo>
                    <a:pt x="202" y="134"/>
                  </a:lnTo>
                  <a:lnTo>
                    <a:pt x="200" y="135"/>
                  </a:lnTo>
                  <a:lnTo>
                    <a:pt x="201" y="135"/>
                  </a:lnTo>
                  <a:lnTo>
                    <a:pt x="203" y="136"/>
                  </a:lnTo>
                  <a:lnTo>
                    <a:pt x="203" y="136"/>
                  </a:lnTo>
                  <a:lnTo>
                    <a:pt x="201" y="136"/>
                  </a:lnTo>
                  <a:lnTo>
                    <a:pt x="200" y="135"/>
                  </a:lnTo>
                  <a:lnTo>
                    <a:pt x="199" y="137"/>
                  </a:lnTo>
                  <a:lnTo>
                    <a:pt x="196" y="139"/>
                  </a:lnTo>
                  <a:lnTo>
                    <a:pt x="192" y="141"/>
                  </a:lnTo>
                  <a:lnTo>
                    <a:pt x="189" y="143"/>
                  </a:lnTo>
                  <a:lnTo>
                    <a:pt x="186" y="145"/>
                  </a:lnTo>
                  <a:lnTo>
                    <a:pt x="184" y="146"/>
                  </a:lnTo>
                  <a:lnTo>
                    <a:pt x="183" y="148"/>
                  </a:lnTo>
                  <a:lnTo>
                    <a:pt x="183" y="149"/>
                  </a:lnTo>
                  <a:lnTo>
                    <a:pt x="183" y="150"/>
                  </a:lnTo>
                  <a:lnTo>
                    <a:pt x="181" y="152"/>
                  </a:lnTo>
                  <a:lnTo>
                    <a:pt x="179" y="156"/>
                  </a:lnTo>
                  <a:lnTo>
                    <a:pt x="177" y="157"/>
                  </a:lnTo>
                  <a:lnTo>
                    <a:pt x="175" y="158"/>
                  </a:lnTo>
                  <a:lnTo>
                    <a:pt x="173" y="159"/>
                  </a:lnTo>
                  <a:lnTo>
                    <a:pt x="171" y="163"/>
                  </a:lnTo>
                  <a:lnTo>
                    <a:pt x="169" y="166"/>
                  </a:lnTo>
                  <a:lnTo>
                    <a:pt x="166" y="169"/>
                  </a:lnTo>
                  <a:lnTo>
                    <a:pt x="165" y="171"/>
                  </a:lnTo>
                  <a:lnTo>
                    <a:pt x="161" y="171"/>
                  </a:lnTo>
                  <a:lnTo>
                    <a:pt x="160" y="172"/>
                  </a:lnTo>
                  <a:lnTo>
                    <a:pt x="158" y="173"/>
                  </a:lnTo>
                  <a:lnTo>
                    <a:pt x="157" y="172"/>
                  </a:lnTo>
                  <a:lnTo>
                    <a:pt x="154" y="173"/>
                  </a:lnTo>
                  <a:lnTo>
                    <a:pt x="152" y="176"/>
                  </a:lnTo>
                  <a:lnTo>
                    <a:pt x="151" y="180"/>
                  </a:lnTo>
                  <a:lnTo>
                    <a:pt x="148" y="181"/>
                  </a:lnTo>
                  <a:lnTo>
                    <a:pt x="149" y="182"/>
                  </a:lnTo>
                  <a:lnTo>
                    <a:pt x="149" y="182"/>
                  </a:lnTo>
                  <a:lnTo>
                    <a:pt x="147" y="182"/>
                  </a:lnTo>
                  <a:lnTo>
                    <a:pt x="146" y="182"/>
                  </a:lnTo>
                  <a:lnTo>
                    <a:pt x="146" y="182"/>
                  </a:lnTo>
                  <a:lnTo>
                    <a:pt x="146" y="183"/>
                  </a:lnTo>
                  <a:lnTo>
                    <a:pt x="146" y="185"/>
                  </a:lnTo>
                  <a:lnTo>
                    <a:pt x="147" y="185"/>
                  </a:lnTo>
                  <a:lnTo>
                    <a:pt x="146" y="187"/>
                  </a:lnTo>
                  <a:lnTo>
                    <a:pt x="146" y="188"/>
                  </a:lnTo>
                  <a:lnTo>
                    <a:pt x="145" y="189"/>
                  </a:lnTo>
                  <a:lnTo>
                    <a:pt x="145" y="189"/>
                  </a:lnTo>
                  <a:lnTo>
                    <a:pt x="143" y="188"/>
                  </a:lnTo>
                  <a:lnTo>
                    <a:pt x="142" y="190"/>
                  </a:lnTo>
                  <a:lnTo>
                    <a:pt x="140" y="192"/>
                  </a:lnTo>
                  <a:lnTo>
                    <a:pt x="139" y="192"/>
                  </a:lnTo>
                  <a:lnTo>
                    <a:pt x="138" y="192"/>
                  </a:lnTo>
                  <a:lnTo>
                    <a:pt x="136" y="194"/>
                  </a:lnTo>
                  <a:lnTo>
                    <a:pt x="135" y="195"/>
                  </a:lnTo>
                  <a:lnTo>
                    <a:pt x="133" y="195"/>
                  </a:lnTo>
                  <a:lnTo>
                    <a:pt x="131" y="197"/>
                  </a:lnTo>
                  <a:lnTo>
                    <a:pt x="130" y="197"/>
                  </a:lnTo>
                  <a:lnTo>
                    <a:pt x="129" y="196"/>
                  </a:lnTo>
                  <a:lnTo>
                    <a:pt x="129" y="196"/>
                  </a:lnTo>
                  <a:lnTo>
                    <a:pt x="129" y="196"/>
                  </a:lnTo>
                  <a:lnTo>
                    <a:pt x="128" y="196"/>
                  </a:lnTo>
                  <a:lnTo>
                    <a:pt x="127" y="195"/>
                  </a:lnTo>
                  <a:lnTo>
                    <a:pt x="125" y="195"/>
                  </a:lnTo>
                  <a:lnTo>
                    <a:pt x="126" y="194"/>
                  </a:lnTo>
                  <a:lnTo>
                    <a:pt x="126" y="192"/>
                  </a:lnTo>
                  <a:lnTo>
                    <a:pt x="125" y="192"/>
                  </a:lnTo>
                  <a:lnTo>
                    <a:pt x="124" y="192"/>
                  </a:lnTo>
                  <a:lnTo>
                    <a:pt x="124" y="193"/>
                  </a:lnTo>
                  <a:lnTo>
                    <a:pt x="123" y="192"/>
                  </a:lnTo>
                  <a:lnTo>
                    <a:pt x="121" y="193"/>
                  </a:lnTo>
                  <a:lnTo>
                    <a:pt x="119" y="195"/>
                  </a:lnTo>
                  <a:lnTo>
                    <a:pt x="118" y="196"/>
                  </a:lnTo>
                  <a:lnTo>
                    <a:pt x="118" y="198"/>
                  </a:lnTo>
                  <a:lnTo>
                    <a:pt x="117" y="200"/>
                  </a:lnTo>
                  <a:lnTo>
                    <a:pt x="117" y="200"/>
                  </a:lnTo>
                  <a:lnTo>
                    <a:pt x="116" y="199"/>
                  </a:lnTo>
                  <a:lnTo>
                    <a:pt x="115" y="198"/>
                  </a:lnTo>
                  <a:lnTo>
                    <a:pt x="113" y="198"/>
                  </a:lnTo>
                  <a:lnTo>
                    <a:pt x="110" y="199"/>
                  </a:lnTo>
                  <a:lnTo>
                    <a:pt x="107" y="201"/>
                  </a:lnTo>
                  <a:lnTo>
                    <a:pt x="107" y="202"/>
                  </a:lnTo>
                  <a:lnTo>
                    <a:pt x="108" y="204"/>
                  </a:lnTo>
                  <a:lnTo>
                    <a:pt x="108" y="205"/>
                  </a:lnTo>
                  <a:lnTo>
                    <a:pt x="107" y="208"/>
                  </a:lnTo>
                  <a:lnTo>
                    <a:pt x="107" y="209"/>
                  </a:lnTo>
                  <a:lnTo>
                    <a:pt x="106" y="209"/>
                  </a:lnTo>
                  <a:lnTo>
                    <a:pt x="105" y="207"/>
                  </a:lnTo>
                  <a:lnTo>
                    <a:pt x="105" y="207"/>
                  </a:lnTo>
                  <a:lnTo>
                    <a:pt x="104" y="207"/>
                  </a:lnTo>
                  <a:lnTo>
                    <a:pt x="104" y="205"/>
                  </a:lnTo>
                  <a:lnTo>
                    <a:pt x="104" y="204"/>
                  </a:lnTo>
                  <a:lnTo>
                    <a:pt x="104" y="202"/>
                  </a:lnTo>
                  <a:lnTo>
                    <a:pt x="104" y="200"/>
                  </a:lnTo>
                  <a:lnTo>
                    <a:pt x="103" y="199"/>
                  </a:lnTo>
                  <a:lnTo>
                    <a:pt x="103" y="196"/>
                  </a:lnTo>
                  <a:lnTo>
                    <a:pt x="103" y="195"/>
                  </a:lnTo>
                  <a:lnTo>
                    <a:pt x="102" y="195"/>
                  </a:lnTo>
                  <a:lnTo>
                    <a:pt x="101" y="195"/>
                  </a:lnTo>
                  <a:lnTo>
                    <a:pt x="101" y="194"/>
                  </a:lnTo>
                  <a:lnTo>
                    <a:pt x="98" y="193"/>
                  </a:lnTo>
                  <a:lnTo>
                    <a:pt x="93" y="192"/>
                  </a:lnTo>
                  <a:lnTo>
                    <a:pt x="93" y="192"/>
                  </a:lnTo>
                  <a:lnTo>
                    <a:pt x="92" y="191"/>
                  </a:lnTo>
                  <a:lnTo>
                    <a:pt x="91" y="190"/>
                  </a:lnTo>
                  <a:lnTo>
                    <a:pt x="90" y="190"/>
                  </a:lnTo>
                  <a:lnTo>
                    <a:pt x="89" y="190"/>
                  </a:lnTo>
                  <a:lnTo>
                    <a:pt x="89" y="190"/>
                  </a:lnTo>
                  <a:lnTo>
                    <a:pt x="87" y="190"/>
                  </a:lnTo>
                  <a:lnTo>
                    <a:pt x="84" y="190"/>
                  </a:lnTo>
                  <a:lnTo>
                    <a:pt x="83" y="192"/>
                  </a:lnTo>
                  <a:lnTo>
                    <a:pt x="83" y="194"/>
                  </a:lnTo>
                  <a:lnTo>
                    <a:pt x="82" y="197"/>
                  </a:lnTo>
                  <a:lnTo>
                    <a:pt x="81" y="199"/>
                  </a:lnTo>
                  <a:lnTo>
                    <a:pt x="81" y="200"/>
                  </a:lnTo>
                  <a:lnTo>
                    <a:pt x="80" y="200"/>
                  </a:lnTo>
                  <a:lnTo>
                    <a:pt x="78" y="200"/>
                  </a:lnTo>
                  <a:lnTo>
                    <a:pt x="76" y="199"/>
                  </a:lnTo>
                  <a:lnTo>
                    <a:pt x="74" y="198"/>
                  </a:lnTo>
                  <a:lnTo>
                    <a:pt x="73" y="197"/>
                  </a:lnTo>
                  <a:lnTo>
                    <a:pt x="73" y="197"/>
                  </a:lnTo>
                  <a:lnTo>
                    <a:pt x="73" y="196"/>
                  </a:lnTo>
                  <a:lnTo>
                    <a:pt x="72" y="195"/>
                  </a:lnTo>
                  <a:lnTo>
                    <a:pt x="70" y="195"/>
                  </a:lnTo>
                  <a:lnTo>
                    <a:pt x="67" y="194"/>
                  </a:lnTo>
                  <a:lnTo>
                    <a:pt x="66" y="193"/>
                  </a:lnTo>
                  <a:lnTo>
                    <a:pt x="66" y="191"/>
                  </a:lnTo>
                  <a:lnTo>
                    <a:pt x="65" y="190"/>
                  </a:lnTo>
                  <a:lnTo>
                    <a:pt x="65" y="189"/>
                  </a:lnTo>
                  <a:lnTo>
                    <a:pt x="64" y="187"/>
                  </a:lnTo>
                  <a:lnTo>
                    <a:pt x="63" y="185"/>
                  </a:lnTo>
                  <a:lnTo>
                    <a:pt x="62" y="184"/>
                  </a:lnTo>
                  <a:lnTo>
                    <a:pt x="61" y="184"/>
                  </a:lnTo>
                  <a:lnTo>
                    <a:pt x="60" y="185"/>
                  </a:lnTo>
                  <a:lnTo>
                    <a:pt x="59" y="185"/>
                  </a:lnTo>
                  <a:lnTo>
                    <a:pt x="58" y="185"/>
                  </a:lnTo>
                  <a:lnTo>
                    <a:pt x="57" y="186"/>
                  </a:lnTo>
                  <a:lnTo>
                    <a:pt x="55" y="187"/>
                  </a:lnTo>
                  <a:lnTo>
                    <a:pt x="54" y="189"/>
                  </a:lnTo>
                  <a:lnTo>
                    <a:pt x="53" y="190"/>
                  </a:lnTo>
                  <a:lnTo>
                    <a:pt x="52" y="190"/>
                  </a:lnTo>
                  <a:lnTo>
                    <a:pt x="51" y="191"/>
                  </a:lnTo>
                  <a:lnTo>
                    <a:pt x="50" y="191"/>
                  </a:lnTo>
                  <a:lnTo>
                    <a:pt x="50" y="191"/>
                  </a:lnTo>
                  <a:lnTo>
                    <a:pt x="49" y="190"/>
                  </a:lnTo>
                  <a:lnTo>
                    <a:pt x="49" y="190"/>
                  </a:lnTo>
                  <a:lnTo>
                    <a:pt x="47" y="190"/>
                  </a:lnTo>
                  <a:lnTo>
                    <a:pt x="45" y="190"/>
                  </a:lnTo>
                  <a:lnTo>
                    <a:pt x="42" y="191"/>
                  </a:lnTo>
                  <a:lnTo>
                    <a:pt x="39" y="192"/>
                  </a:lnTo>
                  <a:lnTo>
                    <a:pt x="36" y="190"/>
                  </a:lnTo>
                  <a:lnTo>
                    <a:pt x="35" y="190"/>
                  </a:lnTo>
                  <a:lnTo>
                    <a:pt x="33" y="188"/>
                  </a:lnTo>
                  <a:lnTo>
                    <a:pt x="32" y="188"/>
                  </a:lnTo>
                  <a:lnTo>
                    <a:pt x="30" y="188"/>
                  </a:lnTo>
                  <a:lnTo>
                    <a:pt x="27" y="189"/>
                  </a:lnTo>
                  <a:lnTo>
                    <a:pt x="26" y="190"/>
                  </a:lnTo>
                  <a:lnTo>
                    <a:pt x="24" y="190"/>
                  </a:lnTo>
                  <a:lnTo>
                    <a:pt x="22" y="191"/>
                  </a:lnTo>
                  <a:lnTo>
                    <a:pt x="21" y="192"/>
                  </a:lnTo>
                  <a:lnTo>
                    <a:pt x="20" y="191"/>
                  </a:lnTo>
                  <a:lnTo>
                    <a:pt x="20" y="191"/>
                  </a:lnTo>
                  <a:lnTo>
                    <a:pt x="20" y="190"/>
                  </a:lnTo>
                  <a:lnTo>
                    <a:pt x="19" y="192"/>
                  </a:lnTo>
                  <a:lnTo>
                    <a:pt x="18" y="193"/>
                  </a:lnTo>
                  <a:lnTo>
                    <a:pt x="16" y="194"/>
                  </a:lnTo>
                  <a:lnTo>
                    <a:pt x="12" y="194"/>
                  </a:lnTo>
                  <a:lnTo>
                    <a:pt x="11" y="194"/>
                  </a:lnTo>
                  <a:lnTo>
                    <a:pt x="11" y="194"/>
                  </a:lnTo>
                  <a:lnTo>
                    <a:pt x="10" y="195"/>
                  </a:lnTo>
                  <a:lnTo>
                    <a:pt x="10" y="195"/>
                  </a:lnTo>
                  <a:lnTo>
                    <a:pt x="9" y="200"/>
                  </a:lnTo>
                  <a:lnTo>
                    <a:pt x="8" y="201"/>
                  </a:lnTo>
                  <a:lnTo>
                    <a:pt x="8" y="201"/>
                  </a:lnTo>
                  <a:lnTo>
                    <a:pt x="7" y="202"/>
                  </a:lnTo>
                  <a:lnTo>
                    <a:pt x="7" y="202"/>
                  </a:lnTo>
                  <a:lnTo>
                    <a:pt x="6" y="204"/>
                  </a:lnTo>
                  <a:lnTo>
                    <a:pt x="3" y="205"/>
                  </a:lnTo>
                  <a:lnTo>
                    <a:pt x="1" y="207"/>
                  </a:lnTo>
                  <a:lnTo>
                    <a:pt x="0" y="209"/>
                  </a:lnTo>
                  <a:lnTo>
                    <a:pt x="2" y="211"/>
                  </a:lnTo>
                  <a:lnTo>
                    <a:pt x="3" y="214"/>
                  </a:lnTo>
                  <a:lnTo>
                    <a:pt x="5" y="216"/>
                  </a:lnTo>
                  <a:lnTo>
                    <a:pt x="8" y="218"/>
                  </a:lnTo>
                  <a:lnTo>
                    <a:pt x="12" y="217"/>
                  </a:lnTo>
                  <a:lnTo>
                    <a:pt x="13" y="217"/>
                  </a:lnTo>
                  <a:lnTo>
                    <a:pt x="14" y="217"/>
                  </a:lnTo>
                  <a:lnTo>
                    <a:pt x="15" y="218"/>
                  </a:lnTo>
                  <a:lnTo>
                    <a:pt x="15" y="218"/>
                  </a:lnTo>
                  <a:lnTo>
                    <a:pt x="15" y="219"/>
                  </a:lnTo>
                  <a:lnTo>
                    <a:pt x="17" y="220"/>
                  </a:lnTo>
                  <a:lnTo>
                    <a:pt x="20" y="222"/>
                  </a:lnTo>
                  <a:lnTo>
                    <a:pt x="24" y="224"/>
                  </a:lnTo>
                  <a:lnTo>
                    <a:pt x="27" y="227"/>
                  </a:lnTo>
                  <a:lnTo>
                    <a:pt x="30" y="229"/>
                  </a:lnTo>
                  <a:lnTo>
                    <a:pt x="32" y="231"/>
                  </a:lnTo>
                  <a:lnTo>
                    <a:pt x="31" y="232"/>
                  </a:lnTo>
                  <a:lnTo>
                    <a:pt x="29" y="233"/>
                  </a:lnTo>
                  <a:lnTo>
                    <a:pt x="26" y="234"/>
                  </a:lnTo>
                  <a:lnTo>
                    <a:pt x="24" y="235"/>
                  </a:lnTo>
                  <a:lnTo>
                    <a:pt x="23" y="236"/>
                  </a:lnTo>
                  <a:lnTo>
                    <a:pt x="22" y="237"/>
                  </a:lnTo>
                  <a:lnTo>
                    <a:pt x="22" y="241"/>
                  </a:lnTo>
                  <a:lnTo>
                    <a:pt x="22" y="241"/>
                  </a:lnTo>
                  <a:lnTo>
                    <a:pt x="22" y="241"/>
                  </a:lnTo>
                  <a:lnTo>
                    <a:pt x="21" y="245"/>
                  </a:lnTo>
                  <a:lnTo>
                    <a:pt x="19" y="247"/>
                  </a:lnTo>
                  <a:lnTo>
                    <a:pt x="17" y="249"/>
                  </a:lnTo>
                  <a:lnTo>
                    <a:pt x="16" y="251"/>
                  </a:lnTo>
                  <a:lnTo>
                    <a:pt x="15" y="254"/>
                  </a:lnTo>
                  <a:lnTo>
                    <a:pt x="14" y="257"/>
                  </a:lnTo>
                  <a:lnTo>
                    <a:pt x="12" y="258"/>
                  </a:lnTo>
                  <a:lnTo>
                    <a:pt x="12" y="259"/>
                  </a:lnTo>
                  <a:lnTo>
                    <a:pt x="13" y="260"/>
                  </a:lnTo>
                  <a:lnTo>
                    <a:pt x="15" y="261"/>
                  </a:lnTo>
                  <a:lnTo>
                    <a:pt x="16" y="262"/>
                  </a:lnTo>
                  <a:lnTo>
                    <a:pt x="17" y="264"/>
                  </a:lnTo>
                  <a:lnTo>
                    <a:pt x="18" y="266"/>
                  </a:lnTo>
                  <a:lnTo>
                    <a:pt x="20" y="267"/>
                  </a:lnTo>
                  <a:lnTo>
                    <a:pt x="21" y="269"/>
                  </a:lnTo>
                  <a:lnTo>
                    <a:pt x="21" y="270"/>
                  </a:lnTo>
                  <a:lnTo>
                    <a:pt x="21" y="270"/>
                  </a:lnTo>
                  <a:lnTo>
                    <a:pt x="21" y="271"/>
                  </a:lnTo>
                  <a:lnTo>
                    <a:pt x="20" y="273"/>
                  </a:lnTo>
                  <a:lnTo>
                    <a:pt x="20" y="273"/>
                  </a:lnTo>
                  <a:lnTo>
                    <a:pt x="19" y="274"/>
                  </a:lnTo>
                  <a:lnTo>
                    <a:pt x="18" y="275"/>
                  </a:lnTo>
                  <a:lnTo>
                    <a:pt x="19" y="275"/>
                  </a:lnTo>
                  <a:lnTo>
                    <a:pt x="20" y="276"/>
                  </a:lnTo>
                  <a:lnTo>
                    <a:pt x="21" y="277"/>
                  </a:lnTo>
                  <a:lnTo>
                    <a:pt x="23" y="279"/>
                  </a:lnTo>
                  <a:lnTo>
                    <a:pt x="25" y="281"/>
                  </a:lnTo>
                  <a:lnTo>
                    <a:pt x="25" y="282"/>
                  </a:lnTo>
                  <a:lnTo>
                    <a:pt x="24" y="285"/>
                  </a:lnTo>
                  <a:lnTo>
                    <a:pt x="22" y="286"/>
                  </a:lnTo>
                  <a:lnTo>
                    <a:pt x="22" y="288"/>
                  </a:lnTo>
                  <a:lnTo>
                    <a:pt x="23" y="289"/>
                  </a:lnTo>
                  <a:lnTo>
                    <a:pt x="23" y="290"/>
                  </a:lnTo>
                  <a:lnTo>
                    <a:pt x="23" y="291"/>
                  </a:lnTo>
                  <a:lnTo>
                    <a:pt x="21" y="292"/>
                  </a:lnTo>
                  <a:lnTo>
                    <a:pt x="23" y="293"/>
                  </a:lnTo>
                  <a:lnTo>
                    <a:pt x="22" y="294"/>
                  </a:lnTo>
                  <a:lnTo>
                    <a:pt x="16" y="296"/>
                  </a:lnTo>
                  <a:lnTo>
                    <a:pt x="17" y="297"/>
                  </a:lnTo>
                  <a:lnTo>
                    <a:pt x="19" y="299"/>
                  </a:lnTo>
                  <a:lnTo>
                    <a:pt x="20" y="302"/>
                  </a:lnTo>
                  <a:lnTo>
                    <a:pt x="20" y="306"/>
                  </a:lnTo>
                  <a:lnTo>
                    <a:pt x="19" y="309"/>
                  </a:lnTo>
                  <a:lnTo>
                    <a:pt x="19" y="312"/>
                  </a:lnTo>
                  <a:lnTo>
                    <a:pt x="17" y="316"/>
                  </a:lnTo>
                  <a:lnTo>
                    <a:pt x="20" y="315"/>
                  </a:lnTo>
                  <a:lnTo>
                    <a:pt x="23" y="314"/>
                  </a:lnTo>
                  <a:lnTo>
                    <a:pt x="23" y="314"/>
                  </a:lnTo>
                  <a:lnTo>
                    <a:pt x="25" y="312"/>
                  </a:lnTo>
                  <a:lnTo>
                    <a:pt x="26" y="310"/>
                  </a:lnTo>
                  <a:lnTo>
                    <a:pt x="27" y="308"/>
                  </a:lnTo>
                  <a:lnTo>
                    <a:pt x="28" y="309"/>
                  </a:lnTo>
                  <a:lnTo>
                    <a:pt x="29" y="307"/>
                  </a:lnTo>
                  <a:lnTo>
                    <a:pt x="29" y="307"/>
                  </a:lnTo>
                  <a:lnTo>
                    <a:pt x="31" y="305"/>
                  </a:lnTo>
                  <a:lnTo>
                    <a:pt x="32" y="305"/>
                  </a:lnTo>
                  <a:lnTo>
                    <a:pt x="35" y="303"/>
                  </a:lnTo>
                  <a:lnTo>
                    <a:pt x="35" y="303"/>
                  </a:lnTo>
                  <a:lnTo>
                    <a:pt x="36" y="301"/>
                  </a:lnTo>
                  <a:lnTo>
                    <a:pt x="36" y="301"/>
                  </a:lnTo>
                  <a:lnTo>
                    <a:pt x="37" y="300"/>
                  </a:lnTo>
                  <a:lnTo>
                    <a:pt x="38" y="300"/>
                  </a:lnTo>
                  <a:lnTo>
                    <a:pt x="40" y="300"/>
                  </a:lnTo>
                  <a:lnTo>
                    <a:pt x="42" y="300"/>
                  </a:lnTo>
                  <a:lnTo>
                    <a:pt x="43" y="301"/>
                  </a:lnTo>
                  <a:lnTo>
                    <a:pt x="43" y="302"/>
                  </a:lnTo>
                  <a:lnTo>
                    <a:pt x="43" y="304"/>
                  </a:lnTo>
                  <a:lnTo>
                    <a:pt x="42" y="306"/>
                  </a:lnTo>
                  <a:lnTo>
                    <a:pt x="40" y="306"/>
                  </a:lnTo>
                  <a:lnTo>
                    <a:pt x="38" y="306"/>
                  </a:lnTo>
                  <a:lnTo>
                    <a:pt x="38" y="307"/>
                  </a:lnTo>
                  <a:lnTo>
                    <a:pt x="37" y="309"/>
                  </a:lnTo>
                  <a:lnTo>
                    <a:pt x="38" y="311"/>
                  </a:lnTo>
                  <a:lnTo>
                    <a:pt x="36" y="312"/>
                  </a:lnTo>
                  <a:lnTo>
                    <a:pt x="36" y="313"/>
                  </a:lnTo>
                  <a:lnTo>
                    <a:pt x="36" y="315"/>
                  </a:lnTo>
                  <a:lnTo>
                    <a:pt x="36" y="315"/>
                  </a:lnTo>
                  <a:lnTo>
                    <a:pt x="36" y="315"/>
                  </a:lnTo>
                  <a:lnTo>
                    <a:pt x="36" y="316"/>
                  </a:lnTo>
                  <a:lnTo>
                    <a:pt x="37" y="318"/>
                  </a:lnTo>
                  <a:lnTo>
                    <a:pt x="39" y="320"/>
                  </a:lnTo>
                  <a:lnTo>
                    <a:pt x="41" y="321"/>
                  </a:lnTo>
                  <a:lnTo>
                    <a:pt x="41" y="323"/>
                  </a:lnTo>
                  <a:lnTo>
                    <a:pt x="41" y="324"/>
                  </a:lnTo>
                  <a:lnTo>
                    <a:pt x="40" y="325"/>
                  </a:lnTo>
                  <a:lnTo>
                    <a:pt x="39" y="326"/>
                  </a:lnTo>
                  <a:lnTo>
                    <a:pt x="37" y="327"/>
                  </a:lnTo>
                  <a:lnTo>
                    <a:pt x="36" y="328"/>
                  </a:lnTo>
                  <a:lnTo>
                    <a:pt x="37" y="330"/>
                  </a:lnTo>
                  <a:lnTo>
                    <a:pt x="37" y="330"/>
                  </a:lnTo>
                  <a:lnTo>
                    <a:pt x="38" y="331"/>
                  </a:lnTo>
                  <a:lnTo>
                    <a:pt x="38" y="331"/>
                  </a:lnTo>
                  <a:lnTo>
                    <a:pt x="42" y="330"/>
                  </a:lnTo>
                  <a:lnTo>
                    <a:pt x="47" y="329"/>
                  </a:lnTo>
                  <a:lnTo>
                    <a:pt x="48" y="329"/>
                  </a:lnTo>
                  <a:lnTo>
                    <a:pt x="50" y="328"/>
                  </a:lnTo>
                  <a:lnTo>
                    <a:pt x="51" y="328"/>
                  </a:lnTo>
                  <a:lnTo>
                    <a:pt x="52" y="328"/>
                  </a:lnTo>
                  <a:lnTo>
                    <a:pt x="55" y="327"/>
                  </a:lnTo>
                  <a:lnTo>
                    <a:pt x="55" y="327"/>
                  </a:lnTo>
                  <a:lnTo>
                    <a:pt x="59" y="328"/>
                  </a:lnTo>
                  <a:lnTo>
                    <a:pt x="60" y="329"/>
                  </a:lnTo>
                  <a:lnTo>
                    <a:pt x="60" y="329"/>
                  </a:lnTo>
                  <a:lnTo>
                    <a:pt x="60" y="330"/>
                  </a:lnTo>
                  <a:lnTo>
                    <a:pt x="60" y="332"/>
                  </a:lnTo>
                  <a:lnTo>
                    <a:pt x="60" y="335"/>
                  </a:lnTo>
                  <a:lnTo>
                    <a:pt x="60" y="336"/>
                  </a:lnTo>
                  <a:lnTo>
                    <a:pt x="57" y="337"/>
                  </a:lnTo>
                  <a:lnTo>
                    <a:pt x="55" y="338"/>
                  </a:lnTo>
                  <a:lnTo>
                    <a:pt x="52" y="338"/>
                  </a:lnTo>
                  <a:lnTo>
                    <a:pt x="50" y="339"/>
                  </a:lnTo>
                  <a:lnTo>
                    <a:pt x="49" y="339"/>
                  </a:lnTo>
                  <a:lnTo>
                    <a:pt x="50" y="341"/>
                  </a:lnTo>
                  <a:lnTo>
                    <a:pt x="50" y="342"/>
                  </a:lnTo>
                  <a:lnTo>
                    <a:pt x="51" y="342"/>
                  </a:lnTo>
                  <a:lnTo>
                    <a:pt x="53" y="343"/>
                  </a:lnTo>
                  <a:lnTo>
                    <a:pt x="56" y="343"/>
                  </a:lnTo>
                  <a:lnTo>
                    <a:pt x="57" y="344"/>
                  </a:lnTo>
                  <a:lnTo>
                    <a:pt x="58" y="344"/>
                  </a:lnTo>
                  <a:lnTo>
                    <a:pt x="57" y="345"/>
                  </a:lnTo>
                  <a:lnTo>
                    <a:pt x="57" y="346"/>
                  </a:lnTo>
                  <a:lnTo>
                    <a:pt x="56" y="347"/>
                  </a:lnTo>
                  <a:lnTo>
                    <a:pt x="56" y="347"/>
                  </a:lnTo>
                  <a:lnTo>
                    <a:pt x="56" y="349"/>
                  </a:lnTo>
                  <a:lnTo>
                    <a:pt x="56" y="350"/>
                  </a:lnTo>
                  <a:lnTo>
                    <a:pt x="58" y="349"/>
                  </a:lnTo>
                  <a:lnTo>
                    <a:pt x="59" y="349"/>
                  </a:lnTo>
                  <a:lnTo>
                    <a:pt x="60" y="349"/>
                  </a:lnTo>
                  <a:lnTo>
                    <a:pt x="61" y="349"/>
                  </a:lnTo>
                  <a:lnTo>
                    <a:pt x="63" y="350"/>
                  </a:lnTo>
                  <a:lnTo>
                    <a:pt x="66" y="351"/>
                  </a:lnTo>
                  <a:lnTo>
                    <a:pt x="66" y="347"/>
                  </a:lnTo>
                  <a:lnTo>
                    <a:pt x="66" y="347"/>
                  </a:lnTo>
                  <a:lnTo>
                    <a:pt x="66" y="347"/>
                  </a:lnTo>
                  <a:lnTo>
                    <a:pt x="66" y="346"/>
                  </a:lnTo>
                  <a:lnTo>
                    <a:pt x="67" y="345"/>
                  </a:lnTo>
                  <a:lnTo>
                    <a:pt x="68" y="344"/>
                  </a:lnTo>
                  <a:lnTo>
                    <a:pt x="68" y="344"/>
                  </a:lnTo>
                  <a:lnTo>
                    <a:pt x="68" y="343"/>
                  </a:lnTo>
                  <a:lnTo>
                    <a:pt x="66" y="343"/>
                  </a:lnTo>
                  <a:lnTo>
                    <a:pt x="65" y="342"/>
                  </a:lnTo>
                  <a:lnTo>
                    <a:pt x="66" y="342"/>
                  </a:lnTo>
                  <a:lnTo>
                    <a:pt x="66" y="342"/>
                  </a:lnTo>
                  <a:lnTo>
                    <a:pt x="66" y="342"/>
                  </a:lnTo>
                  <a:lnTo>
                    <a:pt x="67" y="341"/>
                  </a:lnTo>
                  <a:lnTo>
                    <a:pt x="67" y="340"/>
                  </a:lnTo>
                  <a:lnTo>
                    <a:pt x="67" y="340"/>
                  </a:lnTo>
                  <a:lnTo>
                    <a:pt x="68" y="340"/>
                  </a:lnTo>
                  <a:lnTo>
                    <a:pt x="68" y="340"/>
                  </a:lnTo>
                  <a:lnTo>
                    <a:pt x="69" y="341"/>
                  </a:lnTo>
                  <a:lnTo>
                    <a:pt x="70" y="341"/>
                  </a:lnTo>
                  <a:lnTo>
                    <a:pt x="70" y="342"/>
                  </a:lnTo>
                  <a:lnTo>
                    <a:pt x="71" y="344"/>
                  </a:lnTo>
                  <a:lnTo>
                    <a:pt x="72" y="343"/>
                  </a:lnTo>
                  <a:lnTo>
                    <a:pt x="73" y="341"/>
                  </a:lnTo>
                  <a:lnTo>
                    <a:pt x="73" y="341"/>
                  </a:lnTo>
                  <a:lnTo>
                    <a:pt x="74" y="339"/>
                  </a:lnTo>
                  <a:lnTo>
                    <a:pt x="74" y="339"/>
                  </a:lnTo>
                  <a:lnTo>
                    <a:pt x="75" y="339"/>
                  </a:lnTo>
                  <a:lnTo>
                    <a:pt x="75" y="340"/>
                  </a:lnTo>
                  <a:lnTo>
                    <a:pt x="77" y="340"/>
                  </a:lnTo>
                  <a:lnTo>
                    <a:pt x="77" y="340"/>
                  </a:lnTo>
                  <a:lnTo>
                    <a:pt x="78" y="340"/>
                  </a:lnTo>
                  <a:lnTo>
                    <a:pt x="80" y="339"/>
                  </a:lnTo>
                  <a:lnTo>
                    <a:pt x="81" y="337"/>
                  </a:lnTo>
                  <a:lnTo>
                    <a:pt x="82" y="336"/>
                  </a:lnTo>
                  <a:lnTo>
                    <a:pt x="82" y="336"/>
                  </a:lnTo>
                  <a:lnTo>
                    <a:pt x="84" y="335"/>
                  </a:lnTo>
                  <a:lnTo>
                    <a:pt x="85" y="335"/>
                  </a:lnTo>
                  <a:lnTo>
                    <a:pt x="87" y="335"/>
                  </a:lnTo>
                  <a:lnTo>
                    <a:pt x="88" y="336"/>
                  </a:lnTo>
                  <a:lnTo>
                    <a:pt x="90" y="338"/>
                  </a:lnTo>
                  <a:lnTo>
                    <a:pt x="91" y="339"/>
                  </a:lnTo>
                  <a:lnTo>
                    <a:pt x="91" y="339"/>
                  </a:lnTo>
                  <a:lnTo>
                    <a:pt x="91" y="341"/>
                  </a:lnTo>
                  <a:lnTo>
                    <a:pt x="90" y="343"/>
                  </a:lnTo>
                  <a:lnTo>
                    <a:pt x="90" y="345"/>
                  </a:lnTo>
                  <a:lnTo>
                    <a:pt x="90" y="346"/>
                  </a:lnTo>
                  <a:lnTo>
                    <a:pt x="91" y="348"/>
                  </a:lnTo>
                  <a:lnTo>
                    <a:pt x="92" y="348"/>
                  </a:lnTo>
                  <a:lnTo>
                    <a:pt x="91" y="350"/>
                  </a:lnTo>
                  <a:lnTo>
                    <a:pt x="91" y="352"/>
                  </a:lnTo>
                  <a:lnTo>
                    <a:pt x="91" y="352"/>
                  </a:lnTo>
                  <a:lnTo>
                    <a:pt x="91" y="354"/>
                  </a:lnTo>
                  <a:lnTo>
                    <a:pt x="92" y="353"/>
                  </a:lnTo>
                  <a:lnTo>
                    <a:pt x="95" y="352"/>
                  </a:lnTo>
                  <a:lnTo>
                    <a:pt x="96" y="352"/>
                  </a:lnTo>
                  <a:lnTo>
                    <a:pt x="97" y="352"/>
                  </a:lnTo>
                  <a:lnTo>
                    <a:pt x="98" y="352"/>
                  </a:lnTo>
                  <a:lnTo>
                    <a:pt x="99" y="351"/>
                  </a:lnTo>
                  <a:lnTo>
                    <a:pt x="100" y="349"/>
                  </a:lnTo>
                  <a:lnTo>
                    <a:pt x="102" y="349"/>
                  </a:lnTo>
                  <a:lnTo>
                    <a:pt x="104" y="348"/>
                  </a:lnTo>
                  <a:lnTo>
                    <a:pt x="104" y="347"/>
                  </a:lnTo>
                  <a:lnTo>
                    <a:pt x="105" y="345"/>
                  </a:lnTo>
                  <a:lnTo>
                    <a:pt x="106" y="344"/>
                  </a:lnTo>
                  <a:lnTo>
                    <a:pt x="108" y="343"/>
                  </a:lnTo>
                  <a:lnTo>
                    <a:pt x="109" y="342"/>
                  </a:lnTo>
                  <a:lnTo>
                    <a:pt x="110" y="342"/>
                  </a:lnTo>
                  <a:lnTo>
                    <a:pt x="111" y="341"/>
                  </a:lnTo>
                  <a:lnTo>
                    <a:pt x="113" y="340"/>
                  </a:lnTo>
                  <a:lnTo>
                    <a:pt x="114" y="340"/>
                  </a:lnTo>
                  <a:lnTo>
                    <a:pt x="118" y="339"/>
                  </a:lnTo>
                  <a:lnTo>
                    <a:pt x="121" y="339"/>
                  </a:lnTo>
                  <a:lnTo>
                    <a:pt x="122" y="339"/>
                  </a:lnTo>
                  <a:lnTo>
                    <a:pt x="125" y="338"/>
                  </a:lnTo>
                  <a:lnTo>
                    <a:pt x="127" y="338"/>
                  </a:lnTo>
                  <a:lnTo>
                    <a:pt x="128" y="338"/>
                  </a:lnTo>
                  <a:lnTo>
                    <a:pt x="129" y="338"/>
                  </a:lnTo>
                  <a:lnTo>
                    <a:pt x="134" y="338"/>
                  </a:lnTo>
                  <a:lnTo>
                    <a:pt x="136" y="338"/>
                  </a:lnTo>
                  <a:lnTo>
                    <a:pt x="138" y="339"/>
                  </a:lnTo>
                  <a:lnTo>
                    <a:pt x="142" y="338"/>
                  </a:lnTo>
                  <a:lnTo>
                    <a:pt x="143" y="337"/>
                  </a:lnTo>
                  <a:lnTo>
                    <a:pt x="144" y="337"/>
                  </a:lnTo>
                  <a:lnTo>
                    <a:pt x="144" y="336"/>
                  </a:lnTo>
                  <a:lnTo>
                    <a:pt x="145" y="336"/>
                  </a:lnTo>
                  <a:lnTo>
                    <a:pt x="145" y="337"/>
                  </a:lnTo>
                  <a:lnTo>
                    <a:pt x="145" y="339"/>
                  </a:lnTo>
                  <a:lnTo>
                    <a:pt x="146" y="340"/>
                  </a:lnTo>
                  <a:lnTo>
                    <a:pt x="146" y="340"/>
                  </a:lnTo>
                  <a:lnTo>
                    <a:pt x="146" y="340"/>
                  </a:lnTo>
                  <a:lnTo>
                    <a:pt x="147" y="340"/>
                  </a:lnTo>
                  <a:lnTo>
                    <a:pt x="147" y="340"/>
                  </a:lnTo>
                  <a:lnTo>
                    <a:pt x="148" y="339"/>
                  </a:lnTo>
                  <a:lnTo>
                    <a:pt x="150" y="338"/>
                  </a:lnTo>
                  <a:lnTo>
                    <a:pt x="151" y="336"/>
                  </a:lnTo>
                  <a:lnTo>
                    <a:pt x="153" y="336"/>
                  </a:lnTo>
                  <a:lnTo>
                    <a:pt x="156" y="336"/>
                  </a:lnTo>
                  <a:lnTo>
                    <a:pt x="156" y="335"/>
                  </a:lnTo>
                  <a:lnTo>
                    <a:pt x="156" y="335"/>
                  </a:lnTo>
                  <a:lnTo>
                    <a:pt x="156" y="333"/>
                  </a:lnTo>
                  <a:lnTo>
                    <a:pt x="158" y="333"/>
                  </a:lnTo>
                  <a:lnTo>
                    <a:pt x="163" y="331"/>
                  </a:lnTo>
                  <a:lnTo>
                    <a:pt x="165" y="331"/>
                  </a:lnTo>
                  <a:lnTo>
                    <a:pt x="167" y="330"/>
                  </a:lnTo>
                  <a:lnTo>
                    <a:pt x="169" y="329"/>
                  </a:lnTo>
                  <a:lnTo>
                    <a:pt x="171" y="328"/>
                  </a:lnTo>
                  <a:lnTo>
                    <a:pt x="171" y="330"/>
                  </a:lnTo>
                  <a:lnTo>
                    <a:pt x="171" y="331"/>
                  </a:lnTo>
                  <a:lnTo>
                    <a:pt x="172" y="332"/>
                  </a:lnTo>
                  <a:lnTo>
                    <a:pt x="174" y="333"/>
                  </a:lnTo>
                  <a:lnTo>
                    <a:pt x="176" y="333"/>
                  </a:lnTo>
                  <a:lnTo>
                    <a:pt x="178" y="333"/>
                  </a:lnTo>
                  <a:lnTo>
                    <a:pt x="181" y="331"/>
                  </a:lnTo>
                  <a:lnTo>
                    <a:pt x="182" y="331"/>
                  </a:lnTo>
                  <a:lnTo>
                    <a:pt x="183" y="330"/>
                  </a:lnTo>
                  <a:lnTo>
                    <a:pt x="183" y="329"/>
                  </a:lnTo>
                  <a:lnTo>
                    <a:pt x="186" y="328"/>
                  </a:lnTo>
                  <a:lnTo>
                    <a:pt x="186" y="328"/>
                  </a:lnTo>
                  <a:lnTo>
                    <a:pt x="187" y="327"/>
                  </a:lnTo>
                  <a:lnTo>
                    <a:pt x="189" y="325"/>
                  </a:lnTo>
                  <a:lnTo>
                    <a:pt x="190" y="325"/>
                  </a:lnTo>
                  <a:lnTo>
                    <a:pt x="191" y="324"/>
                  </a:lnTo>
                  <a:lnTo>
                    <a:pt x="192" y="324"/>
                  </a:lnTo>
                  <a:lnTo>
                    <a:pt x="193" y="324"/>
                  </a:lnTo>
                  <a:lnTo>
                    <a:pt x="194" y="324"/>
                  </a:lnTo>
                  <a:lnTo>
                    <a:pt x="195" y="324"/>
                  </a:lnTo>
                  <a:lnTo>
                    <a:pt x="196" y="323"/>
                  </a:lnTo>
                  <a:lnTo>
                    <a:pt x="198" y="322"/>
                  </a:lnTo>
                  <a:lnTo>
                    <a:pt x="201" y="322"/>
                  </a:lnTo>
                  <a:lnTo>
                    <a:pt x="201" y="322"/>
                  </a:lnTo>
                  <a:lnTo>
                    <a:pt x="203" y="322"/>
                  </a:lnTo>
                  <a:lnTo>
                    <a:pt x="205" y="321"/>
                  </a:lnTo>
                  <a:lnTo>
                    <a:pt x="206" y="321"/>
                  </a:lnTo>
                  <a:lnTo>
                    <a:pt x="206" y="319"/>
                  </a:lnTo>
                  <a:lnTo>
                    <a:pt x="205" y="315"/>
                  </a:lnTo>
                  <a:lnTo>
                    <a:pt x="205" y="314"/>
                  </a:lnTo>
                  <a:lnTo>
                    <a:pt x="207" y="313"/>
                  </a:lnTo>
                  <a:lnTo>
                    <a:pt x="209" y="313"/>
                  </a:lnTo>
                  <a:lnTo>
                    <a:pt x="211" y="313"/>
                  </a:lnTo>
                  <a:lnTo>
                    <a:pt x="213" y="313"/>
                  </a:lnTo>
                  <a:lnTo>
                    <a:pt x="216" y="313"/>
                  </a:lnTo>
                  <a:lnTo>
                    <a:pt x="216" y="313"/>
                  </a:lnTo>
                  <a:lnTo>
                    <a:pt x="217" y="314"/>
                  </a:lnTo>
                  <a:lnTo>
                    <a:pt x="218" y="314"/>
                  </a:lnTo>
                  <a:lnTo>
                    <a:pt x="219" y="314"/>
                  </a:lnTo>
                  <a:lnTo>
                    <a:pt x="221" y="314"/>
                  </a:lnTo>
                  <a:lnTo>
                    <a:pt x="223" y="313"/>
                  </a:lnTo>
                  <a:lnTo>
                    <a:pt x="223" y="312"/>
                  </a:lnTo>
                  <a:lnTo>
                    <a:pt x="224" y="311"/>
                  </a:lnTo>
                  <a:lnTo>
                    <a:pt x="226" y="311"/>
                  </a:lnTo>
                  <a:lnTo>
                    <a:pt x="227" y="310"/>
                  </a:lnTo>
                  <a:lnTo>
                    <a:pt x="226" y="308"/>
                  </a:lnTo>
                  <a:lnTo>
                    <a:pt x="227" y="307"/>
                  </a:lnTo>
                  <a:lnTo>
                    <a:pt x="228" y="308"/>
                  </a:lnTo>
                  <a:lnTo>
                    <a:pt x="230" y="308"/>
                  </a:lnTo>
                  <a:lnTo>
                    <a:pt x="230" y="308"/>
                  </a:lnTo>
                  <a:lnTo>
                    <a:pt x="232" y="307"/>
                  </a:lnTo>
                  <a:lnTo>
                    <a:pt x="233" y="308"/>
                  </a:lnTo>
                  <a:lnTo>
                    <a:pt x="235" y="308"/>
                  </a:lnTo>
                  <a:lnTo>
                    <a:pt x="237" y="307"/>
                  </a:lnTo>
                  <a:lnTo>
                    <a:pt x="237" y="306"/>
                  </a:lnTo>
                  <a:lnTo>
                    <a:pt x="240" y="305"/>
                  </a:lnTo>
                  <a:lnTo>
                    <a:pt x="242" y="304"/>
                  </a:lnTo>
                  <a:lnTo>
                    <a:pt x="244" y="305"/>
                  </a:lnTo>
                  <a:lnTo>
                    <a:pt x="244" y="306"/>
                  </a:lnTo>
                  <a:lnTo>
                    <a:pt x="245" y="307"/>
                  </a:lnTo>
                  <a:lnTo>
                    <a:pt x="246" y="309"/>
                  </a:lnTo>
                  <a:lnTo>
                    <a:pt x="249" y="308"/>
                  </a:lnTo>
                  <a:lnTo>
                    <a:pt x="251" y="307"/>
                  </a:lnTo>
                  <a:lnTo>
                    <a:pt x="252" y="306"/>
                  </a:lnTo>
                  <a:lnTo>
                    <a:pt x="252" y="305"/>
                  </a:lnTo>
                  <a:lnTo>
                    <a:pt x="253" y="303"/>
                  </a:lnTo>
                  <a:lnTo>
                    <a:pt x="255" y="303"/>
                  </a:lnTo>
                  <a:lnTo>
                    <a:pt x="257" y="302"/>
                  </a:lnTo>
                  <a:lnTo>
                    <a:pt x="259" y="301"/>
                  </a:lnTo>
                  <a:lnTo>
                    <a:pt x="262" y="300"/>
                  </a:lnTo>
                  <a:lnTo>
                    <a:pt x="263" y="300"/>
                  </a:lnTo>
                  <a:lnTo>
                    <a:pt x="264" y="299"/>
                  </a:lnTo>
                  <a:lnTo>
                    <a:pt x="265" y="296"/>
                  </a:lnTo>
                  <a:lnTo>
                    <a:pt x="266" y="292"/>
                  </a:lnTo>
                  <a:lnTo>
                    <a:pt x="267" y="290"/>
                  </a:lnTo>
                  <a:lnTo>
                    <a:pt x="269" y="290"/>
                  </a:lnTo>
                  <a:lnTo>
                    <a:pt x="272" y="290"/>
                  </a:lnTo>
                  <a:lnTo>
                    <a:pt x="275" y="291"/>
                  </a:lnTo>
                  <a:lnTo>
                    <a:pt x="277" y="289"/>
                  </a:lnTo>
                  <a:lnTo>
                    <a:pt x="277" y="289"/>
                  </a:lnTo>
                  <a:lnTo>
                    <a:pt x="277" y="288"/>
                  </a:lnTo>
                  <a:lnTo>
                    <a:pt x="272" y="278"/>
                  </a:lnTo>
                  <a:lnTo>
                    <a:pt x="272" y="276"/>
                  </a:lnTo>
                  <a:lnTo>
                    <a:pt x="272" y="276"/>
                  </a:lnTo>
                  <a:lnTo>
                    <a:pt x="271" y="275"/>
                  </a:lnTo>
                  <a:lnTo>
                    <a:pt x="263" y="257"/>
                  </a:lnTo>
                  <a:lnTo>
                    <a:pt x="262" y="253"/>
                  </a:lnTo>
                  <a:lnTo>
                    <a:pt x="261" y="249"/>
                  </a:lnTo>
                  <a:lnTo>
                    <a:pt x="260" y="243"/>
                  </a:lnTo>
                  <a:lnTo>
                    <a:pt x="260" y="243"/>
                  </a:lnTo>
                  <a:lnTo>
                    <a:pt x="259" y="238"/>
                  </a:lnTo>
                  <a:lnTo>
                    <a:pt x="264" y="240"/>
                  </a:lnTo>
                  <a:lnTo>
                    <a:pt x="264" y="240"/>
                  </a:lnTo>
                  <a:lnTo>
                    <a:pt x="264" y="240"/>
                  </a:lnTo>
                  <a:lnTo>
                    <a:pt x="265" y="239"/>
                  </a:lnTo>
                  <a:lnTo>
                    <a:pt x="266" y="238"/>
                  </a:lnTo>
                  <a:lnTo>
                    <a:pt x="267" y="234"/>
                  </a:lnTo>
                  <a:lnTo>
                    <a:pt x="267" y="230"/>
                  </a:lnTo>
                  <a:lnTo>
                    <a:pt x="268" y="226"/>
                  </a:lnTo>
                  <a:lnTo>
                    <a:pt x="268" y="219"/>
                  </a:lnTo>
                  <a:lnTo>
                    <a:pt x="268" y="217"/>
                  </a:lnTo>
                  <a:lnTo>
                    <a:pt x="268" y="215"/>
                  </a:lnTo>
                  <a:lnTo>
                    <a:pt x="268" y="214"/>
                  </a:lnTo>
                  <a:lnTo>
                    <a:pt x="267" y="213"/>
                  </a:lnTo>
                  <a:lnTo>
                    <a:pt x="267" y="212"/>
                  </a:lnTo>
                  <a:lnTo>
                    <a:pt x="265" y="208"/>
                  </a:lnTo>
                  <a:lnTo>
                    <a:pt x="262" y="203"/>
                  </a:lnTo>
                  <a:lnTo>
                    <a:pt x="259" y="197"/>
                  </a:lnTo>
                  <a:lnTo>
                    <a:pt x="255" y="190"/>
                  </a:lnTo>
                  <a:lnTo>
                    <a:pt x="254" y="188"/>
                  </a:lnTo>
                  <a:lnTo>
                    <a:pt x="254" y="187"/>
                  </a:lnTo>
                  <a:lnTo>
                    <a:pt x="253" y="186"/>
                  </a:lnTo>
                  <a:lnTo>
                    <a:pt x="252" y="186"/>
                  </a:lnTo>
                  <a:lnTo>
                    <a:pt x="251" y="185"/>
                  </a:lnTo>
                  <a:lnTo>
                    <a:pt x="250" y="184"/>
                  </a:lnTo>
                  <a:lnTo>
                    <a:pt x="248" y="182"/>
                  </a:lnTo>
                  <a:lnTo>
                    <a:pt x="247" y="182"/>
                  </a:lnTo>
                  <a:lnTo>
                    <a:pt x="246" y="181"/>
                  </a:lnTo>
                  <a:lnTo>
                    <a:pt x="246" y="180"/>
                  </a:lnTo>
                  <a:lnTo>
                    <a:pt x="246" y="177"/>
                  </a:lnTo>
                  <a:lnTo>
                    <a:pt x="245" y="175"/>
                  </a:lnTo>
                  <a:lnTo>
                    <a:pt x="245" y="175"/>
                  </a:lnTo>
                  <a:lnTo>
                    <a:pt x="244" y="172"/>
                  </a:lnTo>
                  <a:lnTo>
                    <a:pt x="240" y="169"/>
                  </a:lnTo>
                  <a:lnTo>
                    <a:pt x="239" y="168"/>
                  </a:lnTo>
                  <a:lnTo>
                    <a:pt x="236" y="166"/>
                  </a:lnTo>
                  <a:lnTo>
                    <a:pt x="236" y="166"/>
                  </a:lnTo>
                  <a:lnTo>
                    <a:pt x="232" y="164"/>
                  </a:lnTo>
                  <a:lnTo>
                    <a:pt x="231" y="163"/>
                  </a:lnTo>
                  <a:lnTo>
                    <a:pt x="230" y="161"/>
                  </a:lnTo>
                  <a:lnTo>
                    <a:pt x="223" y="156"/>
                  </a:lnTo>
                  <a:lnTo>
                    <a:pt x="221" y="155"/>
                  </a:lnTo>
                  <a:lnTo>
                    <a:pt x="241" y="132"/>
                  </a:lnTo>
                  <a:lnTo>
                    <a:pt x="240" y="131"/>
                  </a:lnTo>
                  <a:lnTo>
                    <a:pt x="240" y="129"/>
                  </a:lnTo>
                  <a:lnTo>
                    <a:pt x="242" y="130"/>
                  </a:lnTo>
                  <a:lnTo>
                    <a:pt x="243" y="131"/>
                  </a:lnTo>
                  <a:lnTo>
                    <a:pt x="244" y="132"/>
                  </a:lnTo>
                  <a:lnTo>
                    <a:pt x="245" y="133"/>
                  </a:lnTo>
                  <a:lnTo>
                    <a:pt x="247" y="135"/>
                  </a:lnTo>
                  <a:lnTo>
                    <a:pt x="250" y="136"/>
                  </a:lnTo>
                  <a:lnTo>
                    <a:pt x="253" y="137"/>
                  </a:lnTo>
                  <a:lnTo>
                    <a:pt x="257" y="134"/>
                  </a:lnTo>
                  <a:lnTo>
                    <a:pt x="259" y="132"/>
                  </a:lnTo>
                  <a:lnTo>
                    <a:pt x="264" y="130"/>
                  </a:lnTo>
                  <a:lnTo>
                    <a:pt x="267" y="129"/>
                  </a:lnTo>
                  <a:lnTo>
                    <a:pt x="269" y="128"/>
                  </a:lnTo>
                  <a:lnTo>
                    <a:pt x="270" y="128"/>
                  </a:lnTo>
                  <a:lnTo>
                    <a:pt x="272" y="128"/>
                  </a:lnTo>
                  <a:lnTo>
                    <a:pt x="274" y="127"/>
                  </a:lnTo>
                  <a:lnTo>
                    <a:pt x="276" y="125"/>
                  </a:lnTo>
                  <a:lnTo>
                    <a:pt x="276" y="123"/>
                  </a:lnTo>
                  <a:lnTo>
                    <a:pt x="279" y="120"/>
                  </a:lnTo>
                  <a:lnTo>
                    <a:pt x="281" y="119"/>
                  </a:lnTo>
                  <a:lnTo>
                    <a:pt x="284" y="119"/>
                  </a:lnTo>
                  <a:lnTo>
                    <a:pt x="286" y="118"/>
                  </a:lnTo>
                  <a:lnTo>
                    <a:pt x="287" y="117"/>
                  </a:lnTo>
                  <a:lnTo>
                    <a:pt x="289" y="118"/>
                  </a:lnTo>
                  <a:lnTo>
                    <a:pt x="294" y="123"/>
                  </a:lnTo>
                  <a:lnTo>
                    <a:pt x="297" y="125"/>
                  </a:lnTo>
                  <a:lnTo>
                    <a:pt x="298" y="125"/>
                  </a:lnTo>
                  <a:lnTo>
                    <a:pt x="298" y="126"/>
                  </a:lnTo>
                  <a:lnTo>
                    <a:pt x="299" y="124"/>
                  </a:lnTo>
                  <a:lnTo>
                    <a:pt x="301" y="120"/>
                  </a:lnTo>
                  <a:lnTo>
                    <a:pt x="302" y="118"/>
                  </a:lnTo>
                  <a:lnTo>
                    <a:pt x="302" y="116"/>
                  </a:lnTo>
                  <a:lnTo>
                    <a:pt x="304" y="116"/>
                  </a:lnTo>
                  <a:lnTo>
                    <a:pt x="305" y="116"/>
                  </a:lnTo>
                  <a:lnTo>
                    <a:pt x="305" y="116"/>
                  </a:lnTo>
                  <a:lnTo>
                    <a:pt x="308" y="118"/>
                  </a:lnTo>
                  <a:lnTo>
                    <a:pt x="309" y="118"/>
                  </a:lnTo>
                  <a:lnTo>
                    <a:pt x="311" y="118"/>
                  </a:lnTo>
                  <a:lnTo>
                    <a:pt x="312" y="118"/>
                  </a:lnTo>
                  <a:lnTo>
                    <a:pt x="312" y="118"/>
                  </a:lnTo>
                  <a:lnTo>
                    <a:pt x="312" y="119"/>
                  </a:lnTo>
                  <a:lnTo>
                    <a:pt x="315" y="120"/>
                  </a:lnTo>
                  <a:lnTo>
                    <a:pt x="317" y="119"/>
                  </a:lnTo>
                  <a:lnTo>
                    <a:pt x="318" y="120"/>
                  </a:lnTo>
                  <a:lnTo>
                    <a:pt x="319" y="120"/>
                  </a:lnTo>
                  <a:lnTo>
                    <a:pt x="322" y="120"/>
                  </a:lnTo>
                  <a:lnTo>
                    <a:pt x="324" y="120"/>
                  </a:lnTo>
                  <a:lnTo>
                    <a:pt x="325" y="120"/>
                  </a:lnTo>
                  <a:lnTo>
                    <a:pt x="327" y="120"/>
                  </a:lnTo>
                  <a:lnTo>
                    <a:pt x="327" y="119"/>
                  </a:lnTo>
                  <a:lnTo>
                    <a:pt x="329" y="118"/>
                  </a:lnTo>
                  <a:lnTo>
                    <a:pt x="330" y="118"/>
                  </a:lnTo>
                  <a:lnTo>
                    <a:pt x="331" y="117"/>
                  </a:lnTo>
                  <a:lnTo>
                    <a:pt x="332" y="116"/>
                  </a:lnTo>
                  <a:lnTo>
                    <a:pt x="333" y="114"/>
                  </a:lnTo>
                  <a:lnTo>
                    <a:pt x="334" y="113"/>
                  </a:lnTo>
                  <a:lnTo>
                    <a:pt x="336" y="114"/>
                  </a:lnTo>
                  <a:lnTo>
                    <a:pt x="337" y="115"/>
                  </a:lnTo>
                  <a:lnTo>
                    <a:pt x="338" y="116"/>
                  </a:lnTo>
                  <a:lnTo>
                    <a:pt x="339" y="115"/>
                  </a:lnTo>
                  <a:lnTo>
                    <a:pt x="340" y="113"/>
                  </a:lnTo>
                  <a:lnTo>
                    <a:pt x="341" y="112"/>
                  </a:lnTo>
                  <a:lnTo>
                    <a:pt x="341" y="111"/>
                  </a:lnTo>
                  <a:lnTo>
                    <a:pt x="342" y="110"/>
                  </a:lnTo>
                  <a:lnTo>
                    <a:pt x="343" y="110"/>
                  </a:lnTo>
                  <a:lnTo>
                    <a:pt x="345" y="110"/>
                  </a:lnTo>
                  <a:lnTo>
                    <a:pt x="346" y="110"/>
                  </a:lnTo>
                  <a:lnTo>
                    <a:pt x="347" y="110"/>
                  </a:lnTo>
                  <a:lnTo>
                    <a:pt x="349" y="109"/>
                  </a:lnTo>
                  <a:lnTo>
                    <a:pt x="350" y="108"/>
                  </a:lnTo>
                  <a:lnTo>
                    <a:pt x="351" y="108"/>
                  </a:lnTo>
                  <a:lnTo>
                    <a:pt x="353" y="108"/>
                  </a:lnTo>
                  <a:lnTo>
                    <a:pt x="354" y="108"/>
                  </a:lnTo>
                  <a:lnTo>
                    <a:pt x="355" y="108"/>
                  </a:lnTo>
                  <a:lnTo>
                    <a:pt x="356" y="108"/>
                  </a:lnTo>
                  <a:lnTo>
                    <a:pt x="356" y="106"/>
                  </a:lnTo>
                  <a:lnTo>
                    <a:pt x="355" y="105"/>
                  </a:lnTo>
                  <a:lnTo>
                    <a:pt x="355" y="105"/>
                  </a:lnTo>
                  <a:lnTo>
                    <a:pt x="355" y="104"/>
                  </a:lnTo>
                  <a:lnTo>
                    <a:pt x="355" y="104"/>
                  </a:lnTo>
                  <a:lnTo>
                    <a:pt x="355" y="102"/>
                  </a:lnTo>
                  <a:lnTo>
                    <a:pt x="355" y="101"/>
                  </a:lnTo>
                  <a:lnTo>
                    <a:pt x="355" y="101"/>
                  </a:lnTo>
                  <a:lnTo>
                    <a:pt x="355" y="97"/>
                  </a:lnTo>
                  <a:lnTo>
                    <a:pt x="355" y="95"/>
                  </a:lnTo>
                  <a:lnTo>
                    <a:pt x="355" y="90"/>
                  </a:lnTo>
                  <a:lnTo>
                    <a:pt x="355" y="90"/>
                  </a:lnTo>
                  <a:lnTo>
                    <a:pt x="355" y="85"/>
                  </a:lnTo>
                  <a:lnTo>
                    <a:pt x="355" y="80"/>
                  </a:lnTo>
                  <a:lnTo>
                    <a:pt x="355" y="78"/>
                  </a:lnTo>
                  <a:lnTo>
                    <a:pt x="355" y="75"/>
                  </a:lnTo>
                  <a:lnTo>
                    <a:pt x="355" y="75"/>
                  </a:lnTo>
                  <a:lnTo>
                    <a:pt x="355" y="74"/>
                  </a:lnTo>
                  <a:lnTo>
                    <a:pt x="355" y="73"/>
                  </a:lnTo>
                  <a:lnTo>
                    <a:pt x="352" y="72"/>
                  </a:lnTo>
                  <a:lnTo>
                    <a:pt x="352" y="72"/>
                  </a:lnTo>
                  <a:lnTo>
                    <a:pt x="351" y="72"/>
                  </a:lnTo>
                  <a:lnTo>
                    <a:pt x="351" y="71"/>
                  </a:lnTo>
                  <a:lnTo>
                    <a:pt x="351" y="70"/>
                  </a:lnTo>
                  <a:lnTo>
                    <a:pt x="351" y="68"/>
                  </a:lnTo>
                  <a:lnTo>
                    <a:pt x="351" y="67"/>
                  </a:lnTo>
                  <a:lnTo>
                    <a:pt x="351" y="58"/>
                  </a:lnTo>
                  <a:lnTo>
                    <a:pt x="351" y="34"/>
                  </a:lnTo>
                  <a:lnTo>
                    <a:pt x="349" y="33"/>
                  </a:lnTo>
                  <a:lnTo>
                    <a:pt x="349" y="32"/>
                  </a:lnTo>
                  <a:lnTo>
                    <a:pt x="346" y="30"/>
                  </a:lnTo>
                  <a:lnTo>
                    <a:pt x="343" y="31"/>
                  </a:lnTo>
                  <a:lnTo>
                    <a:pt x="341" y="32"/>
                  </a:lnTo>
                  <a:lnTo>
                    <a:pt x="340" y="31"/>
                  </a:lnTo>
                  <a:lnTo>
                    <a:pt x="339" y="28"/>
                  </a:lnTo>
                  <a:lnTo>
                    <a:pt x="338" y="26"/>
                  </a:lnTo>
                  <a:lnTo>
                    <a:pt x="337" y="22"/>
                  </a:lnTo>
                  <a:lnTo>
                    <a:pt x="337" y="19"/>
                  </a:lnTo>
                  <a:lnTo>
                    <a:pt x="335" y="7"/>
                  </a:lnTo>
                  <a:close/>
                </a:path>
              </a:pathLst>
            </a:custGeom>
            <a:solidFill>
              <a:srgbClr val="323F4F"/>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81" name="Google Shape;1581;p59" descr="{&quot;Key&quot;:&quot;kericho&quot;,&quot;Name&quot;:&quot;Kericho&quot;,&quot;Value&quot;:31.0,&quot;Formula&quot;:&quot;31&quot;,&quot;Text&quot;:&quot;31&quot;,&quot;OfficeApplication&quot;:1,&quot;HasValue&quot;:true}"/>
            <p:cNvSpPr/>
            <p:nvPr/>
          </p:nvSpPr>
          <p:spPr>
            <a:xfrm>
              <a:off x="1618047" y="3564236"/>
              <a:ext cx="358632" cy="411211"/>
            </a:xfrm>
            <a:custGeom>
              <a:avLst/>
              <a:gdLst/>
              <a:ahLst/>
              <a:cxnLst/>
              <a:rect l="l" t="t" r="r" b="b"/>
              <a:pathLst>
                <a:path w="600" h="687" extrusionOk="0">
                  <a:moveTo>
                    <a:pt x="13" y="399"/>
                  </a:moveTo>
                  <a:lnTo>
                    <a:pt x="13" y="399"/>
                  </a:lnTo>
                  <a:lnTo>
                    <a:pt x="14" y="399"/>
                  </a:lnTo>
                  <a:lnTo>
                    <a:pt x="14" y="401"/>
                  </a:lnTo>
                  <a:lnTo>
                    <a:pt x="16" y="402"/>
                  </a:lnTo>
                  <a:lnTo>
                    <a:pt x="19" y="403"/>
                  </a:lnTo>
                  <a:lnTo>
                    <a:pt x="20" y="404"/>
                  </a:lnTo>
                  <a:lnTo>
                    <a:pt x="21" y="404"/>
                  </a:lnTo>
                  <a:lnTo>
                    <a:pt x="22" y="405"/>
                  </a:lnTo>
                  <a:lnTo>
                    <a:pt x="26" y="410"/>
                  </a:lnTo>
                  <a:lnTo>
                    <a:pt x="26" y="412"/>
                  </a:lnTo>
                  <a:lnTo>
                    <a:pt x="26" y="414"/>
                  </a:lnTo>
                  <a:lnTo>
                    <a:pt x="30" y="421"/>
                  </a:lnTo>
                  <a:lnTo>
                    <a:pt x="32" y="425"/>
                  </a:lnTo>
                  <a:lnTo>
                    <a:pt x="36" y="431"/>
                  </a:lnTo>
                  <a:lnTo>
                    <a:pt x="36" y="435"/>
                  </a:lnTo>
                  <a:lnTo>
                    <a:pt x="36" y="438"/>
                  </a:lnTo>
                  <a:lnTo>
                    <a:pt x="36" y="446"/>
                  </a:lnTo>
                  <a:lnTo>
                    <a:pt x="36" y="455"/>
                  </a:lnTo>
                  <a:lnTo>
                    <a:pt x="33" y="463"/>
                  </a:lnTo>
                  <a:lnTo>
                    <a:pt x="31" y="464"/>
                  </a:lnTo>
                  <a:lnTo>
                    <a:pt x="30" y="465"/>
                  </a:lnTo>
                  <a:lnTo>
                    <a:pt x="27" y="466"/>
                  </a:lnTo>
                  <a:lnTo>
                    <a:pt x="26" y="467"/>
                  </a:lnTo>
                  <a:lnTo>
                    <a:pt x="26" y="475"/>
                  </a:lnTo>
                  <a:lnTo>
                    <a:pt x="26" y="478"/>
                  </a:lnTo>
                  <a:lnTo>
                    <a:pt x="26" y="478"/>
                  </a:lnTo>
                  <a:lnTo>
                    <a:pt x="27" y="478"/>
                  </a:lnTo>
                  <a:lnTo>
                    <a:pt x="31" y="478"/>
                  </a:lnTo>
                  <a:lnTo>
                    <a:pt x="35" y="477"/>
                  </a:lnTo>
                  <a:lnTo>
                    <a:pt x="40" y="477"/>
                  </a:lnTo>
                  <a:lnTo>
                    <a:pt x="42" y="478"/>
                  </a:lnTo>
                  <a:lnTo>
                    <a:pt x="41" y="478"/>
                  </a:lnTo>
                  <a:lnTo>
                    <a:pt x="38" y="480"/>
                  </a:lnTo>
                  <a:lnTo>
                    <a:pt x="41" y="482"/>
                  </a:lnTo>
                  <a:lnTo>
                    <a:pt x="42" y="483"/>
                  </a:lnTo>
                  <a:lnTo>
                    <a:pt x="44" y="485"/>
                  </a:lnTo>
                  <a:lnTo>
                    <a:pt x="42" y="493"/>
                  </a:lnTo>
                  <a:lnTo>
                    <a:pt x="42" y="494"/>
                  </a:lnTo>
                  <a:lnTo>
                    <a:pt x="41" y="495"/>
                  </a:lnTo>
                  <a:lnTo>
                    <a:pt x="38" y="500"/>
                  </a:lnTo>
                  <a:lnTo>
                    <a:pt x="39" y="504"/>
                  </a:lnTo>
                  <a:lnTo>
                    <a:pt x="44" y="508"/>
                  </a:lnTo>
                  <a:lnTo>
                    <a:pt x="45" y="517"/>
                  </a:lnTo>
                  <a:lnTo>
                    <a:pt x="45" y="525"/>
                  </a:lnTo>
                  <a:lnTo>
                    <a:pt x="43" y="533"/>
                  </a:lnTo>
                  <a:lnTo>
                    <a:pt x="43" y="541"/>
                  </a:lnTo>
                  <a:lnTo>
                    <a:pt x="42" y="547"/>
                  </a:lnTo>
                  <a:lnTo>
                    <a:pt x="44" y="554"/>
                  </a:lnTo>
                  <a:lnTo>
                    <a:pt x="47" y="563"/>
                  </a:lnTo>
                  <a:lnTo>
                    <a:pt x="52" y="570"/>
                  </a:lnTo>
                  <a:lnTo>
                    <a:pt x="55" y="574"/>
                  </a:lnTo>
                  <a:lnTo>
                    <a:pt x="54" y="575"/>
                  </a:lnTo>
                  <a:lnTo>
                    <a:pt x="54" y="575"/>
                  </a:lnTo>
                  <a:lnTo>
                    <a:pt x="51" y="580"/>
                  </a:lnTo>
                  <a:lnTo>
                    <a:pt x="48" y="584"/>
                  </a:lnTo>
                  <a:lnTo>
                    <a:pt x="47" y="587"/>
                  </a:lnTo>
                  <a:lnTo>
                    <a:pt x="49" y="592"/>
                  </a:lnTo>
                  <a:lnTo>
                    <a:pt x="52" y="598"/>
                  </a:lnTo>
                  <a:lnTo>
                    <a:pt x="47" y="604"/>
                  </a:lnTo>
                  <a:lnTo>
                    <a:pt x="44" y="608"/>
                  </a:lnTo>
                  <a:lnTo>
                    <a:pt x="44" y="613"/>
                  </a:lnTo>
                  <a:lnTo>
                    <a:pt x="48" y="612"/>
                  </a:lnTo>
                  <a:lnTo>
                    <a:pt x="47" y="619"/>
                  </a:lnTo>
                  <a:lnTo>
                    <a:pt x="48" y="625"/>
                  </a:lnTo>
                  <a:lnTo>
                    <a:pt x="51" y="633"/>
                  </a:lnTo>
                  <a:lnTo>
                    <a:pt x="56" y="640"/>
                  </a:lnTo>
                  <a:lnTo>
                    <a:pt x="53" y="644"/>
                  </a:lnTo>
                  <a:lnTo>
                    <a:pt x="54" y="646"/>
                  </a:lnTo>
                  <a:lnTo>
                    <a:pt x="57" y="654"/>
                  </a:lnTo>
                  <a:lnTo>
                    <a:pt x="55" y="657"/>
                  </a:lnTo>
                  <a:lnTo>
                    <a:pt x="52" y="658"/>
                  </a:lnTo>
                  <a:lnTo>
                    <a:pt x="45" y="661"/>
                  </a:lnTo>
                  <a:lnTo>
                    <a:pt x="39" y="665"/>
                  </a:lnTo>
                  <a:lnTo>
                    <a:pt x="42" y="664"/>
                  </a:lnTo>
                  <a:lnTo>
                    <a:pt x="48" y="664"/>
                  </a:lnTo>
                  <a:lnTo>
                    <a:pt x="60" y="663"/>
                  </a:lnTo>
                  <a:lnTo>
                    <a:pt x="68" y="664"/>
                  </a:lnTo>
                  <a:lnTo>
                    <a:pt x="77" y="661"/>
                  </a:lnTo>
                  <a:lnTo>
                    <a:pt x="81" y="663"/>
                  </a:lnTo>
                  <a:lnTo>
                    <a:pt x="83" y="665"/>
                  </a:lnTo>
                  <a:lnTo>
                    <a:pt x="85" y="666"/>
                  </a:lnTo>
                  <a:lnTo>
                    <a:pt x="87" y="664"/>
                  </a:lnTo>
                  <a:lnTo>
                    <a:pt x="89" y="664"/>
                  </a:lnTo>
                  <a:lnTo>
                    <a:pt x="93" y="663"/>
                  </a:lnTo>
                  <a:lnTo>
                    <a:pt x="97" y="662"/>
                  </a:lnTo>
                  <a:lnTo>
                    <a:pt x="100" y="662"/>
                  </a:lnTo>
                  <a:lnTo>
                    <a:pt x="103" y="664"/>
                  </a:lnTo>
                  <a:lnTo>
                    <a:pt x="106" y="660"/>
                  </a:lnTo>
                  <a:lnTo>
                    <a:pt x="107" y="662"/>
                  </a:lnTo>
                  <a:lnTo>
                    <a:pt x="108" y="662"/>
                  </a:lnTo>
                  <a:lnTo>
                    <a:pt x="111" y="664"/>
                  </a:lnTo>
                  <a:lnTo>
                    <a:pt x="115" y="664"/>
                  </a:lnTo>
                  <a:lnTo>
                    <a:pt x="115" y="666"/>
                  </a:lnTo>
                  <a:lnTo>
                    <a:pt x="116" y="668"/>
                  </a:lnTo>
                  <a:lnTo>
                    <a:pt x="120" y="668"/>
                  </a:lnTo>
                  <a:lnTo>
                    <a:pt x="121" y="669"/>
                  </a:lnTo>
                  <a:lnTo>
                    <a:pt x="125" y="670"/>
                  </a:lnTo>
                  <a:lnTo>
                    <a:pt x="129" y="672"/>
                  </a:lnTo>
                  <a:lnTo>
                    <a:pt x="135" y="671"/>
                  </a:lnTo>
                  <a:lnTo>
                    <a:pt x="137" y="674"/>
                  </a:lnTo>
                  <a:lnTo>
                    <a:pt x="139" y="675"/>
                  </a:lnTo>
                  <a:lnTo>
                    <a:pt x="138" y="679"/>
                  </a:lnTo>
                  <a:lnTo>
                    <a:pt x="141" y="682"/>
                  </a:lnTo>
                  <a:lnTo>
                    <a:pt x="142" y="685"/>
                  </a:lnTo>
                  <a:lnTo>
                    <a:pt x="145" y="686"/>
                  </a:lnTo>
                  <a:lnTo>
                    <a:pt x="147" y="683"/>
                  </a:lnTo>
                  <a:lnTo>
                    <a:pt x="151" y="683"/>
                  </a:lnTo>
                  <a:lnTo>
                    <a:pt x="154" y="684"/>
                  </a:lnTo>
                  <a:lnTo>
                    <a:pt x="157" y="682"/>
                  </a:lnTo>
                  <a:lnTo>
                    <a:pt x="159" y="684"/>
                  </a:lnTo>
                  <a:lnTo>
                    <a:pt x="162" y="686"/>
                  </a:lnTo>
                  <a:lnTo>
                    <a:pt x="165" y="687"/>
                  </a:lnTo>
                  <a:lnTo>
                    <a:pt x="166" y="687"/>
                  </a:lnTo>
                  <a:lnTo>
                    <a:pt x="165" y="685"/>
                  </a:lnTo>
                  <a:lnTo>
                    <a:pt x="166" y="684"/>
                  </a:lnTo>
                  <a:lnTo>
                    <a:pt x="169" y="680"/>
                  </a:lnTo>
                  <a:lnTo>
                    <a:pt x="173" y="675"/>
                  </a:lnTo>
                  <a:lnTo>
                    <a:pt x="176" y="672"/>
                  </a:lnTo>
                  <a:lnTo>
                    <a:pt x="179" y="670"/>
                  </a:lnTo>
                  <a:lnTo>
                    <a:pt x="180" y="668"/>
                  </a:lnTo>
                  <a:lnTo>
                    <a:pt x="185" y="668"/>
                  </a:lnTo>
                  <a:lnTo>
                    <a:pt x="189" y="669"/>
                  </a:lnTo>
                  <a:lnTo>
                    <a:pt x="192" y="670"/>
                  </a:lnTo>
                  <a:lnTo>
                    <a:pt x="195" y="667"/>
                  </a:lnTo>
                  <a:lnTo>
                    <a:pt x="196" y="664"/>
                  </a:lnTo>
                  <a:lnTo>
                    <a:pt x="199" y="664"/>
                  </a:lnTo>
                  <a:lnTo>
                    <a:pt x="201" y="660"/>
                  </a:lnTo>
                  <a:lnTo>
                    <a:pt x="203" y="657"/>
                  </a:lnTo>
                  <a:lnTo>
                    <a:pt x="206" y="657"/>
                  </a:lnTo>
                  <a:lnTo>
                    <a:pt x="208" y="658"/>
                  </a:lnTo>
                  <a:lnTo>
                    <a:pt x="212" y="655"/>
                  </a:lnTo>
                  <a:lnTo>
                    <a:pt x="215" y="655"/>
                  </a:lnTo>
                  <a:lnTo>
                    <a:pt x="216" y="654"/>
                  </a:lnTo>
                  <a:lnTo>
                    <a:pt x="218" y="654"/>
                  </a:lnTo>
                  <a:lnTo>
                    <a:pt x="218" y="652"/>
                  </a:lnTo>
                  <a:lnTo>
                    <a:pt x="219" y="651"/>
                  </a:lnTo>
                  <a:lnTo>
                    <a:pt x="224" y="650"/>
                  </a:lnTo>
                  <a:lnTo>
                    <a:pt x="225" y="647"/>
                  </a:lnTo>
                  <a:lnTo>
                    <a:pt x="228" y="648"/>
                  </a:lnTo>
                  <a:lnTo>
                    <a:pt x="230" y="646"/>
                  </a:lnTo>
                  <a:lnTo>
                    <a:pt x="231" y="644"/>
                  </a:lnTo>
                  <a:lnTo>
                    <a:pt x="232" y="643"/>
                  </a:lnTo>
                  <a:lnTo>
                    <a:pt x="233" y="642"/>
                  </a:lnTo>
                  <a:lnTo>
                    <a:pt x="234" y="636"/>
                  </a:lnTo>
                  <a:lnTo>
                    <a:pt x="234" y="630"/>
                  </a:lnTo>
                  <a:lnTo>
                    <a:pt x="231" y="625"/>
                  </a:lnTo>
                  <a:lnTo>
                    <a:pt x="226" y="623"/>
                  </a:lnTo>
                  <a:lnTo>
                    <a:pt x="219" y="619"/>
                  </a:lnTo>
                  <a:lnTo>
                    <a:pt x="219" y="613"/>
                  </a:lnTo>
                  <a:lnTo>
                    <a:pt x="220" y="606"/>
                  </a:lnTo>
                  <a:lnTo>
                    <a:pt x="218" y="601"/>
                  </a:lnTo>
                  <a:lnTo>
                    <a:pt x="215" y="599"/>
                  </a:lnTo>
                  <a:lnTo>
                    <a:pt x="212" y="597"/>
                  </a:lnTo>
                  <a:lnTo>
                    <a:pt x="211" y="593"/>
                  </a:lnTo>
                  <a:lnTo>
                    <a:pt x="205" y="587"/>
                  </a:lnTo>
                  <a:lnTo>
                    <a:pt x="203" y="584"/>
                  </a:lnTo>
                  <a:lnTo>
                    <a:pt x="201" y="580"/>
                  </a:lnTo>
                  <a:lnTo>
                    <a:pt x="199" y="575"/>
                  </a:lnTo>
                  <a:lnTo>
                    <a:pt x="198" y="572"/>
                  </a:lnTo>
                  <a:lnTo>
                    <a:pt x="196" y="568"/>
                  </a:lnTo>
                  <a:lnTo>
                    <a:pt x="191" y="564"/>
                  </a:lnTo>
                  <a:lnTo>
                    <a:pt x="185" y="561"/>
                  </a:lnTo>
                  <a:lnTo>
                    <a:pt x="178" y="554"/>
                  </a:lnTo>
                  <a:lnTo>
                    <a:pt x="173" y="547"/>
                  </a:lnTo>
                  <a:lnTo>
                    <a:pt x="173" y="541"/>
                  </a:lnTo>
                  <a:lnTo>
                    <a:pt x="176" y="533"/>
                  </a:lnTo>
                  <a:lnTo>
                    <a:pt x="179" y="525"/>
                  </a:lnTo>
                  <a:lnTo>
                    <a:pt x="180" y="521"/>
                  </a:lnTo>
                  <a:lnTo>
                    <a:pt x="178" y="519"/>
                  </a:lnTo>
                  <a:lnTo>
                    <a:pt x="176" y="515"/>
                  </a:lnTo>
                  <a:lnTo>
                    <a:pt x="176" y="509"/>
                  </a:lnTo>
                  <a:lnTo>
                    <a:pt x="175" y="504"/>
                  </a:lnTo>
                  <a:lnTo>
                    <a:pt x="171" y="501"/>
                  </a:lnTo>
                  <a:lnTo>
                    <a:pt x="168" y="499"/>
                  </a:lnTo>
                  <a:lnTo>
                    <a:pt x="169" y="493"/>
                  </a:lnTo>
                  <a:lnTo>
                    <a:pt x="170" y="491"/>
                  </a:lnTo>
                  <a:lnTo>
                    <a:pt x="169" y="488"/>
                  </a:lnTo>
                  <a:lnTo>
                    <a:pt x="166" y="484"/>
                  </a:lnTo>
                  <a:lnTo>
                    <a:pt x="161" y="482"/>
                  </a:lnTo>
                  <a:lnTo>
                    <a:pt x="157" y="478"/>
                  </a:lnTo>
                  <a:lnTo>
                    <a:pt x="157" y="472"/>
                  </a:lnTo>
                  <a:lnTo>
                    <a:pt x="158" y="467"/>
                  </a:lnTo>
                  <a:lnTo>
                    <a:pt x="159" y="463"/>
                  </a:lnTo>
                  <a:lnTo>
                    <a:pt x="162" y="465"/>
                  </a:lnTo>
                  <a:lnTo>
                    <a:pt x="166" y="464"/>
                  </a:lnTo>
                  <a:lnTo>
                    <a:pt x="172" y="463"/>
                  </a:lnTo>
                  <a:lnTo>
                    <a:pt x="176" y="463"/>
                  </a:lnTo>
                  <a:lnTo>
                    <a:pt x="180" y="461"/>
                  </a:lnTo>
                  <a:lnTo>
                    <a:pt x="186" y="460"/>
                  </a:lnTo>
                  <a:lnTo>
                    <a:pt x="190" y="459"/>
                  </a:lnTo>
                  <a:lnTo>
                    <a:pt x="191" y="456"/>
                  </a:lnTo>
                  <a:lnTo>
                    <a:pt x="195" y="454"/>
                  </a:lnTo>
                  <a:lnTo>
                    <a:pt x="195" y="451"/>
                  </a:lnTo>
                  <a:lnTo>
                    <a:pt x="191" y="449"/>
                  </a:lnTo>
                  <a:lnTo>
                    <a:pt x="187" y="447"/>
                  </a:lnTo>
                  <a:lnTo>
                    <a:pt x="184" y="445"/>
                  </a:lnTo>
                  <a:lnTo>
                    <a:pt x="188" y="442"/>
                  </a:lnTo>
                  <a:lnTo>
                    <a:pt x="192" y="437"/>
                  </a:lnTo>
                  <a:lnTo>
                    <a:pt x="195" y="432"/>
                  </a:lnTo>
                  <a:lnTo>
                    <a:pt x="197" y="427"/>
                  </a:lnTo>
                  <a:lnTo>
                    <a:pt x="200" y="422"/>
                  </a:lnTo>
                  <a:lnTo>
                    <a:pt x="201" y="417"/>
                  </a:lnTo>
                  <a:lnTo>
                    <a:pt x="202" y="412"/>
                  </a:lnTo>
                  <a:lnTo>
                    <a:pt x="206" y="407"/>
                  </a:lnTo>
                  <a:lnTo>
                    <a:pt x="210" y="408"/>
                  </a:lnTo>
                  <a:lnTo>
                    <a:pt x="216" y="407"/>
                  </a:lnTo>
                  <a:lnTo>
                    <a:pt x="222" y="406"/>
                  </a:lnTo>
                  <a:lnTo>
                    <a:pt x="226" y="409"/>
                  </a:lnTo>
                  <a:lnTo>
                    <a:pt x="232" y="409"/>
                  </a:lnTo>
                  <a:lnTo>
                    <a:pt x="241" y="405"/>
                  </a:lnTo>
                  <a:lnTo>
                    <a:pt x="250" y="404"/>
                  </a:lnTo>
                  <a:lnTo>
                    <a:pt x="256" y="407"/>
                  </a:lnTo>
                  <a:lnTo>
                    <a:pt x="264" y="410"/>
                  </a:lnTo>
                  <a:lnTo>
                    <a:pt x="272" y="410"/>
                  </a:lnTo>
                  <a:lnTo>
                    <a:pt x="278" y="407"/>
                  </a:lnTo>
                  <a:lnTo>
                    <a:pt x="286" y="403"/>
                  </a:lnTo>
                  <a:lnTo>
                    <a:pt x="289" y="398"/>
                  </a:lnTo>
                  <a:lnTo>
                    <a:pt x="294" y="393"/>
                  </a:lnTo>
                  <a:lnTo>
                    <a:pt x="300" y="393"/>
                  </a:lnTo>
                  <a:lnTo>
                    <a:pt x="307" y="395"/>
                  </a:lnTo>
                  <a:lnTo>
                    <a:pt x="317" y="394"/>
                  </a:lnTo>
                  <a:lnTo>
                    <a:pt x="324" y="393"/>
                  </a:lnTo>
                  <a:lnTo>
                    <a:pt x="327" y="392"/>
                  </a:lnTo>
                  <a:lnTo>
                    <a:pt x="330" y="392"/>
                  </a:lnTo>
                  <a:lnTo>
                    <a:pt x="334" y="392"/>
                  </a:lnTo>
                  <a:lnTo>
                    <a:pt x="342" y="390"/>
                  </a:lnTo>
                  <a:lnTo>
                    <a:pt x="348" y="392"/>
                  </a:lnTo>
                  <a:lnTo>
                    <a:pt x="358" y="389"/>
                  </a:lnTo>
                  <a:lnTo>
                    <a:pt x="364" y="390"/>
                  </a:lnTo>
                  <a:lnTo>
                    <a:pt x="368" y="392"/>
                  </a:lnTo>
                  <a:lnTo>
                    <a:pt x="373" y="391"/>
                  </a:lnTo>
                  <a:lnTo>
                    <a:pt x="377" y="384"/>
                  </a:lnTo>
                  <a:lnTo>
                    <a:pt x="381" y="379"/>
                  </a:lnTo>
                  <a:lnTo>
                    <a:pt x="389" y="373"/>
                  </a:lnTo>
                  <a:lnTo>
                    <a:pt x="397" y="367"/>
                  </a:lnTo>
                  <a:lnTo>
                    <a:pt x="403" y="363"/>
                  </a:lnTo>
                  <a:lnTo>
                    <a:pt x="407" y="363"/>
                  </a:lnTo>
                  <a:lnTo>
                    <a:pt x="401" y="353"/>
                  </a:lnTo>
                  <a:lnTo>
                    <a:pt x="396" y="344"/>
                  </a:lnTo>
                  <a:lnTo>
                    <a:pt x="398" y="342"/>
                  </a:lnTo>
                  <a:lnTo>
                    <a:pt x="382" y="315"/>
                  </a:lnTo>
                  <a:lnTo>
                    <a:pt x="373" y="300"/>
                  </a:lnTo>
                  <a:lnTo>
                    <a:pt x="397" y="291"/>
                  </a:lnTo>
                  <a:lnTo>
                    <a:pt x="406" y="288"/>
                  </a:lnTo>
                  <a:lnTo>
                    <a:pt x="411" y="285"/>
                  </a:lnTo>
                  <a:lnTo>
                    <a:pt x="411" y="284"/>
                  </a:lnTo>
                  <a:lnTo>
                    <a:pt x="417" y="282"/>
                  </a:lnTo>
                  <a:lnTo>
                    <a:pt x="418" y="282"/>
                  </a:lnTo>
                  <a:lnTo>
                    <a:pt x="430" y="276"/>
                  </a:lnTo>
                  <a:lnTo>
                    <a:pt x="437" y="273"/>
                  </a:lnTo>
                  <a:lnTo>
                    <a:pt x="449" y="268"/>
                  </a:lnTo>
                  <a:lnTo>
                    <a:pt x="452" y="269"/>
                  </a:lnTo>
                  <a:lnTo>
                    <a:pt x="456" y="269"/>
                  </a:lnTo>
                  <a:lnTo>
                    <a:pt x="459" y="269"/>
                  </a:lnTo>
                  <a:lnTo>
                    <a:pt x="466" y="269"/>
                  </a:lnTo>
                  <a:lnTo>
                    <a:pt x="467" y="269"/>
                  </a:lnTo>
                  <a:lnTo>
                    <a:pt x="471" y="269"/>
                  </a:lnTo>
                  <a:lnTo>
                    <a:pt x="474" y="262"/>
                  </a:lnTo>
                  <a:lnTo>
                    <a:pt x="481" y="265"/>
                  </a:lnTo>
                  <a:lnTo>
                    <a:pt x="487" y="270"/>
                  </a:lnTo>
                  <a:lnTo>
                    <a:pt x="498" y="275"/>
                  </a:lnTo>
                  <a:lnTo>
                    <a:pt x="508" y="281"/>
                  </a:lnTo>
                  <a:lnTo>
                    <a:pt x="509" y="286"/>
                  </a:lnTo>
                  <a:lnTo>
                    <a:pt x="508" y="294"/>
                  </a:lnTo>
                  <a:lnTo>
                    <a:pt x="509" y="302"/>
                  </a:lnTo>
                  <a:lnTo>
                    <a:pt x="513" y="302"/>
                  </a:lnTo>
                  <a:lnTo>
                    <a:pt x="516" y="303"/>
                  </a:lnTo>
                  <a:lnTo>
                    <a:pt x="521" y="296"/>
                  </a:lnTo>
                  <a:lnTo>
                    <a:pt x="524" y="289"/>
                  </a:lnTo>
                  <a:lnTo>
                    <a:pt x="528" y="282"/>
                  </a:lnTo>
                  <a:lnTo>
                    <a:pt x="528" y="277"/>
                  </a:lnTo>
                  <a:lnTo>
                    <a:pt x="533" y="275"/>
                  </a:lnTo>
                  <a:lnTo>
                    <a:pt x="534" y="276"/>
                  </a:lnTo>
                  <a:lnTo>
                    <a:pt x="536" y="277"/>
                  </a:lnTo>
                  <a:lnTo>
                    <a:pt x="539" y="280"/>
                  </a:lnTo>
                  <a:lnTo>
                    <a:pt x="546" y="286"/>
                  </a:lnTo>
                  <a:lnTo>
                    <a:pt x="548" y="288"/>
                  </a:lnTo>
                  <a:lnTo>
                    <a:pt x="553" y="292"/>
                  </a:lnTo>
                  <a:lnTo>
                    <a:pt x="558" y="291"/>
                  </a:lnTo>
                  <a:lnTo>
                    <a:pt x="559" y="291"/>
                  </a:lnTo>
                  <a:lnTo>
                    <a:pt x="559" y="291"/>
                  </a:lnTo>
                  <a:lnTo>
                    <a:pt x="559" y="291"/>
                  </a:lnTo>
                  <a:lnTo>
                    <a:pt x="560" y="287"/>
                  </a:lnTo>
                  <a:lnTo>
                    <a:pt x="561" y="282"/>
                  </a:lnTo>
                  <a:lnTo>
                    <a:pt x="564" y="276"/>
                  </a:lnTo>
                  <a:lnTo>
                    <a:pt x="571" y="273"/>
                  </a:lnTo>
                  <a:lnTo>
                    <a:pt x="577" y="268"/>
                  </a:lnTo>
                  <a:lnTo>
                    <a:pt x="581" y="258"/>
                  </a:lnTo>
                  <a:lnTo>
                    <a:pt x="586" y="246"/>
                  </a:lnTo>
                  <a:lnTo>
                    <a:pt x="587" y="238"/>
                  </a:lnTo>
                  <a:lnTo>
                    <a:pt x="588" y="227"/>
                  </a:lnTo>
                  <a:lnTo>
                    <a:pt x="588" y="222"/>
                  </a:lnTo>
                  <a:lnTo>
                    <a:pt x="587" y="218"/>
                  </a:lnTo>
                  <a:lnTo>
                    <a:pt x="589" y="212"/>
                  </a:lnTo>
                  <a:lnTo>
                    <a:pt x="594" y="209"/>
                  </a:lnTo>
                  <a:lnTo>
                    <a:pt x="596" y="203"/>
                  </a:lnTo>
                  <a:lnTo>
                    <a:pt x="597" y="200"/>
                  </a:lnTo>
                  <a:lnTo>
                    <a:pt x="600" y="193"/>
                  </a:lnTo>
                  <a:lnTo>
                    <a:pt x="599" y="192"/>
                  </a:lnTo>
                  <a:lnTo>
                    <a:pt x="599" y="191"/>
                  </a:lnTo>
                  <a:lnTo>
                    <a:pt x="597" y="189"/>
                  </a:lnTo>
                  <a:lnTo>
                    <a:pt x="597" y="180"/>
                  </a:lnTo>
                  <a:lnTo>
                    <a:pt x="596" y="173"/>
                  </a:lnTo>
                  <a:lnTo>
                    <a:pt x="596" y="172"/>
                  </a:lnTo>
                  <a:lnTo>
                    <a:pt x="587" y="171"/>
                  </a:lnTo>
                  <a:lnTo>
                    <a:pt x="586" y="171"/>
                  </a:lnTo>
                  <a:lnTo>
                    <a:pt x="580" y="165"/>
                  </a:lnTo>
                  <a:lnTo>
                    <a:pt x="577" y="162"/>
                  </a:lnTo>
                  <a:lnTo>
                    <a:pt x="576" y="160"/>
                  </a:lnTo>
                  <a:lnTo>
                    <a:pt x="567" y="160"/>
                  </a:lnTo>
                  <a:lnTo>
                    <a:pt x="560" y="160"/>
                  </a:lnTo>
                  <a:lnTo>
                    <a:pt x="550" y="164"/>
                  </a:lnTo>
                  <a:lnTo>
                    <a:pt x="544" y="161"/>
                  </a:lnTo>
                  <a:lnTo>
                    <a:pt x="543" y="156"/>
                  </a:lnTo>
                  <a:lnTo>
                    <a:pt x="543" y="150"/>
                  </a:lnTo>
                  <a:lnTo>
                    <a:pt x="541" y="145"/>
                  </a:lnTo>
                  <a:lnTo>
                    <a:pt x="537" y="147"/>
                  </a:lnTo>
                  <a:lnTo>
                    <a:pt x="537" y="141"/>
                  </a:lnTo>
                  <a:lnTo>
                    <a:pt x="536" y="134"/>
                  </a:lnTo>
                  <a:lnTo>
                    <a:pt x="541" y="131"/>
                  </a:lnTo>
                  <a:lnTo>
                    <a:pt x="548" y="127"/>
                  </a:lnTo>
                  <a:lnTo>
                    <a:pt x="551" y="120"/>
                  </a:lnTo>
                  <a:lnTo>
                    <a:pt x="556" y="112"/>
                  </a:lnTo>
                  <a:lnTo>
                    <a:pt x="555" y="109"/>
                  </a:lnTo>
                  <a:lnTo>
                    <a:pt x="555" y="107"/>
                  </a:lnTo>
                  <a:lnTo>
                    <a:pt x="555" y="107"/>
                  </a:lnTo>
                  <a:lnTo>
                    <a:pt x="551" y="102"/>
                  </a:lnTo>
                  <a:lnTo>
                    <a:pt x="550" y="102"/>
                  </a:lnTo>
                  <a:lnTo>
                    <a:pt x="552" y="96"/>
                  </a:lnTo>
                  <a:lnTo>
                    <a:pt x="557" y="90"/>
                  </a:lnTo>
                  <a:lnTo>
                    <a:pt x="564" y="82"/>
                  </a:lnTo>
                  <a:lnTo>
                    <a:pt x="571" y="76"/>
                  </a:lnTo>
                  <a:lnTo>
                    <a:pt x="571" y="69"/>
                  </a:lnTo>
                  <a:lnTo>
                    <a:pt x="576" y="67"/>
                  </a:lnTo>
                  <a:lnTo>
                    <a:pt x="576" y="67"/>
                  </a:lnTo>
                  <a:lnTo>
                    <a:pt x="581" y="70"/>
                  </a:lnTo>
                  <a:lnTo>
                    <a:pt x="583" y="69"/>
                  </a:lnTo>
                  <a:lnTo>
                    <a:pt x="584" y="66"/>
                  </a:lnTo>
                  <a:lnTo>
                    <a:pt x="582" y="61"/>
                  </a:lnTo>
                  <a:lnTo>
                    <a:pt x="580" y="60"/>
                  </a:lnTo>
                  <a:lnTo>
                    <a:pt x="577" y="56"/>
                  </a:lnTo>
                  <a:lnTo>
                    <a:pt x="576" y="56"/>
                  </a:lnTo>
                  <a:lnTo>
                    <a:pt x="568" y="53"/>
                  </a:lnTo>
                  <a:lnTo>
                    <a:pt x="561" y="53"/>
                  </a:lnTo>
                  <a:lnTo>
                    <a:pt x="557" y="51"/>
                  </a:lnTo>
                  <a:lnTo>
                    <a:pt x="549" y="45"/>
                  </a:lnTo>
                  <a:lnTo>
                    <a:pt x="541" y="38"/>
                  </a:lnTo>
                  <a:lnTo>
                    <a:pt x="535" y="34"/>
                  </a:lnTo>
                  <a:lnTo>
                    <a:pt x="531" y="33"/>
                  </a:lnTo>
                  <a:lnTo>
                    <a:pt x="527" y="32"/>
                  </a:lnTo>
                  <a:lnTo>
                    <a:pt x="517" y="31"/>
                  </a:lnTo>
                  <a:lnTo>
                    <a:pt x="510" y="31"/>
                  </a:lnTo>
                  <a:lnTo>
                    <a:pt x="511" y="30"/>
                  </a:lnTo>
                  <a:lnTo>
                    <a:pt x="504" y="31"/>
                  </a:lnTo>
                  <a:lnTo>
                    <a:pt x="497" y="31"/>
                  </a:lnTo>
                  <a:lnTo>
                    <a:pt x="493" y="31"/>
                  </a:lnTo>
                  <a:lnTo>
                    <a:pt x="488" y="29"/>
                  </a:lnTo>
                  <a:lnTo>
                    <a:pt x="483" y="21"/>
                  </a:lnTo>
                  <a:lnTo>
                    <a:pt x="475" y="14"/>
                  </a:lnTo>
                  <a:lnTo>
                    <a:pt x="472" y="10"/>
                  </a:lnTo>
                  <a:lnTo>
                    <a:pt x="470" y="10"/>
                  </a:lnTo>
                  <a:lnTo>
                    <a:pt x="469" y="10"/>
                  </a:lnTo>
                  <a:lnTo>
                    <a:pt x="467" y="10"/>
                  </a:lnTo>
                  <a:lnTo>
                    <a:pt x="466" y="11"/>
                  </a:lnTo>
                  <a:lnTo>
                    <a:pt x="463" y="14"/>
                  </a:lnTo>
                  <a:lnTo>
                    <a:pt x="463" y="14"/>
                  </a:lnTo>
                  <a:lnTo>
                    <a:pt x="460" y="16"/>
                  </a:lnTo>
                  <a:lnTo>
                    <a:pt x="456" y="17"/>
                  </a:lnTo>
                  <a:lnTo>
                    <a:pt x="452" y="16"/>
                  </a:lnTo>
                  <a:lnTo>
                    <a:pt x="449" y="14"/>
                  </a:lnTo>
                  <a:lnTo>
                    <a:pt x="448" y="12"/>
                  </a:lnTo>
                  <a:lnTo>
                    <a:pt x="447" y="11"/>
                  </a:lnTo>
                  <a:lnTo>
                    <a:pt x="447" y="11"/>
                  </a:lnTo>
                  <a:lnTo>
                    <a:pt x="444" y="10"/>
                  </a:lnTo>
                  <a:lnTo>
                    <a:pt x="436" y="10"/>
                  </a:lnTo>
                  <a:lnTo>
                    <a:pt x="434" y="10"/>
                  </a:lnTo>
                  <a:lnTo>
                    <a:pt x="413" y="14"/>
                  </a:lnTo>
                  <a:lnTo>
                    <a:pt x="411" y="14"/>
                  </a:lnTo>
                  <a:lnTo>
                    <a:pt x="412" y="12"/>
                  </a:lnTo>
                  <a:lnTo>
                    <a:pt x="421" y="9"/>
                  </a:lnTo>
                  <a:lnTo>
                    <a:pt x="422" y="3"/>
                  </a:lnTo>
                  <a:lnTo>
                    <a:pt x="417" y="0"/>
                  </a:lnTo>
                  <a:lnTo>
                    <a:pt x="417" y="0"/>
                  </a:lnTo>
                  <a:lnTo>
                    <a:pt x="416" y="0"/>
                  </a:lnTo>
                  <a:lnTo>
                    <a:pt x="416" y="0"/>
                  </a:lnTo>
                  <a:lnTo>
                    <a:pt x="401" y="0"/>
                  </a:lnTo>
                  <a:lnTo>
                    <a:pt x="395" y="0"/>
                  </a:lnTo>
                  <a:lnTo>
                    <a:pt x="390" y="0"/>
                  </a:lnTo>
                  <a:lnTo>
                    <a:pt x="393" y="6"/>
                  </a:lnTo>
                  <a:lnTo>
                    <a:pt x="392" y="7"/>
                  </a:lnTo>
                  <a:lnTo>
                    <a:pt x="392" y="8"/>
                  </a:lnTo>
                  <a:lnTo>
                    <a:pt x="379" y="16"/>
                  </a:lnTo>
                  <a:lnTo>
                    <a:pt x="377" y="16"/>
                  </a:lnTo>
                  <a:lnTo>
                    <a:pt x="371" y="21"/>
                  </a:lnTo>
                  <a:lnTo>
                    <a:pt x="371" y="21"/>
                  </a:lnTo>
                  <a:lnTo>
                    <a:pt x="366" y="46"/>
                  </a:lnTo>
                  <a:lnTo>
                    <a:pt x="383" y="96"/>
                  </a:lnTo>
                  <a:lnTo>
                    <a:pt x="367" y="101"/>
                  </a:lnTo>
                  <a:lnTo>
                    <a:pt x="363" y="103"/>
                  </a:lnTo>
                  <a:lnTo>
                    <a:pt x="353" y="112"/>
                  </a:lnTo>
                  <a:lnTo>
                    <a:pt x="334" y="124"/>
                  </a:lnTo>
                  <a:lnTo>
                    <a:pt x="304" y="121"/>
                  </a:lnTo>
                  <a:lnTo>
                    <a:pt x="298" y="119"/>
                  </a:lnTo>
                  <a:lnTo>
                    <a:pt x="295" y="117"/>
                  </a:lnTo>
                  <a:lnTo>
                    <a:pt x="290" y="114"/>
                  </a:lnTo>
                  <a:lnTo>
                    <a:pt x="286" y="112"/>
                  </a:lnTo>
                  <a:lnTo>
                    <a:pt x="282" y="109"/>
                  </a:lnTo>
                  <a:lnTo>
                    <a:pt x="278" y="105"/>
                  </a:lnTo>
                  <a:lnTo>
                    <a:pt x="274" y="102"/>
                  </a:lnTo>
                  <a:lnTo>
                    <a:pt x="272" y="101"/>
                  </a:lnTo>
                  <a:lnTo>
                    <a:pt x="269" y="102"/>
                  </a:lnTo>
                  <a:lnTo>
                    <a:pt x="265" y="105"/>
                  </a:lnTo>
                  <a:lnTo>
                    <a:pt x="258" y="107"/>
                  </a:lnTo>
                  <a:lnTo>
                    <a:pt x="253" y="111"/>
                  </a:lnTo>
                  <a:lnTo>
                    <a:pt x="243" y="113"/>
                  </a:lnTo>
                  <a:lnTo>
                    <a:pt x="233" y="115"/>
                  </a:lnTo>
                  <a:lnTo>
                    <a:pt x="231" y="115"/>
                  </a:lnTo>
                  <a:lnTo>
                    <a:pt x="200" y="119"/>
                  </a:lnTo>
                  <a:lnTo>
                    <a:pt x="199" y="119"/>
                  </a:lnTo>
                  <a:lnTo>
                    <a:pt x="198" y="120"/>
                  </a:lnTo>
                  <a:lnTo>
                    <a:pt x="199" y="123"/>
                  </a:lnTo>
                  <a:lnTo>
                    <a:pt x="206" y="131"/>
                  </a:lnTo>
                  <a:lnTo>
                    <a:pt x="207" y="131"/>
                  </a:lnTo>
                  <a:lnTo>
                    <a:pt x="209" y="131"/>
                  </a:lnTo>
                  <a:lnTo>
                    <a:pt x="209" y="133"/>
                  </a:lnTo>
                  <a:lnTo>
                    <a:pt x="225" y="134"/>
                  </a:lnTo>
                  <a:lnTo>
                    <a:pt x="239" y="162"/>
                  </a:lnTo>
                  <a:lnTo>
                    <a:pt x="240" y="163"/>
                  </a:lnTo>
                  <a:lnTo>
                    <a:pt x="246" y="156"/>
                  </a:lnTo>
                  <a:lnTo>
                    <a:pt x="259" y="178"/>
                  </a:lnTo>
                  <a:lnTo>
                    <a:pt x="260" y="177"/>
                  </a:lnTo>
                  <a:lnTo>
                    <a:pt x="263" y="180"/>
                  </a:lnTo>
                  <a:lnTo>
                    <a:pt x="289" y="181"/>
                  </a:lnTo>
                  <a:lnTo>
                    <a:pt x="289" y="183"/>
                  </a:lnTo>
                  <a:lnTo>
                    <a:pt x="294" y="183"/>
                  </a:lnTo>
                  <a:lnTo>
                    <a:pt x="295" y="186"/>
                  </a:lnTo>
                  <a:lnTo>
                    <a:pt x="295" y="190"/>
                  </a:lnTo>
                  <a:lnTo>
                    <a:pt x="295" y="190"/>
                  </a:lnTo>
                  <a:lnTo>
                    <a:pt x="295" y="196"/>
                  </a:lnTo>
                  <a:lnTo>
                    <a:pt x="296" y="200"/>
                  </a:lnTo>
                  <a:lnTo>
                    <a:pt x="297" y="206"/>
                  </a:lnTo>
                  <a:lnTo>
                    <a:pt x="298" y="209"/>
                  </a:lnTo>
                  <a:lnTo>
                    <a:pt x="299" y="211"/>
                  </a:lnTo>
                  <a:lnTo>
                    <a:pt x="300" y="212"/>
                  </a:lnTo>
                  <a:lnTo>
                    <a:pt x="300" y="212"/>
                  </a:lnTo>
                  <a:lnTo>
                    <a:pt x="301" y="215"/>
                  </a:lnTo>
                  <a:lnTo>
                    <a:pt x="304" y="230"/>
                  </a:lnTo>
                  <a:lnTo>
                    <a:pt x="306" y="239"/>
                  </a:lnTo>
                  <a:lnTo>
                    <a:pt x="306" y="240"/>
                  </a:lnTo>
                  <a:lnTo>
                    <a:pt x="302" y="242"/>
                  </a:lnTo>
                  <a:lnTo>
                    <a:pt x="296" y="244"/>
                  </a:lnTo>
                  <a:lnTo>
                    <a:pt x="289" y="247"/>
                  </a:lnTo>
                  <a:lnTo>
                    <a:pt x="286" y="248"/>
                  </a:lnTo>
                  <a:lnTo>
                    <a:pt x="285" y="250"/>
                  </a:lnTo>
                  <a:lnTo>
                    <a:pt x="284" y="249"/>
                  </a:lnTo>
                  <a:lnTo>
                    <a:pt x="281" y="248"/>
                  </a:lnTo>
                  <a:lnTo>
                    <a:pt x="280" y="247"/>
                  </a:lnTo>
                  <a:lnTo>
                    <a:pt x="279" y="247"/>
                  </a:lnTo>
                  <a:lnTo>
                    <a:pt x="276" y="244"/>
                  </a:lnTo>
                  <a:lnTo>
                    <a:pt x="274" y="242"/>
                  </a:lnTo>
                  <a:lnTo>
                    <a:pt x="269" y="241"/>
                  </a:lnTo>
                  <a:lnTo>
                    <a:pt x="267" y="241"/>
                  </a:lnTo>
                  <a:lnTo>
                    <a:pt x="264" y="240"/>
                  </a:lnTo>
                  <a:lnTo>
                    <a:pt x="263" y="239"/>
                  </a:lnTo>
                  <a:lnTo>
                    <a:pt x="261" y="239"/>
                  </a:lnTo>
                  <a:lnTo>
                    <a:pt x="252" y="239"/>
                  </a:lnTo>
                  <a:lnTo>
                    <a:pt x="252" y="239"/>
                  </a:lnTo>
                  <a:lnTo>
                    <a:pt x="252" y="239"/>
                  </a:lnTo>
                  <a:lnTo>
                    <a:pt x="248" y="239"/>
                  </a:lnTo>
                  <a:lnTo>
                    <a:pt x="245" y="239"/>
                  </a:lnTo>
                  <a:lnTo>
                    <a:pt x="239" y="237"/>
                  </a:lnTo>
                  <a:lnTo>
                    <a:pt x="237" y="236"/>
                  </a:lnTo>
                  <a:lnTo>
                    <a:pt x="234" y="233"/>
                  </a:lnTo>
                  <a:lnTo>
                    <a:pt x="234" y="232"/>
                  </a:lnTo>
                  <a:lnTo>
                    <a:pt x="233" y="228"/>
                  </a:lnTo>
                  <a:lnTo>
                    <a:pt x="234" y="222"/>
                  </a:lnTo>
                  <a:lnTo>
                    <a:pt x="233" y="222"/>
                  </a:lnTo>
                  <a:lnTo>
                    <a:pt x="233" y="222"/>
                  </a:lnTo>
                  <a:lnTo>
                    <a:pt x="231" y="222"/>
                  </a:lnTo>
                  <a:lnTo>
                    <a:pt x="227" y="221"/>
                  </a:lnTo>
                  <a:lnTo>
                    <a:pt x="225" y="220"/>
                  </a:lnTo>
                  <a:lnTo>
                    <a:pt x="225" y="219"/>
                  </a:lnTo>
                  <a:lnTo>
                    <a:pt x="225" y="218"/>
                  </a:lnTo>
                  <a:lnTo>
                    <a:pt x="222" y="218"/>
                  </a:lnTo>
                  <a:lnTo>
                    <a:pt x="221" y="216"/>
                  </a:lnTo>
                  <a:lnTo>
                    <a:pt x="220" y="213"/>
                  </a:lnTo>
                  <a:lnTo>
                    <a:pt x="220" y="212"/>
                  </a:lnTo>
                  <a:lnTo>
                    <a:pt x="220" y="211"/>
                  </a:lnTo>
                  <a:lnTo>
                    <a:pt x="218" y="209"/>
                  </a:lnTo>
                  <a:lnTo>
                    <a:pt x="215" y="208"/>
                  </a:lnTo>
                  <a:lnTo>
                    <a:pt x="210" y="205"/>
                  </a:lnTo>
                  <a:lnTo>
                    <a:pt x="210" y="205"/>
                  </a:lnTo>
                  <a:lnTo>
                    <a:pt x="208" y="204"/>
                  </a:lnTo>
                  <a:lnTo>
                    <a:pt x="208" y="203"/>
                  </a:lnTo>
                  <a:lnTo>
                    <a:pt x="207" y="201"/>
                  </a:lnTo>
                  <a:lnTo>
                    <a:pt x="206" y="200"/>
                  </a:lnTo>
                  <a:lnTo>
                    <a:pt x="204" y="200"/>
                  </a:lnTo>
                  <a:lnTo>
                    <a:pt x="200" y="201"/>
                  </a:lnTo>
                  <a:lnTo>
                    <a:pt x="199" y="201"/>
                  </a:lnTo>
                  <a:lnTo>
                    <a:pt x="196" y="200"/>
                  </a:lnTo>
                  <a:lnTo>
                    <a:pt x="195" y="200"/>
                  </a:lnTo>
                  <a:lnTo>
                    <a:pt x="192" y="200"/>
                  </a:lnTo>
                  <a:lnTo>
                    <a:pt x="192" y="198"/>
                  </a:lnTo>
                  <a:lnTo>
                    <a:pt x="192" y="196"/>
                  </a:lnTo>
                  <a:lnTo>
                    <a:pt x="192" y="195"/>
                  </a:lnTo>
                  <a:lnTo>
                    <a:pt x="191" y="193"/>
                  </a:lnTo>
                  <a:lnTo>
                    <a:pt x="193" y="191"/>
                  </a:lnTo>
                  <a:lnTo>
                    <a:pt x="190" y="186"/>
                  </a:lnTo>
                  <a:lnTo>
                    <a:pt x="188" y="183"/>
                  </a:lnTo>
                  <a:lnTo>
                    <a:pt x="182" y="180"/>
                  </a:lnTo>
                  <a:lnTo>
                    <a:pt x="177" y="175"/>
                  </a:lnTo>
                  <a:lnTo>
                    <a:pt x="176" y="173"/>
                  </a:lnTo>
                  <a:lnTo>
                    <a:pt x="176" y="173"/>
                  </a:lnTo>
                  <a:lnTo>
                    <a:pt x="175" y="173"/>
                  </a:lnTo>
                  <a:lnTo>
                    <a:pt x="173" y="172"/>
                  </a:lnTo>
                  <a:lnTo>
                    <a:pt x="172" y="172"/>
                  </a:lnTo>
                  <a:lnTo>
                    <a:pt x="171" y="172"/>
                  </a:lnTo>
                  <a:lnTo>
                    <a:pt x="170" y="172"/>
                  </a:lnTo>
                  <a:lnTo>
                    <a:pt x="168" y="172"/>
                  </a:lnTo>
                  <a:lnTo>
                    <a:pt x="166" y="171"/>
                  </a:lnTo>
                  <a:lnTo>
                    <a:pt x="163" y="169"/>
                  </a:lnTo>
                  <a:lnTo>
                    <a:pt x="163" y="171"/>
                  </a:lnTo>
                  <a:lnTo>
                    <a:pt x="162" y="172"/>
                  </a:lnTo>
                  <a:lnTo>
                    <a:pt x="162" y="172"/>
                  </a:lnTo>
                  <a:lnTo>
                    <a:pt x="160" y="173"/>
                  </a:lnTo>
                  <a:lnTo>
                    <a:pt x="155" y="171"/>
                  </a:lnTo>
                  <a:lnTo>
                    <a:pt x="155" y="171"/>
                  </a:lnTo>
                  <a:lnTo>
                    <a:pt x="149" y="173"/>
                  </a:lnTo>
                  <a:lnTo>
                    <a:pt x="146" y="173"/>
                  </a:lnTo>
                  <a:lnTo>
                    <a:pt x="146" y="173"/>
                  </a:lnTo>
                  <a:lnTo>
                    <a:pt x="146" y="173"/>
                  </a:lnTo>
                  <a:lnTo>
                    <a:pt x="145" y="173"/>
                  </a:lnTo>
                  <a:lnTo>
                    <a:pt x="145" y="172"/>
                  </a:lnTo>
                  <a:lnTo>
                    <a:pt x="144" y="173"/>
                  </a:lnTo>
                  <a:lnTo>
                    <a:pt x="138" y="174"/>
                  </a:lnTo>
                  <a:lnTo>
                    <a:pt x="133" y="173"/>
                  </a:lnTo>
                  <a:lnTo>
                    <a:pt x="129" y="172"/>
                  </a:lnTo>
                  <a:lnTo>
                    <a:pt x="126" y="172"/>
                  </a:lnTo>
                  <a:lnTo>
                    <a:pt x="123" y="172"/>
                  </a:lnTo>
                  <a:lnTo>
                    <a:pt x="122" y="172"/>
                  </a:lnTo>
                  <a:lnTo>
                    <a:pt x="121" y="171"/>
                  </a:lnTo>
                  <a:lnTo>
                    <a:pt x="120" y="169"/>
                  </a:lnTo>
                  <a:lnTo>
                    <a:pt x="117" y="166"/>
                  </a:lnTo>
                  <a:lnTo>
                    <a:pt x="115" y="164"/>
                  </a:lnTo>
                  <a:lnTo>
                    <a:pt x="112" y="164"/>
                  </a:lnTo>
                  <a:lnTo>
                    <a:pt x="110" y="164"/>
                  </a:lnTo>
                  <a:lnTo>
                    <a:pt x="110" y="164"/>
                  </a:lnTo>
                  <a:lnTo>
                    <a:pt x="106" y="172"/>
                  </a:lnTo>
                  <a:lnTo>
                    <a:pt x="88" y="204"/>
                  </a:lnTo>
                  <a:lnTo>
                    <a:pt x="88" y="204"/>
                  </a:lnTo>
                  <a:lnTo>
                    <a:pt x="79" y="207"/>
                  </a:lnTo>
                  <a:lnTo>
                    <a:pt x="72" y="208"/>
                  </a:lnTo>
                  <a:lnTo>
                    <a:pt x="65" y="210"/>
                  </a:lnTo>
                  <a:lnTo>
                    <a:pt x="65" y="210"/>
                  </a:lnTo>
                  <a:lnTo>
                    <a:pt x="62" y="211"/>
                  </a:lnTo>
                  <a:lnTo>
                    <a:pt x="57" y="214"/>
                  </a:lnTo>
                  <a:lnTo>
                    <a:pt x="57" y="214"/>
                  </a:lnTo>
                  <a:lnTo>
                    <a:pt x="55" y="216"/>
                  </a:lnTo>
                  <a:lnTo>
                    <a:pt x="53" y="219"/>
                  </a:lnTo>
                  <a:lnTo>
                    <a:pt x="51" y="221"/>
                  </a:lnTo>
                  <a:lnTo>
                    <a:pt x="50" y="222"/>
                  </a:lnTo>
                  <a:lnTo>
                    <a:pt x="49" y="225"/>
                  </a:lnTo>
                  <a:lnTo>
                    <a:pt x="47" y="230"/>
                  </a:lnTo>
                  <a:lnTo>
                    <a:pt x="46" y="233"/>
                  </a:lnTo>
                  <a:lnTo>
                    <a:pt x="46" y="236"/>
                  </a:lnTo>
                  <a:lnTo>
                    <a:pt x="46" y="239"/>
                  </a:lnTo>
                  <a:lnTo>
                    <a:pt x="47" y="246"/>
                  </a:lnTo>
                  <a:lnTo>
                    <a:pt x="47" y="251"/>
                  </a:lnTo>
                  <a:lnTo>
                    <a:pt x="47" y="254"/>
                  </a:lnTo>
                  <a:lnTo>
                    <a:pt x="46" y="259"/>
                  </a:lnTo>
                  <a:lnTo>
                    <a:pt x="45" y="263"/>
                  </a:lnTo>
                  <a:lnTo>
                    <a:pt x="45" y="267"/>
                  </a:lnTo>
                  <a:lnTo>
                    <a:pt x="45" y="270"/>
                  </a:lnTo>
                  <a:lnTo>
                    <a:pt x="45" y="273"/>
                  </a:lnTo>
                  <a:lnTo>
                    <a:pt x="45" y="275"/>
                  </a:lnTo>
                  <a:lnTo>
                    <a:pt x="43" y="278"/>
                  </a:lnTo>
                  <a:lnTo>
                    <a:pt x="43" y="280"/>
                  </a:lnTo>
                  <a:lnTo>
                    <a:pt x="40" y="281"/>
                  </a:lnTo>
                  <a:lnTo>
                    <a:pt x="40" y="281"/>
                  </a:lnTo>
                  <a:lnTo>
                    <a:pt x="40" y="287"/>
                  </a:lnTo>
                  <a:lnTo>
                    <a:pt x="38" y="296"/>
                  </a:lnTo>
                  <a:lnTo>
                    <a:pt x="33" y="303"/>
                  </a:lnTo>
                  <a:lnTo>
                    <a:pt x="31" y="305"/>
                  </a:lnTo>
                  <a:lnTo>
                    <a:pt x="27" y="309"/>
                  </a:lnTo>
                  <a:lnTo>
                    <a:pt x="25" y="311"/>
                  </a:lnTo>
                  <a:lnTo>
                    <a:pt x="24" y="312"/>
                  </a:lnTo>
                  <a:lnTo>
                    <a:pt x="21" y="314"/>
                  </a:lnTo>
                  <a:lnTo>
                    <a:pt x="20" y="314"/>
                  </a:lnTo>
                  <a:lnTo>
                    <a:pt x="17" y="317"/>
                  </a:lnTo>
                  <a:lnTo>
                    <a:pt x="13" y="320"/>
                  </a:lnTo>
                  <a:lnTo>
                    <a:pt x="10" y="322"/>
                  </a:lnTo>
                  <a:lnTo>
                    <a:pt x="7" y="324"/>
                  </a:lnTo>
                  <a:lnTo>
                    <a:pt x="4" y="325"/>
                  </a:lnTo>
                  <a:lnTo>
                    <a:pt x="2" y="327"/>
                  </a:lnTo>
                  <a:lnTo>
                    <a:pt x="2" y="329"/>
                  </a:lnTo>
                  <a:lnTo>
                    <a:pt x="2" y="330"/>
                  </a:lnTo>
                  <a:lnTo>
                    <a:pt x="2" y="333"/>
                  </a:lnTo>
                  <a:lnTo>
                    <a:pt x="1" y="335"/>
                  </a:lnTo>
                  <a:lnTo>
                    <a:pt x="0" y="337"/>
                  </a:lnTo>
                  <a:lnTo>
                    <a:pt x="0" y="341"/>
                  </a:lnTo>
                  <a:lnTo>
                    <a:pt x="0" y="344"/>
                  </a:lnTo>
                  <a:lnTo>
                    <a:pt x="0" y="346"/>
                  </a:lnTo>
                  <a:lnTo>
                    <a:pt x="2" y="347"/>
                  </a:lnTo>
                  <a:lnTo>
                    <a:pt x="2" y="349"/>
                  </a:lnTo>
                  <a:lnTo>
                    <a:pt x="2" y="350"/>
                  </a:lnTo>
                  <a:lnTo>
                    <a:pt x="1" y="353"/>
                  </a:lnTo>
                  <a:lnTo>
                    <a:pt x="1" y="354"/>
                  </a:lnTo>
                  <a:lnTo>
                    <a:pt x="1" y="355"/>
                  </a:lnTo>
                  <a:lnTo>
                    <a:pt x="1" y="357"/>
                  </a:lnTo>
                  <a:lnTo>
                    <a:pt x="2" y="360"/>
                  </a:lnTo>
                  <a:lnTo>
                    <a:pt x="2" y="360"/>
                  </a:lnTo>
                  <a:lnTo>
                    <a:pt x="1" y="363"/>
                  </a:lnTo>
                  <a:lnTo>
                    <a:pt x="3" y="371"/>
                  </a:lnTo>
                  <a:lnTo>
                    <a:pt x="5" y="379"/>
                  </a:lnTo>
                  <a:lnTo>
                    <a:pt x="8" y="383"/>
                  </a:lnTo>
                  <a:lnTo>
                    <a:pt x="11" y="385"/>
                  </a:lnTo>
                  <a:lnTo>
                    <a:pt x="11" y="385"/>
                  </a:lnTo>
                  <a:lnTo>
                    <a:pt x="12" y="389"/>
                  </a:lnTo>
                  <a:lnTo>
                    <a:pt x="13" y="391"/>
                  </a:lnTo>
                  <a:lnTo>
                    <a:pt x="14" y="392"/>
                  </a:lnTo>
                  <a:lnTo>
                    <a:pt x="14" y="392"/>
                  </a:lnTo>
                  <a:lnTo>
                    <a:pt x="14" y="395"/>
                  </a:lnTo>
                  <a:lnTo>
                    <a:pt x="13" y="399"/>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82" name="Google Shape;1582;p59" descr="{&quot;Key&quot;:&quot;kiambu&quot;,&quot;Name&quot;:&quot;Kiambu&quot;,&quot;Value&quot;:79.0,&quot;Formula&quot;:&quot;79&quot;,&quot;Text&quot;:&quot;79&quot;,&quot;OfficeApplication&quot;:1,&quot;HasValue&quot;:true}"/>
            <p:cNvSpPr/>
            <p:nvPr/>
          </p:nvSpPr>
          <p:spPr>
            <a:xfrm>
              <a:off x="2422478" y="3991697"/>
              <a:ext cx="475685" cy="304972"/>
            </a:xfrm>
            <a:custGeom>
              <a:avLst/>
              <a:gdLst/>
              <a:ahLst/>
              <a:cxnLst/>
              <a:rect l="l" t="t" r="r" b="b"/>
              <a:pathLst>
                <a:path w="796" h="508" extrusionOk="0">
                  <a:moveTo>
                    <a:pt x="62" y="146"/>
                  </a:moveTo>
                  <a:lnTo>
                    <a:pt x="61" y="147"/>
                  </a:lnTo>
                  <a:lnTo>
                    <a:pt x="61" y="147"/>
                  </a:lnTo>
                  <a:lnTo>
                    <a:pt x="61" y="149"/>
                  </a:lnTo>
                  <a:lnTo>
                    <a:pt x="64" y="148"/>
                  </a:lnTo>
                  <a:lnTo>
                    <a:pt x="68" y="150"/>
                  </a:lnTo>
                  <a:lnTo>
                    <a:pt x="72" y="150"/>
                  </a:lnTo>
                  <a:lnTo>
                    <a:pt x="79" y="150"/>
                  </a:lnTo>
                  <a:lnTo>
                    <a:pt x="88" y="153"/>
                  </a:lnTo>
                  <a:lnTo>
                    <a:pt x="85" y="161"/>
                  </a:lnTo>
                  <a:lnTo>
                    <a:pt x="84" y="170"/>
                  </a:lnTo>
                  <a:lnTo>
                    <a:pt x="91" y="180"/>
                  </a:lnTo>
                  <a:lnTo>
                    <a:pt x="94" y="187"/>
                  </a:lnTo>
                  <a:lnTo>
                    <a:pt x="94" y="188"/>
                  </a:lnTo>
                  <a:lnTo>
                    <a:pt x="94" y="195"/>
                  </a:lnTo>
                  <a:lnTo>
                    <a:pt x="95" y="203"/>
                  </a:lnTo>
                  <a:lnTo>
                    <a:pt x="95" y="204"/>
                  </a:lnTo>
                  <a:lnTo>
                    <a:pt x="96" y="205"/>
                  </a:lnTo>
                  <a:lnTo>
                    <a:pt x="98" y="206"/>
                  </a:lnTo>
                  <a:lnTo>
                    <a:pt x="98" y="207"/>
                  </a:lnTo>
                  <a:lnTo>
                    <a:pt x="98" y="210"/>
                  </a:lnTo>
                  <a:lnTo>
                    <a:pt x="99" y="215"/>
                  </a:lnTo>
                  <a:lnTo>
                    <a:pt x="98" y="222"/>
                  </a:lnTo>
                  <a:lnTo>
                    <a:pt x="96" y="228"/>
                  </a:lnTo>
                  <a:lnTo>
                    <a:pt x="96" y="230"/>
                  </a:lnTo>
                  <a:lnTo>
                    <a:pt x="94" y="231"/>
                  </a:lnTo>
                  <a:lnTo>
                    <a:pt x="94" y="237"/>
                  </a:lnTo>
                  <a:lnTo>
                    <a:pt x="92" y="246"/>
                  </a:lnTo>
                  <a:lnTo>
                    <a:pt x="95" y="247"/>
                  </a:lnTo>
                  <a:lnTo>
                    <a:pt x="95" y="249"/>
                  </a:lnTo>
                  <a:lnTo>
                    <a:pt x="92" y="262"/>
                  </a:lnTo>
                  <a:lnTo>
                    <a:pt x="95" y="271"/>
                  </a:lnTo>
                  <a:lnTo>
                    <a:pt x="96" y="278"/>
                  </a:lnTo>
                  <a:lnTo>
                    <a:pt x="94" y="280"/>
                  </a:lnTo>
                  <a:lnTo>
                    <a:pt x="92" y="280"/>
                  </a:lnTo>
                  <a:lnTo>
                    <a:pt x="93" y="282"/>
                  </a:lnTo>
                  <a:lnTo>
                    <a:pt x="86" y="299"/>
                  </a:lnTo>
                  <a:lnTo>
                    <a:pt x="76" y="313"/>
                  </a:lnTo>
                  <a:lnTo>
                    <a:pt x="64" y="323"/>
                  </a:lnTo>
                  <a:lnTo>
                    <a:pt x="64" y="323"/>
                  </a:lnTo>
                  <a:lnTo>
                    <a:pt x="61" y="324"/>
                  </a:lnTo>
                  <a:lnTo>
                    <a:pt x="50" y="336"/>
                  </a:lnTo>
                  <a:lnTo>
                    <a:pt x="41" y="365"/>
                  </a:lnTo>
                  <a:lnTo>
                    <a:pt x="36" y="384"/>
                  </a:lnTo>
                  <a:lnTo>
                    <a:pt x="35" y="389"/>
                  </a:lnTo>
                  <a:lnTo>
                    <a:pt x="35" y="390"/>
                  </a:lnTo>
                  <a:lnTo>
                    <a:pt x="35" y="390"/>
                  </a:lnTo>
                  <a:lnTo>
                    <a:pt x="33" y="396"/>
                  </a:lnTo>
                  <a:lnTo>
                    <a:pt x="24" y="431"/>
                  </a:lnTo>
                  <a:lnTo>
                    <a:pt x="17" y="457"/>
                  </a:lnTo>
                  <a:lnTo>
                    <a:pt x="6" y="470"/>
                  </a:lnTo>
                  <a:lnTo>
                    <a:pt x="0" y="477"/>
                  </a:lnTo>
                  <a:lnTo>
                    <a:pt x="68" y="491"/>
                  </a:lnTo>
                  <a:lnTo>
                    <a:pt x="100" y="496"/>
                  </a:lnTo>
                  <a:lnTo>
                    <a:pt x="112" y="499"/>
                  </a:lnTo>
                  <a:lnTo>
                    <a:pt x="126" y="502"/>
                  </a:lnTo>
                  <a:lnTo>
                    <a:pt x="143" y="505"/>
                  </a:lnTo>
                  <a:lnTo>
                    <a:pt x="152" y="508"/>
                  </a:lnTo>
                  <a:lnTo>
                    <a:pt x="154" y="505"/>
                  </a:lnTo>
                  <a:lnTo>
                    <a:pt x="156" y="501"/>
                  </a:lnTo>
                  <a:lnTo>
                    <a:pt x="158" y="502"/>
                  </a:lnTo>
                  <a:lnTo>
                    <a:pt x="158" y="502"/>
                  </a:lnTo>
                  <a:lnTo>
                    <a:pt x="159" y="502"/>
                  </a:lnTo>
                  <a:lnTo>
                    <a:pt x="160" y="502"/>
                  </a:lnTo>
                  <a:lnTo>
                    <a:pt x="161" y="501"/>
                  </a:lnTo>
                  <a:lnTo>
                    <a:pt x="161" y="499"/>
                  </a:lnTo>
                  <a:lnTo>
                    <a:pt x="162" y="496"/>
                  </a:lnTo>
                  <a:lnTo>
                    <a:pt x="164" y="496"/>
                  </a:lnTo>
                  <a:lnTo>
                    <a:pt x="166" y="496"/>
                  </a:lnTo>
                  <a:lnTo>
                    <a:pt x="169" y="495"/>
                  </a:lnTo>
                  <a:lnTo>
                    <a:pt x="170" y="493"/>
                  </a:lnTo>
                  <a:lnTo>
                    <a:pt x="171" y="492"/>
                  </a:lnTo>
                  <a:lnTo>
                    <a:pt x="173" y="493"/>
                  </a:lnTo>
                  <a:lnTo>
                    <a:pt x="174" y="493"/>
                  </a:lnTo>
                  <a:lnTo>
                    <a:pt x="176" y="490"/>
                  </a:lnTo>
                  <a:lnTo>
                    <a:pt x="178" y="484"/>
                  </a:lnTo>
                  <a:lnTo>
                    <a:pt x="179" y="482"/>
                  </a:lnTo>
                  <a:lnTo>
                    <a:pt x="182" y="478"/>
                  </a:lnTo>
                  <a:lnTo>
                    <a:pt x="182" y="473"/>
                  </a:lnTo>
                  <a:lnTo>
                    <a:pt x="179" y="470"/>
                  </a:lnTo>
                  <a:lnTo>
                    <a:pt x="178" y="469"/>
                  </a:lnTo>
                  <a:lnTo>
                    <a:pt x="179" y="469"/>
                  </a:lnTo>
                  <a:lnTo>
                    <a:pt x="180" y="468"/>
                  </a:lnTo>
                  <a:lnTo>
                    <a:pt x="182" y="467"/>
                  </a:lnTo>
                  <a:lnTo>
                    <a:pt x="183" y="466"/>
                  </a:lnTo>
                  <a:lnTo>
                    <a:pt x="188" y="461"/>
                  </a:lnTo>
                  <a:lnTo>
                    <a:pt x="192" y="461"/>
                  </a:lnTo>
                  <a:lnTo>
                    <a:pt x="192" y="461"/>
                  </a:lnTo>
                  <a:lnTo>
                    <a:pt x="194" y="459"/>
                  </a:lnTo>
                  <a:lnTo>
                    <a:pt x="200" y="460"/>
                  </a:lnTo>
                  <a:lnTo>
                    <a:pt x="203" y="461"/>
                  </a:lnTo>
                  <a:lnTo>
                    <a:pt x="205" y="458"/>
                  </a:lnTo>
                  <a:lnTo>
                    <a:pt x="207" y="454"/>
                  </a:lnTo>
                  <a:lnTo>
                    <a:pt x="207" y="452"/>
                  </a:lnTo>
                  <a:lnTo>
                    <a:pt x="209" y="451"/>
                  </a:lnTo>
                  <a:lnTo>
                    <a:pt x="208" y="448"/>
                  </a:lnTo>
                  <a:lnTo>
                    <a:pt x="209" y="447"/>
                  </a:lnTo>
                  <a:lnTo>
                    <a:pt x="211" y="446"/>
                  </a:lnTo>
                  <a:lnTo>
                    <a:pt x="212" y="445"/>
                  </a:lnTo>
                  <a:lnTo>
                    <a:pt x="212" y="444"/>
                  </a:lnTo>
                  <a:lnTo>
                    <a:pt x="216" y="444"/>
                  </a:lnTo>
                  <a:lnTo>
                    <a:pt x="217" y="445"/>
                  </a:lnTo>
                  <a:lnTo>
                    <a:pt x="218" y="440"/>
                  </a:lnTo>
                  <a:lnTo>
                    <a:pt x="221" y="436"/>
                  </a:lnTo>
                  <a:lnTo>
                    <a:pt x="222" y="435"/>
                  </a:lnTo>
                  <a:lnTo>
                    <a:pt x="229" y="436"/>
                  </a:lnTo>
                  <a:lnTo>
                    <a:pt x="231" y="436"/>
                  </a:lnTo>
                  <a:lnTo>
                    <a:pt x="232" y="433"/>
                  </a:lnTo>
                  <a:lnTo>
                    <a:pt x="234" y="430"/>
                  </a:lnTo>
                  <a:lnTo>
                    <a:pt x="236" y="427"/>
                  </a:lnTo>
                  <a:lnTo>
                    <a:pt x="236" y="426"/>
                  </a:lnTo>
                  <a:lnTo>
                    <a:pt x="241" y="426"/>
                  </a:lnTo>
                  <a:lnTo>
                    <a:pt x="242" y="424"/>
                  </a:lnTo>
                  <a:lnTo>
                    <a:pt x="243" y="421"/>
                  </a:lnTo>
                  <a:lnTo>
                    <a:pt x="244" y="419"/>
                  </a:lnTo>
                  <a:lnTo>
                    <a:pt x="254" y="423"/>
                  </a:lnTo>
                  <a:lnTo>
                    <a:pt x="254" y="422"/>
                  </a:lnTo>
                  <a:lnTo>
                    <a:pt x="257" y="423"/>
                  </a:lnTo>
                  <a:lnTo>
                    <a:pt x="258" y="422"/>
                  </a:lnTo>
                  <a:lnTo>
                    <a:pt x="259" y="421"/>
                  </a:lnTo>
                  <a:lnTo>
                    <a:pt x="262" y="423"/>
                  </a:lnTo>
                  <a:lnTo>
                    <a:pt x="262" y="422"/>
                  </a:lnTo>
                  <a:lnTo>
                    <a:pt x="265" y="418"/>
                  </a:lnTo>
                  <a:lnTo>
                    <a:pt x="267" y="416"/>
                  </a:lnTo>
                  <a:lnTo>
                    <a:pt x="266" y="416"/>
                  </a:lnTo>
                  <a:lnTo>
                    <a:pt x="265" y="416"/>
                  </a:lnTo>
                  <a:lnTo>
                    <a:pt x="267" y="414"/>
                  </a:lnTo>
                  <a:lnTo>
                    <a:pt x="269" y="412"/>
                  </a:lnTo>
                  <a:lnTo>
                    <a:pt x="271" y="415"/>
                  </a:lnTo>
                  <a:lnTo>
                    <a:pt x="272" y="413"/>
                  </a:lnTo>
                  <a:lnTo>
                    <a:pt x="275" y="410"/>
                  </a:lnTo>
                  <a:lnTo>
                    <a:pt x="272" y="410"/>
                  </a:lnTo>
                  <a:lnTo>
                    <a:pt x="269" y="407"/>
                  </a:lnTo>
                  <a:lnTo>
                    <a:pt x="270" y="404"/>
                  </a:lnTo>
                  <a:lnTo>
                    <a:pt x="272" y="401"/>
                  </a:lnTo>
                  <a:lnTo>
                    <a:pt x="273" y="399"/>
                  </a:lnTo>
                  <a:lnTo>
                    <a:pt x="273" y="398"/>
                  </a:lnTo>
                  <a:lnTo>
                    <a:pt x="276" y="399"/>
                  </a:lnTo>
                  <a:lnTo>
                    <a:pt x="279" y="399"/>
                  </a:lnTo>
                  <a:lnTo>
                    <a:pt x="285" y="401"/>
                  </a:lnTo>
                  <a:lnTo>
                    <a:pt x="299" y="409"/>
                  </a:lnTo>
                  <a:lnTo>
                    <a:pt x="309" y="414"/>
                  </a:lnTo>
                  <a:lnTo>
                    <a:pt x="310" y="414"/>
                  </a:lnTo>
                  <a:lnTo>
                    <a:pt x="313" y="416"/>
                  </a:lnTo>
                  <a:lnTo>
                    <a:pt x="314" y="416"/>
                  </a:lnTo>
                  <a:lnTo>
                    <a:pt x="313" y="414"/>
                  </a:lnTo>
                  <a:lnTo>
                    <a:pt x="313" y="414"/>
                  </a:lnTo>
                  <a:lnTo>
                    <a:pt x="315" y="414"/>
                  </a:lnTo>
                  <a:lnTo>
                    <a:pt x="318" y="415"/>
                  </a:lnTo>
                  <a:lnTo>
                    <a:pt x="321" y="416"/>
                  </a:lnTo>
                  <a:lnTo>
                    <a:pt x="324" y="418"/>
                  </a:lnTo>
                  <a:lnTo>
                    <a:pt x="325" y="417"/>
                  </a:lnTo>
                  <a:lnTo>
                    <a:pt x="325" y="415"/>
                  </a:lnTo>
                  <a:lnTo>
                    <a:pt x="326" y="415"/>
                  </a:lnTo>
                  <a:lnTo>
                    <a:pt x="328" y="412"/>
                  </a:lnTo>
                  <a:lnTo>
                    <a:pt x="328" y="409"/>
                  </a:lnTo>
                  <a:lnTo>
                    <a:pt x="330" y="406"/>
                  </a:lnTo>
                  <a:lnTo>
                    <a:pt x="331" y="405"/>
                  </a:lnTo>
                  <a:lnTo>
                    <a:pt x="333" y="404"/>
                  </a:lnTo>
                  <a:lnTo>
                    <a:pt x="336" y="406"/>
                  </a:lnTo>
                  <a:lnTo>
                    <a:pt x="336" y="406"/>
                  </a:lnTo>
                  <a:lnTo>
                    <a:pt x="337" y="403"/>
                  </a:lnTo>
                  <a:lnTo>
                    <a:pt x="337" y="401"/>
                  </a:lnTo>
                  <a:lnTo>
                    <a:pt x="338" y="396"/>
                  </a:lnTo>
                  <a:lnTo>
                    <a:pt x="339" y="396"/>
                  </a:lnTo>
                  <a:lnTo>
                    <a:pt x="339" y="396"/>
                  </a:lnTo>
                  <a:lnTo>
                    <a:pt x="339" y="395"/>
                  </a:lnTo>
                  <a:lnTo>
                    <a:pt x="346" y="397"/>
                  </a:lnTo>
                  <a:lnTo>
                    <a:pt x="351" y="399"/>
                  </a:lnTo>
                  <a:lnTo>
                    <a:pt x="357" y="399"/>
                  </a:lnTo>
                  <a:lnTo>
                    <a:pt x="363" y="399"/>
                  </a:lnTo>
                  <a:lnTo>
                    <a:pt x="369" y="397"/>
                  </a:lnTo>
                  <a:lnTo>
                    <a:pt x="369" y="396"/>
                  </a:lnTo>
                  <a:lnTo>
                    <a:pt x="367" y="393"/>
                  </a:lnTo>
                  <a:lnTo>
                    <a:pt x="367" y="390"/>
                  </a:lnTo>
                  <a:lnTo>
                    <a:pt x="366" y="388"/>
                  </a:lnTo>
                  <a:lnTo>
                    <a:pt x="366" y="388"/>
                  </a:lnTo>
                  <a:lnTo>
                    <a:pt x="364" y="384"/>
                  </a:lnTo>
                  <a:lnTo>
                    <a:pt x="362" y="381"/>
                  </a:lnTo>
                  <a:lnTo>
                    <a:pt x="363" y="380"/>
                  </a:lnTo>
                  <a:lnTo>
                    <a:pt x="364" y="379"/>
                  </a:lnTo>
                  <a:lnTo>
                    <a:pt x="365" y="379"/>
                  </a:lnTo>
                  <a:lnTo>
                    <a:pt x="369" y="376"/>
                  </a:lnTo>
                  <a:lnTo>
                    <a:pt x="371" y="373"/>
                  </a:lnTo>
                  <a:lnTo>
                    <a:pt x="373" y="370"/>
                  </a:lnTo>
                  <a:lnTo>
                    <a:pt x="375" y="369"/>
                  </a:lnTo>
                  <a:lnTo>
                    <a:pt x="376" y="369"/>
                  </a:lnTo>
                  <a:lnTo>
                    <a:pt x="379" y="370"/>
                  </a:lnTo>
                  <a:lnTo>
                    <a:pt x="381" y="371"/>
                  </a:lnTo>
                  <a:lnTo>
                    <a:pt x="381" y="371"/>
                  </a:lnTo>
                  <a:lnTo>
                    <a:pt x="383" y="371"/>
                  </a:lnTo>
                  <a:lnTo>
                    <a:pt x="385" y="371"/>
                  </a:lnTo>
                  <a:lnTo>
                    <a:pt x="388" y="371"/>
                  </a:lnTo>
                  <a:lnTo>
                    <a:pt x="391" y="371"/>
                  </a:lnTo>
                  <a:lnTo>
                    <a:pt x="392" y="373"/>
                  </a:lnTo>
                  <a:lnTo>
                    <a:pt x="393" y="375"/>
                  </a:lnTo>
                  <a:lnTo>
                    <a:pt x="395" y="376"/>
                  </a:lnTo>
                  <a:lnTo>
                    <a:pt x="395" y="376"/>
                  </a:lnTo>
                  <a:lnTo>
                    <a:pt x="398" y="378"/>
                  </a:lnTo>
                  <a:lnTo>
                    <a:pt x="400" y="378"/>
                  </a:lnTo>
                  <a:lnTo>
                    <a:pt x="402" y="378"/>
                  </a:lnTo>
                  <a:lnTo>
                    <a:pt x="404" y="380"/>
                  </a:lnTo>
                  <a:lnTo>
                    <a:pt x="408" y="381"/>
                  </a:lnTo>
                  <a:lnTo>
                    <a:pt x="409" y="382"/>
                  </a:lnTo>
                  <a:lnTo>
                    <a:pt x="411" y="384"/>
                  </a:lnTo>
                  <a:lnTo>
                    <a:pt x="410" y="386"/>
                  </a:lnTo>
                  <a:lnTo>
                    <a:pt x="398" y="399"/>
                  </a:lnTo>
                  <a:lnTo>
                    <a:pt x="394" y="402"/>
                  </a:lnTo>
                  <a:lnTo>
                    <a:pt x="391" y="406"/>
                  </a:lnTo>
                  <a:lnTo>
                    <a:pt x="390" y="407"/>
                  </a:lnTo>
                  <a:lnTo>
                    <a:pt x="388" y="410"/>
                  </a:lnTo>
                  <a:lnTo>
                    <a:pt x="385" y="412"/>
                  </a:lnTo>
                  <a:lnTo>
                    <a:pt x="383" y="415"/>
                  </a:lnTo>
                  <a:lnTo>
                    <a:pt x="383" y="417"/>
                  </a:lnTo>
                  <a:lnTo>
                    <a:pt x="384" y="419"/>
                  </a:lnTo>
                  <a:lnTo>
                    <a:pt x="387" y="422"/>
                  </a:lnTo>
                  <a:lnTo>
                    <a:pt x="390" y="423"/>
                  </a:lnTo>
                  <a:lnTo>
                    <a:pt x="391" y="425"/>
                  </a:lnTo>
                  <a:lnTo>
                    <a:pt x="393" y="426"/>
                  </a:lnTo>
                  <a:lnTo>
                    <a:pt x="396" y="428"/>
                  </a:lnTo>
                  <a:lnTo>
                    <a:pt x="399" y="429"/>
                  </a:lnTo>
                  <a:lnTo>
                    <a:pt x="401" y="430"/>
                  </a:lnTo>
                  <a:lnTo>
                    <a:pt x="403" y="429"/>
                  </a:lnTo>
                  <a:lnTo>
                    <a:pt x="403" y="429"/>
                  </a:lnTo>
                  <a:lnTo>
                    <a:pt x="405" y="430"/>
                  </a:lnTo>
                  <a:lnTo>
                    <a:pt x="408" y="431"/>
                  </a:lnTo>
                  <a:lnTo>
                    <a:pt x="410" y="432"/>
                  </a:lnTo>
                  <a:lnTo>
                    <a:pt x="412" y="433"/>
                  </a:lnTo>
                  <a:lnTo>
                    <a:pt x="414" y="434"/>
                  </a:lnTo>
                  <a:lnTo>
                    <a:pt x="415" y="434"/>
                  </a:lnTo>
                  <a:lnTo>
                    <a:pt x="416" y="434"/>
                  </a:lnTo>
                  <a:lnTo>
                    <a:pt x="418" y="434"/>
                  </a:lnTo>
                  <a:lnTo>
                    <a:pt x="420" y="434"/>
                  </a:lnTo>
                  <a:lnTo>
                    <a:pt x="421" y="434"/>
                  </a:lnTo>
                  <a:lnTo>
                    <a:pt x="422" y="434"/>
                  </a:lnTo>
                  <a:lnTo>
                    <a:pt x="423" y="435"/>
                  </a:lnTo>
                  <a:lnTo>
                    <a:pt x="423" y="435"/>
                  </a:lnTo>
                  <a:lnTo>
                    <a:pt x="426" y="434"/>
                  </a:lnTo>
                  <a:lnTo>
                    <a:pt x="430" y="434"/>
                  </a:lnTo>
                  <a:lnTo>
                    <a:pt x="437" y="434"/>
                  </a:lnTo>
                  <a:lnTo>
                    <a:pt x="442" y="432"/>
                  </a:lnTo>
                  <a:lnTo>
                    <a:pt x="445" y="431"/>
                  </a:lnTo>
                  <a:lnTo>
                    <a:pt x="452" y="430"/>
                  </a:lnTo>
                  <a:lnTo>
                    <a:pt x="454" y="432"/>
                  </a:lnTo>
                  <a:lnTo>
                    <a:pt x="454" y="432"/>
                  </a:lnTo>
                  <a:lnTo>
                    <a:pt x="458" y="428"/>
                  </a:lnTo>
                  <a:lnTo>
                    <a:pt x="458" y="429"/>
                  </a:lnTo>
                  <a:lnTo>
                    <a:pt x="458" y="430"/>
                  </a:lnTo>
                  <a:lnTo>
                    <a:pt x="459" y="431"/>
                  </a:lnTo>
                  <a:lnTo>
                    <a:pt x="460" y="431"/>
                  </a:lnTo>
                  <a:lnTo>
                    <a:pt x="461" y="432"/>
                  </a:lnTo>
                  <a:lnTo>
                    <a:pt x="463" y="434"/>
                  </a:lnTo>
                  <a:lnTo>
                    <a:pt x="465" y="436"/>
                  </a:lnTo>
                  <a:lnTo>
                    <a:pt x="466" y="437"/>
                  </a:lnTo>
                  <a:lnTo>
                    <a:pt x="470" y="439"/>
                  </a:lnTo>
                  <a:lnTo>
                    <a:pt x="473" y="439"/>
                  </a:lnTo>
                  <a:lnTo>
                    <a:pt x="474" y="438"/>
                  </a:lnTo>
                  <a:lnTo>
                    <a:pt x="476" y="438"/>
                  </a:lnTo>
                  <a:lnTo>
                    <a:pt x="477" y="438"/>
                  </a:lnTo>
                  <a:lnTo>
                    <a:pt x="478" y="438"/>
                  </a:lnTo>
                  <a:lnTo>
                    <a:pt x="479" y="437"/>
                  </a:lnTo>
                  <a:lnTo>
                    <a:pt x="479" y="436"/>
                  </a:lnTo>
                  <a:lnTo>
                    <a:pt x="479" y="435"/>
                  </a:lnTo>
                  <a:lnTo>
                    <a:pt x="480" y="434"/>
                  </a:lnTo>
                  <a:lnTo>
                    <a:pt x="481" y="432"/>
                  </a:lnTo>
                  <a:lnTo>
                    <a:pt x="482" y="432"/>
                  </a:lnTo>
                  <a:lnTo>
                    <a:pt x="484" y="431"/>
                  </a:lnTo>
                  <a:lnTo>
                    <a:pt x="484" y="430"/>
                  </a:lnTo>
                  <a:lnTo>
                    <a:pt x="485" y="429"/>
                  </a:lnTo>
                  <a:lnTo>
                    <a:pt x="486" y="429"/>
                  </a:lnTo>
                  <a:lnTo>
                    <a:pt x="487" y="429"/>
                  </a:lnTo>
                  <a:lnTo>
                    <a:pt x="488" y="429"/>
                  </a:lnTo>
                  <a:lnTo>
                    <a:pt x="488" y="428"/>
                  </a:lnTo>
                  <a:lnTo>
                    <a:pt x="489" y="427"/>
                  </a:lnTo>
                  <a:lnTo>
                    <a:pt x="490" y="426"/>
                  </a:lnTo>
                  <a:lnTo>
                    <a:pt x="491" y="425"/>
                  </a:lnTo>
                  <a:lnTo>
                    <a:pt x="492" y="425"/>
                  </a:lnTo>
                  <a:lnTo>
                    <a:pt x="493" y="425"/>
                  </a:lnTo>
                  <a:lnTo>
                    <a:pt x="493" y="424"/>
                  </a:lnTo>
                  <a:lnTo>
                    <a:pt x="495" y="423"/>
                  </a:lnTo>
                  <a:lnTo>
                    <a:pt x="497" y="422"/>
                  </a:lnTo>
                  <a:lnTo>
                    <a:pt x="499" y="420"/>
                  </a:lnTo>
                  <a:lnTo>
                    <a:pt x="500" y="417"/>
                  </a:lnTo>
                  <a:lnTo>
                    <a:pt x="501" y="416"/>
                  </a:lnTo>
                  <a:lnTo>
                    <a:pt x="503" y="415"/>
                  </a:lnTo>
                  <a:lnTo>
                    <a:pt x="503" y="414"/>
                  </a:lnTo>
                  <a:lnTo>
                    <a:pt x="503" y="413"/>
                  </a:lnTo>
                  <a:lnTo>
                    <a:pt x="506" y="413"/>
                  </a:lnTo>
                  <a:lnTo>
                    <a:pt x="509" y="412"/>
                  </a:lnTo>
                  <a:lnTo>
                    <a:pt x="512" y="412"/>
                  </a:lnTo>
                  <a:lnTo>
                    <a:pt x="514" y="411"/>
                  </a:lnTo>
                  <a:lnTo>
                    <a:pt x="514" y="410"/>
                  </a:lnTo>
                  <a:lnTo>
                    <a:pt x="515" y="410"/>
                  </a:lnTo>
                  <a:lnTo>
                    <a:pt x="517" y="410"/>
                  </a:lnTo>
                  <a:lnTo>
                    <a:pt x="518" y="409"/>
                  </a:lnTo>
                  <a:lnTo>
                    <a:pt x="520" y="410"/>
                  </a:lnTo>
                  <a:lnTo>
                    <a:pt x="521" y="409"/>
                  </a:lnTo>
                  <a:lnTo>
                    <a:pt x="522" y="409"/>
                  </a:lnTo>
                  <a:lnTo>
                    <a:pt x="524" y="409"/>
                  </a:lnTo>
                  <a:lnTo>
                    <a:pt x="526" y="407"/>
                  </a:lnTo>
                  <a:lnTo>
                    <a:pt x="528" y="406"/>
                  </a:lnTo>
                  <a:lnTo>
                    <a:pt x="544" y="433"/>
                  </a:lnTo>
                  <a:lnTo>
                    <a:pt x="549" y="432"/>
                  </a:lnTo>
                  <a:lnTo>
                    <a:pt x="551" y="434"/>
                  </a:lnTo>
                  <a:lnTo>
                    <a:pt x="554" y="433"/>
                  </a:lnTo>
                  <a:lnTo>
                    <a:pt x="560" y="443"/>
                  </a:lnTo>
                  <a:lnTo>
                    <a:pt x="555" y="445"/>
                  </a:lnTo>
                  <a:lnTo>
                    <a:pt x="552" y="447"/>
                  </a:lnTo>
                  <a:lnTo>
                    <a:pt x="554" y="450"/>
                  </a:lnTo>
                  <a:lnTo>
                    <a:pt x="557" y="452"/>
                  </a:lnTo>
                  <a:lnTo>
                    <a:pt x="561" y="454"/>
                  </a:lnTo>
                  <a:lnTo>
                    <a:pt x="564" y="457"/>
                  </a:lnTo>
                  <a:lnTo>
                    <a:pt x="565" y="457"/>
                  </a:lnTo>
                  <a:lnTo>
                    <a:pt x="570" y="454"/>
                  </a:lnTo>
                  <a:lnTo>
                    <a:pt x="568" y="449"/>
                  </a:lnTo>
                  <a:lnTo>
                    <a:pt x="570" y="445"/>
                  </a:lnTo>
                  <a:lnTo>
                    <a:pt x="576" y="445"/>
                  </a:lnTo>
                  <a:lnTo>
                    <a:pt x="579" y="444"/>
                  </a:lnTo>
                  <a:lnTo>
                    <a:pt x="580" y="439"/>
                  </a:lnTo>
                  <a:lnTo>
                    <a:pt x="576" y="437"/>
                  </a:lnTo>
                  <a:lnTo>
                    <a:pt x="580" y="434"/>
                  </a:lnTo>
                  <a:lnTo>
                    <a:pt x="584" y="435"/>
                  </a:lnTo>
                  <a:lnTo>
                    <a:pt x="589" y="434"/>
                  </a:lnTo>
                  <a:lnTo>
                    <a:pt x="594" y="429"/>
                  </a:lnTo>
                  <a:lnTo>
                    <a:pt x="595" y="429"/>
                  </a:lnTo>
                  <a:lnTo>
                    <a:pt x="601" y="429"/>
                  </a:lnTo>
                  <a:lnTo>
                    <a:pt x="605" y="426"/>
                  </a:lnTo>
                  <a:lnTo>
                    <a:pt x="605" y="426"/>
                  </a:lnTo>
                  <a:lnTo>
                    <a:pt x="606" y="423"/>
                  </a:lnTo>
                  <a:lnTo>
                    <a:pt x="606" y="420"/>
                  </a:lnTo>
                  <a:lnTo>
                    <a:pt x="605" y="415"/>
                  </a:lnTo>
                  <a:lnTo>
                    <a:pt x="605" y="415"/>
                  </a:lnTo>
                  <a:lnTo>
                    <a:pt x="610" y="413"/>
                  </a:lnTo>
                  <a:lnTo>
                    <a:pt x="609" y="408"/>
                  </a:lnTo>
                  <a:lnTo>
                    <a:pt x="609" y="408"/>
                  </a:lnTo>
                  <a:lnTo>
                    <a:pt x="609" y="407"/>
                  </a:lnTo>
                  <a:lnTo>
                    <a:pt x="609" y="404"/>
                  </a:lnTo>
                  <a:lnTo>
                    <a:pt x="616" y="398"/>
                  </a:lnTo>
                  <a:lnTo>
                    <a:pt x="623" y="390"/>
                  </a:lnTo>
                  <a:lnTo>
                    <a:pt x="626" y="384"/>
                  </a:lnTo>
                  <a:lnTo>
                    <a:pt x="634" y="376"/>
                  </a:lnTo>
                  <a:lnTo>
                    <a:pt x="634" y="366"/>
                  </a:lnTo>
                  <a:lnTo>
                    <a:pt x="635" y="358"/>
                  </a:lnTo>
                  <a:lnTo>
                    <a:pt x="635" y="353"/>
                  </a:lnTo>
                  <a:lnTo>
                    <a:pt x="634" y="349"/>
                  </a:lnTo>
                  <a:lnTo>
                    <a:pt x="628" y="341"/>
                  </a:lnTo>
                  <a:lnTo>
                    <a:pt x="628" y="337"/>
                  </a:lnTo>
                  <a:lnTo>
                    <a:pt x="628" y="337"/>
                  </a:lnTo>
                  <a:lnTo>
                    <a:pt x="626" y="332"/>
                  </a:lnTo>
                  <a:lnTo>
                    <a:pt x="626" y="330"/>
                  </a:lnTo>
                  <a:lnTo>
                    <a:pt x="626" y="327"/>
                  </a:lnTo>
                  <a:lnTo>
                    <a:pt x="629" y="323"/>
                  </a:lnTo>
                  <a:lnTo>
                    <a:pt x="633" y="322"/>
                  </a:lnTo>
                  <a:lnTo>
                    <a:pt x="637" y="319"/>
                  </a:lnTo>
                  <a:lnTo>
                    <a:pt x="638" y="315"/>
                  </a:lnTo>
                  <a:lnTo>
                    <a:pt x="639" y="310"/>
                  </a:lnTo>
                  <a:lnTo>
                    <a:pt x="645" y="305"/>
                  </a:lnTo>
                  <a:lnTo>
                    <a:pt x="651" y="302"/>
                  </a:lnTo>
                  <a:lnTo>
                    <a:pt x="655" y="297"/>
                  </a:lnTo>
                  <a:lnTo>
                    <a:pt x="659" y="294"/>
                  </a:lnTo>
                  <a:lnTo>
                    <a:pt x="665" y="293"/>
                  </a:lnTo>
                  <a:lnTo>
                    <a:pt x="673" y="292"/>
                  </a:lnTo>
                  <a:lnTo>
                    <a:pt x="677" y="292"/>
                  </a:lnTo>
                  <a:lnTo>
                    <a:pt x="682" y="294"/>
                  </a:lnTo>
                  <a:lnTo>
                    <a:pt x="685" y="294"/>
                  </a:lnTo>
                  <a:lnTo>
                    <a:pt x="687" y="294"/>
                  </a:lnTo>
                  <a:lnTo>
                    <a:pt x="694" y="294"/>
                  </a:lnTo>
                  <a:lnTo>
                    <a:pt x="704" y="290"/>
                  </a:lnTo>
                  <a:lnTo>
                    <a:pt x="714" y="287"/>
                  </a:lnTo>
                  <a:lnTo>
                    <a:pt x="724" y="287"/>
                  </a:lnTo>
                  <a:lnTo>
                    <a:pt x="735" y="289"/>
                  </a:lnTo>
                  <a:lnTo>
                    <a:pt x="737" y="290"/>
                  </a:lnTo>
                  <a:lnTo>
                    <a:pt x="742" y="293"/>
                  </a:lnTo>
                  <a:lnTo>
                    <a:pt x="749" y="299"/>
                  </a:lnTo>
                  <a:lnTo>
                    <a:pt x="750" y="299"/>
                  </a:lnTo>
                  <a:lnTo>
                    <a:pt x="756" y="306"/>
                  </a:lnTo>
                  <a:lnTo>
                    <a:pt x="760" y="312"/>
                  </a:lnTo>
                  <a:lnTo>
                    <a:pt x="765" y="316"/>
                  </a:lnTo>
                  <a:lnTo>
                    <a:pt x="773" y="323"/>
                  </a:lnTo>
                  <a:lnTo>
                    <a:pt x="775" y="324"/>
                  </a:lnTo>
                  <a:lnTo>
                    <a:pt x="779" y="329"/>
                  </a:lnTo>
                  <a:lnTo>
                    <a:pt x="796" y="308"/>
                  </a:lnTo>
                  <a:lnTo>
                    <a:pt x="792" y="306"/>
                  </a:lnTo>
                  <a:lnTo>
                    <a:pt x="789" y="304"/>
                  </a:lnTo>
                  <a:lnTo>
                    <a:pt x="785" y="304"/>
                  </a:lnTo>
                  <a:lnTo>
                    <a:pt x="780" y="302"/>
                  </a:lnTo>
                  <a:lnTo>
                    <a:pt x="776" y="297"/>
                  </a:lnTo>
                  <a:lnTo>
                    <a:pt x="775" y="294"/>
                  </a:lnTo>
                  <a:lnTo>
                    <a:pt x="775" y="293"/>
                  </a:lnTo>
                  <a:lnTo>
                    <a:pt x="772" y="294"/>
                  </a:lnTo>
                  <a:lnTo>
                    <a:pt x="771" y="294"/>
                  </a:lnTo>
                  <a:lnTo>
                    <a:pt x="767" y="294"/>
                  </a:lnTo>
                  <a:lnTo>
                    <a:pt x="765" y="292"/>
                  </a:lnTo>
                  <a:lnTo>
                    <a:pt x="762" y="292"/>
                  </a:lnTo>
                  <a:lnTo>
                    <a:pt x="761" y="292"/>
                  </a:lnTo>
                  <a:lnTo>
                    <a:pt x="760" y="292"/>
                  </a:lnTo>
                  <a:lnTo>
                    <a:pt x="756" y="287"/>
                  </a:lnTo>
                  <a:lnTo>
                    <a:pt x="755" y="283"/>
                  </a:lnTo>
                  <a:lnTo>
                    <a:pt x="753" y="282"/>
                  </a:lnTo>
                  <a:lnTo>
                    <a:pt x="753" y="281"/>
                  </a:lnTo>
                  <a:lnTo>
                    <a:pt x="749" y="280"/>
                  </a:lnTo>
                  <a:lnTo>
                    <a:pt x="745" y="276"/>
                  </a:lnTo>
                  <a:lnTo>
                    <a:pt x="741" y="273"/>
                  </a:lnTo>
                  <a:lnTo>
                    <a:pt x="739" y="272"/>
                  </a:lnTo>
                  <a:lnTo>
                    <a:pt x="736" y="269"/>
                  </a:lnTo>
                  <a:lnTo>
                    <a:pt x="735" y="267"/>
                  </a:lnTo>
                  <a:lnTo>
                    <a:pt x="732" y="264"/>
                  </a:lnTo>
                  <a:lnTo>
                    <a:pt x="729" y="261"/>
                  </a:lnTo>
                  <a:lnTo>
                    <a:pt x="725" y="257"/>
                  </a:lnTo>
                  <a:lnTo>
                    <a:pt x="722" y="255"/>
                  </a:lnTo>
                  <a:lnTo>
                    <a:pt x="720" y="252"/>
                  </a:lnTo>
                  <a:lnTo>
                    <a:pt x="718" y="249"/>
                  </a:lnTo>
                  <a:lnTo>
                    <a:pt x="718" y="248"/>
                  </a:lnTo>
                  <a:lnTo>
                    <a:pt x="717" y="247"/>
                  </a:lnTo>
                  <a:lnTo>
                    <a:pt x="713" y="244"/>
                  </a:lnTo>
                  <a:lnTo>
                    <a:pt x="710" y="243"/>
                  </a:lnTo>
                  <a:lnTo>
                    <a:pt x="709" y="242"/>
                  </a:lnTo>
                  <a:lnTo>
                    <a:pt x="706" y="238"/>
                  </a:lnTo>
                  <a:lnTo>
                    <a:pt x="705" y="238"/>
                  </a:lnTo>
                  <a:lnTo>
                    <a:pt x="700" y="239"/>
                  </a:lnTo>
                  <a:lnTo>
                    <a:pt x="696" y="240"/>
                  </a:lnTo>
                  <a:lnTo>
                    <a:pt x="695" y="240"/>
                  </a:lnTo>
                  <a:lnTo>
                    <a:pt x="693" y="242"/>
                  </a:lnTo>
                  <a:lnTo>
                    <a:pt x="689" y="243"/>
                  </a:lnTo>
                  <a:lnTo>
                    <a:pt x="688" y="243"/>
                  </a:lnTo>
                  <a:lnTo>
                    <a:pt x="685" y="242"/>
                  </a:lnTo>
                  <a:lnTo>
                    <a:pt x="683" y="241"/>
                  </a:lnTo>
                  <a:lnTo>
                    <a:pt x="680" y="240"/>
                  </a:lnTo>
                  <a:lnTo>
                    <a:pt x="679" y="240"/>
                  </a:lnTo>
                  <a:lnTo>
                    <a:pt x="677" y="239"/>
                  </a:lnTo>
                  <a:lnTo>
                    <a:pt x="676" y="239"/>
                  </a:lnTo>
                  <a:lnTo>
                    <a:pt x="674" y="242"/>
                  </a:lnTo>
                  <a:lnTo>
                    <a:pt x="671" y="245"/>
                  </a:lnTo>
                  <a:lnTo>
                    <a:pt x="670" y="245"/>
                  </a:lnTo>
                  <a:lnTo>
                    <a:pt x="668" y="246"/>
                  </a:lnTo>
                  <a:lnTo>
                    <a:pt x="667" y="246"/>
                  </a:lnTo>
                  <a:lnTo>
                    <a:pt x="664" y="249"/>
                  </a:lnTo>
                  <a:lnTo>
                    <a:pt x="662" y="252"/>
                  </a:lnTo>
                  <a:lnTo>
                    <a:pt x="659" y="252"/>
                  </a:lnTo>
                  <a:lnTo>
                    <a:pt x="658" y="252"/>
                  </a:lnTo>
                  <a:lnTo>
                    <a:pt x="654" y="252"/>
                  </a:lnTo>
                  <a:lnTo>
                    <a:pt x="654" y="252"/>
                  </a:lnTo>
                  <a:lnTo>
                    <a:pt x="649" y="255"/>
                  </a:lnTo>
                  <a:lnTo>
                    <a:pt x="644" y="259"/>
                  </a:lnTo>
                  <a:lnTo>
                    <a:pt x="640" y="259"/>
                  </a:lnTo>
                  <a:lnTo>
                    <a:pt x="637" y="258"/>
                  </a:lnTo>
                  <a:lnTo>
                    <a:pt x="636" y="258"/>
                  </a:lnTo>
                  <a:lnTo>
                    <a:pt x="635" y="258"/>
                  </a:lnTo>
                  <a:lnTo>
                    <a:pt x="632" y="255"/>
                  </a:lnTo>
                  <a:lnTo>
                    <a:pt x="629" y="252"/>
                  </a:lnTo>
                  <a:lnTo>
                    <a:pt x="627" y="252"/>
                  </a:lnTo>
                  <a:lnTo>
                    <a:pt x="627" y="252"/>
                  </a:lnTo>
                  <a:lnTo>
                    <a:pt x="626" y="252"/>
                  </a:lnTo>
                  <a:lnTo>
                    <a:pt x="626" y="253"/>
                  </a:lnTo>
                  <a:lnTo>
                    <a:pt x="626" y="254"/>
                  </a:lnTo>
                  <a:lnTo>
                    <a:pt x="626" y="257"/>
                  </a:lnTo>
                  <a:lnTo>
                    <a:pt x="624" y="259"/>
                  </a:lnTo>
                  <a:lnTo>
                    <a:pt x="622" y="261"/>
                  </a:lnTo>
                  <a:lnTo>
                    <a:pt x="617" y="262"/>
                  </a:lnTo>
                  <a:lnTo>
                    <a:pt x="614" y="264"/>
                  </a:lnTo>
                  <a:lnTo>
                    <a:pt x="613" y="265"/>
                  </a:lnTo>
                  <a:lnTo>
                    <a:pt x="613" y="265"/>
                  </a:lnTo>
                  <a:lnTo>
                    <a:pt x="611" y="266"/>
                  </a:lnTo>
                  <a:lnTo>
                    <a:pt x="610" y="266"/>
                  </a:lnTo>
                  <a:lnTo>
                    <a:pt x="610" y="266"/>
                  </a:lnTo>
                  <a:lnTo>
                    <a:pt x="606" y="266"/>
                  </a:lnTo>
                  <a:lnTo>
                    <a:pt x="601" y="265"/>
                  </a:lnTo>
                  <a:lnTo>
                    <a:pt x="599" y="265"/>
                  </a:lnTo>
                  <a:lnTo>
                    <a:pt x="597" y="265"/>
                  </a:lnTo>
                  <a:lnTo>
                    <a:pt x="594" y="265"/>
                  </a:lnTo>
                  <a:lnTo>
                    <a:pt x="590" y="264"/>
                  </a:lnTo>
                  <a:lnTo>
                    <a:pt x="585" y="267"/>
                  </a:lnTo>
                  <a:lnTo>
                    <a:pt x="585" y="267"/>
                  </a:lnTo>
                  <a:lnTo>
                    <a:pt x="581" y="268"/>
                  </a:lnTo>
                  <a:lnTo>
                    <a:pt x="579" y="268"/>
                  </a:lnTo>
                  <a:lnTo>
                    <a:pt x="576" y="264"/>
                  </a:lnTo>
                  <a:lnTo>
                    <a:pt x="574" y="260"/>
                  </a:lnTo>
                  <a:lnTo>
                    <a:pt x="571" y="257"/>
                  </a:lnTo>
                  <a:lnTo>
                    <a:pt x="568" y="255"/>
                  </a:lnTo>
                  <a:lnTo>
                    <a:pt x="564" y="253"/>
                  </a:lnTo>
                  <a:lnTo>
                    <a:pt x="562" y="252"/>
                  </a:lnTo>
                  <a:lnTo>
                    <a:pt x="560" y="252"/>
                  </a:lnTo>
                  <a:lnTo>
                    <a:pt x="557" y="253"/>
                  </a:lnTo>
                  <a:lnTo>
                    <a:pt x="554" y="252"/>
                  </a:lnTo>
                  <a:lnTo>
                    <a:pt x="549" y="251"/>
                  </a:lnTo>
                  <a:lnTo>
                    <a:pt x="546" y="250"/>
                  </a:lnTo>
                  <a:lnTo>
                    <a:pt x="543" y="249"/>
                  </a:lnTo>
                  <a:lnTo>
                    <a:pt x="543" y="249"/>
                  </a:lnTo>
                  <a:lnTo>
                    <a:pt x="543" y="248"/>
                  </a:lnTo>
                  <a:lnTo>
                    <a:pt x="543" y="248"/>
                  </a:lnTo>
                  <a:lnTo>
                    <a:pt x="538" y="246"/>
                  </a:lnTo>
                  <a:lnTo>
                    <a:pt x="533" y="243"/>
                  </a:lnTo>
                  <a:lnTo>
                    <a:pt x="532" y="243"/>
                  </a:lnTo>
                  <a:lnTo>
                    <a:pt x="529" y="243"/>
                  </a:lnTo>
                  <a:lnTo>
                    <a:pt x="528" y="243"/>
                  </a:lnTo>
                  <a:lnTo>
                    <a:pt x="526" y="243"/>
                  </a:lnTo>
                  <a:lnTo>
                    <a:pt x="526" y="243"/>
                  </a:lnTo>
                  <a:lnTo>
                    <a:pt x="525" y="243"/>
                  </a:lnTo>
                  <a:lnTo>
                    <a:pt x="525" y="244"/>
                  </a:lnTo>
                  <a:lnTo>
                    <a:pt x="523" y="246"/>
                  </a:lnTo>
                  <a:lnTo>
                    <a:pt x="522" y="250"/>
                  </a:lnTo>
                  <a:lnTo>
                    <a:pt x="521" y="251"/>
                  </a:lnTo>
                  <a:lnTo>
                    <a:pt x="519" y="251"/>
                  </a:lnTo>
                  <a:lnTo>
                    <a:pt x="517" y="251"/>
                  </a:lnTo>
                  <a:lnTo>
                    <a:pt x="514" y="252"/>
                  </a:lnTo>
                  <a:lnTo>
                    <a:pt x="513" y="252"/>
                  </a:lnTo>
                  <a:lnTo>
                    <a:pt x="513" y="252"/>
                  </a:lnTo>
                  <a:lnTo>
                    <a:pt x="507" y="252"/>
                  </a:lnTo>
                  <a:lnTo>
                    <a:pt x="503" y="251"/>
                  </a:lnTo>
                  <a:lnTo>
                    <a:pt x="498" y="248"/>
                  </a:lnTo>
                  <a:lnTo>
                    <a:pt x="493" y="242"/>
                  </a:lnTo>
                  <a:lnTo>
                    <a:pt x="493" y="242"/>
                  </a:lnTo>
                  <a:lnTo>
                    <a:pt x="491" y="237"/>
                  </a:lnTo>
                  <a:lnTo>
                    <a:pt x="490" y="235"/>
                  </a:lnTo>
                  <a:lnTo>
                    <a:pt x="487" y="231"/>
                  </a:lnTo>
                  <a:lnTo>
                    <a:pt x="483" y="228"/>
                  </a:lnTo>
                  <a:lnTo>
                    <a:pt x="480" y="224"/>
                  </a:lnTo>
                  <a:lnTo>
                    <a:pt x="476" y="222"/>
                  </a:lnTo>
                  <a:lnTo>
                    <a:pt x="470" y="218"/>
                  </a:lnTo>
                  <a:lnTo>
                    <a:pt x="467" y="215"/>
                  </a:lnTo>
                  <a:lnTo>
                    <a:pt x="463" y="213"/>
                  </a:lnTo>
                  <a:lnTo>
                    <a:pt x="458" y="211"/>
                  </a:lnTo>
                  <a:lnTo>
                    <a:pt x="453" y="204"/>
                  </a:lnTo>
                  <a:lnTo>
                    <a:pt x="451" y="202"/>
                  </a:lnTo>
                  <a:lnTo>
                    <a:pt x="449" y="201"/>
                  </a:lnTo>
                  <a:lnTo>
                    <a:pt x="448" y="200"/>
                  </a:lnTo>
                  <a:lnTo>
                    <a:pt x="447" y="199"/>
                  </a:lnTo>
                  <a:lnTo>
                    <a:pt x="443" y="199"/>
                  </a:lnTo>
                  <a:lnTo>
                    <a:pt x="440" y="198"/>
                  </a:lnTo>
                  <a:lnTo>
                    <a:pt x="439" y="198"/>
                  </a:lnTo>
                  <a:lnTo>
                    <a:pt x="438" y="197"/>
                  </a:lnTo>
                  <a:lnTo>
                    <a:pt x="435" y="195"/>
                  </a:lnTo>
                  <a:lnTo>
                    <a:pt x="433" y="192"/>
                  </a:lnTo>
                  <a:lnTo>
                    <a:pt x="431" y="189"/>
                  </a:lnTo>
                  <a:lnTo>
                    <a:pt x="431" y="188"/>
                  </a:lnTo>
                  <a:lnTo>
                    <a:pt x="428" y="185"/>
                  </a:lnTo>
                  <a:lnTo>
                    <a:pt x="428" y="185"/>
                  </a:lnTo>
                  <a:lnTo>
                    <a:pt x="426" y="182"/>
                  </a:lnTo>
                  <a:lnTo>
                    <a:pt x="425" y="181"/>
                  </a:lnTo>
                  <a:lnTo>
                    <a:pt x="423" y="181"/>
                  </a:lnTo>
                  <a:lnTo>
                    <a:pt x="423" y="179"/>
                  </a:lnTo>
                  <a:lnTo>
                    <a:pt x="422" y="177"/>
                  </a:lnTo>
                  <a:lnTo>
                    <a:pt x="421" y="176"/>
                  </a:lnTo>
                  <a:lnTo>
                    <a:pt x="421" y="176"/>
                  </a:lnTo>
                  <a:lnTo>
                    <a:pt x="420" y="175"/>
                  </a:lnTo>
                  <a:lnTo>
                    <a:pt x="416" y="171"/>
                  </a:lnTo>
                  <a:lnTo>
                    <a:pt x="416" y="171"/>
                  </a:lnTo>
                  <a:lnTo>
                    <a:pt x="412" y="170"/>
                  </a:lnTo>
                  <a:lnTo>
                    <a:pt x="410" y="167"/>
                  </a:lnTo>
                  <a:lnTo>
                    <a:pt x="407" y="166"/>
                  </a:lnTo>
                  <a:lnTo>
                    <a:pt x="404" y="164"/>
                  </a:lnTo>
                  <a:lnTo>
                    <a:pt x="404" y="164"/>
                  </a:lnTo>
                  <a:lnTo>
                    <a:pt x="402" y="161"/>
                  </a:lnTo>
                  <a:lnTo>
                    <a:pt x="401" y="161"/>
                  </a:lnTo>
                  <a:lnTo>
                    <a:pt x="399" y="162"/>
                  </a:lnTo>
                  <a:lnTo>
                    <a:pt x="396" y="161"/>
                  </a:lnTo>
                  <a:lnTo>
                    <a:pt x="394" y="157"/>
                  </a:lnTo>
                  <a:lnTo>
                    <a:pt x="394" y="157"/>
                  </a:lnTo>
                  <a:lnTo>
                    <a:pt x="392" y="158"/>
                  </a:lnTo>
                  <a:lnTo>
                    <a:pt x="391" y="156"/>
                  </a:lnTo>
                  <a:lnTo>
                    <a:pt x="391" y="156"/>
                  </a:lnTo>
                  <a:lnTo>
                    <a:pt x="390" y="155"/>
                  </a:lnTo>
                  <a:lnTo>
                    <a:pt x="388" y="152"/>
                  </a:lnTo>
                  <a:lnTo>
                    <a:pt x="387" y="151"/>
                  </a:lnTo>
                  <a:lnTo>
                    <a:pt x="387" y="151"/>
                  </a:lnTo>
                  <a:lnTo>
                    <a:pt x="384" y="146"/>
                  </a:lnTo>
                  <a:lnTo>
                    <a:pt x="383" y="145"/>
                  </a:lnTo>
                  <a:lnTo>
                    <a:pt x="381" y="141"/>
                  </a:lnTo>
                  <a:lnTo>
                    <a:pt x="376" y="141"/>
                  </a:lnTo>
                  <a:lnTo>
                    <a:pt x="371" y="141"/>
                  </a:lnTo>
                  <a:lnTo>
                    <a:pt x="371" y="141"/>
                  </a:lnTo>
                  <a:lnTo>
                    <a:pt x="371" y="140"/>
                  </a:lnTo>
                  <a:lnTo>
                    <a:pt x="369" y="138"/>
                  </a:lnTo>
                  <a:lnTo>
                    <a:pt x="369" y="137"/>
                  </a:lnTo>
                  <a:lnTo>
                    <a:pt x="368" y="136"/>
                  </a:lnTo>
                  <a:lnTo>
                    <a:pt x="367" y="133"/>
                  </a:lnTo>
                  <a:lnTo>
                    <a:pt x="367" y="130"/>
                  </a:lnTo>
                  <a:lnTo>
                    <a:pt x="366" y="128"/>
                  </a:lnTo>
                  <a:lnTo>
                    <a:pt x="365" y="127"/>
                  </a:lnTo>
                  <a:lnTo>
                    <a:pt x="364" y="126"/>
                  </a:lnTo>
                  <a:lnTo>
                    <a:pt x="363" y="127"/>
                  </a:lnTo>
                  <a:lnTo>
                    <a:pt x="362" y="127"/>
                  </a:lnTo>
                  <a:lnTo>
                    <a:pt x="359" y="126"/>
                  </a:lnTo>
                  <a:lnTo>
                    <a:pt x="358" y="123"/>
                  </a:lnTo>
                  <a:lnTo>
                    <a:pt x="357" y="123"/>
                  </a:lnTo>
                  <a:lnTo>
                    <a:pt x="356" y="123"/>
                  </a:lnTo>
                  <a:lnTo>
                    <a:pt x="352" y="121"/>
                  </a:lnTo>
                  <a:lnTo>
                    <a:pt x="352" y="121"/>
                  </a:lnTo>
                  <a:lnTo>
                    <a:pt x="349" y="121"/>
                  </a:lnTo>
                  <a:lnTo>
                    <a:pt x="349" y="122"/>
                  </a:lnTo>
                  <a:lnTo>
                    <a:pt x="349" y="122"/>
                  </a:lnTo>
                  <a:lnTo>
                    <a:pt x="348" y="122"/>
                  </a:lnTo>
                  <a:lnTo>
                    <a:pt x="347" y="122"/>
                  </a:lnTo>
                  <a:lnTo>
                    <a:pt x="345" y="121"/>
                  </a:lnTo>
                  <a:lnTo>
                    <a:pt x="342" y="119"/>
                  </a:lnTo>
                  <a:lnTo>
                    <a:pt x="341" y="117"/>
                  </a:lnTo>
                  <a:lnTo>
                    <a:pt x="340" y="117"/>
                  </a:lnTo>
                  <a:lnTo>
                    <a:pt x="338" y="116"/>
                  </a:lnTo>
                  <a:lnTo>
                    <a:pt x="336" y="115"/>
                  </a:lnTo>
                  <a:lnTo>
                    <a:pt x="335" y="115"/>
                  </a:lnTo>
                  <a:lnTo>
                    <a:pt x="335" y="115"/>
                  </a:lnTo>
                  <a:lnTo>
                    <a:pt x="332" y="115"/>
                  </a:lnTo>
                  <a:lnTo>
                    <a:pt x="330" y="112"/>
                  </a:lnTo>
                  <a:lnTo>
                    <a:pt x="327" y="112"/>
                  </a:lnTo>
                  <a:lnTo>
                    <a:pt x="326" y="111"/>
                  </a:lnTo>
                  <a:lnTo>
                    <a:pt x="325" y="110"/>
                  </a:lnTo>
                  <a:lnTo>
                    <a:pt x="325" y="111"/>
                  </a:lnTo>
                  <a:lnTo>
                    <a:pt x="321" y="109"/>
                  </a:lnTo>
                  <a:lnTo>
                    <a:pt x="321" y="109"/>
                  </a:lnTo>
                  <a:lnTo>
                    <a:pt x="321" y="109"/>
                  </a:lnTo>
                  <a:lnTo>
                    <a:pt x="317" y="107"/>
                  </a:lnTo>
                  <a:lnTo>
                    <a:pt x="316" y="107"/>
                  </a:lnTo>
                  <a:lnTo>
                    <a:pt x="313" y="105"/>
                  </a:lnTo>
                  <a:lnTo>
                    <a:pt x="311" y="102"/>
                  </a:lnTo>
                  <a:lnTo>
                    <a:pt x="311" y="100"/>
                  </a:lnTo>
                  <a:lnTo>
                    <a:pt x="310" y="100"/>
                  </a:lnTo>
                  <a:lnTo>
                    <a:pt x="308" y="98"/>
                  </a:lnTo>
                  <a:lnTo>
                    <a:pt x="307" y="98"/>
                  </a:lnTo>
                  <a:lnTo>
                    <a:pt x="302" y="96"/>
                  </a:lnTo>
                  <a:lnTo>
                    <a:pt x="298" y="93"/>
                  </a:lnTo>
                  <a:lnTo>
                    <a:pt x="295" y="91"/>
                  </a:lnTo>
                  <a:lnTo>
                    <a:pt x="294" y="90"/>
                  </a:lnTo>
                  <a:lnTo>
                    <a:pt x="292" y="90"/>
                  </a:lnTo>
                  <a:lnTo>
                    <a:pt x="292" y="90"/>
                  </a:lnTo>
                  <a:lnTo>
                    <a:pt x="291" y="89"/>
                  </a:lnTo>
                  <a:lnTo>
                    <a:pt x="291" y="89"/>
                  </a:lnTo>
                  <a:lnTo>
                    <a:pt x="285" y="84"/>
                  </a:lnTo>
                  <a:lnTo>
                    <a:pt x="281" y="82"/>
                  </a:lnTo>
                  <a:lnTo>
                    <a:pt x="277" y="80"/>
                  </a:lnTo>
                  <a:lnTo>
                    <a:pt x="276" y="80"/>
                  </a:lnTo>
                  <a:lnTo>
                    <a:pt x="275" y="80"/>
                  </a:lnTo>
                  <a:lnTo>
                    <a:pt x="272" y="80"/>
                  </a:lnTo>
                  <a:lnTo>
                    <a:pt x="272" y="79"/>
                  </a:lnTo>
                  <a:lnTo>
                    <a:pt x="271" y="78"/>
                  </a:lnTo>
                  <a:lnTo>
                    <a:pt x="269" y="78"/>
                  </a:lnTo>
                  <a:lnTo>
                    <a:pt x="268" y="78"/>
                  </a:lnTo>
                  <a:lnTo>
                    <a:pt x="267" y="73"/>
                  </a:lnTo>
                  <a:lnTo>
                    <a:pt x="266" y="71"/>
                  </a:lnTo>
                  <a:lnTo>
                    <a:pt x="265" y="70"/>
                  </a:lnTo>
                  <a:lnTo>
                    <a:pt x="263" y="70"/>
                  </a:lnTo>
                  <a:lnTo>
                    <a:pt x="261" y="69"/>
                  </a:lnTo>
                  <a:lnTo>
                    <a:pt x="257" y="68"/>
                  </a:lnTo>
                  <a:lnTo>
                    <a:pt x="251" y="69"/>
                  </a:lnTo>
                  <a:lnTo>
                    <a:pt x="248" y="69"/>
                  </a:lnTo>
                  <a:lnTo>
                    <a:pt x="243" y="69"/>
                  </a:lnTo>
                  <a:lnTo>
                    <a:pt x="240" y="68"/>
                  </a:lnTo>
                  <a:lnTo>
                    <a:pt x="237" y="64"/>
                  </a:lnTo>
                  <a:lnTo>
                    <a:pt x="236" y="64"/>
                  </a:lnTo>
                  <a:lnTo>
                    <a:pt x="235" y="60"/>
                  </a:lnTo>
                  <a:lnTo>
                    <a:pt x="233" y="58"/>
                  </a:lnTo>
                  <a:lnTo>
                    <a:pt x="232" y="56"/>
                  </a:lnTo>
                  <a:lnTo>
                    <a:pt x="231" y="55"/>
                  </a:lnTo>
                  <a:lnTo>
                    <a:pt x="225" y="50"/>
                  </a:lnTo>
                  <a:lnTo>
                    <a:pt x="220" y="49"/>
                  </a:lnTo>
                  <a:lnTo>
                    <a:pt x="216" y="46"/>
                  </a:lnTo>
                  <a:lnTo>
                    <a:pt x="213" y="43"/>
                  </a:lnTo>
                  <a:lnTo>
                    <a:pt x="213" y="43"/>
                  </a:lnTo>
                  <a:lnTo>
                    <a:pt x="212" y="42"/>
                  </a:lnTo>
                  <a:lnTo>
                    <a:pt x="211" y="41"/>
                  </a:lnTo>
                  <a:lnTo>
                    <a:pt x="211" y="40"/>
                  </a:lnTo>
                  <a:lnTo>
                    <a:pt x="209" y="37"/>
                  </a:lnTo>
                  <a:lnTo>
                    <a:pt x="207" y="34"/>
                  </a:lnTo>
                  <a:lnTo>
                    <a:pt x="205" y="31"/>
                  </a:lnTo>
                  <a:lnTo>
                    <a:pt x="205" y="30"/>
                  </a:lnTo>
                  <a:lnTo>
                    <a:pt x="202" y="28"/>
                  </a:lnTo>
                  <a:lnTo>
                    <a:pt x="201" y="24"/>
                  </a:lnTo>
                  <a:lnTo>
                    <a:pt x="200" y="21"/>
                  </a:lnTo>
                  <a:lnTo>
                    <a:pt x="200" y="21"/>
                  </a:lnTo>
                  <a:lnTo>
                    <a:pt x="197" y="20"/>
                  </a:lnTo>
                  <a:lnTo>
                    <a:pt x="196" y="20"/>
                  </a:lnTo>
                  <a:lnTo>
                    <a:pt x="192" y="15"/>
                  </a:lnTo>
                  <a:lnTo>
                    <a:pt x="190" y="11"/>
                  </a:lnTo>
                  <a:lnTo>
                    <a:pt x="189" y="9"/>
                  </a:lnTo>
                  <a:lnTo>
                    <a:pt x="185" y="7"/>
                  </a:lnTo>
                  <a:lnTo>
                    <a:pt x="184" y="6"/>
                  </a:lnTo>
                  <a:lnTo>
                    <a:pt x="183" y="5"/>
                  </a:lnTo>
                  <a:lnTo>
                    <a:pt x="181" y="4"/>
                  </a:lnTo>
                  <a:lnTo>
                    <a:pt x="178" y="2"/>
                  </a:lnTo>
                  <a:lnTo>
                    <a:pt x="175" y="1"/>
                  </a:lnTo>
                  <a:lnTo>
                    <a:pt x="172" y="0"/>
                  </a:lnTo>
                  <a:lnTo>
                    <a:pt x="169" y="0"/>
                  </a:lnTo>
                  <a:lnTo>
                    <a:pt x="167" y="2"/>
                  </a:lnTo>
                  <a:lnTo>
                    <a:pt x="164" y="4"/>
                  </a:lnTo>
                  <a:lnTo>
                    <a:pt x="162" y="4"/>
                  </a:lnTo>
                  <a:lnTo>
                    <a:pt x="160" y="6"/>
                  </a:lnTo>
                  <a:lnTo>
                    <a:pt x="159" y="9"/>
                  </a:lnTo>
                  <a:lnTo>
                    <a:pt x="154" y="8"/>
                  </a:lnTo>
                  <a:lnTo>
                    <a:pt x="152" y="8"/>
                  </a:lnTo>
                  <a:lnTo>
                    <a:pt x="150" y="8"/>
                  </a:lnTo>
                  <a:lnTo>
                    <a:pt x="149" y="8"/>
                  </a:lnTo>
                  <a:lnTo>
                    <a:pt x="147" y="11"/>
                  </a:lnTo>
                  <a:lnTo>
                    <a:pt x="146" y="12"/>
                  </a:lnTo>
                  <a:lnTo>
                    <a:pt x="145" y="13"/>
                  </a:lnTo>
                  <a:lnTo>
                    <a:pt x="146" y="15"/>
                  </a:lnTo>
                  <a:lnTo>
                    <a:pt x="150" y="15"/>
                  </a:lnTo>
                  <a:lnTo>
                    <a:pt x="155" y="14"/>
                  </a:lnTo>
                  <a:lnTo>
                    <a:pt x="159" y="15"/>
                  </a:lnTo>
                  <a:lnTo>
                    <a:pt x="169" y="18"/>
                  </a:lnTo>
                  <a:lnTo>
                    <a:pt x="155" y="33"/>
                  </a:lnTo>
                  <a:lnTo>
                    <a:pt x="132" y="58"/>
                  </a:lnTo>
                  <a:lnTo>
                    <a:pt x="130" y="60"/>
                  </a:lnTo>
                  <a:lnTo>
                    <a:pt x="125" y="60"/>
                  </a:lnTo>
                  <a:lnTo>
                    <a:pt x="123" y="63"/>
                  </a:lnTo>
                  <a:lnTo>
                    <a:pt x="121" y="66"/>
                  </a:lnTo>
                  <a:lnTo>
                    <a:pt x="119" y="66"/>
                  </a:lnTo>
                  <a:lnTo>
                    <a:pt x="94" y="64"/>
                  </a:lnTo>
                  <a:lnTo>
                    <a:pt x="97" y="77"/>
                  </a:lnTo>
                  <a:lnTo>
                    <a:pt x="97" y="83"/>
                  </a:lnTo>
                  <a:lnTo>
                    <a:pt x="105" y="96"/>
                  </a:lnTo>
                  <a:lnTo>
                    <a:pt x="104" y="99"/>
                  </a:lnTo>
                  <a:lnTo>
                    <a:pt x="103" y="98"/>
                  </a:lnTo>
                  <a:lnTo>
                    <a:pt x="101" y="96"/>
                  </a:lnTo>
                  <a:lnTo>
                    <a:pt x="98" y="105"/>
                  </a:lnTo>
                  <a:lnTo>
                    <a:pt x="92" y="117"/>
                  </a:lnTo>
                  <a:lnTo>
                    <a:pt x="90" y="119"/>
                  </a:lnTo>
                  <a:lnTo>
                    <a:pt x="89" y="120"/>
                  </a:lnTo>
                  <a:lnTo>
                    <a:pt x="78" y="127"/>
                  </a:lnTo>
                  <a:lnTo>
                    <a:pt x="71" y="131"/>
                  </a:lnTo>
                  <a:lnTo>
                    <a:pt x="69" y="134"/>
                  </a:lnTo>
                  <a:lnTo>
                    <a:pt x="71" y="137"/>
                  </a:lnTo>
                  <a:lnTo>
                    <a:pt x="75" y="138"/>
                  </a:lnTo>
                  <a:lnTo>
                    <a:pt x="74" y="140"/>
                  </a:lnTo>
                  <a:lnTo>
                    <a:pt x="62" y="146"/>
                  </a:lnTo>
                  <a:close/>
                </a:path>
              </a:pathLst>
            </a:custGeom>
            <a:solidFill>
              <a:srgbClr val="323F4F"/>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83" name="Google Shape;1583;p59" descr="{&quot;Key&quot;:&quot;kirinyaga&quot;,&quot;Name&quot;:&quot;Kirinyaga&quot;,&quot;Value&quot;:45.0,&quot;Formula&quot;:&quot;45&quot;,&quot;Text&quot;:&quot;45&quot;,&quot;OfficeApplication&quot;:1,&quot;HasValue&quot;:true}"/>
            <p:cNvSpPr/>
            <p:nvPr/>
          </p:nvSpPr>
          <p:spPr>
            <a:xfrm>
              <a:off x="2778620" y="3664226"/>
              <a:ext cx="191769" cy="339968"/>
            </a:xfrm>
            <a:custGeom>
              <a:avLst/>
              <a:gdLst/>
              <a:ahLst/>
              <a:cxnLst/>
              <a:rect l="l" t="t" r="r" b="b"/>
              <a:pathLst>
                <a:path w="154" h="272" extrusionOk="0">
                  <a:moveTo>
                    <a:pt x="11" y="209"/>
                  </a:moveTo>
                  <a:lnTo>
                    <a:pt x="11" y="209"/>
                  </a:lnTo>
                  <a:lnTo>
                    <a:pt x="11" y="210"/>
                  </a:lnTo>
                  <a:lnTo>
                    <a:pt x="12" y="211"/>
                  </a:lnTo>
                  <a:lnTo>
                    <a:pt x="12" y="212"/>
                  </a:lnTo>
                  <a:lnTo>
                    <a:pt x="12" y="213"/>
                  </a:lnTo>
                  <a:lnTo>
                    <a:pt x="12" y="214"/>
                  </a:lnTo>
                  <a:lnTo>
                    <a:pt x="12" y="214"/>
                  </a:lnTo>
                  <a:lnTo>
                    <a:pt x="12" y="215"/>
                  </a:lnTo>
                  <a:lnTo>
                    <a:pt x="13" y="216"/>
                  </a:lnTo>
                  <a:lnTo>
                    <a:pt x="14" y="216"/>
                  </a:lnTo>
                  <a:lnTo>
                    <a:pt x="15" y="217"/>
                  </a:lnTo>
                  <a:lnTo>
                    <a:pt x="15" y="218"/>
                  </a:lnTo>
                  <a:lnTo>
                    <a:pt x="15" y="219"/>
                  </a:lnTo>
                  <a:lnTo>
                    <a:pt x="16" y="220"/>
                  </a:lnTo>
                  <a:lnTo>
                    <a:pt x="16" y="221"/>
                  </a:lnTo>
                  <a:lnTo>
                    <a:pt x="16" y="222"/>
                  </a:lnTo>
                  <a:lnTo>
                    <a:pt x="16" y="223"/>
                  </a:lnTo>
                  <a:lnTo>
                    <a:pt x="17" y="223"/>
                  </a:lnTo>
                  <a:lnTo>
                    <a:pt x="19" y="223"/>
                  </a:lnTo>
                  <a:lnTo>
                    <a:pt x="21" y="222"/>
                  </a:lnTo>
                  <a:lnTo>
                    <a:pt x="21" y="222"/>
                  </a:lnTo>
                  <a:lnTo>
                    <a:pt x="22" y="221"/>
                  </a:lnTo>
                  <a:lnTo>
                    <a:pt x="24" y="221"/>
                  </a:lnTo>
                  <a:lnTo>
                    <a:pt x="24" y="221"/>
                  </a:lnTo>
                  <a:lnTo>
                    <a:pt x="25" y="222"/>
                  </a:lnTo>
                  <a:lnTo>
                    <a:pt x="26" y="223"/>
                  </a:lnTo>
                  <a:lnTo>
                    <a:pt x="26" y="223"/>
                  </a:lnTo>
                  <a:lnTo>
                    <a:pt x="26" y="224"/>
                  </a:lnTo>
                  <a:lnTo>
                    <a:pt x="26" y="224"/>
                  </a:lnTo>
                  <a:lnTo>
                    <a:pt x="26" y="225"/>
                  </a:lnTo>
                  <a:lnTo>
                    <a:pt x="27" y="227"/>
                  </a:lnTo>
                  <a:lnTo>
                    <a:pt x="28" y="229"/>
                  </a:lnTo>
                  <a:lnTo>
                    <a:pt x="29" y="229"/>
                  </a:lnTo>
                  <a:lnTo>
                    <a:pt x="30" y="231"/>
                  </a:lnTo>
                  <a:lnTo>
                    <a:pt x="31" y="232"/>
                  </a:lnTo>
                  <a:lnTo>
                    <a:pt x="32" y="232"/>
                  </a:lnTo>
                  <a:lnTo>
                    <a:pt x="33" y="231"/>
                  </a:lnTo>
                  <a:lnTo>
                    <a:pt x="34" y="229"/>
                  </a:lnTo>
                  <a:lnTo>
                    <a:pt x="35" y="228"/>
                  </a:lnTo>
                  <a:lnTo>
                    <a:pt x="37" y="227"/>
                  </a:lnTo>
                  <a:lnTo>
                    <a:pt x="38" y="225"/>
                  </a:lnTo>
                  <a:lnTo>
                    <a:pt x="38" y="224"/>
                  </a:lnTo>
                  <a:lnTo>
                    <a:pt x="39" y="224"/>
                  </a:lnTo>
                  <a:lnTo>
                    <a:pt x="39" y="224"/>
                  </a:lnTo>
                  <a:lnTo>
                    <a:pt x="40" y="223"/>
                  </a:lnTo>
                  <a:lnTo>
                    <a:pt x="40" y="224"/>
                  </a:lnTo>
                  <a:lnTo>
                    <a:pt x="41" y="226"/>
                  </a:lnTo>
                  <a:lnTo>
                    <a:pt x="41" y="227"/>
                  </a:lnTo>
                  <a:lnTo>
                    <a:pt x="41" y="229"/>
                  </a:lnTo>
                  <a:lnTo>
                    <a:pt x="42" y="230"/>
                  </a:lnTo>
                  <a:lnTo>
                    <a:pt x="42" y="231"/>
                  </a:lnTo>
                  <a:lnTo>
                    <a:pt x="42" y="232"/>
                  </a:lnTo>
                  <a:lnTo>
                    <a:pt x="43" y="233"/>
                  </a:lnTo>
                  <a:lnTo>
                    <a:pt x="43" y="234"/>
                  </a:lnTo>
                  <a:lnTo>
                    <a:pt x="43" y="236"/>
                  </a:lnTo>
                  <a:lnTo>
                    <a:pt x="43" y="238"/>
                  </a:lnTo>
                  <a:lnTo>
                    <a:pt x="43" y="238"/>
                  </a:lnTo>
                  <a:lnTo>
                    <a:pt x="44" y="239"/>
                  </a:lnTo>
                  <a:lnTo>
                    <a:pt x="45" y="240"/>
                  </a:lnTo>
                  <a:lnTo>
                    <a:pt x="46" y="240"/>
                  </a:lnTo>
                  <a:lnTo>
                    <a:pt x="46" y="241"/>
                  </a:lnTo>
                  <a:lnTo>
                    <a:pt x="47" y="242"/>
                  </a:lnTo>
                  <a:lnTo>
                    <a:pt x="47" y="243"/>
                  </a:lnTo>
                  <a:lnTo>
                    <a:pt x="48" y="244"/>
                  </a:lnTo>
                  <a:lnTo>
                    <a:pt x="48" y="244"/>
                  </a:lnTo>
                  <a:lnTo>
                    <a:pt x="48" y="245"/>
                  </a:lnTo>
                  <a:lnTo>
                    <a:pt x="47" y="247"/>
                  </a:lnTo>
                  <a:lnTo>
                    <a:pt x="47" y="247"/>
                  </a:lnTo>
                  <a:lnTo>
                    <a:pt x="48" y="248"/>
                  </a:lnTo>
                  <a:lnTo>
                    <a:pt x="49" y="248"/>
                  </a:lnTo>
                  <a:lnTo>
                    <a:pt x="49" y="248"/>
                  </a:lnTo>
                  <a:lnTo>
                    <a:pt x="50" y="250"/>
                  </a:lnTo>
                  <a:lnTo>
                    <a:pt x="51" y="252"/>
                  </a:lnTo>
                  <a:lnTo>
                    <a:pt x="51" y="253"/>
                  </a:lnTo>
                  <a:lnTo>
                    <a:pt x="52" y="254"/>
                  </a:lnTo>
                  <a:lnTo>
                    <a:pt x="53" y="255"/>
                  </a:lnTo>
                  <a:lnTo>
                    <a:pt x="53" y="256"/>
                  </a:lnTo>
                  <a:lnTo>
                    <a:pt x="53" y="257"/>
                  </a:lnTo>
                  <a:lnTo>
                    <a:pt x="53" y="257"/>
                  </a:lnTo>
                  <a:lnTo>
                    <a:pt x="54" y="258"/>
                  </a:lnTo>
                  <a:lnTo>
                    <a:pt x="54" y="258"/>
                  </a:lnTo>
                  <a:lnTo>
                    <a:pt x="55" y="259"/>
                  </a:lnTo>
                  <a:lnTo>
                    <a:pt x="56" y="261"/>
                  </a:lnTo>
                  <a:lnTo>
                    <a:pt x="56" y="261"/>
                  </a:lnTo>
                  <a:lnTo>
                    <a:pt x="54" y="261"/>
                  </a:lnTo>
                  <a:lnTo>
                    <a:pt x="54" y="261"/>
                  </a:lnTo>
                  <a:lnTo>
                    <a:pt x="53" y="260"/>
                  </a:lnTo>
                  <a:lnTo>
                    <a:pt x="51" y="260"/>
                  </a:lnTo>
                  <a:lnTo>
                    <a:pt x="51" y="261"/>
                  </a:lnTo>
                  <a:lnTo>
                    <a:pt x="51" y="263"/>
                  </a:lnTo>
                  <a:lnTo>
                    <a:pt x="52" y="264"/>
                  </a:lnTo>
                  <a:lnTo>
                    <a:pt x="53" y="268"/>
                  </a:lnTo>
                  <a:lnTo>
                    <a:pt x="54" y="270"/>
                  </a:lnTo>
                  <a:lnTo>
                    <a:pt x="54" y="272"/>
                  </a:lnTo>
                  <a:lnTo>
                    <a:pt x="55" y="272"/>
                  </a:lnTo>
                  <a:lnTo>
                    <a:pt x="56" y="272"/>
                  </a:lnTo>
                  <a:lnTo>
                    <a:pt x="56" y="271"/>
                  </a:lnTo>
                  <a:lnTo>
                    <a:pt x="57" y="269"/>
                  </a:lnTo>
                  <a:lnTo>
                    <a:pt x="57" y="269"/>
                  </a:lnTo>
                  <a:lnTo>
                    <a:pt x="58" y="266"/>
                  </a:lnTo>
                  <a:lnTo>
                    <a:pt x="58" y="266"/>
                  </a:lnTo>
                  <a:lnTo>
                    <a:pt x="59" y="263"/>
                  </a:lnTo>
                  <a:lnTo>
                    <a:pt x="59" y="263"/>
                  </a:lnTo>
                  <a:lnTo>
                    <a:pt x="61" y="263"/>
                  </a:lnTo>
                  <a:lnTo>
                    <a:pt x="62" y="263"/>
                  </a:lnTo>
                  <a:lnTo>
                    <a:pt x="64" y="263"/>
                  </a:lnTo>
                  <a:lnTo>
                    <a:pt x="66" y="262"/>
                  </a:lnTo>
                  <a:lnTo>
                    <a:pt x="68" y="262"/>
                  </a:lnTo>
                  <a:lnTo>
                    <a:pt x="69" y="261"/>
                  </a:lnTo>
                  <a:lnTo>
                    <a:pt x="71" y="260"/>
                  </a:lnTo>
                  <a:lnTo>
                    <a:pt x="74" y="259"/>
                  </a:lnTo>
                  <a:lnTo>
                    <a:pt x="75" y="259"/>
                  </a:lnTo>
                  <a:lnTo>
                    <a:pt x="75" y="262"/>
                  </a:lnTo>
                  <a:lnTo>
                    <a:pt x="76" y="264"/>
                  </a:lnTo>
                  <a:lnTo>
                    <a:pt x="79" y="266"/>
                  </a:lnTo>
                  <a:lnTo>
                    <a:pt x="80" y="266"/>
                  </a:lnTo>
                  <a:lnTo>
                    <a:pt x="81" y="267"/>
                  </a:lnTo>
                  <a:lnTo>
                    <a:pt x="82" y="268"/>
                  </a:lnTo>
                  <a:lnTo>
                    <a:pt x="83" y="268"/>
                  </a:lnTo>
                  <a:lnTo>
                    <a:pt x="85" y="269"/>
                  </a:lnTo>
                  <a:lnTo>
                    <a:pt x="86" y="268"/>
                  </a:lnTo>
                  <a:lnTo>
                    <a:pt x="89" y="269"/>
                  </a:lnTo>
                  <a:lnTo>
                    <a:pt x="90" y="269"/>
                  </a:lnTo>
                  <a:lnTo>
                    <a:pt x="92" y="269"/>
                  </a:lnTo>
                  <a:lnTo>
                    <a:pt x="94" y="268"/>
                  </a:lnTo>
                  <a:lnTo>
                    <a:pt x="94" y="268"/>
                  </a:lnTo>
                  <a:lnTo>
                    <a:pt x="94" y="267"/>
                  </a:lnTo>
                  <a:lnTo>
                    <a:pt x="95" y="265"/>
                  </a:lnTo>
                  <a:lnTo>
                    <a:pt x="95" y="264"/>
                  </a:lnTo>
                  <a:lnTo>
                    <a:pt x="97" y="264"/>
                  </a:lnTo>
                  <a:lnTo>
                    <a:pt x="99" y="264"/>
                  </a:lnTo>
                  <a:lnTo>
                    <a:pt x="100" y="264"/>
                  </a:lnTo>
                  <a:lnTo>
                    <a:pt x="102" y="264"/>
                  </a:lnTo>
                  <a:lnTo>
                    <a:pt x="104" y="263"/>
                  </a:lnTo>
                  <a:lnTo>
                    <a:pt x="106" y="262"/>
                  </a:lnTo>
                  <a:lnTo>
                    <a:pt x="108" y="260"/>
                  </a:lnTo>
                  <a:lnTo>
                    <a:pt x="111" y="259"/>
                  </a:lnTo>
                  <a:lnTo>
                    <a:pt x="113" y="258"/>
                  </a:lnTo>
                  <a:lnTo>
                    <a:pt x="113" y="258"/>
                  </a:lnTo>
                  <a:lnTo>
                    <a:pt x="116" y="258"/>
                  </a:lnTo>
                  <a:lnTo>
                    <a:pt x="119" y="258"/>
                  </a:lnTo>
                  <a:lnTo>
                    <a:pt x="121" y="258"/>
                  </a:lnTo>
                  <a:lnTo>
                    <a:pt x="123" y="257"/>
                  </a:lnTo>
                  <a:lnTo>
                    <a:pt x="125" y="256"/>
                  </a:lnTo>
                  <a:lnTo>
                    <a:pt x="127" y="254"/>
                  </a:lnTo>
                  <a:lnTo>
                    <a:pt x="129" y="252"/>
                  </a:lnTo>
                  <a:lnTo>
                    <a:pt x="132" y="251"/>
                  </a:lnTo>
                  <a:lnTo>
                    <a:pt x="135" y="251"/>
                  </a:lnTo>
                  <a:lnTo>
                    <a:pt x="138" y="252"/>
                  </a:lnTo>
                  <a:lnTo>
                    <a:pt x="139" y="252"/>
                  </a:lnTo>
                  <a:lnTo>
                    <a:pt x="139" y="252"/>
                  </a:lnTo>
                  <a:lnTo>
                    <a:pt x="139" y="251"/>
                  </a:lnTo>
                  <a:lnTo>
                    <a:pt x="140" y="250"/>
                  </a:lnTo>
                  <a:lnTo>
                    <a:pt x="140" y="249"/>
                  </a:lnTo>
                  <a:lnTo>
                    <a:pt x="142" y="248"/>
                  </a:lnTo>
                  <a:lnTo>
                    <a:pt x="143" y="248"/>
                  </a:lnTo>
                  <a:lnTo>
                    <a:pt x="144" y="247"/>
                  </a:lnTo>
                  <a:lnTo>
                    <a:pt x="145" y="247"/>
                  </a:lnTo>
                  <a:lnTo>
                    <a:pt x="145" y="247"/>
                  </a:lnTo>
                  <a:lnTo>
                    <a:pt x="145" y="247"/>
                  </a:lnTo>
                  <a:lnTo>
                    <a:pt x="146" y="247"/>
                  </a:lnTo>
                  <a:lnTo>
                    <a:pt x="148" y="249"/>
                  </a:lnTo>
                  <a:lnTo>
                    <a:pt x="149" y="250"/>
                  </a:lnTo>
                  <a:lnTo>
                    <a:pt x="150" y="250"/>
                  </a:lnTo>
                  <a:lnTo>
                    <a:pt x="150" y="250"/>
                  </a:lnTo>
                  <a:lnTo>
                    <a:pt x="153" y="251"/>
                  </a:lnTo>
                  <a:lnTo>
                    <a:pt x="154" y="251"/>
                  </a:lnTo>
                  <a:lnTo>
                    <a:pt x="153" y="249"/>
                  </a:lnTo>
                  <a:lnTo>
                    <a:pt x="153" y="248"/>
                  </a:lnTo>
                  <a:lnTo>
                    <a:pt x="152" y="247"/>
                  </a:lnTo>
                  <a:lnTo>
                    <a:pt x="150" y="245"/>
                  </a:lnTo>
                  <a:lnTo>
                    <a:pt x="148" y="245"/>
                  </a:lnTo>
                  <a:lnTo>
                    <a:pt x="148" y="245"/>
                  </a:lnTo>
                  <a:lnTo>
                    <a:pt x="148" y="245"/>
                  </a:lnTo>
                  <a:lnTo>
                    <a:pt x="148" y="244"/>
                  </a:lnTo>
                  <a:lnTo>
                    <a:pt x="147" y="244"/>
                  </a:lnTo>
                  <a:lnTo>
                    <a:pt x="147" y="244"/>
                  </a:lnTo>
                  <a:lnTo>
                    <a:pt x="147" y="243"/>
                  </a:lnTo>
                  <a:lnTo>
                    <a:pt x="146" y="242"/>
                  </a:lnTo>
                  <a:lnTo>
                    <a:pt x="146" y="241"/>
                  </a:lnTo>
                  <a:lnTo>
                    <a:pt x="147" y="238"/>
                  </a:lnTo>
                  <a:lnTo>
                    <a:pt x="147" y="237"/>
                  </a:lnTo>
                  <a:lnTo>
                    <a:pt x="147" y="235"/>
                  </a:lnTo>
                  <a:lnTo>
                    <a:pt x="147" y="234"/>
                  </a:lnTo>
                  <a:lnTo>
                    <a:pt x="147" y="233"/>
                  </a:lnTo>
                  <a:lnTo>
                    <a:pt x="146" y="232"/>
                  </a:lnTo>
                  <a:lnTo>
                    <a:pt x="145" y="230"/>
                  </a:lnTo>
                  <a:lnTo>
                    <a:pt x="145" y="229"/>
                  </a:lnTo>
                  <a:lnTo>
                    <a:pt x="146" y="226"/>
                  </a:lnTo>
                  <a:lnTo>
                    <a:pt x="147" y="224"/>
                  </a:lnTo>
                  <a:lnTo>
                    <a:pt x="146" y="222"/>
                  </a:lnTo>
                  <a:lnTo>
                    <a:pt x="145" y="221"/>
                  </a:lnTo>
                  <a:lnTo>
                    <a:pt x="144" y="219"/>
                  </a:lnTo>
                  <a:lnTo>
                    <a:pt x="144" y="217"/>
                  </a:lnTo>
                  <a:lnTo>
                    <a:pt x="145" y="215"/>
                  </a:lnTo>
                  <a:lnTo>
                    <a:pt x="146" y="213"/>
                  </a:lnTo>
                  <a:lnTo>
                    <a:pt x="146" y="213"/>
                  </a:lnTo>
                  <a:lnTo>
                    <a:pt x="147" y="212"/>
                  </a:lnTo>
                  <a:lnTo>
                    <a:pt x="147" y="211"/>
                  </a:lnTo>
                  <a:lnTo>
                    <a:pt x="147" y="210"/>
                  </a:lnTo>
                  <a:lnTo>
                    <a:pt x="147" y="208"/>
                  </a:lnTo>
                  <a:lnTo>
                    <a:pt x="148" y="206"/>
                  </a:lnTo>
                  <a:lnTo>
                    <a:pt x="148" y="206"/>
                  </a:lnTo>
                  <a:lnTo>
                    <a:pt x="148" y="205"/>
                  </a:lnTo>
                  <a:lnTo>
                    <a:pt x="149" y="204"/>
                  </a:lnTo>
                  <a:lnTo>
                    <a:pt x="150" y="203"/>
                  </a:lnTo>
                  <a:lnTo>
                    <a:pt x="150" y="201"/>
                  </a:lnTo>
                  <a:lnTo>
                    <a:pt x="149" y="199"/>
                  </a:lnTo>
                  <a:lnTo>
                    <a:pt x="148" y="197"/>
                  </a:lnTo>
                  <a:lnTo>
                    <a:pt x="148" y="196"/>
                  </a:lnTo>
                  <a:lnTo>
                    <a:pt x="147" y="195"/>
                  </a:lnTo>
                  <a:lnTo>
                    <a:pt x="146" y="195"/>
                  </a:lnTo>
                  <a:lnTo>
                    <a:pt x="146" y="194"/>
                  </a:lnTo>
                  <a:lnTo>
                    <a:pt x="146" y="193"/>
                  </a:lnTo>
                  <a:lnTo>
                    <a:pt x="146" y="193"/>
                  </a:lnTo>
                  <a:lnTo>
                    <a:pt x="146" y="192"/>
                  </a:lnTo>
                  <a:lnTo>
                    <a:pt x="146" y="192"/>
                  </a:lnTo>
                  <a:lnTo>
                    <a:pt x="146" y="192"/>
                  </a:lnTo>
                  <a:lnTo>
                    <a:pt x="146" y="191"/>
                  </a:lnTo>
                  <a:lnTo>
                    <a:pt x="147" y="190"/>
                  </a:lnTo>
                  <a:lnTo>
                    <a:pt x="148" y="190"/>
                  </a:lnTo>
                  <a:lnTo>
                    <a:pt x="148" y="188"/>
                  </a:lnTo>
                  <a:lnTo>
                    <a:pt x="148" y="187"/>
                  </a:lnTo>
                  <a:lnTo>
                    <a:pt x="148" y="186"/>
                  </a:lnTo>
                  <a:lnTo>
                    <a:pt x="147" y="185"/>
                  </a:lnTo>
                  <a:lnTo>
                    <a:pt x="146" y="185"/>
                  </a:lnTo>
                  <a:lnTo>
                    <a:pt x="147" y="184"/>
                  </a:lnTo>
                  <a:lnTo>
                    <a:pt x="147" y="184"/>
                  </a:lnTo>
                  <a:lnTo>
                    <a:pt x="146" y="182"/>
                  </a:lnTo>
                  <a:lnTo>
                    <a:pt x="146" y="181"/>
                  </a:lnTo>
                  <a:lnTo>
                    <a:pt x="146" y="179"/>
                  </a:lnTo>
                  <a:lnTo>
                    <a:pt x="145" y="177"/>
                  </a:lnTo>
                  <a:lnTo>
                    <a:pt x="145" y="175"/>
                  </a:lnTo>
                  <a:lnTo>
                    <a:pt x="145" y="175"/>
                  </a:lnTo>
                  <a:lnTo>
                    <a:pt x="144" y="174"/>
                  </a:lnTo>
                  <a:lnTo>
                    <a:pt x="143" y="174"/>
                  </a:lnTo>
                  <a:lnTo>
                    <a:pt x="140" y="174"/>
                  </a:lnTo>
                  <a:lnTo>
                    <a:pt x="140" y="172"/>
                  </a:lnTo>
                  <a:lnTo>
                    <a:pt x="139" y="172"/>
                  </a:lnTo>
                  <a:lnTo>
                    <a:pt x="138" y="172"/>
                  </a:lnTo>
                  <a:lnTo>
                    <a:pt x="136" y="171"/>
                  </a:lnTo>
                  <a:lnTo>
                    <a:pt x="134" y="170"/>
                  </a:lnTo>
                  <a:lnTo>
                    <a:pt x="134" y="167"/>
                  </a:lnTo>
                  <a:lnTo>
                    <a:pt x="134" y="166"/>
                  </a:lnTo>
                  <a:lnTo>
                    <a:pt x="133" y="166"/>
                  </a:lnTo>
                  <a:lnTo>
                    <a:pt x="133" y="165"/>
                  </a:lnTo>
                  <a:lnTo>
                    <a:pt x="132" y="163"/>
                  </a:lnTo>
                  <a:lnTo>
                    <a:pt x="133" y="162"/>
                  </a:lnTo>
                  <a:lnTo>
                    <a:pt x="132" y="162"/>
                  </a:lnTo>
                  <a:lnTo>
                    <a:pt x="132" y="161"/>
                  </a:lnTo>
                  <a:lnTo>
                    <a:pt x="130" y="160"/>
                  </a:lnTo>
                  <a:lnTo>
                    <a:pt x="129" y="159"/>
                  </a:lnTo>
                  <a:lnTo>
                    <a:pt x="127" y="156"/>
                  </a:lnTo>
                  <a:lnTo>
                    <a:pt x="126" y="155"/>
                  </a:lnTo>
                  <a:lnTo>
                    <a:pt x="125" y="155"/>
                  </a:lnTo>
                  <a:lnTo>
                    <a:pt x="125" y="153"/>
                  </a:lnTo>
                  <a:lnTo>
                    <a:pt x="124" y="151"/>
                  </a:lnTo>
                  <a:lnTo>
                    <a:pt x="125" y="149"/>
                  </a:lnTo>
                  <a:lnTo>
                    <a:pt x="125" y="149"/>
                  </a:lnTo>
                  <a:lnTo>
                    <a:pt x="125" y="148"/>
                  </a:lnTo>
                  <a:lnTo>
                    <a:pt x="124" y="146"/>
                  </a:lnTo>
                  <a:lnTo>
                    <a:pt x="123" y="145"/>
                  </a:lnTo>
                  <a:lnTo>
                    <a:pt x="124" y="145"/>
                  </a:lnTo>
                  <a:lnTo>
                    <a:pt x="123" y="143"/>
                  </a:lnTo>
                  <a:lnTo>
                    <a:pt x="123" y="143"/>
                  </a:lnTo>
                  <a:lnTo>
                    <a:pt x="123" y="143"/>
                  </a:lnTo>
                  <a:lnTo>
                    <a:pt x="123" y="142"/>
                  </a:lnTo>
                  <a:lnTo>
                    <a:pt x="123" y="142"/>
                  </a:lnTo>
                  <a:lnTo>
                    <a:pt x="123" y="141"/>
                  </a:lnTo>
                  <a:lnTo>
                    <a:pt x="123" y="138"/>
                  </a:lnTo>
                  <a:lnTo>
                    <a:pt x="124" y="137"/>
                  </a:lnTo>
                  <a:lnTo>
                    <a:pt x="124" y="136"/>
                  </a:lnTo>
                  <a:lnTo>
                    <a:pt x="124" y="135"/>
                  </a:lnTo>
                  <a:lnTo>
                    <a:pt x="124" y="135"/>
                  </a:lnTo>
                  <a:lnTo>
                    <a:pt x="124" y="133"/>
                  </a:lnTo>
                  <a:lnTo>
                    <a:pt x="124" y="132"/>
                  </a:lnTo>
                  <a:lnTo>
                    <a:pt x="124" y="129"/>
                  </a:lnTo>
                  <a:lnTo>
                    <a:pt x="124" y="126"/>
                  </a:lnTo>
                  <a:lnTo>
                    <a:pt x="123" y="126"/>
                  </a:lnTo>
                  <a:lnTo>
                    <a:pt x="123" y="125"/>
                  </a:lnTo>
                  <a:lnTo>
                    <a:pt x="123" y="125"/>
                  </a:lnTo>
                  <a:lnTo>
                    <a:pt x="123" y="125"/>
                  </a:lnTo>
                  <a:lnTo>
                    <a:pt x="123" y="123"/>
                  </a:lnTo>
                  <a:lnTo>
                    <a:pt x="123" y="121"/>
                  </a:lnTo>
                  <a:lnTo>
                    <a:pt x="123" y="121"/>
                  </a:lnTo>
                  <a:lnTo>
                    <a:pt x="123" y="118"/>
                  </a:lnTo>
                  <a:lnTo>
                    <a:pt x="123" y="118"/>
                  </a:lnTo>
                  <a:lnTo>
                    <a:pt x="123" y="118"/>
                  </a:lnTo>
                  <a:lnTo>
                    <a:pt x="123" y="116"/>
                  </a:lnTo>
                  <a:lnTo>
                    <a:pt x="123" y="116"/>
                  </a:lnTo>
                  <a:lnTo>
                    <a:pt x="121" y="111"/>
                  </a:lnTo>
                  <a:lnTo>
                    <a:pt x="81" y="18"/>
                  </a:lnTo>
                  <a:lnTo>
                    <a:pt x="74" y="3"/>
                  </a:lnTo>
                  <a:lnTo>
                    <a:pt x="73" y="1"/>
                  </a:lnTo>
                  <a:lnTo>
                    <a:pt x="71" y="0"/>
                  </a:lnTo>
                  <a:lnTo>
                    <a:pt x="71" y="0"/>
                  </a:lnTo>
                  <a:lnTo>
                    <a:pt x="72" y="1"/>
                  </a:lnTo>
                  <a:lnTo>
                    <a:pt x="29" y="113"/>
                  </a:lnTo>
                  <a:lnTo>
                    <a:pt x="27" y="117"/>
                  </a:lnTo>
                  <a:lnTo>
                    <a:pt x="27" y="117"/>
                  </a:lnTo>
                  <a:lnTo>
                    <a:pt x="26" y="118"/>
                  </a:lnTo>
                  <a:lnTo>
                    <a:pt x="25" y="118"/>
                  </a:lnTo>
                  <a:lnTo>
                    <a:pt x="24" y="120"/>
                  </a:lnTo>
                  <a:lnTo>
                    <a:pt x="24" y="121"/>
                  </a:lnTo>
                  <a:lnTo>
                    <a:pt x="24" y="122"/>
                  </a:lnTo>
                  <a:lnTo>
                    <a:pt x="23" y="123"/>
                  </a:lnTo>
                  <a:lnTo>
                    <a:pt x="23" y="123"/>
                  </a:lnTo>
                  <a:lnTo>
                    <a:pt x="22" y="124"/>
                  </a:lnTo>
                  <a:lnTo>
                    <a:pt x="21" y="124"/>
                  </a:lnTo>
                  <a:lnTo>
                    <a:pt x="20" y="124"/>
                  </a:lnTo>
                  <a:lnTo>
                    <a:pt x="19" y="124"/>
                  </a:lnTo>
                  <a:lnTo>
                    <a:pt x="18" y="123"/>
                  </a:lnTo>
                  <a:lnTo>
                    <a:pt x="17" y="123"/>
                  </a:lnTo>
                  <a:lnTo>
                    <a:pt x="16" y="123"/>
                  </a:lnTo>
                  <a:lnTo>
                    <a:pt x="15" y="124"/>
                  </a:lnTo>
                  <a:lnTo>
                    <a:pt x="15" y="125"/>
                  </a:lnTo>
                  <a:lnTo>
                    <a:pt x="15" y="125"/>
                  </a:lnTo>
                  <a:lnTo>
                    <a:pt x="14" y="126"/>
                  </a:lnTo>
                  <a:lnTo>
                    <a:pt x="14" y="129"/>
                  </a:lnTo>
                  <a:lnTo>
                    <a:pt x="14" y="130"/>
                  </a:lnTo>
                  <a:lnTo>
                    <a:pt x="14" y="132"/>
                  </a:lnTo>
                  <a:lnTo>
                    <a:pt x="15" y="133"/>
                  </a:lnTo>
                  <a:lnTo>
                    <a:pt x="15" y="134"/>
                  </a:lnTo>
                  <a:lnTo>
                    <a:pt x="14" y="136"/>
                  </a:lnTo>
                  <a:lnTo>
                    <a:pt x="13" y="137"/>
                  </a:lnTo>
                  <a:lnTo>
                    <a:pt x="12" y="138"/>
                  </a:lnTo>
                  <a:lnTo>
                    <a:pt x="11" y="139"/>
                  </a:lnTo>
                  <a:lnTo>
                    <a:pt x="12" y="139"/>
                  </a:lnTo>
                  <a:lnTo>
                    <a:pt x="13" y="140"/>
                  </a:lnTo>
                  <a:lnTo>
                    <a:pt x="13" y="141"/>
                  </a:lnTo>
                  <a:lnTo>
                    <a:pt x="13" y="142"/>
                  </a:lnTo>
                  <a:lnTo>
                    <a:pt x="13" y="142"/>
                  </a:lnTo>
                  <a:lnTo>
                    <a:pt x="12" y="143"/>
                  </a:lnTo>
                  <a:lnTo>
                    <a:pt x="11" y="144"/>
                  </a:lnTo>
                  <a:lnTo>
                    <a:pt x="10" y="144"/>
                  </a:lnTo>
                  <a:lnTo>
                    <a:pt x="9" y="145"/>
                  </a:lnTo>
                  <a:lnTo>
                    <a:pt x="8" y="146"/>
                  </a:lnTo>
                  <a:lnTo>
                    <a:pt x="8" y="146"/>
                  </a:lnTo>
                  <a:lnTo>
                    <a:pt x="8" y="147"/>
                  </a:lnTo>
                  <a:lnTo>
                    <a:pt x="8" y="147"/>
                  </a:lnTo>
                  <a:lnTo>
                    <a:pt x="8" y="147"/>
                  </a:lnTo>
                  <a:lnTo>
                    <a:pt x="9" y="148"/>
                  </a:lnTo>
                  <a:lnTo>
                    <a:pt x="9" y="149"/>
                  </a:lnTo>
                  <a:lnTo>
                    <a:pt x="10" y="150"/>
                  </a:lnTo>
                  <a:lnTo>
                    <a:pt x="10" y="151"/>
                  </a:lnTo>
                  <a:lnTo>
                    <a:pt x="11" y="152"/>
                  </a:lnTo>
                  <a:lnTo>
                    <a:pt x="11" y="153"/>
                  </a:lnTo>
                  <a:lnTo>
                    <a:pt x="11" y="153"/>
                  </a:lnTo>
                  <a:lnTo>
                    <a:pt x="11" y="154"/>
                  </a:lnTo>
                  <a:lnTo>
                    <a:pt x="11" y="154"/>
                  </a:lnTo>
                  <a:lnTo>
                    <a:pt x="11" y="155"/>
                  </a:lnTo>
                  <a:lnTo>
                    <a:pt x="10" y="156"/>
                  </a:lnTo>
                  <a:lnTo>
                    <a:pt x="10" y="156"/>
                  </a:lnTo>
                  <a:lnTo>
                    <a:pt x="9" y="156"/>
                  </a:lnTo>
                  <a:lnTo>
                    <a:pt x="9" y="156"/>
                  </a:lnTo>
                  <a:lnTo>
                    <a:pt x="8" y="156"/>
                  </a:lnTo>
                  <a:lnTo>
                    <a:pt x="8" y="157"/>
                  </a:lnTo>
                  <a:lnTo>
                    <a:pt x="8" y="157"/>
                  </a:lnTo>
                  <a:lnTo>
                    <a:pt x="8" y="157"/>
                  </a:lnTo>
                  <a:lnTo>
                    <a:pt x="7" y="157"/>
                  </a:lnTo>
                  <a:lnTo>
                    <a:pt x="6" y="157"/>
                  </a:lnTo>
                  <a:lnTo>
                    <a:pt x="5" y="158"/>
                  </a:lnTo>
                  <a:lnTo>
                    <a:pt x="5" y="158"/>
                  </a:lnTo>
                  <a:lnTo>
                    <a:pt x="4" y="158"/>
                  </a:lnTo>
                  <a:lnTo>
                    <a:pt x="4" y="158"/>
                  </a:lnTo>
                  <a:lnTo>
                    <a:pt x="3" y="158"/>
                  </a:lnTo>
                  <a:lnTo>
                    <a:pt x="3" y="159"/>
                  </a:lnTo>
                  <a:lnTo>
                    <a:pt x="2" y="160"/>
                  </a:lnTo>
                  <a:lnTo>
                    <a:pt x="2" y="162"/>
                  </a:lnTo>
                  <a:lnTo>
                    <a:pt x="1" y="163"/>
                  </a:lnTo>
                  <a:lnTo>
                    <a:pt x="1" y="165"/>
                  </a:lnTo>
                  <a:lnTo>
                    <a:pt x="2" y="165"/>
                  </a:lnTo>
                  <a:lnTo>
                    <a:pt x="3" y="166"/>
                  </a:lnTo>
                  <a:lnTo>
                    <a:pt x="3" y="166"/>
                  </a:lnTo>
                  <a:lnTo>
                    <a:pt x="3" y="168"/>
                  </a:lnTo>
                  <a:lnTo>
                    <a:pt x="3" y="169"/>
                  </a:lnTo>
                  <a:lnTo>
                    <a:pt x="3" y="170"/>
                  </a:lnTo>
                  <a:lnTo>
                    <a:pt x="2" y="171"/>
                  </a:lnTo>
                  <a:lnTo>
                    <a:pt x="2" y="171"/>
                  </a:lnTo>
                  <a:lnTo>
                    <a:pt x="2" y="173"/>
                  </a:lnTo>
                  <a:lnTo>
                    <a:pt x="2" y="174"/>
                  </a:lnTo>
                  <a:lnTo>
                    <a:pt x="2" y="175"/>
                  </a:lnTo>
                  <a:lnTo>
                    <a:pt x="2" y="176"/>
                  </a:lnTo>
                  <a:lnTo>
                    <a:pt x="2" y="176"/>
                  </a:lnTo>
                  <a:lnTo>
                    <a:pt x="2" y="177"/>
                  </a:lnTo>
                  <a:lnTo>
                    <a:pt x="1" y="178"/>
                  </a:lnTo>
                  <a:lnTo>
                    <a:pt x="1" y="178"/>
                  </a:lnTo>
                  <a:lnTo>
                    <a:pt x="1" y="178"/>
                  </a:lnTo>
                  <a:lnTo>
                    <a:pt x="0" y="178"/>
                  </a:lnTo>
                  <a:lnTo>
                    <a:pt x="0" y="179"/>
                  </a:lnTo>
                  <a:lnTo>
                    <a:pt x="0" y="180"/>
                  </a:lnTo>
                  <a:lnTo>
                    <a:pt x="0" y="181"/>
                  </a:lnTo>
                  <a:lnTo>
                    <a:pt x="0" y="181"/>
                  </a:lnTo>
                  <a:lnTo>
                    <a:pt x="1" y="181"/>
                  </a:lnTo>
                  <a:lnTo>
                    <a:pt x="2" y="182"/>
                  </a:lnTo>
                  <a:lnTo>
                    <a:pt x="2" y="183"/>
                  </a:lnTo>
                  <a:lnTo>
                    <a:pt x="2" y="184"/>
                  </a:lnTo>
                  <a:lnTo>
                    <a:pt x="3" y="183"/>
                  </a:lnTo>
                  <a:lnTo>
                    <a:pt x="4" y="184"/>
                  </a:lnTo>
                  <a:lnTo>
                    <a:pt x="4" y="185"/>
                  </a:lnTo>
                  <a:lnTo>
                    <a:pt x="5" y="185"/>
                  </a:lnTo>
                  <a:lnTo>
                    <a:pt x="6" y="186"/>
                  </a:lnTo>
                  <a:lnTo>
                    <a:pt x="8" y="188"/>
                  </a:lnTo>
                  <a:lnTo>
                    <a:pt x="10" y="188"/>
                  </a:lnTo>
                  <a:lnTo>
                    <a:pt x="10" y="188"/>
                  </a:lnTo>
                  <a:lnTo>
                    <a:pt x="11" y="189"/>
                  </a:lnTo>
                  <a:lnTo>
                    <a:pt x="11" y="190"/>
                  </a:lnTo>
                  <a:lnTo>
                    <a:pt x="11" y="190"/>
                  </a:lnTo>
                  <a:lnTo>
                    <a:pt x="12" y="193"/>
                  </a:lnTo>
                  <a:lnTo>
                    <a:pt x="13" y="193"/>
                  </a:lnTo>
                  <a:lnTo>
                    <a:pt x="15" y="194"/>
                  </a:lnTo>
                  <a:lnTo>
                    <a:pt x="16" y="195"/>
                  </a:lnTo>
                  <a:lnTo>
                    <a:pt x="16" y="196"/>
                  </a:lnTo>
                  <a:lnTo>
                    <a:pt x="16" y="196"/>
                  </a:lnTo>
                  <a:lnTo>
                    <a:pt x="16" y="197"/>
                  </a:lnTo>
                  <a:lnTo>
                    <a:pt x="16" y="198"/>
                  </a:lnTo>
                  <a:lnTo>
                    <a:pt x="16" y="198"/>
                  </a:lnTo>
                  <a:lnTo>
                    <a:pt x="16" y="199"/>
                  </a:lnTo>
                  <a:lnTo>
                    <a:pt x="16" y="200"/>
                  </a:lnTo>
                  <a:lnTo>
                    <a:pt x="15" y="200"/>
                  </a:lnTo>
                  <a:lnTo>
                    <a:pt x="14" y="200"/>
                  </a:lnTo>
                  <a:lnTo>
                    <a:pt x="14" y="201"/>
                  </a:lnTo>
                  <a:lnTo>
                    <a:pt x="14" y="201"/>
                  </a:lnTo>
                  <a:lnTo>
                    <a:pt x="14" y="202"/>
                  </a:lnTo>
                  <a:lnTo>
                    <a:pt x="14" y="202"/>
                  </a:lnTo>
                  <a:lnTo>
                    <a:pt x="14" y="202"/>
                  </a:lnTo>
                  <a:lnTo>
                    <a:pt x="13" y="202"/>
                  </a:lnTo>
                  <a:lnTo>
                    <a:pt x="13" y="203"/>
                  </a:lnTo>
                  <a:lnTo>
                    <a:pt x="13" y="204"/>
                  </a:lnTo>
                  <a:lnTo>
                    <a:pt x="13" y="205"/>
                  </a:lnTo>
                  <a:lnTo>
                    <a:pt x="13" y="206"/>
                  </a:lnTo>
                  <a:lnTo>
                    <a:pt x="13" y="206"/>
                  </a:lnTo>
                  <a:lnTo>
                    <a:pt x="13" y="206"/>
                  </a:lnTo>
                  <a:lnTo>
                    <a:pt x="12" y="206"/>
                  </a:lnTo>
                  <a:lnTo>
                    <a:pt x="12" y="207"/>
                  </a:lnTo>
                  <a:lnTo>
                    <a:pt x="12" y="208"/>
                  </a:lnTo>
                  <a:lnTo>
                    <a:pt x="11" y="209"/>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84" name="Google Shape;1584;p59" descr="{&quot;Key&quot;:&quot;kisii&quot;,&quot;Name&quot;:&quot;Kisii&quot;,&quot;Value&quot;:57.0,&quot;Formula&quot;:&quot;57&quot;,&quot;Text&quot;:&quot;57&quot;,&quot;OfficeApplication&quot;:1,&quot;HasValue&quot;:true}"/>
            <p:cNvSpPr/>
            <p:nvPr/>
          </p:nvSpPr>
          <p:spPr>
            <a:xfrm>
              <a:off x="1407601" y="3854209"/>
              <a:ext cx="216674" cy="257476"/>
            </a:xfrm>
            <a:custGeom>
              <a:avLst/>
              <a:gdLst/>
              <a:ahLst/>
              <a:cxnLst/>
              <a:rect l="l" t="t" r="r" b="b"/>
              <a:pathLst>
                <a:path w="364" h="430" extrusionOk="0">
                  <a:moveTo>
                    <a:pt x="20" y="423"/>
                  </a:moveTo>
                  <a:lnTo>
                    <a:pt x="26" y="423"/>
                  </a:lnTo>
                  <a:lnTo>
                    <a:pt x="31" y="422"/>
                  </a:lnTo>
                  <a:lnTo>
                    <a:pt x="37" y="425"/>
                  </a:lnTo>
                  <a:lnTo>
                    <a:pt x="44" y="428"/>
                  </a:lnTo>
                  <a:lnTo>
                    <a:pt x="48" y="427"/>
                  </a:lnTo>
                  <a:lnTo>
                    <a:pt x="51" y="430"/>
                  </a:lnTo>
                  <a:lnTo>
                    <a:pt x="68" y="426"/>
                  </a:lnTo>
                  <a:lnTo>
                    <a:pt x="90" y="420"/>
                  </a:lnTo>
                  <a:lnTo>
                    <a:pt x="101" y="418"/>
                  </a:lnTo>
                  <a:lnTo>
                    <a:pt x="119" y="414"/>
                  </a:lnTo>
                  <a:lnTo>
                    <a:pt x="144" y="408"/>
                  </a:lnTo>
                  <a:lnTo>
                    <a:pt x="164" y="402"/>
                  </a:lnTo>
                  <a:lnTo>
                    <a:pt x="169" y="401"/>
                  </a:lnTo>
                  <a:lnTo>
                    <a:pt x="174" y="400"/>
                  </a:lnTo>
                  <a:lnTo>
                    <a:pt x="185" y="397"/>
                  </a:lnTo>
                  <a:lnTo>
                    <a:pt x="202" y="393"/>
                  </a:lnTo>
                  <a:lnTo>
                    <a:pt x="211" y="390"/>
                  </a:lnTo>
                  <a:lnTo>
                    <a:pt x="233" y="385"/>
                  </a:lnTo>
                  <a:lnTo>
                    <a:pt x="244" y="382"/>
                  </a:lnTo>
                  <a:lnTo>
                    <a:pt x="275" y="375"/>
                  </a:lnTo>
                  <a:lnTo>
                    <a:pt x="279" y="374"/>
                  </a:lnTo>
                  <a:lnTo>
                    <a:pt x="287" y="372"/>
                  </a:lnTo>
                  <a:lnTo>
                    <a:pt x="309" y="367"/>
                  </a:lnTo>
                  <a:lnTo>
                    <a:pt x="321" y="364"/>
                  </a:lnTo>
                  <a:lnTo>
                    <a:pt x="333" y="360"/>
                  </a:lnTo>
                  <a:lnTo>
                    <a:pt x="337" y="360"/>
                  </a:lnTo>
                  <a:lnTo>
                    <a:pt x="345" y="357"/>
                  </a:lnTo>
                  <a:lnTo>
                    <a:pt x="352" y="355"/>
                  </a:lnTo>
                  <a:lnTo>
                    <a:pt x="361" y="353"/>
                  </a:lnTo>
                  <a:lnTo>
                    <a:pt x="364" y="354"/>
                  </a:lnTo>
                  <a:lnTo>
                    <a:pt x="364" y="354"/>
                  </a:lnTo>
                  <a:lnTo>
                    <a:pt x="362" y="351"/>
                  </a:lnTo>
                  <a:lnTo>
                    <a:pt x="360" y="349"/>
                  </a:lnTo>
                  <a:lnTo>
                    <a:pt x="359" y="347"/>
                  </a:lnTo>
                  <a:lnTo>
                    <a:pt x="359" y="344"/>
                  </a:lnTo>
                  <a:lnTo>
                    <a:pt x="358" y="342"/>
                  </a:lnTo>
                  <a:lnTo>
                    <a:pt x="349" y="330"/>
                  </a:lnTo>
                  <a:lnTo>
                    <a:pt x="345" y="323"/>
                  </a:lnTo>
                  <a:lnTo>
                    <a:pt x="339" y="314"/>
                  </a:lnTo>
                  <a:lnTo>
                    <a:pt x="333" y="305"/>
                  </a:lnTo>
                  <a:lnTo>
                    <a:pt x="328" y="296"/>
                  </a:lnTo>
                  <a:lnTo>
                    <a:pt x="324" y="289"/>
                  </a:lnTo>
                  <a:lnTo>
                    <a:pt x="320" y="283"/>
                  </a:lnTo>
                  <a:lnTo>
                    <a:pt x="318" y="279"/>
                  </a:lnTo>
                  <a:lnTo>
                    <a:pt x="316" y="277"/>
                  </a:lnTo>
                  <a:lnTo>
                    <a:pt x="312" y="271"/>
                  </a:lnTo>
                  <a:lnTo>
                    <a:pt x="309" y="267"/>
                  </a:lnTo>
                  <a:lnTo>
                    <a:pt x="307" y="261"/>
                  </a:lnTo>
                  <a:lnTo>
                    <a:pt x="305" y="258"/>
                  </a:lnTo>
                  <a:lnTo>
                    <a:pt x="303" y="254"/>
                  </a:lnTo>
                  <a:lnTo>
                    <a:pt x="301" y="251"/>
                  </a:lnTo>
                  <a:lnTo>
                    <a:pt x="300" y="249"/>
                  </a:lnTo>
                  <a:lnTo>
                    <a:pt x="298" y="245"/>
                  </a:lnTo>
                  <a:lnTo>
                    <a:pt x="292" y="240"/>
                  </a:lnTo>
                  <a:lnTo>
                    <a:pt x="287" y="237"/>
                  </a:lnTo>
                  <a:lnTo>
                    <a:pt x="282" y="234"/>
                  </a:lnTo>
                  <a:lnTo>
                    <a:pt x="278" y="232"/>
                  </a:lnTo>
                  <a:lnTo>
                    <a:pt x="275" y="233"/>
                  </a:lnTo>
                  <a:lnTo>
                    <a:pt x="271" y="233"/>
                  </a:lnTo>
                  <a:lnTo>
                    <a:pt x="268" y="233"/>
                  </a:lnTo>
                  <a:lnTo>
                    <a:pt x="267" y="233"/>
                  </a:lnTo>
                  <a:lnTo>
                    <a:pt x="263" y="230"/>
                  </a:lnTo>
                  <a:lnTo>
                    <a:pt x="260" y="226"/>
                  </a:lnTo>
                  <a:lnTo>
                    <a:pt x="257" y="221"/>
                  </a:lnTo>
                  <a:lnTo>
                    <a:pt x="254" y="219"/>
                  </a:lnTo>
                  <a:lnTo>
                    <a:pt x="251" y="219"/>
                  </a:lnTo>
                  <a:lnTo>
                    <a:pt x="249" y="219"/>
                  </a:lnTo>
                  <a:lnTo>
                    <a:pt x="248" y="218"/>
                  </a:lnTo>
                  <a:lnTo>
                    <a:pt x="247" y="216"/>
                  </a:lnTo>
                  <a:lnTo>
                    <a:pt x="243" y="214"/>
                  </a:lnTo>
                  <a:lnTo>
                    <a:pt x="237" y="212"/>
                  </a:lnTo>
                  <a:lnTo>
                    <a:pt x="229" y="209"/>
                  </a:lnTo>
                  <a:lnTo>
                    <a:pt x="222" y="206"/>
                  </a:lnTo>
                  <a:lnTo>
                    <a:pt x="214" y="200"/>
                  </a:lnTo>
                  <a:lnTo>
                    <a:pt x="208" y="195"/>
                  </a:lnTo>
                  <a:lnTo>
                    <a:pt x="203" y="191"/>
                  </a:lnTo>
                  <a:lnTo>
                    <a:pt x="197" y="187"/>
                  </a:lnTo>
                  <a:lnTo>
                    <a:pt x="195" y="185"/>
                  </a:lnTo>
                  <a:lnTo>
                    <a:pt x="188" y="181"/>
                  </a:lnTo>
                  <a:lnTo>
                    <a:pt x="185" y="180"/>
                  </a:lnTo>
                  <a:lnTo>
                    <a:pt x="184" y="178"/>
                  </a:lnTo>
                  <a:lnTo>
                    <a:pt x="184" y="175"/>
                  </a:lnTo>
                  <a:lnTo>
                    <a:pt x="180" y="171"/>
                  </a:lnTo>
                  <a:lnTo>
                    <a:pt x="175" y="168"/>
                  </a:lnTo>
                  <a:lnTo>
                    <a:pt x="171" y="167"/>
                  </a:lnTo>
                  <a:lnTo>
                    <a:pt x="168" y="167"/>
                  </a:lnTo>
                  <a:lnTo>
                    <a:pt x="165" y="168"/>
                  </a:lnTo>
                  <a:lnTo>
                    <a:pt x="160" y="168"/>
                  </a:lnTo>
                  <a:lnTo>
                    <a:pt x="163" y="165"/>
                  </a:lnTo>
                  <a:lnTo>
                    <a:pt x="165" y="161"/>
                  </a:lnTo>
                  <a:lnTo>
                    <a:pt x="165" y="158"/>
                  </a:lnTo>
                  <a:lnTo>
                    <a:pt x="163" y="154"/>
                  </a:lnTo>
                  <a:lnTo>
                    <a:pt x="161" y="151"/>
                  </a:lnTo>
                  <a:lnTo>
                    <a:pt x="159" y="148"/>
                  </a:lnTo>
                  <a:lnTo>
                    <a:pt x="163" y="148"/>
                  </a:lnTo>
                  <a:lnTo>
                    <a:pt x="166" y="148"/>
                  </a:lnTo>
                  <a:lnTo>
                    <a:pt x="170" y="148"/>
                  </a:lnTo>
                  <a:lnTo>
                    <a:pt x="177" y="147"/>
                  </a:lnTo>
                  <a:lnTo>
                    <a:pt x="177" y="145"/>
                  </a:lnTo>
                  <a:lnTo>
                    <a:pt x="178" y="144"/>
                  </a:lnTo>
                  <a:lnTo>
                    <a:pt x="181" y="145"/>
                  </a:lnTo>
                  <a:lnTo>
                    <a:pt x="185" y="143"/>
                  </a:lnTo>
                  <a:lnTo>
                    <a:pt x="188" y="143"/>
                  </a:lnTo>
                  <a:lnTo>
                    <a:pt x="193" y="143"/>
                  </a:lnTo>
                  <a:lnTo>
                    <a:pt x="195" y="138"/>
                  </a:lnTo>
                  <a:lnTo>
                    <a:pt x="193" y="133"/>
                  </a:lnTo>
                  <a:lnTo>
                    <a:pt x="191" y="127"/>
                  </a:lnTo>
                  <a:lnTo>
                    <a:pt x="190" y="123"/>
                  </a:lnTo>
                  <a:lnTo>
                    <a:pt x="192" y="125"/>
                  </a:lnTo>
                  <a:lnTo>
                    <a:pt x="195" y="128"/>
                  </a:lnTo>
                  <a:lnTo>
                    <a:pt x="198" y="132"/>
                  </a:lnTo>
                  <a:lnTo>
                    <a:pt x="203" y="136"/>
                  </a:lnTo>
                  <a:lnTo>
                    <a:pt x="206" y="138"/>
                  </a:lnTo>
                  <a:lnTo>
                    <a:pt x="208" y="137"/>
                  </a:lnTo>
                  <a:lnTo>
                    <a:pt x="209" y="136"/>
                  </a:lnTo>
                  <a:lnTo>
                    <a:pt x="212" y="126"/>
                  </a:lnTo>
                  <a:lnTo>
                    <a:pt x="214" y="121"/>
                  </a:lnTo>
                  <a:lnTo>
                    <a:pt x="215" y="118"/>
                  </a:lnTo>
                  <a:lnTo>
                    <a:pt x="211" y="115"/>
                  </a:lnTo>
                  <a:lnTo>
                    <a:pt x="206" y="113"/>
                  </a:lnTo>
                  <a:lnTo>
                    <a:pt x="203" y="111"/>
                  </a:lnTo>
                  <a:lnTo>
                    <a:pt x="199" y="108"/>
                  </a:lnTo>
                  <a:lnTo>
                    <a:pt x="193" y="104"/>
                  </a:lnTo>
                  <a:lnTo>
                    <a:pt x="191" y="101"/>
                  </a:lnTo>
                  <a:lnTo>
                    <a:pt x="195" y="96"/>
                  </a:lnTo>
                  <a:lnTo>
                    <a:pt x="197" y="91"/>
                  </a:lnTo>
                  <a:lnTo>
                    <a:pt x="198" y="88"/>
                  </a:lnTo>
                  <a:lnTo>
                    <a:pt x="201" y="87"/>
                  </a:lnTo>
                  <a:lnTo>
                    <a:pt x="203" y="88"/>
                  </a:lnTo>
                  <a:lnTo>
                    <a:pt x="207" y="88"/>
                  </a:lnTo>
                  <a:lnTo>
                    <a:pt x="210" y="88"/>
                  </a:lnTo>
                  <a:lnTo>
                    <a:pt x="213" y="85"/>
                  </a:lnTo>
                  <a:lnTo>
                    <a:pt x="216" y="86"/>
                  </a:lnTo>
                  <a:lnTo>
                    <a:pt x="218" y="89"/>
                  </a:lnTo>
                  <a:lnTo>
                    <a:pt x="222" y="93"/>
                  </a:lnTo>
                  <a:lnTo>
                    <a:pt x="226" y="95"/>
                  </a:lnTo>
                  <a:lnTo>
                    <a:pt x="230" y="94"/>
                  </a:lnTo>
                  <a:lnTo>
                    <a:pt x="233" y="94"/>
                  </a:lnTo>
                  <a:lnTo>
                    <a:pt x="236" y="96"/>
                  </a:lnTo>
                  <a:lnTo>
                    <a:pt x="239" y="98"/>
                  </a:lnTo>
                  <a:lnTo>
                    <a:pt x="241" y="98"/>
                  </a:lnTo>
                  <a:lnTo>
                    <a:pt x="244" y="99"/>
                  </a:lnTo>
                  <a:lnTo>
                    <a:pt x="244" y="95"/>
                  </a:lnTo>
                  <a:lnTo>
                    <a:pt x="245" y="91"/>
                  </a:lnTo>
                  <a:lnTo>
                    <a:pt x="243" y="88"/>
                  </a:lnTo>
                  <a:lnTo>
                    <a:pt x="238" y="85"/>
                  </a:lnTo>
                  <a:lnTo>
                    <a:pt x="237" y="80"/>
                  </a:lnTo>
                  <a:lnTo>
                    <a:pt x="237" y="78"/>
                  </a:lnTo>
                  <a:lnTo>
                    <a:pt x="234" y="71"/>
                  </a:lnTo>
                  <a:lnTo>
                    <a:pt x="231" y="68"/>
                  </a:lnTo>
                  <a:lnTo>
                    <a:pt x="229" y="65"/>
                  </a:lnTo>
                  <a:lnTo>
                    <a:pt x="233" y="58"/>
                  </a:lnTo>
                  <a:lnTo>
                    <a:pt x="234" y="53"/>
                  </a:lnTo>
                  <a:lnTo>
                    <a:pt x="234" y="51"/>
                  </a:lnTo>
                  <a:lnTo>
                    <a:pt x="232" y="48"/>
                  </a:lnTo>
                  <a:lnTo>
                    <a:pt x="232" y="40"/>
                  </a:lnTo>
                  <a:lnTo>
                    <a:pt x="230" y="35"/>
                  </a:lnTo>
                  <a:lnTo>
                    <a:pt x="228" y="30"/>
                  </a:lnTo>
                  <a:lnTo>
                    <a:pt x="228" y="26"/>
                  </a:lnTo>
                  <a:lnTo>
                    <a:pt x="227" y="19"/>
                  </a:lnTo>
                  <a:lnTo>
                    <a:pt x="227" y="16"/>
                  </a:lnTo>
                  <a:lnTo>
                    <a:pt x="227" y="13"/>
                  </a:lnTo>
                  <a:lnTo>
                    <a:pt x="227" y="7"/>
                  </a:lnTo>
                  <a:lnTo>
                    <a:pt x="227" y="4"/>
                  </a:lnTo>
                  <a:lnTo>
                    <a:pt x="220" y="1"/>
                  </a:lnTo>
                  <a:lnTo>
                    <a:pt x="220" y="1"/>
                  </a:lnTo>
                  <a:lnTo>
                    <a:pt x="218" y="0"/>
                  </a:lnTo>
                  <a:lnTo>
                    <a:pt x="214" y="3"/>
                  </a:lnTo>
                  <a:lnTo>
                    <a:pt x="207" y="7"/>
                  </a:lnTo>
                  <a:lnTo>
                    <a:pt x="201" y="9"/>
                  </a:lnTo>
                  <a:lnTo>
                    <a:pt x="200" y="11"/>
                  </a:lnTo>
                  <a:lnTo>
                    <a:pt x="199" y="10"/>
                  </a:lnTo>
                  <a:lnTo>
                    <a:pt x="199" y="10"/>
                  </a:lnTo>
                  <a:lnTo>
                    <a:pt x="196" y="11"/>
                  </a:lnTo>
                  <a:lnTo>
                    <a:pt x="188" y="12"/>
                  </a:lnTo>
                  <a:lnTo>
                    <a:pt x="182" y="12"/>
                  </a:lnTo>
                  <a:lnTo>
                    <a:pt x="182" y="16"/>
                  </a:lnTo>
                  <a:lnTo>
                    <a:pt x="178" y="18"/>
                  </a:lnTo>
                  <a:lnTo>
                    <a:pt x="175" y="19"/>
                  </a:lnTo>
                  <a:lnTo>
                    <a:pt x="172" y="18"/>
                  </a:lnTo>
                  <a:lnTo>
                    <a:pt x="171" y="18"/>
                  </a:lnTo>
                  <a:lnTo>
                    <a:pt x="166" y="21"/>
                  </a:lnTo>
                  <a:lnTo>
                    <a:pt x="158" y="25"/>
                  </a:lnTo>
                  <a:lnTo>
                    <a:pt x="158" y="28"/>
                  </a:lnTo>
                  <a:lnTo>
                    <a:pt x="154" y="30"/>
                  </a:lnTo>
                  <a:lnTo>
                    <a:pt x="151" y="33"/>
                  </a:lnTo>
                  <a:lnTo>
                    <a:pt x="149" y="30"/>
                  </a:lnTo>
                  <a:lnTo>
                    <a:pt x="146" y="32"/>
                  </a:lnTo>
                  <a:lnTo>
                    <a:pt x="141" y="34"/>
                  </a:lnTo>
                  <a:lnTo>
                    <a:pt x="138" y="36"/>
                  </a:lnTo>
                  <a:lnTo>
                    <a:pt x="133" y="38"/>
                  </a:lnTo>
                  <a:lnTo>
                    <a:pt x="129" y="40"/>
                  </a:lnTo>
                  <a:lnTo>
                    <a:pt x="129" y="43"/>
                  </a:lnTo>
                  <a:lnTo>
                    <a:pt x="128" y="44"/>
                  </a:lnTo>
                  <a:lnTo>
                    <a:pt x="127" y="42"/>
                  </a:lnTo>
                  <a:lnTo>
                    <a:pt x="126" y="44"/>
                  </a:lnTo>
                  <a:lnTo>
                    <a:pt x="123" y="46"/>
                  </a:lnTo>
                  <a:lnTo>
                    <a:pt x="118" y="48"/>
                  </a:lnTo>
                  <a:lnTo>
                    <a:pt x="115" y="48"/>
                  </a:lnTo>
                  <a:lnTo>
                    <a:pt x="112" y="48"/>
                  </a:lnTo>
                  <a:lnTo>
                    <a:pt x="107" y="48"/>
                  </a:lnTo>
                  <a:lnTo>
                    <a:pt x="100" y="46"/>
                  </a:lnTo>
                  <a:lnTo>
                    <a:pt x="97" y="47"/>
                  </a:lnTo>
                  <a:lnTo>
                    <a:pt x="97" y="48"/>
                  </a:lnTo>
                  <a:lnTo>
                    <a:pt x="97" y="50"/>
                  </a:lnTo>
                  <a:lnTo>
                    <a:pt x="95" y="50"/>
                  </a:lnTo>
                  <a:lnTo>
                    <a:pt x="93" y="51"/>
                  </a:lnTo>
                  <a:lnTo>
                    <a:pt x="90" y="52"/>
                  </a:lnTo>
                  <a:lnTo>
                    <a:pt x="87" y="51"/>
                  </a:lnTo>
                  <a:lnTo>
                    <a:pt x="85" y="51"/>
                  </a:lnTo>
                  <a:lnTo>
                    <a:pt x="82" y="51"/>
                  </a:lnTo>
                  <a:lnTo>
                    <a:pt x="81" y="52"/>
                  </a:lnTo>
                  <a:lnTo>
                    <a:pt x="81" y="53"/>
                  </a:lnTo>
                  <a:lnTo>
                    <a:pt x="81" y="54"/>
                  </a:lnTo>
                  <a:lnTo>
                    <a:pt x="79" y="56"/>
                  </a:lnTo>
                  <a:lnTo>
                    <a:pt x="76" y="58"/>
                  </a:lnTo>
                  <a:lnTo>
                    <a:pt x="76" y="61"/>
                  </a:lnTo>
                  <a:lnTo>
                    <a:pt x="76" y="62"/>
                  </a:lnTo>
                  <a:lnTo>
                    <a:pt x="75" y="65"/>
                  </a:lnTo>
                  <a:lnTo>
                    <a:pt x="68" y="72"/>
                  </a:lnTo>
                  <a:lnTo>
                    <a:pt x="70" y="75"/>
                  </a:lnTo>
                  <a:lnTo>
                    <a:pt x="68" y="78"/>
                  </a:lnTo>
                  <a:lnTo>
                    <a:pt x="64" y="82"/>
                  </a:lnTo>
                  <a:lnTo>
                    <a:pt x="61" y="86"/>
                  </a:lnTo>
                  <a:lnTo>
                    <a:pt x="60" y="87"/>
                  </a:lnTo>
                  <a:lnTo>
                    <a:pt x="57" y="91"/>
                  </a:lnTo>
                  <a:lnTo>
                    <a:pt x="53" y="93"/>
                  </a:lnTo>
                  <a:lnTo>
                    <a:pt x="45" y="94"/>
                  </a:lnTo>
                  <a:lnTo>
                    <a:pt x="39" y="93"/>
                  </a:lnTo>
                  <a:lnTo>
                    <a:pt x="36" y="93"/>
                  </a:lnTo>
                  <a:lnTo>
                    <a:pt x="35" y="92"/>
                  </a:lnTo>
                  <a:lnTo>
                    <a:pt x="34" y="91"/>
                  </a:lnTo>
                  <a:lnTo>
                    <a:pt x="34" y="91"/>
                  </a:lnTo>
                  <a:lnTo>
                    <a:pt x="33" y="94"/>
                  </a:lnTo>
                  <a:lnTo>
                    <a:pt x="30" y="98"/>
                  </a:lnTo>
                  <a:lnTo>
                    <a:pt x="26" y="105"/>
                  </a:lnTo>
                  <a:lnTo>
                    <a:pt x="21" y="112"/>
                  </a:lnTo>
                  <a:lnTo>
                    <a:pt x="19" y="117"/>
                  </a:lnTo>
                  <a:lnTo>
                    <a:pt x="18" y="119"/>
                  </a:lnTo>
                  <a:lnTo>
                    <a:pt x="19" y="121"/>
                  </a:lnTo>
                  <a:lnTo>
                    <a:pt x="19" y="121"/>
                  </a:lnTo>
                  <a:lnTo>
                    <a:pt x="18" y="128"/>
                  </a:lnTo>
                  <a:lnTo>
                    <a:pt x="17" y="135"/>
                  </a:lnTo>
                  <a:lnTo>
                    <a:pt x="16" y="139"/>
                  </a:lnTo>
                  <a:lnTo>
                    <a:pt x="15" y="144"/>
                  </a:lnTo>
                  <a:lnTo>
                    <a:pt x="14" y="148"/>
                  </a:lnTo>
                  <a:lnTo>
                    <a:pt x="14" y="152"/>
                  </a:lnTo>
                  <a:lnTo>
                    <a:pt x="14" y="153"/>
                  </a:lnTo>
                  <a:lnTo>
                    <a:pt x="15" y="156"/>
                  </a:lnTo>
                  <a:lnTo>
                    <a:pt x="16" y="158"/>
                  </a:lnTo>
                  <a:lnTo>
                    <a:pt x="16" y="162"/>
                  </a:lnTo>
                  <a:lnTo>
                    <a:pt x="17" y="168"/>
                  </a:lnTo>
                  <a:lnTo>
                    <a:pt x="18" y="174"/>
                  </a:lnTo>
                  <a:lnTo>
                    <a:pt x="18" y="178"/>
                  </a:lnTo>
                  <a:lnTo>
                    <a:pt x="18" y="178"/>
                  </a:lnTo>
                  <a:lnTo>
                    <a:pt x="18" y="183"/>
                  </a:lnTo>
                  <a:lnTo>
                    <a:pt x="19" y="185"/>
                  </a:lnTo>
                  <a:lnTo>
                    <a:pt x="19" y="186"/>
                  </a:lnTo>
                  <a:lnTo>
                    <a:pt x="16" y="192"/>
                  </a:lnTo>
                  <a:lnTo>
                    <a:pt x="13" y="198"/>
                  </a:lnTo>
                  <a:lnTo>
                    <a:pt x="11" y="200"/>
                  </a:lnTo>
                  <a:lnTo>
                    <a:pt x="11" y="201"/>
                  </a:lnTo>
                  <a:lnTo>
                    <a:pt x="9" y="204"/>
                  </a:lnTo>
                  <a:lnTo>
                    <a:pt x="8" y="208"/>
                  </a:lnTo>
                  <a:lnTo>
                    <a:pt x="6" y="212"/>
                  </a:lnTo>
                  <a:lnTo>
                    <a:pt x="6" y="214"/>
                  </a:lnTo>
                  <a:lnTo>
                    <a:pt x="6" y="217"/>
                  </a:lnTo>
                  <a:lnTo>
                    <a:pt x="6" y="219"/>
                  </a:lnTo>
                  <a:lnTo>
                    <a:pt x="6" y="219"/>
                  </a:lnTo>
                  <a:lnTo>
                    <a:pt x="6" y="220"/>
                  </a:lnTo>
                  <a:lnTo>
                    <a:pt x="6" y="222"/>
                  </a:lnTo>
                  <a:lnTo>
                    <a:pt x="6" y="223"/>
                  </a:lnTo>
                  <a:lnTo>
                    <a:pt x="6" y="234"/>
                  </a:lnTo>
                  <a:lnTo>
                    <a:pt x="6" y="234"/>
                  </a:lnTo>
                  <a:lnTo>
                    <a:pt x="6" y="243"/>
                  </a:lnTo>
                  <a:lnTo>
                    <a:pt x="6" y="246"/>
                  </a:lnTo>
                  <a:lnTo>
                    <a:pt x="6" y="249"/>
                  </a:lnTo>
                  <a:lnTo>
                    <a:pt x="5" y="260"/>
                  </a:lnTo>
                  <a:lnTo>
                    <a:pt x="5" y="263"/>
                  </a:lnTo>
                  <a:lnTo>
                    <a:pt x="3" y="307"/>
                  </a:lnTo>
                  <a:lnTo>
                    <a:pt x="3" y="307"/>
                  </a:lnTo>
                  <a:lnTo>
                    <a:pt x="3" y="309"/>
                  </a:lnTo>
                  <a:lnTo>
                    <a:pt x="0" y="357"/>
                  </a:lnTo>
                  <a:lnTo>
                    <a:pt x="0" y="359"/>
                  </a:lnTo>
                  <a:lnTo>
                    <a:pt x="10" y="400"/>
                  </a:lnTo>
                  <a:lnTo>
                    <a:pt x="13" y="410"/>
                  </a:lnTo>
                  <a:lnTo>
                    <a:pt x="12" y="410"/>
                  </a:lnTo>
                  <a:lnTo>
                    <a:pt x="13" y="413"/>
                  </a:lnTo>
                  <a:lnTo>
                    <a:pt x="14" y="414"/>
                  </a:lnTo>
                  <a:lnTo>
                    <a:pt x="16" y="418"/>
                  </a:lnTo>
                  <a:lnTo>
                    <a:pt x="16" y="419"/>
                  </a:lnTo>
                  <a:lnTo>
                    <a:pt x="22" y="422"/>
                  </a:lnTo>
                  <a:lnTo>
                    <a:pt x="20" y="423"/>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85" name="Google Shape;1585;p59" descr="{&quot;Key&quot;:&quot;kisumu&quot;,&quot;Name&quot;:&quot;Kisumu&quot;,&quot;Value&quot;:73.0,&quot;Formula&quot;:&quot;73&quot;,&quot;Text&quot;:&quot;73&quot;,&quot;OfficeApplication&quot;:1,&quot;HasValue&quot;:true}"/>
            <p:cNvSpPr/>
            <p:nvPr/>
          </p:nvSpPr>
          <p:spPr>
            <a:xfrm>
              <a:off x="1293037" y="3564236"/>
              <a:ext cx="506817" cy="243728"/>
            </a:xfrm>
            <a:custGeom>
              <a:avLst/>
              <a:gdLst/>
              <a:ahLst/>
              <a:cxnLst/>
              <a:rect l="l" t="t" r="r" b="b"/>
              <a:pathLst>
                <a:path w="848" h="407" extrusionOk="0">
                  <a:moveTo>
                    <a:pt x="113" y="36"/>
                  </a:moveTo>
                  <a:lnTo>
                    <a:pt x="112" y="39"/>
                  </a:lnTo>
                  <a:lnTo>
                    <a:pt x="110" y="41"/>
                  </a:lnTo>
                  <a:lnTo>
                    <a:pt x="108" y="43"/>
                  </a:lnTo>
                  <a:lnTo>
                    <a:pt x="108" y="43"/>
                  </a:lnTo>
                  <a:lnTo>
                    <a:pt x="108" y="44"/>
                  </a:lnTo>
                  <a:lnTo>
                    <a:pt x="105" y="45"/>
                  </a:lnTo>
                  <a:lnTo>
                    <a:pt x="100" y="45"/>
                  </a:lnTo>
                  <a:lnTo>
                    <a:pt x="98" y="45"/>
                  </a:lnTo>
                  <a:lnTo>
                    <a:pt x="96" y="47"/>
                  </a:lnTo>
                  <a:lnTo>
                    <a:pt x="90" y="49"/>
                  </a:lnTo>
                  <a:lnTo>
                    <a:pt x="87" y="50"/>
                  </a:lnTo>
                  <a:lnTo>
                    <a:pt x="83" y="50"/>
                  </a:lnTo>
                  <a:lnTo>
                    <a:pt x="77" y="51"/>
                  </a:lnTo>
                  <a:lnTo>
                    <a:pt x="73" y="51"/>
                  </a:lnTo>
                  <a:lnTo>
                    <a:pt x="72" y="53"/>
                  </a:lnTo>
                  <a:lnTo>
                    <a:pt x="72" y="53"/>
                  </a:lnTo>
                  <a:lnTo>
                    <a:pt x="68" y="53"/>
                  </a:lnTo>
                  <a:lnTo>
                    <a:pt x="61" y="57"/>
                  </a:lnTo>
                  <a:lnTo>
                    <a:pt x="56" y="62"/>
                  </a:lnTo>
                  <a:lnTo>
                    <a:pt x="54" y="63"/>
                  </a:lnTo>
                  <a:lnTo>
                    <a:pt x="48" y="64"/>
                  </a:lnTo>
                  <a:lnTo>
                    <a:pt x="46" y="65"/>
                  </a:lnTo>
                  <a:lnTo>
                    <a:pt x="42" y="69"/>
                  </a:lnTo>
                  <a:lnTo>
                    <a:pt x="38" y="72"/>
                  </a:lnTo>
                  <a:lnTo>
                    <a:pt x="33" y="74"/>
                  </a:lnTo>
                  <a:lnTo>
                    <a:pt x="21" y="83"/>
                  </a:lnTo>
                  <a:lnTo>
                    <a:pt x="20" y="82"/>
                  </a:lnTo>
                  <a:lnTo>
                    <a:pt x="18" y="83"/>
                  </a:lnTo>
                  <a:lnTo>
                    <a:pt x="13" y="87"/>
                  </a:lnTo>
                  <a:lnTo>
                    <a:pt x="10" y="89"/>
                  </a:lnTo>
                  <a:lnTo>
                    <a:pt x="10" y="89"/>
                  </a:lnTo>
                  <a:lnTo>
                    <a:pt x="10" y="90"/>
                  </a:lnTo>
                  <a:lnTo>
                    <a:pt x="7" y="92"/>
                  </a:lnTo>
                  <a:lnTo>
                    <a:pt x="7" y="92"/>
                  </a:lnTo>
                  <a:lnTo>
                    <a:pt x="4" y="93"/>
                  </a:lnTo>
                  <a:lnTo>
                    <a:pt x="1" y="96"/>
                  </a:lnTo>
                  <a:lnTo>
                    <a:pt x="0" y="99"/>
                  </a:lnTo>
                  <a:lnTo>
                    <a:pt x="1" y="104"/>
                  </a:lnTo>
                  <a:lnTo>
                    <a:pt x="4" y="110"/>
                  </a:lnTo>
                  <a:lnTo>
                    <a:pt x="4" y="111"/>
                  </a:lnTo>
                  <a:lnTo>
                    <a:pt x="13" y="136"/>
                  </a:lnTo>
                  <a:lnTo>
                    <a:pt x="13" y="137"/>
                  </a:lnTo>
                  <a:lnTo>
                    <a:pt x="14" y="139"/>
                  </a:lnTo>
                  <a:lnTo>
                    <a:pt x="15" y="142"/>
                  </a:lnTo>
                  <a:lnTo>
                    <a:pt x="16" y="142"/>
                  </a:lnTo>
                  <a:lnTo>
                    <a:pt x="17" y="146"/>
                  </a:lnTo>
                  <a:lnTo>
                    <a:pt x="17" y="149"/>
                  </a:lnTo>
                  <a:lnTo>
                    <a:pt x="17" y="150"/>
                  </a:lnTo>
                  <a:lnTo>
                    <a:pt x="17" y="153"/>
                  </a:lnTo>
                  <a:lnTo>
                    <a:pt x="18" y="156"/>
                  </a:lnTo>
                  <a:lnTo>
                    <a:pt x="21" y="164"/>
                  </a:lnTo>
                  <a:lnTo>
                    <a:pt x="23" y="168"/>
                  </a:lnTo>
                  <a:lnTo>
                    <a:pt x="27" y="182"/>
                  </a:lnTo>
                  <a:lnTo>
                    <a:pt x="27" y="183"/>
                  </a:lnTo>
                  <a:lnTo>
                    <a:pt x="28" y="183"/>
                  </a:lnTo>
                  <a:lnTo>
                    <a:pt x="37" y="211"/>
                  </a:lnTo>
                  <a:lnTo>
                    <a:pt x="66" y="296"/>
                  </a:lnTo>
                  <a:lnTo>
                    <a:pt x="66" y="296"/>
                  </a:lnTo>
                  <a:lnTo>
                    <a:pt x="90" y="283"/>
                  </a:lnTo>
                  <a:lnTo>
                    <a:pt x="109" y="272"/>
                  </a:lnTo>
                  <a:lnTo>
                    <a:pt x="130" y="270"/>
                  </a:lnTo>
                  <a:lnTo>
                    <a:pt x="140" y="270"/>
                  </a:lnTo>
                  <a:lnTo>
                    <a:pt x="157" y="269"/>
                  </a:lnTo>
                  <a:lnTo>
                    <a:pt x="168" y="268"/>
                  </a:lnTo>
                  <a:lnTo>
                    <a:pt x="174" y="268"/>
                  </a:lnTo>
                  <a:lnTo>
                    <a:pt x="189" y="267"/>
                  </a:lnTo>
                  <a:lnTo>
                    <a:pt x="192" y="267"/>
                  </a:lnTo>
                  <a:lnTo>
                    <a:pt x="196" y="267"/>
                  </a:lnTo>
                  <a:lnTo>
                    <a:pt x="214" y="265"/>
                  </a:lnTo>
                  <a:lnTo>
                    <a:pt x="234" y="263"/>
                  </a:lnTo>
                  <a:lnTo>
                    <a:pt x="246" y="263"/>
                  </a:lnTo>
                  <a:lnTo>
                    <a:pt x="258" y="262"/>
                  </a:lnTo>
                  <a:lnTo>
                    <a:pt x="266" y="262"/>
                  </a:lnTo>
                  <a:lnTo>
                    <a:pt x="269" y="262"/>
                  </a:lnTo>
                  <a:lnTo>
                    <a:pt x="278" y="266"/>
                  </a:lnTo>
                  <a:lnTo>
                    <a:pt x="278" y="267"/>
                  </a:lnTo>
                  <a:lnTo>
                    <a:pt x="280" y="268"/>
                  </a:lnTo>
                  <a:lnTo>
                    <a:pt x="288" y="273"/>
                  </a:lnTo>
                  <a:lnTo>
                    <a:pt x="298" y="279"/>
                  </a:lnTo>
                  <a:lnTo>
                    <a:pt x="304" y="283"/>
                  </a:lnTo>
                  <a:lnTo>
                    <a:pt x="307" y="284"/>
                  </a:lnTo>
                  <a:lnTo>
                    <a:pt x="313" y="288"/>
                  </a:lnTo>
                  <a:lnTo>
                    <a:pt x="314" y="289"/>
                  </a:lnTo>
                  <a:lnTo>
                    <a:pt x="314" y="289"/>
                  </a:lnTo>
                  <a:lnTo>
                    <a:pt x="314" y="292"/>
                  </a:lnTo>
                  <a:lnTo>
                    <a:pt x="314" y="295"/>
                  </a:lnTo>
                  <a:lnTo>
                    <a:pt x="310" y="298"/>
                  </a:lnTo>
                  <a:lnTo>
                    <a:pt x="308" y="299"/>
                  </a:lnTo>
                  <a:lnTo>
                    <a:pt x="306" y="301"/>
                  </a:lnTo>
                  <a:lnTo>
                    <a:pt x="307" y="303"/>
                  </a:lnTo>
                  <a:lnTo>
                    <a:pt x="308" y="304"/>
                  </a:lnTo>
                  <a:lnTo>
                    <a:pt x="308" y="308"/>
                  </a:lnTo>
                  <a:lnTo>
                    <a:pt x="308" y="313"/>
                  </a:lnTo>
                  <a:lnTo>
                    <a:pt x="310" y="315"/>
                  </a:lnTo>
                  <a:lnTo>
                    <a:pt x="315" y="316"/>
                  </a:lnTo>
                  <a:lnTo>
                    <a:pt x="318" y="317"/>
                  </a:lnTo>
                  <a:lnTo>
                    <a:pt x="319" y="320"/>
                  </a:lnTo>
                  <a:lnTo>
                    <a:pt x="321" y="322"/>
                  </a:lnTo>
                  <a:lnTo>
                    <a:pt x="321" y="325"/>
                  </a:lnTo>
                  <a:lnTo>
                    <a:pt x="321" y="330"/>
                  </a:lnTo>
                  <a:lnTo>
                    <a:pt x="320" y="333"/>
                  </a:lnTo>
                  <a:lnTo>
                    <a:pt x="319" y="338"/>
                  </a:lnTo>
                  <a:lnTo>
                    <a:pt x="316" y="344"/>
                  </a:lnTo>
                  <a:lnTo>
                    <a:pt x="313" y="344"/>
                  </a:lnTo>
                  <a:lnTo>
                    <a:pt x="308" y="344"/>
                  </a:lnTo>
                  <a:lnTo>
                    <a:pt x="302" y="344"/>
                  </a:lnTo>
                  <a:lnTo>
                    <a:pt x="301" y="345"/>
                  </a:lnTo>
                  <a:lnTo>
                    <a:pt x="298" y="345"/>
                  </a:lnTo>
                  <a:lnTo>
                    <a:pt x="297" y="346"/>
                  </a:lnTo>
                  <a:lnTo>
                    <a:pt x="296" y="346"/>
                  </a:lnTo>
                  <a:lnTo>
                    <a:pt x="293" y="347"/>
                  </a:lnTo>
                  <a:lnTo>
                    <a:pt x="288" y="347"/>
                  </a:lnTo>
                  <a:lnTo>
                    <a:pt x="286" y="347"/>
                  </a:lnTo>
                  <a:lnTo>
                    <a:pt x="281" y="345"/>
                  </a:lnTo>
                  <a:lnTo>
                    <a:pt x="277" y="345"/>
                  </a:lnTo>
                  <a:lnTo>
                    <a:pt x="274" y="345"/>
                  </a:lnTo>
                  <a:lnTo>
                    <a:pt x="270" y="342"/>
                  </a:lnTo>
                  <a:lnTo>
                    <a:pt x="265" y="345"/>
                  </a:lnTo>
                  <a:lnTo>
                    <a:pt x="261" y="345"/>
                  </a:lnTo>
                  <a:lnTo>
                    <a:pt x="258" y="344"/>
                  </a:lnTo>
                  <a:lnTo>
                    <a:pt x="253" y="344"/>
                  </a:lnTo>
                  <a:lnTo>
                    <a:pt x="250" y="344"/>
                  </a:lnTo>
                  <a:lnTo>
                    <a:pt x="247" y="347"/>
                  </a:lnTo>
                  <a:lnTo>
                    <a:pt x="243" y="348"/>
                  </a:lnTo>
                  <a:lnTo>
                    <a:pt x="239" y="349"/>
                  </a:lnTo>
                  <a:lnTo>
                    <a:pt x="240" y="354"/>
                  </a:lnTo>
                  <a:lnTo>
                    <a:pt x="243" y="358"/>
                  </a:lnTo>
                  <a:lnTo>
                    <a:pt x="248" y="362"/>
                  </a:lnTo>
                  <a:lnTo>
                    <a:pt x="250" y="369"/>
                  </a:lnTo>
                  <a:lnTo>
                    <a:pt x="255" y="372"/>
                  </a:lnTo>
                  <a:lnTo>
                    <a:pt x="258" y="374"/>
                  </a:lnTo>
                  <a:lnTo>
                    <a:pt x="261" y="378"/>
                  </a:lnTo>
                  <a:lnTo>
                    <a:pt x="264" y="385"/>
                  </a:lnTo>
                  <a:lnTo>
                    <a:pt x="264" y="391"/>
                  </a:lnTo>
                  <a:lnTo>
                    <a:pt x="261" y="395"/>
                  </a:lnTo>
                  <a:lnTo>
                    <a:pt x="258" y="398"/>
                  </a:lnTo>
                  <a:lnTo>
                    <a:pt x="261" y="400"/>
                  </a:lnTo>
                  <a:lnTo>
                    <a:pt x="263" y="400"/>
                  </a:lnTo>
                  <a:lnTo>
                    <a:pt x="266" y="400"/>
                  </a:lnTo>
                  <a:lnTo>
                    <a:pt x="268" y="400"/>
                  </a:lnTo>
                  <a:lnTo>
                    <a:pt x="271" y="401"/>
                  </a:lnTo>
                  <a:lnTo>
                    <a:pt x="274" y="402"/>
                  </a:lnTo>
                  <a:lnTo>
                    <a:pt x="276" y="402"/>
                  </a:lnTo>
                  <a:lnTo>
                    <a:pt x="288" y="404"/>
                  </a:lnTo>
                  <a:lnTo>
                    <a:pt x="294" y="406"/>
                  </a:lnTo>
                  <a:lnTo>
                    <a:pt x="297" y="406"/>
                  </a:lnTo>
                  <a:lnTo>
                    <a:pt x="299" y="407"/>
                  </a:lnTo>
                  <a:lnTo>
                    <a:pt x="301" y="407"/>
                  </a:lnTo>
                  <a:lnTo>
                    <a:pt x="303" y="407"/>
                  </a:lnTo>
                  <a:lnTo>
                    <a:pt x="305" y="404"/>
                  </a:lnTo>
                  <a:lnTo>
                    <a:pt x="304" y="402"/>
                  </a:lnTo>
                  <a:lnTo>
                    <a:pt x="305" y="400"/>
                  </a:lnTo>
                  <a:lnTo>
                    <a:pt x="307" y="397"/>
                  </a:lnTo>
                  <a:lnTo>
                    <a:pt x="308" y="394"/>
                  </a:lnTo>
                  <a:lnTo>
                    <a:pt x="310" y="394"/>
                  </a:lnTo>
                  <a:lnTo>
                    <a:pt x="313" y="393"/>
                  </a:lnTo>
                  <a:lnTo>
                    <a:pt x="316" y="391"/>
                  </a:lnTo>
                  <a:lnTo>
                    <a:pt x="318" y="391"/>
                  </a:lnTo>
                  <a:lnTo>
                    <a:pt x="321" y="391"/>
                  </a:lnTo>
                  <a:lnTo>
                    <a:pt x="324" y="390"/>
                  </a:lnTo>
                  <a:lnTo>
                    <a:pt x="328" y="387"/>
                  </a:lnTo>
                  <a:lnTo>
                    <a:pt x="329" y="385"/>
                  </a:lnTo>
                  <a:lnTo>
                    <a:pt x="334" y="386"/>
                  </a:lnTo>
                  <a:lnTo>
                    <a:pt x="337" y="385"/>
                  </a:lnTo>
                  <a:lnTo>
                    <a:pt x="339" y="383"/>
                  </a:lnTo>
                  <a:lnTo>
                    <a:pt x="341" y="381"/>
                  </a:lnTo>
                  <a:lnTo>
                    <a:pt x="344" y="380"/>
                  </a:lnTo>
                  <a:lnTo>
                    <a:pt x="348" y="380"/>
                  </a:lnTo>
                  <a:lnTo>
                    <a:pt x="352" y="379"/>
                  </a:lnTo>
                  <a:lnTo>
                    <a:pt x="352" y="376"/>
                  </a:lnTo>
                  <a:lnTo>
                    <a:pt x="358" y="371"/>
                  </a:lnTo>
                  <a:lnTo>
                    <a:pt x="362" y="366"/>
                  </a:lnTo>
                  <a:lnTo>
                    <a:pt x="368" y="363"/>
                  </a:lnTo>
                  <a:lnTo>
                    <a:pt x="371" y="361"/>
                  </a:lnTo>
                  <a:lnTo>
                    <a:pt x="373" y="363"/>
                  </a:lnTo>
                  <a:lnTo>
                    <a:pt x="375" y="365"/>
                  </a:lnTo>
                  <a:lnTo>
                    <a:pt x="375" y="365"/>
                  </a:lnTo>
                  <a:lnTo>
                    <a:pt x="375" y="368"/>
                  </a:lnTo>
                  <a:lnTo>
                    <a:pt x="374" y="371"/>
                  </a:lnTo>
                  <a:lnTo>
                    <a:pt x="374" y="371"/>
                  </a:lnTo>
                  <a:lnTo>
                    <a:pt x="374" y="371"/>
                  </a:lnTo>
                  <a:lnTo>
                    <a:pt x="375" y="374"/>
                  </a:lnTo>
                  <a:lnTo>
                    <a:pt x="375" y="374"/>
                  </a:lnTo>
                  <a:lnTo>
                    <a:pt x="376" y="376"/>
                  </a:lnTo>
                  <a:lnTo>
                    <a:pt x="375" y="378"/>
                  </a:lnTo>
                  <a:lnTo>
                    <a:pt x="378" y="378"/>
                  </a:lnTo>
                  <a:lnTo>
                    <a:pt x="380" y="379"/>
                  </a:lnTo>
                  <a:lnTo>
                    <a:pt x="383" y="379"/>
                  </a:lnTo>
                  <a:lnTo>
                    <a:pt x="386" y="380"/>
                  </a:lnTo>
                  <a:lnTo>
                    <a:pt x="388" y="381"/>
                  </a:lnTo>
                  <a:lnTo>
                    <a:pt x="390" y="383"/>
                  </a:lnTo>
                  <a:lnTo>
                    <a:pt x="392" y="383"/>
                  </a:lnTo>
                  <a:lnTo>
                    <a:pt x="397" y="382"/>
                  </a:lnTo>
                  <a:lnTo>
                    <a:pt x="401" y="381"/>
                  </a:lnTo>
                  <a:lnTo>
                    <a:pt x="404" y="381"/>
                  </a:lnTo>
                  <a:lnTo>
                    <a:pt x="407" y="382"/>
                  </a:lnTo>
                  <a:lnTo>
                    <a:pt x="408" y="384"/>
                  </a:lnTo>
                  <a:lnTo>
                    <a:pt x="409" y="384"/>
                  </a:lnTo>
                  <a:lnTo>
                    <a:pt x="412" y="384"/>
                  </a:lnTo>
                  <a:lnTo>
                    <a:pt x="415" y="383"/>
                  </a:lnTo>
                  <a:lnTo>
                    <a:pt x="418" y="383"/>
                  </a:lnTo>
                  <a:lnTo>
                    <a:pt x="421" y="384"/>
                  </a:lnTo>
                  <a:lnTo>
                    <a:pt x="425" y="385"/>
                  </a:lnTo>
                  <a:lnTo>
                    <a:pt x="428" y="385"/>
                  </a:lnTo>
                  <a:lnTo>
                    <a:pt x="430" y="384"/>
                  </a:lnTo>
                  <a:lnTo>
                    <a:pt x="433" y="387"/>
                  </a:lnTo>
                  <a:lnTo>
                    <a:pt x="433" y="388"/>
                  </a:lnTo>
                  <a:lnTo>
                    <a:pt x="434" y="388"/>
                  </a:lnTo>
                  <a:lnTo>
                    <a:pt x="435" y="389"/>
                  </a:lnTo>
                  <a:lnTo>
                    <a:pt x="436" y="390"/>
                  </a:lnTo>
                  <a:lnTo>
                    <a:pt x="437" y="391"/>
                  </a:lnTo>
                  <a:lnTo>
                    <a:pt x="439" y="390"/>
                  </a:lnTo>
                  <a:lnTo>
                    <a:pt x="440" y="387"/>
                  </a:lnTo>
                  <a:lnTo>
                    <a:pt x="443" y="386"/>
                  </a:lnTo>
                  <a:lnTo>
                    <a:pt x="446" y="384"/>
                  </a:lnTo>
                  <a:lnTo>
                    <a:pt x="449" y="383"/>
                  </a:lnTo>
                  <a:lnTo>
                    <a:pt x="452" y="382"/>
                  </a:lnTo>
                  <a:lnTo>
                    <a:pt x="454" y="381"/>
                  </a:lnTo>
                  <a:lnTo>
                    <a:pt x="457" y="380"/>
                  </a:lnTo>
                  <a:lnTo>
                    <a:pt x="459" y="379"/>
                  </a:lnTo>
                  <a:lnTo>
                    <a:pt x="459" y="380"/>
                  </a:lnTo>
                  <a:lnTo>
                    <a:pt x="458" y="383"/>
                  </a:lnTo>
                  <a:lnTo>
                    <a:pt x="457" y="385"/>
                  </a:lnTo>
                  <a:lnTo>
                    <a:pt x="457" y="388"/>
                  </a:lnTo>
                  <a:lnTo>
                    <a:pt x="458" y="391"/>
                  </a:lnTo>
                  <a:lnTo>
                    <a:pt x="458" y="391"/>
                  </a:lnTo>
                  <a:lnTo>
                    <a:pt x="458" y="394"/>
                  </a:lnTo>
                  <a:lnTo>
                    <a:pt x="460" y="395"/>
                  </a:lnTo>
                  <a:lnTo>
                    <a:pt x="463" y="395"/>
                  </a:lnTo>
                  <a:lnTo>
                    <a:pt x="467" y="394"/>
                  </a:lnTo>
                  <a:lnTo>
                    <a:pt x="470" y="394"/>
                  </a:lnTo>
                  <a:lnTo>
                    <a:pt x="470" y="396"/>
                  </a:lnTo>
                  <a:lnTo>
                    <a:pt x="470" y="396"/>
                  </a:lnTo>
                  <a:lnTo>
                    <a:pt x="470" y="396"/>
                  </a:lnTo>
                  <a:lnTo>
                    <a:pt x="470" y="399"/>
                  </a:lnTo>
                  <a:lnTo>
                    <a:pt x="471" y="402"/>
                  </a:lnTo>
                  <a:lnTo>
                    <a:pt x="475" y="403"/>
                  </a:lnTo>
                  <a:lnTo>
                    <a:pt x="478" y="402"/>
                  </a:lnTo>
                  <a:lnTo>
                    <a:pt x="480" y="404"/>
                  </a:lnTo>
                  <a:lnTo>
                    <a:pt x="483" y="404"/>
                  </a:lnTo>
                  <a:lnTo>
                    <a:pt x="488" y="404"/>
                  </a:lnTo>
                  <a:lnTo>
                    <a:pt x="491" y="404"/>
                  </a:lnTo>
                  <a:lnTo>
                    <a:pt x="495" y="404"/>
                  </a:lnTo>
                  <a:lnTo>
                    <a:pt x="498" y="404"/>
                  </a:lnTo>
                  <a:lnTo>
                    <a:pt x="500" y="404"/>
                  </a:lnTo>
                  <a:lnTo>
                    <a:pt x="501" y="402"/>
                  </a:lnTo>
                  <a:lnTo>
                    <a:pt x="503" y="401"/>
                  </a:lnTo>
                  <a:lnTo>
                    <a:pt x="503" y="400"/>
                  </a:lnTo>
                  <a:lnTo>
                    <a:pt x="505" y="400"/>
                  </a:lnTo>
                  <a:lnTo>
                    <a:pt x="507" y="401"/>
                  </a:lnTo>
                  <a:lnTo>
                    <a:pt x="509" y="399"/>
                  </a:lnTo>
                  <a:lnTo>
                    <a:pt x="512" y="399"/>
                  </a:lnTo>
                  <a:lnTo>
                    <a:pt x="518" y="401"/>
                  </a:lnTo>
                  <a:lnTo>
                    <a:pt x="520" y="401"/>
                  </a:lnTo>
                  <a:lnTo>
                    <a:pt x="524" y="401"/>
                  </a:lnTo>
                  <a:lnTo>
                    <a:pt x="525" y="398"/>
                  </a:lnTo>
                  <a:lnTo>
                    <a:pt x="526" y="397"/>
                  </a:lnTo>
                  <a:lnTo>
                    <a:pt x="529" y="396"/>
                  </a:lnTo>
                  <a:lnTo>
                    <a:pt x="531" y="394"/>
                  </a:lnTo>
                  <a:lnTo>
                    <a:pt x="534" y="394"/>
                  </a:lnTo>
                  <a:lnTo>
                    <a:pt x="538" y="394"/>
                  </a:lnTo>
                  <a:lnTo>
                    <a:pt x="539" y="390"/>
                  </a:lnTo>
                  <a:lnTo>
                    <a:pt x="540" y="388"/>
                  </a:lnTo>
                  <a:lnTo>
                    <a:pt x="543" y="387"/>
                  </a:lnTo>
                  <a:lnTo>
                    <a:pt x="544" y="385"/>
                  </a:lnTo>
                  <a:lnTo>
                    <a:pt x="545" y="384"/>
                  </a:lnTo>
                  <a:lnTo>
                    <a:pt x="547" y="381"/>
                  </a:lnTo>
                  <a:lnTo>
                    <a:pt x="547" y="381"/>
                  </a:lnTo>
                  <a:lnTo>
                    <a:pt x="545" y="373"/>
                  </a:lnTo>
                  <a:lnTo>
                    <a:pt x="543" y="364"/>
                  </a:lnTo>
                  <a:lnTo>
                    <a:pt x="544" y="362"/>
                  </a:lnTo>
                  <a:lnTo>
                    <a:pt x="544" y="362"/>
                  </a:lnTo>
                  <a:lnTo>
                    <a:pt x="543" y="359"/>
                  </a:lnTo>
                  <a:lnTo>
                    <a:pt x="543" y="357"/>
                  </a:lnTo>
                  <a:lnTo>
                    <a:pt x="543" y="355"/>
                  </a:lnTo>
                  <a:lnTo>
                    <a:pt x="543" y="354"/>
                  </a:lnTo>
                  <a:lnTo>
                    <a:pt x="544" y="352"/>
                  </a:lnTo>
                  <a:lnTo>
                    <a:pt x="544" y="351"/>
                  </a:lnTo>
                  <a:lnTo>
                    <a:pt x="544" y="349"/>
                  </a:lnTo>
                  <a:lnTo>
                    <a:pt x="542" y="348"/>
                  </a:lnTo>
                  <a:lnTo>
                    <a:pt x="542" y="345"/>
                  </a:lnTo>
                  <a:lnTo>
                    <a:pt x="542" y="343"/>
                  </a:lnTo>
                  <a:lnTo>
                    <a:pt x="542" y="339"/>
                  </a:lnTo>
                  <a:lnTo>
                    <a:pt x="543" y="336"/>
                  </a:lnTo>
                  <a:lnTo>
                    <a:pt x="544" y="334"/>
                  </a:lnTo>
                  <a:lnTo>
                    <a:pt x="544" y="332"/>
                  </a:lnTo>
                  <a:lnTo>
                    <a:pt x="544" y="331"/>
                  </a:lnTo>
                  <a:lnTo>
                    <a:pt x="544" y="329"/>
                  </a:lnTo>
                  <a:lnTo>
                    <a:pt x="546" y="327"/>
                  </a:lnTo>
                  <a:lnTo>
                    <a:pt x="549" y="325"/>
                  </a:lnTo>
                  <a:lnTo>
                    <a:pt x="552" y="323"/>
                  </a:lnTo>
                  <a:lnTo>
                    <a:pt x="555" y="322"/>
                  </a:lnTo>
                  <a:lnTo>
                    <a:pt x="559" y="320"/>
                  </a:lnTo>
                  <a:lnTo>
                    <a:pt x="562" y="317"/>
                  </a:lnTo>
                  <a:lnTo>
                    <a:pt x="563" y="316"/>
                  </a:lnTo>
                  <a:lnTo>
                    <a:pt x="566" y="313"/>
                  </a:lnTo>
                  <a:lnTo>
                    <a:pt x="568" y="313"/>
                  </a:lnTo>
                  <a:lnTo>
                    <a:pt x="569" y="311"/>
                  </a:lnTo>
                  <a:lnTo>
                    <a:pt x="574" y="305"/>
                  </a:lnTo>
                  <a:lnTo>
                    <a:pt x="577" y="303"/>
                  </a:lnTo>
                  <a:lnTo>
                    <a:pt x="581" y="296"/>
                  </a:lnTo>
                  <a:lnTo>
                    <a:pt x="583" y="288"/>
                  </a:lnTo>
                  <a:lnTo>
                    <a:pt x="583" y="282"/>
                  </a:lnTo>
                  <a:lnTo>
                    <a:pt x="583" y="282"/>
                  </a:lnTo>
                  <a:lnTo>
                    <a:pt x="586" y="281"/>
                  </a:lnTo>
                  <a:lnTo>
                    <a:pt x="586" y="279"/>
                  </a:lnTo>
                  <a:lnTo>
                    <a:pt x="587" y="276"/>
                  </a:lnTo>
                  <a:lnTo>
                    <a:pt x="587" y="273"/>
                  </a:lnTo>
                  <a:lnTo>
                    <a:pt x="588" y="271"/>
                  </a:lnTo>
                  <a:lnTo>
                    <a:pt x="588" y="268"/>
                  </a:lnTo>
                  <a:lnTo>
                    <a:pt x="588" y="264"/>
                  </a:lnTo>
                  <a:lnTo>
                    <a:pt x="589" y="260"/>
                  </a:lnTo>
                  <a:lnTo>
                    <a:pt x="589" y="255"/>
                  </a:lnTo>
                  <a:lnTo>
                    <a:pt x="589" y="252"/>
                  </a:lnTo>
                  <a:lnTo>
                    <a:pt x="589" y="247"/>
                  </a:lnTo>
                  <a:lnTo>
                    <a:pt x="589" y="240"/>
                  </a:lnTo>
                  <a:lnTo>
                    <a:pt x="589" y="237"/>
                  </a:lnTo>
                  <a:lnTo>
                    <a:pt x="589" y="234"/>
                  </a:lnTo>
                  <a:lnTo>
                    <a:pt x="589" y="231"/>
                  </a:lnTo>
                  <a:lnTo>
                    <a:pt x="591" y="226"/>
                  </a:lnTo>
                  <a:lnTo>
                    <a:pt x="592" y="223"/>
                  </a:lnTo>
                  <a:lnTo>
                    <a:pt x="593" y="222"/>
                  </a:lnTo>
                  <a:lnTo>
                    <a:pt x="595" y="220"/>
                  </a:lnTo>
                  <a:lnTo>
                    <a:pt x="598" y="217"/>
                  </a:lnTo>
                  <a:lnTo>
                    <a:pt x="599" y="215"/>
                  </a:lnTo>
                  <a:lnTo>
                    <a:pt x="599" y="215"/>
                  </a:lnTo>
                  <a:lnTo>
                    <a:pt x="602" y="213"/>
                  </a:lnTo>
                  <a:lnTo>
                    <a:pt x="605" y="213"/>
                  </a:lnTo>
                  <a:lnTo>
                    <a:pt x="605" y="213"/>
                  </a:lnTo>
                  <a:lnTo>
                    <a:pt x="612" y="211"/>
                  </a:lnTo>
                  <a:lnTo>
                    <a:pt x="619" y="210"/>
                  </a:lnTo>
                  <a:lnTo>
                    <a:pt x="629" y="207"/>
                  </a:lnTo>
                  <a:lnTo>
                    <a:pt x="629" y="207"/>
                  </a:lnTo>
                  <a:lnTo>
                    <a:pt x="646" y="174"/>
                  </a:lnTo>
                  <a:lnTo>
                    <a:pt x="650" y="167"/>
                  </a:lnTo>
                  <a:lnTo>
                    <a:pt x="650" y="167"/>
                  </a:lnTo>
                  <a:lnTo>
                    <a:pt x="652" y="167"/>
                  </a:lnTo>
                  <a:lnTo>
                    <a:pt x="655" y="167"/>
                  </a:lnTo>
                  <a:lnTo>
                    <a:pt x="658" y="169"/>
                  </a:lnTo>
                  <a:lnTo>
                    <a:pt x="660" y="172"/>
                  </a:lnTo>
                  <a:lnTo>
                    <a:pt x="661" y="173"/>
                  </a:lnTo>
                  <a:lnTo>
                    <a:pt x="662" y="173"/>
                  </a:lnTo>
                  <a:lnTo>
                    <a:pt x="663" y="173"/>
                  </a:lnTo>
                  <a:lnTo>
                    <a:pt x="667" y="173"/>
                  </a:lnTo>
                  <a:lnTo>
                    <a:pt x="670" y="173"/>
                  </a:lnTo>
                  <a:lnTo>
                    <a:pt x="673" y="174"/>
                  </a:lnTo>
                  <a:lnTo>
                    <a:pt x="679" y="176"/>
                  </a:lnTo>
                  <a:lnTo>
                    <a:pt x="684" y="174"/>
                  </a:lnTo>
                  <a:lnTo>
                    <a:pt x="685" y="173"/>
                  </a:lnTo>
                  <a:lnTo>
                    <a:pt x="685" y="174"/>
                  </a:lnTo>
                  <a:lnTo>
                    <a:pt x="686" y="175"/>
                  </a:lnTo>
                  <a:lnTo>
                    <a:pt x="687" y="174"/>
                  </a:lnTo>
                  <a:lnTo>
                    <a:pt x="687" y="174"/>
                  </a:lnTo>
                  <a:lnTo>
                    <a:pt x="690" y="174"/>
                  </a:lnTo>
                  <a:lnTo>
                    <a:pt x="695" y="173"/>
                  </a:lnTo>
                  <a:lnTo>
                    <a:pt x="695" y="173"/>
                  </a:lnTo>
                  <a:lnTo>
                    <a:pt x="700" y="174"/>
                  </a:lnTo>
                  <a:lnTo>
                    <a:pt x="702" y="173"/>
                  </a:lnTo>
                  <a:lnTo>
                    <a:pt x="702" y="173"/>
                  </a:lnTo>
                  <a:lnTo>
                    <a:pt x="703" y="173"/>
                  </a:lnTo>
                  <a:lnTo>
                    <a:pt x="703" y="171"/>
                  </a:lnTo>
                  <a:lnTo>
                    <a:pt x="706" y="172"/>
                  </a:lnTo>
                  <a:lnTo>
                    <a:pt x="708" y="173"/>
                  </a:lnTo>
                  <a:lnTo>
                    <a:pt x="710" y="173"/>
                  </a:lnTo>
                  <a:lnTo>
                    <a:pt x="710" y="173"/>
                  </a:lnTo>
                  <a:lnTo>
                    <a:pt x="711" y="173"/>
                  </a:lnTo>
                  <a:lnTo>
                    <a:pt x="712" y="173"/>
                  </a:lnTo>
                  <a:lnTo>
                    <a:pt x="714" y="173"/>
                  </a:lnTo>
                  <a:lnTo>
                    <a:pt x="715" y="174"/>
                  </a:lnTo>
                  <a:lnTo>
                    <a:pt x="716" y="174"/>
                  </a:lnTo>
                  <a:lnTo>
                    <a:pt x="719" y="176"/>
                  </a:lnTo>
                  <a:lnTo>
                    <a:pt x="723" y="181"/>
                  </a:lnTo>
                  <a:lnTo>
                    <a:pt x="730" y="183"/>
                  </a:lnTo>
                  <a:lnTo>
                    <a:pt x="731" y="187"/>
                  </a:lnTo>
                  <a:lnTo>
                    <a:pt x="734" y="192"/>
                  </a:lnTo>
                  <a:lnTo>
                    <a:pt x="732" y="193"/>
                  </a:lnTo>
                  <a:lnTo>
                    <a:pt x="733" y="196"/>
                  </a:lnTo>
                  <a:lnTo>
                    <a:pt x="733" y="197"/>
                  </a:lnTo>
                  <a:lnTo>
                    <a:pt x="734" y="200"/>
                  </a:lnTo>
                  <a:lnTo>
                    <a:pt x="734" y="202"/>
                  </a:lnTo>
                  <a:lnTo>
                    <a:pt x="737" y="202"/>
                  </a:lnTo>
                  <a:lnTo>
                    <a:pt x="738" y="202"/>
                  </a:lnTo>
                  <a:lnTo>
                    <a:pt x="741" y="203"/>
                  </a:lnTo>
                  <a:lnTo>
                    <a:pt x="742" y="203"/>
                  </a:lnTo>
                  <a:lnTo>
                    <a:pt x="746" y="202"/>
                  </a:lnTo>
                  <a:lnTo>
                    <a:pt x="749" y="201"/>
                  </a:lnTo>
                  <a:lnTo>
                    <a:pt x="750" y="202"/>
                  </a:lnTo>
                  <a:lnTo>
                    <a:pt x="751" y="204"/>
                  </a:lnTo>
                  <a:lnTo>
                    <a:pt x="751" y="205"/>
                  </a:lnTo>
                  <a:lnTo>
                    <a:pt x="753" y="205"/>
                  </a:lnTo>
                  <a:lnTo>
                    <a:pt x="753" y="205"/>
                  </a:lnTo>
                  <a:lnTo>
                    <a:pt x="756" y="208"/>
                  </a:lnTo>
                  <a:lnTo>
                    <a:pt x="760" y="209"/>
                  </a:lnTo>
                  <a:lnTo>
                    <a:pt x="761" y="211"/>
                  </a:lnTo>
                  <a:lnTo>
                    <a:pt x="761" y="213"/>
                  </a:lnTo>
                  <a:lnTo>
                    <a:pt x="761" y="213"/>
                  </a:lnTo>
                  <a:lnTo>
                    <a:pt x="762" y="216"/>
                  </a:lnTo>
                  <a:lnTo>
                    <a:pt x="763" y="218"/>
                  </a:lnTo>
                  <a:lnTo>
                    <a:pt x="766" y="221"/>
                  </a:lnTo>
                  <a:lnTo>
                    <a:pt x="767" y="222"/>
                  </a:lnTo>
                  <a:lnTo>
                    <a:pt x="767" y="223"/>
                  </a:lnTo>
                  <a:lnTo>
                    <a:pt x="769" y="223"/>
                  </a:lnTo>
                  <a:lnTo>
                    <a:pt x="772" y="225"/>
                  </a:lnTo>
                  <a:lnTo>
                    <a:pt x="774" y="225"/>
                  </a:lnTo>
                  <a:lnTo>
                    <a:pt x="774" y="225"/>
                  </a:lnTo>
                  <a:lnTo>
                    <a:pt x="775" y="225"/>
                  </a:lnTo>
                  <a:lnTo>
                    <a:pt x="774" y="231"/>
                  </a:lnTo>
                  <a:lnTo>
                    <a:pt x="775" y="235"/>
                  </a:lnTo>
                  <a:lnTo>
                    <a:pt x="775" y="236"/>
                  </a:lnTo>
                  <a:lnTo>
                    <a:pt x="779" y="239"/>
                  </a:lnTo>
                  <a:lnTo>
                    <a:pt x="780" y="240"/>
                  </a:lnTo>
                  <a:lnTo>
                    <a:pt x="786" y="242"/>
                  </a:lnTo>
                  <a:lnTo>
                    <a:pt x="790" y="242"/>
                  </a:lnTo>
                  <a:lnTo>
                    <a:pt x="793" y="242"/>
                  </a:lnTo>
                  <a:lnTo>
                    <a:pt x="793" y="242"/>
                  </a:lnTo>
                  <a:lnTo>
                    <a:pt x="793" y="242"/>
                  </a:lnTo>
                  <a:lnTo>
                    <a:pt x="802" y="242"/>
                  </a:lnTo>
                  <a:lnTo>
                    <a:pt x="804" y="242"/>
                  </a:lnTo>
                  <a:lnTo>
                    <a:pt x="805" y="243"/>
                  </a:lnTo>
                  <a:lnTo>
                    <a:pt x="810" y="241"/>
                  </a:lnTo>
                  <a:lnTo>
                    <a:pt x="812" y="242"/>
                  </a:lnTo>
                  <a:lnTo>
                    <a:pt x="815" y="242"/>
                  </a:lnTo>
                  <a:lnTo>
                    <a:pt x="818" y="244"/>
                  </a:lnTo>
                  <a:lnTo>
                    <a:pt x="821" y="247"/>
                  </a:lnTo>
                  <a:lnTo>
                    <a:pt x="821" y="247"/>
                  </a:lnTo>
                  <a:lnTo>
                    <a:pt x="822" y="248"/>
                  </a:lnTo>
                  <a:lnTo>
                    <a:pt x="825" y="249"/>
                  </a:lnTo>
                  <a:lnTo>
                    <a:pt x="826" y="250"/>
                  </a:lnTo>
                  <a:lnTo>
                    <a:pt x="828" y="248"/>
                  </a:lnTo>
                  <a:lnTo>
                    <a:pt x="830" y="247"/>
                  </a:lnTo>
                  <a:lnTo>
                    <a:pt x="838" y="244"/>
                  </a:lnTo>
                  <a:lnTo>
                    <a:pt x="843" y="242"/>
                  </a:lnTo>
                  <a:lnTo>
                    <a:pt x="848" y="240"/>
                  </a:lnTo>
                  <a:lnTo>
                    <a:pt x="848" y="239"/>
                  </a:lnTo>
                  <a:lnTo>
                    <a:pt x="845" y="230"/>
                  </a:lnTo>
                  <a:lnTo>
                    <a:pt x="842" y="215"/>
                  </a:lnTo>
                  <a:lnTo>
                    <a:pt x="841" y="212"/>
                  </a:lnTo>
                  <a:lnTo>
                    <a:pt x="841" y="212"/>
                  </a:lnTo>
                  <a:lnTo>
                    <a:pt x="840" y="211"/>
                  </a:lnTo>
                  <a:lnTo>
                    <a:pt x="840" y="209"/>
                  </a:lnTo>
                  <a:lnTo>
                    <a:pt x="839" y="206"/>
                  </a:lnTo>
                  <a:lnTo>
                    <a:pt x="837" y="201"/>
                  </a:lnTo>
                  <a:lnTo>
                    <a:pt x="836" y="196"/>
                  </a:lnTo>
                  <a:lnTo>
                    <a:pt x="836" y="191"/>
                  </a:lnTo>
                  <a:lnTo>
                    <a:pt x="836" y="190"/>
                  </a:lnTo>
                  <a:lnTo>
                    <a:pt x="836" y="186"/>
                  </a:lnTo>
                  <a:lnTo>
                    <a:pt x="838" y="184"/>
                  </a:lnTo>
                  <a:lnTo>
                    <a:pt x="833" y="184"/>
                  </a:lnTo>
                  <a:lnTo>
                    <a:pt x="833" y="182"/>
                  </a:lnTo>
                  <a:lnTo>
                    <a:pt x="807" y="182"/>
                  </a:lnTo>
                  <a:lnTo>
                    <a:pt x="804" y="178"/>
                  </a:lnTo>
                  <a:lnTo>
                    <a:pt x="803" y="179"/>
                  </a:lnTo>
                  <a:lnTo>
                    <a:pt x="791" y="157"/>
                  </a:lnTo>
                  <a:lnTo>
                    <a:pt x="784" y="164"/>
                  </a:lnTo>
                  <a:lnTo>
                    <a:pt x="783" y="163"/>
                  </a:lnTo>
                  <a:lnTo>
                    <a:pt x="769" y="135"/>
                  </a:lnTo>
                  <a:lnTo>
                    <a:pt x="753" y="134"/>
                  </a:lnTo>
                  <a:lnTo>
                    <a:pt x="753" y="132"/>
                  </a:lnTo>
                  <a:lnTo>
                    <a:pt x="751" y="132"/>
                  </a:lnTo>
                  <a:lnTo>
                    <a:pt x="749" y="132"/>
                  </a:lnTo>
                  <a:lnTo>
                    <a:pt x="742" y="123"/>
                  </a:lnTo>
                  <a:lnTo>
                    <a:pt x="741" y="120"/>
                  </a:lnTo>
                  <a:lnTo>
                    <a:pt x="742" y="119"/>
                  </a:lnTo>
                  <a:lnTo>
                    <a:pt x="743" y="119"/>
                  </a:lnTo>
                  <a:lnTo>
                    <a:pt x="743" y="119"/>
                  </a:lnTo>
                  <a:lnTo>
                    <a:pt x="743" y="114"/>
                  </a:lnTo>
                  <a:lnTo>
                    <a:pt x="743" y="114"/>
                  </a:lnTo>
                  <a:lnTo>
                    <a:pt x="742" y="110"/>
                  </a:lnTo>
                  <a:lnTo>
                    <a:pt x="741" y="102"/>
                  </a:lnTo>
                  <a:lnTo>
                    <a:pt x="741" y="101"/>
                  </a:lnTo>
                  <a:lnTo>
                    <a:pt x="743" y="99"/>
                  </a:lnTo>
                  <a:lnTo>
                    <a:pt x="743" y="84"/>
                  </a:lnTo>
                  <a:lnTo>
                    <a:pt x="741" y="84"/>
                  </a:lnTo>
                  <a:lnTo>
                    <a:pt x="741" y="78"/>
                  </a:lnTo>
                  <a:lnTo>
                    <a:pt x="740" y="73"/>
                  </a:lnTo>
                  <a:lnTo>
                    <a:pt x="739" y="69"/>
                  </a:lnTo>
                  <a:lnTo>
                    <a:pt x="739" y="62"/>
                  </a:lnTo>
                  <a:lnTo>
                    <a:pt x="737" y="57"/>
                  </a:lnTo>
                  <a:lnTo>
                    <a:pt x="734" y="54"/>
                  </a:lnTo>
                  <a:lnTo>
                    <a:pt x="734" y="54"/>
                  </a:lnTo>
                  <a:lnTo>
                    <a:pt x="733" y="53"/>
                  </a:lnTo>
                  <a:lnTo>
                    <a:pt x="733" y="53"/>
                  </a:lnTo>
                  <a:lnTo>
                    <a:pt x="730" y="51"/>
                  </a:lnTo>
                  <a:lnTo>
                    <a:pt x="725" y="49"/>
                  </a:lnTo>
                  <a:lnTo>
                    <a:pt x="719" y="47"/>
                  </a:lnTo>
                  <a:lnTo>
                    <a:pt x="715" y="47"/>
                  </a:lnTo>
                  <a:lnTo>
                    <a:pt x="711" y="45"/>
                  </a:lnTo>
                  <a:lnTo>
                    <a:pt x="710" y="45"/>
                  </a:lnTo>
                  <a:lnTo>
                    <a:pt x="708" y="46"/>
                  </a:lnTo>
                  <a:lnTo>
                    <a:pt x="707" y="47"/>
                  </a:lnTo>
                  <a:lnTo>
                    <a:pt x="706" y="47"/>
                  </a:lnTo>
                  <a:lnTo>
                    <a:pt x="700" y="47"/>
                  </a:lnTo>
                  <a:lnTo>
                    <a:pt x="700" y="47"/>
                  </a:lnTo>
                  <a:lnTo>
                    <a:pt x="700" y="47"/>
                  </a:lnTo>
                  <a:lnTo>
                    <a:pt x="694" y="50"/>
                  </a:lnTo>
                  <a:lnTo>
                    <a:pt x="689" y="51"/>
                  </a:lnTo>
                  <a:lnTo>
                    <a:pt x="683" y="50"/>
                  </a:lnTo>
                  <a:lnTo>
                    <a:pt x="682" y="51"/>
                  </a:lnTo>
                  <a:lnTo>
                    <a:pt x="681" y="52"/>
                  </a:lnTo>
                  <a:lnTo>
                    <a:pt x="680" y="53"/>
                  </a:lnTo>
                  <a:lnTo>
                    <a:pt x="679" y="54"/>
                  </a:lnTo>
                  <a:lnTo>
                    <a:pt x="677" y="55"/>
                  </a:lnTo>
                  <a:lnTo>
                    <a:pt x="674" y="56"/>
                  </a:lnTo>
                  <a:lnTo>
                    <a:pt x="674" y="56"/>
                  </a:lnTo>
                  <a:lnTo>
                    <a:pt x="674" y="56"/>
                  </a:lnTo>
                  <a:lnTo>
                    <a:pt x="672" y="55"/>
                  </a:lnTo>
                  <a:lnTo>
                    <a:pt x="672" y="55"/>
                  </a:lnTo>
                  <a:lnTo>
                    <a:pt x="669" y="52"/>
                  </a:lnTo>
                  <a:lnTo>
                    <a:pt x="668" y="51"/>
                  </a:lnTo>
                  <a:lnTo>
                    <a:pt x="665" y="49"/>
                  </a:lnTo>
                  <a:lnTo>
                    <a:pt x="661" y="47"/>
                  </a:lnTo>
                  <a:lnTo>
                    <a:pt x="657" y="45"/>
                  </a:lnTo>
                  <a:lnTo>
                    <a:pt x="647" y="37"/>
                  </a:lnTo>
                  <a:lnTo>
                    <a:pt x="638" y="31"/>
                  </a:lnTo>
                  <a:lnTo>
                    <a:pt x="634" y="26"/>
                  </a:lnTo>
                  <a:lnTo>
                    <a:pt x="630" y="24"/>
                  </a:lnTo>
                  <a:lnTo>
                    <a:pt x="629" y="27"/>
                  </a:lnTo>
                  <a:lnTo>
                    <a:pt x="629" y="31"/>
                  </a:lnTo>
                  <a:lnTo>
                    <a:pt x="629" y="36"/>
                  </a:lnTo>
                  <a:lnTo>
                    <a:pt x="629" y="40"/>
                  </a:lnTo>
                  <a:lnTo>
                    <a:pt x="628" y="42"/>
                  </a:lnTo>
                  <a:lnTo>
                    <a:pt x="627" y="46"/>
                  </a:lnTo>
                  <a:lnTo>
                    <a:pt x="625" y="51"/>
                  </a:lnTo>
                  <a:lnTo>
                    <a:pt x="622" y="53"/>
                  </a:lnTo>
                  <a:lnTo>
                    <a:pt x="621" y="56"/>
                  </a:lnTo>
                  <a:lnTo>
                    <a:pt x="620" y="58"/>
                  </a:lnTo>
                  <a:lnTo>
                    <a:pt x="618" y="61"/>
                  </a:lnTo>
                  <a:lnTo>
                    <a:pt x="617" y="62"/>
                  </a:lnTo>
                  <a:lnTo>
                    <a:pt x="615" y="64"/>
                  </a:lnTo>
                  <a:lnTo>
                    <a:pt x="611" y="66"/>
                  </a:lnTo>
                  <a:lnTo>
                    <a:pt x="608" y="68"/>
                  </a:lnTo>
                  <a:lnTo>
                    <a:pt x="608" y="69"/>
                  </a:lnTo>
                  <a:lnTo>
                    <a:pt x="605" y="71"/>
                  </a:lnTo>
                  <a:lnTo>
                    <a:pt x="603" y="74"/>
                  </a:lnTo>
                  <a:lnTo>
                    <a:pt x="601" y="76"/>
                  </a:lnTo>
                  <a:lnTo>
                    <a:pt x="599" y="75"/>
                  </a:lnTo>
                  <a:lnTo>
                    <a:pt x="598" y="78"/>
                  </a:lnTo>
                  <a:lnTo>
                    <a:pt x="596" y="81"/>
                  </a:lnTo>
                  <a:lnTo>
                    <a:pt x="596" y="82"/>
                  </a:lnTo>
                  <a:lnTo>
                    <a:pt x="594" y="78"/>
                  </a:lnTo>
                  <a:lnTo>
                    <a:pt x="593" y="74"/>
                  </a:lnTo>
                  <a:lnTo>
                    <a:pt x="593" y="74"/>
                  </a:lnTo>
                  <a:lnTo>
                    <a:pt x="590" y="71"/>
                  </a:lnTo>
                  <a:lnTo>
                    <a:pt x="589" y="71"/>
                  </a:lnTo>
                  <a:lnTo>
                    <a:pt x="588" y="71"/>
                  </a:lnTo>
                  <a:lnTo>
                    <a:pt x="544" y="71"/>
                  </a:lnTo>
                  <a:lnTo>
                    <a:pt x="543" y="71"/>
                  </a:lnTo>
                  <a:lnTo>
                    <a:pt x="544" y="47"/>
                  </a:lnTo>
                  <a:lnTo>
                    <a:pt x="535" y="43"/>
                  </a:lnTo>
                  <a:lnTo>
                    <a:pt x="535" y="43"/>
                  </a:lnTo>
                  <a:lnTo>
                    <a:pt x="531" y="42"/>
                  </a:lnTo>
                  <a:lnTo>
                    <a:pt x="529" y="42"/>
                  </a:lnTo>
                  <a:lnTo>
                    <a:pt x="526" y="42"/>
                  </a:lnTo>
                  <a:lnTo>
                    <a:pt x="526" y="42"/>
                  </a:lnTo>
                  <a:lnTo>
                    <a:pt x="525" y="43"/>
                  </a:lnTo>
                  <a:lnTo>
                    <a:pt x="525" y="43"/>
                  </a:lnTo>
                  <a:lnTo>
                    <a:pt x="522" y="43"/>
                  </a:lnTo>
                  <a:lnTo>
                    <a:pt x="519" y="43"/>
                  </a:lnTo>
                  <a:lnTo>
                    <a:pt x="518" y="43"/>
                  </a:lnTo>
                  <a:lnTo>
                    <a:pt x="516" y="44"/>
                  </a:lnTo>
                  <a:lnTo>
                    <a:pt x="513" y="46"/>
                  </a:lnTo>
                  <a:lnTo>
                    <a:pt x="510" y="46"/>
                  </a:lnTo>
                  <a:lnTo>
                    <a:pt x="508" y="48"/>
                  </a:lnTo>
                  <a:lnTo>
                    <a:pt x="506" y="50"/>
                  </a:lnTo>
                  <a:lnTo>
                    <a:pt x="503" y="51"/>
                  </a:lnTo>
                  <a:lnTo>
                    <a:pt x="501" y="48"/>
                  </a:lnTo>
                  <a:lnTo>
                    <a:pt x="500" y="46"/>
                  </a:lnTo>
                  <a:lnTo>
                    <a:pt x="498" y="43"/>
                  </a:lnTo>
                  <a:lnTo>
                    <a:pt x="497" y="43"/>
                  </a:lnTo>
                  <a:lnTo>
                    <a:pt x="494" y="43"/>
                  </a:lnTo>
                  <a:lnTo>
                    <a:pt x="493" y="45"/>
                  </a:lnTo>
                  <a:lnTo>
                    <a:pt x="493" y="45"/>
                  </a:lnTo>
                  <a:lnTo>
                    <a:pt x="493" y="46"/>
                  </a:lnTo>
                  <a:lnTo>
                    <a:pt x="492" y="46"/>
                  </a:lnTo>
                  <a:lnTo>
                    <a:pt x="490" y="47"/>
                  </a:lnTo>
                  <a:lnTo>
                    <a:pt x="489" y="51"/>
                  </a:lnTo>
                  <a:lnTo>
                    <a:pt x="485" y="52"/>
                  </a:lnTo>
                  <a:lnTo>
                    <a:pt x="483" y="52"/>
                  </a:lnTo>
                  <a:lnTo>
                    <a:pt x="480" y="53"/>
                  </a:lnTo>
                  <a:lnTo>
                    <a:pt x="478" y="54"/>
                  </a:lnTo>
                  <a:lnTo>
                    <a:pt x="477" y="54"/>
                  </a:lnTo>
                  <a:lnTo>
                    <a:pt x="474" y="54"/>
                  </a:lnTo>
                  <a:lnTo>
                    <a:pt x="470" y="54"/>
                  </a:lnTo>
                  <a:lnTo>
                    <a:pt x="466" y="54"/>
                  </a:lnTo>
                  <a:lnTo>
                    <a:pt x="463" y="53"/>
                  </a:lnTo>
                  <a:lnTo>
                    <a:pt x="463" y="51"/>
                  </a:lnTo>
                  <a:lnTo>
                    <a:pt x="464" y="49"/>
                  </a:lnTo>
                  <a:lnTo>
                    <a:pt x="467" y="45"/>
                  </a:lnTo>
                  <a:lnTo>
                    <a:pt x="463" y="45"/>
                  </a:lnTo>
                  <a:lnTo>
                    <a:pt x="460" y="46"/>
                  </a:lnTo>
                  <a:lnTo>
                    <a:pt x="457" y="47"/>
                  </a:lnTo>
                  <a:lnTo>
                    <a:pt x="455" y="47"/>
                  </a:lnTo>
                  <a:lnTo>
                    <a:pt x="453" y="47"/>
                  </a:lnTo>
                  <a:lnTo>
                    <a:pt x="448" y="46"/>
                  </a:lnTo>
                  <a:lnTo>
                    <a:pt x="444" y="45"/>
                  </a:lnTo>
                  <a:lnTo>
                    <a:pt x="439" y="45"/>
                  </a:lnTo>
                  <a:lnTo>
                    <a:pt x="438" y="45"/>
                  </a:lnTo>
                  <a:lnTo>
                    <a:pt x="436" y="45"/>
                  </a:lnTo>
                  <a:lnTo>
                    <a:pt x="434" y="45"/>
                  </a:lnTo>
                  <a:lnTo>
                    <a:pt x="433" y="45"/>
                  </a:lnTo>
                  <a:lnTo>
                    <a:pt x="430" y="45"/>
                  </a:lnTo>
                  <a:lnTo>
                    <a:pt x="427" y="46"/>
                  </a:lnTo>
                  <a:lnTo>
                    <a:pt x="423" y="46"/>
                  </a:lnTo>
                  <a:lnTo>
                    <a:pt x="418" y="47"/>
                  </a:lnTo>
                  <a:lnTo>
                    <a:pt x="416" y="47"/>
                  </a:lnTo>
                  <a:lnTo>
                    <a:pt x="412" y="47"/>
                  </a:lnTo>
                  <a:lnTo>
                    <a:pt x="412" y="47"/>
                  </a:lnTo>
                  <a:lnTo>
                    <a:pt x="403" y="47"/>
                  </a:lnTo>
                  <a:lnTo>
                    <a:pt x="402" y="47"/>
                  </a:lnTo>
                  <a:lnTo>
                    <a:pt x="398" y="47"/>
                  </a:lnTo>
                  <a:lnTo>
                    <a:pt x="393" y="47"/>
                  </a:lnTo>
                  <a:lnTo>
                    <a:pt x="388" y="46"/>
                  </a:lnTo>
                  <a:lnTo>
                    <a:pt x="384" y="46"/>
                  </a:lnTo>
                  <a:lnTo>
                    <a:pt x="380" y="46"/>
                  </a:lnTo>
                  <a:lnTo>
                    <a:pt x="378" y="46"/>
                  </a:lnTo>
                  <a:lnTo>
                    <a:pt x="375" y="46"/>
                  </a:lnTo>
                  <a:lnTo>
                    <a:pt x="372" y="45"/>
                  </a:lnTo>
                  <a:lnTo>
                    <a:pt x="371" y="45"/>
                  </a:lnTo>
                  <a:lnTo>
                    <a:pt x="365" y="42"/>
                  </a:lnTo>
                  <a:lnTo>
                    <a:pt x="363" y="41"/>
                  </a:lnTo>
                  <a:lnTo>
                    <a:pt x="363" y="41"/>
                  </a:lnTo>
                  <a:lnTo>
                    <a:pt x="362" y="39"/>
                  </a:lnTo>
                  <a:lnTo>
                    <a:pt x="362" y="40"/>
                  </a:lnTo>
                  <a:lnTo>
                    <a:pt x="362" y="38"/>
                  </a:lnTo>
                  <a:lnTo>
                    <a:pt x="363" y="36"/>
                  </a:lnTo>
                  <a:lnTo>
                    <a:pt x="364" y="34"/>
                  </a:lnTo>
                  <a:lnTo>
                    <a:pt x="362" y="32"/>
                  </a:lnTo>
                  <a:lnTo>
                    <a:pt x="362" y="30"/>
                  </a:lnTo>
                  <a:lnTo>
                    <a:pt x="362" y="28"/>
                  </a:lnTo>
                  <a:lnTo>
                    <a:pt x="364" y="26"/>
                  </a:lnTo>
                  <a:lnTo>
                    <a:pt x="367" y="25"/>
                  </a:lnTo>
                  <a:lnTo>
                    <a:pt x="368" y="24"/>
                  </a:lnTo>
                  <a:lnTo>
                    <a:pt x="368" y="23"/>
                  </a:lnTo>
                  <a:lnTo>
                    <a:pt x="369" y="21"/>
                  </a:lnTo>
                  <a:lnTo>
                    <a:pt x="369" y="21"/>
                  </a:lnTo>
                  <a:lnTo>
                    <a:pt x="368" y="21"/>
                  </a:lnTo>
                  <a:lnTo>
                    <a:pt x="368" y="21"/>
                  </a:lnTo>
                  <a:lnTo>
                    <a:pt x="371" y="17"/>
                  </a:lnTo>
                  <a:lnTo>
                    <a:pt x="374" y="13"/>
                  </a:lnTo>
                  <a:lnTo>
                    <a:pt x="376" y="11"/>
                  </a:lnTo>
                  <a:lnTo>
                    <a:pt x="378" y="7"/>
                  </a:lnTo>
                  <a:lnTo>
                    <a:pt x="379" y="4"/>
                  </a:lnTo>
                  <a:lnTo>
                    <a:pt x="381" y="1"/>
                  </a:lnTo>
                  <a:lnTo>
                    <a:pt x="381" y="0"/>
                  </a:lnTo>
                  <a:lnTo>
                    <a:pt x="378" y="0"/>
                  </a:lnTo>
                  <a:lnTo>
                    <a:pt x="377" y="0"/>
                  </a:lnTo>
                  <a:lnTo>
                    <a:pt x="376" y="0"/>
                  </a:lnTo>
                  <a:lnTo>
                    <a:pt x="374" y="1"/>
                  </a:lnTo>
                  <a:lnTo>
                    <a:pt x="372" y="2"/>
                  </a:lnTo>
                  <a:lnTo>
                    <a:pt x="370" y="3"/>
                  </a:lnTo>
                  <a:lnTo>
                    <a:pt x="370" y="3"/>
                  </a:lnTo>
                  <a:lnTo>
                    <a:pt x="368" y="6"/>
                  </a:lnTo>
                  <a:lnTo>
                    <a:pt x="367" y="8"/>
                  </a:lnTo>
                  <a:lnTo>
                    <a:pt x="365" y="10"/>
                  </a:lnTo>
                  <a:lnTo>
                    <a:pt x="363" y="11"/>
                  </a:lnTo>
                  <a:lnTo>
                    <a:pt x="363" y="11"/>
                  </a:lnTo>
                  <a:lnTo>
                    <a:pt x="359" y="12"/>
                  </a:lnTo>
                  <a:lnTo>
                    <a:pt x="358" y="13"/>
                  </a:lnTo>
                  <a:lnTo>
                    <a:pt x="356" y="15"/>
                  </a:lnTo>
                  <a:lnTo>
                    <a:pt x="356" y="16"/>
                  </a:lnTo>
                  <a:lnTo>
                    <a:pt x="353" y="18"/>
                  </a:lnTo>
                  <a:lnTo>
                    <a:pt x="351" y="20"/>
                  </a:lnTo>
                  <a:lnTo>
                    <a:pt x="350" y="21"/>
                  </a:lnTo>
                  <a:lnTo>
                    <a:pt x="349" y="22"/>
                  </a:lnTo>
                  <a:lnTo>
                    <a:pt x="347" y="25"/>
                  </a:lnTo>
                  <a:lnTo>
                    <a:pt x="346" y="25"/>
                  </a:lnTo>
                  <a:lnTo>
                    <a:pt x="346" y="25"/>
                  </a:lnTo>
                  <a:lnTo>
                    <a:pt x="347" y="27"/>
                  </a:lnTo>
                  <a:lnTo>
                    <a:pt x="347" y="27"/>
                  </a:lnTo>
                  <a:lnTo>
                    <a:pt x="346" y="29"/>
                  </a:lnTo>
                  <a:lnTo>
                    <a:pt x="342" y="32"/>
                  </a:lnTo>
                  <a:lnTo>
                    <a:pt x="340" y="35"/>
                  </a:lnTo>
                  <a:lnTo>
                    <a:pt x="338" y="37"/>
                  </a:lnTo>
                  <a:lnTo>
                    <a:pt x="338" y="37"/>
                  </a:lnTo>
                  <a:lnTo>
                    <a:pt x="337" y="37"/>
                  </a:lnTo>
                  <a:lnTo>
                    <a:pt x="336" y="37"/>
                  </a:lnTo>
                  <a:lnTo>
                    <a:pt x="334" y="36"/>
                  </a:lnTo>
                  <a:lnTo>
                    <a:pt x="330" y="36"/>
                  </a:lnTo>
                  <a:lnTo>
                    <a:pt x="330" y="36"/>
                  </a:lnTo>
                  <a:lnTo>
                    <a:pt x="330" y="36"/>
                  </a:lnTo>
                  <a:lnTo>
                    <a:pt x="328" y="36"/>
                  </a:lnTo>
                  <a:lnTo>
                    <a:pt x="326" y="36"/>
                  </a:lnTo>
                  <a:lnTo>
                    <a:pt x="324" y="36"/>
                  </a:lnTo>
                  <a:lnTo>
                    <a:pt x="323" y="37"/>
                  </a:lnTo>
                  <a:lnTo>
                    <a:pt x="322" y="38"/>
                  </a:lnTo>
                  <a:lnTo>
                    <a:pt x="321" y="41"/>
                  </a:lnTo>
                  <a:lnTo>
                    <a:pt x="321" y="41"/>
                  </a:lnTo>
                  <a:lnTo>
                    <a:pt x="321" y="41"/>
                  </a:lnTo>
                  <a:lnTo>
                    <a:pt x="318" y="45"/>
                  </a:lnTo>
                  <a:lnTo>
                    <a:pt x="316" y="48"/>
                  </a:lnTo>
                  <a:lnTo>
                    <a:pt x="314" y="50"/>
                  </a:lnTo>
                  <a:lnTo>
                    <a:pt x="312" y="50"/>
                  </a:lnTo>
                  <a:lnTo>
                    <a:pt x="309" y="51"/>
                  </a:lnTo>
                  <a:lnTo>
                    <a:pt x="308" y="49"/>
                  </a:lnTo>
                  <a:lnTo>
                    <a:pt x="308" y="48"/>
                  </a:lnTo>
                  <a:lnTo>
                    <a:pt x="308" y="48"/>
                  </a:lnTo>
                  <a:lnTo>
                    <a:pt x="308" y="46"/>
                  </a:lnTo>
                  <a:lnTo>
                    <a:pt x="308" y="44"/>
                  </a:lnTo>
                  <a:lnTo>
                    <a:pt x="308" y="43"/>
                  </a:lnTo>
                  <a:lnTo>
                    <a:pt x="308" y="42"/>
                  </a:lnTo>
                  <a:lnTo>
                    <a:pt x="308" y="41"/>
                  </a:lnTo>
                  <a:lnTo>
                    <a:pt x="308" y="40"/>
                  </a:lnTo>
                  <a:lnTo>
                    <a:pt x="305" y="41"/>
                  </a:lnTo>
                  <a:lnTo>
                    <a:pt x="300" y="41"/>
                  </a:lnTo>
                  <a:lnTo>
                    <a:pt x="297" y="40"/>
                  </a:lnTo>
                  <a:lnTo>
                    <a:pt x="294" y="37"/>
                  </a:lnTo>
                  <a:lnTo>
                    <a:pt x="292" y="32"/>
                  </a:lnTo>
                  <a:lnTo>
                    <a:pt x="291" y="31"/>
                  </a:lnTo>
                  <a:lnTo>
                    <a:pt x="290" y="30"/>
                  </a:lnTo>
                  <a:lnTo>
                    <a:pt x="288" y="27"/>
                  </a:lnTo>
                  <a:lnTo>
                    <a:pt x="287" y="26"/>
                  </a:lnTo>
                  <a:lnTo>
                    <a:pt x="284" y="27"/>
                  </a:lnTo>
                  <a:lnTo>
                    <a:pt x="278" y="30"/>
                  </a:lnTo>
                  <a:lnTo>
                    <a:pt x="275" y="34"/>
                  </a:lnTo>
                  <a:lnTo>
                    <a:pt x="272" y="40"/>
                  </a:lnTo>
                  <a:lnTo>
                    <a:pt x="267" y="41"/>
                  </a:lnTo>
                  <a:lnTo>
                    <a:pt x="259" y="40"/>
                  </a:lnTo>
                  <a:lnTo>
                    <a:pt x="256" y="42"/>
                  </a:lnTo>
                  <a:lnTo>
                    <a:pt x="253" y="44"/>
                  </a:lnTo>
                  <a:lnTo>
                    <a:pt x="253" y="44"/>
                  </a:lnTo>
                  <a:lnTo>
                    <a:pt x="255" y="41"/>
                  </a:lnTo>
                  <a:lnTo>
                    <a:pt x="257" y="37"/>
                  </a:lnTo>
                  <a:lnTo>
                    <a:pt x="258" y="35"/>
                  </a:lnTo>
                  <a:lnTo>
                    <a:pt x="256" y="34"/>
                  </a:lnTo>
                  <a:lnTo>
                    <a:pt x="254" y="34"/>
                  </a:lnTo>
                  <a:lnTo>
                    <a:pt x="252" y="34"/>
                  </a:lnTo>
                  <a:lnTo>
                    <a:pt x="248" y="35"/>
                  </a:lnTo>
                  <a:lnTo>
                    <a:pt x="244" y="36"/>
                  </a:lnTo>
                  <a:lnTo>
                    <a:pt x="239" y="37"/>
                  </a:lnTo>
                  <a:lnTo>
                    <a:pt x="236" y="36"/>
                  </a:lnTo>
                  <a:lnTo>
                    <a:pt x="231" y="33"/>
                  </a:lnTo>
                  <a:lnTo>
                    <a:pt x="226" y="32"/>
                  </a:lnTo>
                  <a:lnTo>
                    <a:pt x="221" y="31"/>
                  </a:lnTo>
                  <a:lnTo>
                    <a:pt x="217" y="29"/>
                  </a:lnTo>
                  <a:lnTo>
                    <a:pt x="211" y="27"/>
                  </a:lnTo>
                  <a:lnTo>
                    <a:pt x="208" y="25"/>
                  </a:lnTo>
                  <a:lnTo>
                    <a:pt x="205" y="23"/>
                  </a:lnTo>
                  <a:lnTo>
                    <a:pt x="200" y="23"/>
                  </a:lnTo>
                  <a:lnTo>
                    <a:pt x="196" y="23"/>
                  </a:lnTo>
                  <a:lnTo>
                    <a:pt x="191" y="23"/>
                  </a:lnTo>
                  <a:lnTo>
                    <a:pt x="184" y="23"/>
                  </a:lnTo>
                  <a:lnTo>
                    <a:pt x="185" y="21"/>
                  </a:lnTo>
                  <a:lnTo>
                    <a:pt x="185" y="21"/>
                  </a:lnTo>
                  <a:lnTo>
                    <a:pt x="185" y="21"/>
                  </a:lnTo>
                  <a:lnTo>
                    <a:pt x="184" y="20"/>
                  </a:lnTo>
                  <a:lnTo>
                    <a:pt x="181" y="20"/>
                  </a:lnTo>
                  <a:lnTo>
                    <a:pt x="179" y="19"/>
                  </a:lnTo>
                  <a:lnTo>
                    <a:pt x="177" y="14"/>
                  </a:lnTo>
                  <a:lnTo>
                    <a:pt x="176" y="12"/>
                  </a:lnTo>
                  <a:lnTo>
                    <a:pt x="174" y="10"/>
                  </a:lnTo>
                  <a:lnTo>
                    <a:pt x="171" y="14"/>
                  </a:lnTo>
                  <a:lnTo>
                    <a:pt x="168" y="15"/>
                  </a:lnTo>
                  <a:lnTo>
                    <a:pt x="168" y="15"/>
                  </a:lnTo>
                  <a:lnTo>
                    <a:pt x="166" y="17"/>
                  </a:lnTo>
                  <a:lnTo>
                    <a:pt x="165" y="19"/>
                  </a:lnTo>
                  <a:lnTo>
                    <a:pt x="164" y="20"/>
                  </a:lnTo>
                  <a:lnTo>
                    <a:pt x="164" y="21"/>
                  </a:lnTo>
                  <a:lnTo>
                    <a:pt x="164" y="24"/>
                  </a:lnTo>
                  <a:lnTo>
                    <a:pt x="165" y="26"/>
                  </a:lnTo>
                  <a:lnTo>
                    <a:pt x="166" y="29"/>
                  </a:lnTo>
                  <a:lnTo>
                    <a:pt x="165" y="29"/>
                  </a:lnTo>
                  <a:lnTo>
                    <a:pt x="166" y="29"/>
                  </a:lnTo>
                  <a:lnTo>
                    <a:pt x="165" y="31"/>
                  </a:lnTo>
                  <a:lnTo>
                    <a:pt x="164" y="32"/>
                  </a:lnTo>
                  <a:lnTo>
                    <a:pt x="164" y="32"/>
                  </a:lnTo>
                  <a:lnTo>
                    <a:pt x="163" y="34"/>
                  </a:lnTo>
                  <a:lnTo>
                    <a:pt x="162" y="37"/>
                  </a:lnTo>
                  <a:lnTo>
                    <a:pt x="160" y="42"/>
                  </a:lnTo>
                  <a:lnTo>
                    <a:pt x="158" y="47"/>
                  </a:lnTo>
                  <a:lnTo>
                    <a:pt x="158" y="49"/>
                  </a:lnTo>
                  <a:lnTo>
                    <a:pt x="158" y="51"/>
                  </a:lnTo>
                  <a:lnTo>
                    <a:pt x="156" y="55"/>
                  </a:lnTo>
                  <a:lnTo>
                    <a:pt x="153" y="58"/>
                  </a:lnTo>
                  <a:lnTo>
                    <a:pt x="148" y="59"/>
                  </a:lnTo>
                  <a:lnTo>
                    <a:pt x="144" y="60"/>
                  </a:lnTo>
                  <a:lnTo>
                    <a:pt x="141" y="61"/>
                  </a:lnTo>
                  <a:lnTo>
                    <a:pt x="139" y="60"/>
                  </a:lnTo>
                  <a:lnTo>
                    <a:pt x="139" y="57"/>
                  </a:lnTo>
                  <a:lnTo>
                    <a:pt x="139" y="57"/>
                  </a:lnTo>
                  <a:lnTo>
                    <a:pt x="138" y="52"/>
                  </a:lnTo>
                  <a:lnTo>
                    <a:pt x="138" y="47"/>
                  </a:lnTo>
                  <a:lnTo>
                    <a:pt x="138" y="42"/>
                  </a:lnTo>
                  <a:lnTo>
                    <a:pt x="138" y="42"/>
                  </a:lnTo>
                  <a:lnTo>
                    <a:pt x="138" y="41"/>
                  </a:lnTo>
                  <a:lnTo>
                    <a:pt x="136" y="41"/>
                  </a:lnTo>
                  <a:lnTo>
                    <a:pt x="133" y="40"/>
                  </a:lnTo>
                  <a:lnTo>
                    <a:pt x="131" y="42"/>
                  </a:lnTo>
                  <a:lnTo>
                    <a:pt x="128" y="44"/>
                  </a:lnTo>
                  <a:lnTo>
                    <a:pt x="123" y="42"/>
                  </a:lnTo>
                  <a:lnTo>
                    <a:pt x="118" y="40"/>
                  </a:lnTo>
                  <a:lnTo>
                    <a:pt x="115" y="38"/>
                  </a:lnTo>
                  <a:lnTo>
                    <a:pt x="113" y="36"/>
                  </a:lnTo>
                  <a:close/>
                </a:path>
              </a:pathLst>
            </a:custGeom>
            <a:solidFill>
              <a:srgbClr val="323F4F"/>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86" name="Google Shape;1586;p59" descr="{&quot;Key&quot;:&quot;kitui&quot;,&quot;Name&quot;:&quot;Kitui&quot;,&quot;Value&quot;:79.0,&quot;Formula&quot;:&quot;79&quot;,&quot;Text&quot;:&quot;79&quot;,&quot;OfficeApplication&quot;:1,&quot;HasValue&quot;:true}"/>
            <p:cNvSpPr/>
            <p:nvPr/>
          </p:nvSpPr>
          <p:spPr>
            <a:xfrm>
              <a:off x="3025180" y="3605482"/>
              <a:ext cx="810659" cy="1642346"/>
            </a:xfrm>
            <a:custGeom>
              <a:avLst/>
              <a:gdLst/>
              <a:ahLst/>
              <a:cxnLst/>
              <a:rect l="l" t="t" r="r" b="b"/>
              <a:pathLst>
                <a:path w="1356" h="2738" extrusionOk="0">
                  <a:moveTo>
                    <a:pt x="145" y="1385"/>
                  </a:moveTo>
                  <a:lnTo>
                    <a:pt x="152" y="1393"/>
                  </a:lnTo>
                  <a:lnTo>
                    <a:pt x="156" y="1398"/>
                  </a:lnTo>
                  <a:lnTo>
                    <a:pt x="164" y="1409"/>
                  </a:lnTo>
                  <a:lnTo>
                    <a:pt x="170" y="1418"/>
                  </a:lnTo>
                  <a:lnTo>
                    <a:pt x="175" y="1427"/>
                  </a:lnTo>
                  <a:lnTo>
                    <a:pt x="187" y="1442"/>
                  </a:lnTo>
                  <a:lnTo>
                    <a:pt x="185" y="1445"/>
                  </a:lnTo>
                  <a:lnTo>
                    <a:pt x="187" y="1449"/>
                  </a:lnTo>
                  <a:lnTo>
                    <a:pt x="190" y="1455"/>
                  </a:lnTo>
                  <a:lnTo>
                    <a:pt x="190" y="1458"/>
                  </a:lnTo>
                  <a:lnTo>
                    <a:pt x="196" y="1467"/>
                  </a:lnTo>
                  <a:lnTo>
                    <a:pt x="201" y="1470"/>
                  </a:lnTo>
                  <a:lnTo>
                    <a:pt x="205" y="1477"/>
                  </a:lnTo>
                  <a:lnTo>
                    <a:pt x="206" y="1477"/>
                  </a:lnTo>
                  <a:lnTo>
                    <a:pt x="213" y="1481"/>
                  </a:lnTo>
                  <a:lnTo>
                    <a:pt x="216" y="1489"/>
                  </a:lnTo>
                  <a:lnTo>
                    <a:pt x="216" y="1489"/>
                  </a:lnTo>
                  <a:lnTo>
                    <a:pt x="216" y="1496"/>
                  </a:lnTo>
                  <a:lnTo>
                    <a:pt x="222" y="1500"/>
                  </a:lnTo>
                  <a:lnTo>
                    <a:pt x="220" y="1508"/>
                  </a:lnTo>
                  <a:lnTo>
                    <a:pt x="219" y="1514"/>
                  </a:lnTo>
                  <a:lnTo>
                    <a:pt x="223" y="1515"/>
                  </a:lnTo>
                  <a:lnTo>
                    <a:pt x="227" y="1516"/>
                  </a:lnTo>
                  <a:lnTo>
                    <a:pt x="229" y="1523"/>
                  </a:lnTo>
                  <a:lnTo>
                    <a:pt x="230" y="1530"/>
                  </a:lnTo>
                  <a:lnTo>
                    <a:pt x="234" y="1540"/>
                  </a:lnTo>
                  <a:lnTo>
                    <a:pt x="237" y="1550"/>
                  </a:lnTo>
                  <a:lnTo>
                    <a:pt x="237" y="1555"/>
                  </a:lnTo>
                  <a:lnTo>
                    <a:pt x="234" y="1558"/>
                  </a:lnTo>
                  <a:lnTo>
                    <a:pt x="236" y="1563"/>
                  </a:lnTo>
                  <a:lnTo>
                    <a:pt x="233" y="1564"/>
                  </a:lnTo>
                  <a:lnTo>
                    <a:pt x="232" y="1567"/>
                  </a:lnTo>
                  <a:lnTo>
                    <a:pt x="231" y="1567"/>
                  </a:lnTo>
                  <a:lnTo>
                    <a:pt x="231" y="1567"/>
                  </a:lnTo>
                  <a:lnTo>
                    <a:pt x="225" y="1567"/>
                  </a:lnTo>
                  <a:lnTo>
                    <a:pt x="222" y="1571"/>
                  </a:lnTo>
                  <a:lnTo>
                    <a:pt x="223" y="1576"/>
                  </a:lnTo>
                  <a:lnTo>
                    <a:pt x="225" y="1583"/>
                  </a:lnTo>
                  <a:lnTo>
                    <a:pt x="228" y="1588"/>
                  </a:lnTo>
                  <a:lnTo>
                    <a:pt x="234" y="1597"/>
                  </a:lnTo>
                  <a:lnTo>
                    <a:pt x="244" y="1607"/>
                  </a:lnTo>
                  <a:lnTo>
                    <a:pt x="254" y="1617"/>
                  </a:lnTo>
                  <a:lnTo>
                    <a:pt x="261" y="1620"/>
                  </a:lnTo>
                  <a:lnTo>
                    <a:pt x="265" y="1624"/>
                  </a:lnTo>
                  <a:lnTo>
                    <a:pt x="272" y="1629"/>
                  </a:lnTo>
                  <a:lnTo>
                    <a:pt x="273" y="1634"/>
                  </a:lnTo>
                  <a:lnTo>
                    <a:pt x="268" y="1637"/>
                  </a:lnTo>
                  <a:lnTo>
                    <a:pt x="264" y="1640"/>
                  </a:lnTo>
                  <a:lnTo>
                    <a:pt x="264" y="1646"/>
                  </a:lnTo>
                  <a:lnTo>
                    <a:pt x="269" y="1650"/>
                  </a:lnTo>
                  <a:lnTo>
                    <a:pt x="270" y="1652"/>
                  </a:lnTo>
                  <a:lnTo>
                    <a:pt x="277" y="1657"/>
                  </a:lnTo>
                  <a:lnTo>
                    <a:pt x="278" y="1658"/>
                  </a:lnTo>
                  <a:lnTo>
                    <a:pt x="279" y="1663"/>
                  </a:lnTo>
                  <a:lnTo>
                    <a:pt x="281" y="1667"/>
                  </a:lnTo>
                  <a:lnTo>
                    <a:pt x="281" y="1667"/>
                  </a:lnTo>
                  <a:lnTo>
                    <a:pt x="283" y="1676"/>
                  </a:lnTo>
                  <a:lnTo>
                    <a:pt x="284" y="1683"/>
                  </a:lnTo>
                  <a:lnTo>
                    <a:pt x="284" y="1685"/>
                  </a:lnTo>
                  <a:lnTo>
                    <a:pt x="286" y="1686"/>
                  </a:lnTo>
                  <a:lnTo>
                    <a:pt x="290" y="1687"/>
                  </a:lnTo>
                  <a:lnTo>
                    <a:pt x="294" y="1691"/>
                  </a:lnTo>
                  <a:lnTo>
                    <a:pt x="294" y="1691"/>
                  </a:lnTo>
                  <a:lnTo>
                    <a:pt x="294" y="1697"/>
                  </a:lnTo>
                  <a:lnTo>
                    <a:pt x="292" y="1701"/>
                  </a:lnTo>
                  <a:lnTo>
                    <a:pt x="288" y="1714"/>
                  </a:lnTo>
                  <a:lnTo>
                    <a:pt x="288" y="1718"/>
                  </a:lnTo>
                  <a:lnTo>
                    <a:pt x="289" y="1727"/>
                  </a:lnTo>
                  <a:lnTo>
                    <a:pt x="292" y="1734"/>
                  </a:lnTo>
                  <a:lnTo>
                    <a:pt x="295" y="1741"/>
                  </a:lnTo>
                  <a:lnTo>
                    <a:pt x="302" y="1762"/>
                  </a:lnTo>
                  <a:lnTo>
                    <a:pt x="309" y="1776"/>
                  </a:lnTo>
                  <a:lnTo>
                    <a:pt x="313" y="1782"/>
                  </a:lnTo>
                  <a:lnTo>
                    <a:pt x="313" y="1783"/>
                  </a:lnTo>
                  <a:lnTo>
                    <a:pt x="315" y="1787"/>
                  </a:lnTo>
                  <a:lnTo>
                    <a:pt x="314" y="1793"/>
                  </a:lnTo>
                  <a:lnTo>
                    <a:pt x="317" y="1797"/>
                  </a:lnTo>
                  <a:lnTo>
                    <a:pt x="317" y="1797"/>
                  </a:lnTo>
                  <a:lnTo>
                    <a:pt x="317" y="1801"/>
                  </a:lnTo>
                  <a:lnTo>
                    <a:pt x="315" y="1806"/>
                  </a:lnTo>
                  <a:lnTo>
                    <a:pt x="315" y="1807"/>
                  </a:lnTo>
                  <a:lnTo>
                    <a:pt x="314" y="1810"/>
                  </a:lnTo>
                  <a:lnTo>
                    <a:pt x="319" y="1807"/>
                  </a:lnTo>
                  <a:lnTo>
                    <a:pt x="322" y="1807"/>
                  </a:lnTo>
                  <a:lnTo>
                    <a:pt x="326" y="1811"/>
                  </a:lnTo>
                  <a:lnTo>
                    <a:pt x="328" y="1818"/>
                  </a:lnTo>
                  <a:lnTo>
                    <a:pt x="329" y="1823"/>
                  </a:lnTo>
                  <a:lnTo>
                    <a:pt x="328" y="1829"/>
                  </a:lnTo>
                  <a:lnTo>
                    <a:pt x="332" y="1842"/>
                  </a:lnTo>
                  <a:lnTo>
                    <a:pt x="329" y="1859"/>
                  </a:lnTo>
                  <a:lnTo>
                    <a:pt x="332" y="1872"/>
                  </a:lnTo>
                  <a:lnTo>
                    <a:pt x="331" y="1874"/>
                  </a:lnTo>
                  <a:lnTo>
                    <a:pt x="326" y="1884"/>
                  </a:lnTo>
                  <a:lnTo>
                    <a:pt x="326" y="1898"/>
                  </a:lnTo>
                  <a:lnTo>
                    <a:pt x="332" y="1907"/>
                  </a:lnTo>
                  <a:lnTo>
                    <a:pt x="336" y="1910"/>
                  </a:lnTo>
                  <a:lnTo>
                    <a:pt x="336" y="1917"/>
                  </a:lnTo>
                  <a:lnTo>
                    <a:pt x="336" y="1923"/>
                  </a:lnTo>
                  <a:lnTo>
                    <a:pt x="337" y="1928"/>
                  </a:lnTo>
                  <a:lnTo>
                    <a:pt x="337" y="1929"/>
                  </a:lnTo>
                  <a:lnTo>
                    <a:pt x="337" y="1929"/>
                  </a:lnTo>
                  <a:lnTo>
                    <a:pt x="338" y="1931"/>
                  </a:lnTo>
                  <a:lnTo>
                    <a:pt x="342" y="1929"/>
                  </a:lnTo>
                  <a:lnTo>
                    <a:pt x="343" y="1929"/>
                  </a:lnTo>
                  <a:lnTo>
                    <a:pt x="350" y="1924"/>
                  </a:lnTo>
                  <a:lnTo>
                    <a:pt x="353" y="1922"/>
                  </a:lnTo>
                  <a:lnTo>
                    <a:pt x="362" y="1919"/>
                  </a:lnTo>
                  <a:lnTo>
                    <a:pt x="365" y="1918"/>
                  </a:lnTo>
                  <a:lnTo>
                    <a:pt x="375" y="1917"/>
                  </a:lnTo>
                  <a:lnTo>
                    <a:pt x="383" y="1912"/>
                  </a:lnTo>
                  <a:lnTo>
                    <a:pt x="388" y="1913"/>
                  </a:lnTo>
                  <a:lnTo>
                    <a:pt x="389" y="1916"/>
                  </a:lnTo>
                  <a:lnTo>
                    <a:pt x="391" y="1919"/>
                  </a:lnTo>
                  <a:lnTo>
                    <a:pt x="395" y="1926"/>
                  </a:lnTo>
                  <a:lnTo>
                    <a:pt x="396" y="1929"/>
                  </a:lnTo>
                  <a:lnTo>
                    <a:pt x="404" y="1929"/>
                  </a:lnTo>
                  <a:lnTo>
                    <a:pt x="412" y="1932"/>
                  </a:lnTo>
                  <a:lnTo>
                    <a:pt x="412" y="1932"/>
                  </a:lnTo>
                  <a:lnTo>
                    <a:pt x="415" y="1945"/>
                  </a:lnTo>
                  <a:lnTo>
                    <a:pt x="420" y="1957"/>
                  </a:lnTo>
                  <a:lnTo>
                    <a:pt x="430" y="1970"/>
                  </a:lnTo>
                  <a:lnTo>
                    <a:pt x="430" y="1971"/>
                  </a:lnTo>
                  <a:lnTo>
                    <a:pt x="431" y="1973"/>
                  </a:lnTo>
                  <a:lnTo>
                    <a:pt x="430" y="1974"/>
                  </a:lnTo>
                  <a:lnTo>
                    <a:pt x="429" y="1975"/>
                  </a:lnTo>
                  <a:lnTo>
                    <a:pt x="434" y="1983"/>
                  </a:lnTo>
                  <a:lnTo>
                    <a:pt x="435" y="1994"/>
                  </a:lnTo>
                  <a:lnTo>
                    <a:pt x="441" y="2011"/>
                  </a:lnTo>
                  <a:lnTo>
                    <a:pt x="444" y="2014"/>
                  </a:lnTo>
                  <a:lnTo>
                    <a:pt x="445" y="2016"/>
                  </a:lnTo>
                  <a:lnTo>
                    <a:pt x="447" y="2019"/>
                  </a:lnTo>
                  <a:lnTo>
                    <a:pt x="453" y="2025"/>
                  </a:lnTo>
                  <a:lnTo>
                    <a:pt x="458" y="2026"/>
                  </a:lnTo>
                  <a:lnTo>
                    <a:pt x="463" y="2031"/>
                  </a:lnTo>
                  <a:lnTo>
                    <a:pt x="467" y="2035"/>
                  </a:lnTo>
                  <a:lnTo>
                    <a:pt x="471" y="2043"/>
                  </a:lnTo>
                  <a:lnTo>
                    <a:pt x="471" y="2043"/>
                  </a:lnTo>
                  <a:lnTo>
                    <a:pt x="471" y="2053"/>
                  </a:lnTo>
                  <a:lnTo>
                    <a:pt x="471" y="2053"/>
                  </a:lnTo>
                  <a:lnTo>
                    <a:pt x="476" y="2061"/>
                  </a:lnTo>
                  <a:lnTo>
                    <a:pt x="476" y="2061"/>
                  </a:lnTo>
                  <a:lnTo>
                    <a:pt x="476" y="2061"/>
                  </a:lnTo>
                  <a:lnTo>
                    <a:pt x="481" y="2069"/>
                  </a:lnTo>
                  <a:lnTo>
                    <a:pt x="486" y="2073"/>
                  </a:lnTo>
                  <a:lnTo>
                    <a:pt x="487" y="2072"/>
                  </a:lnTo>
                  <a:lnTo>
                    <a:pt x="493" y="2069"/>
                  </a:lnTo>
                  <a:lnTo>
                    <a:pt x="497" y="2069"/>
                  </a:lnTo>
                  <a:lnTo>
                    <a:pt x="503" y="2069"/>
                  </a:lnTo>
                  <a:lnTo>
                    <a:pt x="510" y="2076"/>
                  </a:lnTo>
                  <a:lnTo>
                    <a:pt x="520" y="2081"/>
                  </a:lnTo>
                  <a:lnTo>
                    <a:pt x="531" y="2084"/>
                  </a:lnTo>
                  <a:lnTo>
                    <a:pt x="534" y="2085"/>
                  </a:lnTo>
                  <a:lnTo>
                    <a:pt x="534" y="2085"/>
                  </a:lnTo>
                  <a:lnTo>
                    <a:pt x="540" y="2088"/>
                  </a:lnTo>
                  <a:lnTo>
                    <a:pt x="546" y="2095"/>
                  </a:lnTo>
                  <a:lnTo>
                    <a:pt x="549" y="2097"/>
                  </a:lnTo>
                  <a:lnTo>
                    <a:pt x="552" y="2099"/>
                  </a:lnTo>
                  <a:lnTo>
                    <a:pt x="554" y="2100"/>
                  </a:lnTo>
                  <a:lnTo>
                    <a:pt x="558" y="2099"/>
                  </a:lnTo>
                  <a:lnTo>
                    <a:pt x="563" y="2105"/>
                  </a:lnTo>
                  <a:lnTo>
                    <a:pt x="564" y="2112"/>
                  </a:lnTo>
                  <a:lnTo>
                    <a:pt x="568" y="2123"/>
                  </a:lnTo>
                  <a:lnTo>
                    <a:pt x="571" y="2131"/>
                  </a:lnTo>
                  <a:lnTo>
                    <a:pt x="571" y="2137"/>
                  </a:lnTo>
                  <a:lnTo>
                    <a:pt x="581" y="2142"/>
                  </a:lnTo>
                  <a:lnTo>
                    <a:pt x="588" y="2150"/>
                  </a:lnTo>
                  <a:lnTo>
                    <a:pt x="592" y="2152"/>
                  </a:lnTo>
                  <a:lnTo>
                    <a:pt x="595" y="2154"/>
                  </a:lnTo>
                  <a:lnTo>
                    <a:pt x="598" y="2157"/>
                  </a:lnTo>
                  <a:lnTo>
                    <a:pt x="601" y="2158"/>
                  </a:lnTo>
                  <a:lnTo>
                    <a:pt x="610" y="2159"/>
                  </a:lnTo>
                  <a:lnTo>
                    <a:pt x="611" y="2160"/>
                  </a:lnTo>
                  <a:lnTo>
                    <a:pt x="616" y="2162"/>
                  </a:lnTo>
                  <a:lnTo>
                    <a:pt x="619" y="2165"/>
                  </a:lnTo>
                  <a:lnTo>
                    <a:pt x="622" y="2174"/>
                  </a:lnTo>
                  <a:lnTo>
                    <a:pt x="624" y="2187"/>
                  </a:lnTo>
                  <a:lnTo>
                    <a:pt x="627" y="2200"/>
                  </a:lnTo>
                  <a:lnTo>
                    <a:pt x="628" y="2203"/>
                  </a:lnTo>
                  <a:lnTo>
                    <a:pt x="631" y="2215"/>
                  </a:lnTo>
                  <a:lnTo>
                    <a:pt x="638" y="2220"/>
                  </a:lnTo>
                  <a:lnTo>
                    <a:pt x="643" y="2228"/>
                  </a:lnTo>
                  <a:lnTo>
                    <a:pt x="644" y="2230"/>
                  </a:lnTo>
                  <a:lnTo>
                    <a:pt x="649" y="2236"/>
                  </a:lnTo>
                  <a:lnTo>
                    <a:pt x="654" y="2238"/>
                  </a:lnTo>
                  <a:lnTo>
                    <a:pt x="655" y="2243"/>
                  </a:lnTo>
                  <a:lnTo>
                    <a:pt x="658" y="2251"/>
                  </a:lnTo>
                  <a:lnTo>
                    <a:pt x="661" y="2257"/>
                  </a:lnTo>
                  <a:lnTo>
                    <a:pt x="661" y="2257"/>
                  </a:lnTo>
                  <a:lnTo>
                    <a:pt x="661" y="2260"/>
                  </a:lnTo>
                  <a:lnTo>
                    <a:pt x="661" y="2268"/>
                  </a:lnTo>
                  <a:lnTo>
                    <a:pt x="663" y="2273"/>
                  </a:lnTo>
                  <a:lnTo>
                    <a:pt x="669" y="2275"/>
                  </a:lnTo>
                  <a:lnTo>
                    <a:pt x="671" y="2278"/>
                  </a:lnTo>
                  <a:lnTo>
                    <a:pt x="673" y="2288"/>
                  </a:lnTo>
                  <a:lnTo>
                    <a:pt x="673" y="2288"/>
                  </a:lnTo>
                  <a:lnTo>
                    <a:pt x="676" y="2300"/>
                  </a:lnTo>
                  <a:lnTo>
                    <a:pt x="682" y="2310"/>
                  </a:lnTo>
                  <a:lnTo>
                    <a:pt x="684" y="2311"/>
                  </a:lnTo>
                  <a:lnTo>
                    <a:pt x="685" y="2312"/>
                  </a:lnTo>
                  <a:lnTo>
                    <a:pt x="690" y="2324"/>
                  </a:lnTo>
                  <a:lnTo>
                    <a:pt x="696" y="2341"/>
                  </a:lnTo>
                  <a:lnTo>
                    <a:pt x="699" y="2352"/>
                  </a:lnTo>
                  <a:lnTo>
                    <a:pt x="701" y="2356"/>
                  </a:lnTo>
                  <a:lnTo>
                    <a:pt x="703" y="2361"/>
                  </a:lnTo>
                  <a:lnTo>
                    <a:pt x="703" y="2361"/>
                  </a:lnTo>
                  <a:lnTo>
                    <a:pt x="710" y="2370"/>
                  </a:lnTo>
                  <a:lnTo>
                    <a:pt x="717" y="2375"/>
                  </a:lnTo>
                  <a:lnTo>
                    <a:pt x="718" y="2384"/>
                  </a:lnTo>
                  <a:lnTo>
                    <a:pt x="718" y="2385"/>
                  </a:lnTo>
                  <a:lnTo>
                    <a:pt x="725" y="2402"/>
                  </a:lnTo>
                  <a:lnTo>
                    <a:pt x="733" y="2424"/>
                  </a:lnTo>
                  <a:lnTo>
                    <a:pt x="734" y="2428"/>
                  </a:lnTo>
                  <a:lnTo>
                    <a:pt x="739" y="2439"/>
                  </a:lnTo>
                  <a:lnTo>
                    <a:pt x="744" y="2448"/>
                  </a:lnTo>
                  <a:lnTo>
                    <a:pt x="750" y="2464"/>
                  </a:lnTo>
                  <a:lnTo>
                    <a:pt x="751" y="2468"/>
                  </a:lnTo>
                  <a:lnTo>
                    <a:pt x="757" y="2479"/>
                  </a:lnTo>
                  <a:lnTo>
                    <a:pt x="757" y="2483"/>
                  </a:lnTo>
                  <a:lnTo>
                    <a:pt x="756" y="2494"/>
                  </a:lnTo>
                  <a:lnTo>
                    <a:pt x="754" y="2501"/>
                  </a:lnTo>
                  <a:lnTo>
                    <a:pt x="754" y="2501"/>
                  </a:lnTo>
                  <a:lnTo>
                    <a:pt x="749" y="2511"/>
                  </a:lnTo>
                  <a:lnTo>
                    <a:pt x="752" y="2517"/>
                  </a:lnTo>
                  <a:lnTo>
                    <a:pt x="755" y="2524"/>
                  </a:lnTo>
                  <a:lnTo>
                    <a:pt x="755" y="2524"/>
                  </a:lnTo>
                  <a:lnTo>
                    <a:pt x="756" y="2532"/>
                  </a:lnTo>
                  <a:lnTo>
                    <a:pt x="756" y="2533"/>
                  </a:lnTo>
                  <a:lnTo>
                    <a:pt x="758" y="2541"/>
                  </a:lnTo>
                  <a:lnTo>
                    <a:pt x="764" y="2551"/>
                  </a:lnTo>
                  <a:lnTo>
                    <a:pt x="764" y="2553"/>
                  </a:lnTo>
                  <a:lnTo>
                    <a:pt x="766" y="2562"/>
                  </a:lnTo>
                  <a:lnTo>
                    <a:pt x="771" y="2569"/>
                  </a:lnTo>
                  <a:lnTo>
                    <a:pt x="773" y="2571"/>
                  </a:lnTo>
                  <a:lnTo>
                    <a:pt x="776" y="2574"/>
                  </a:lnTo>
                  <a:lnTo>
                    <a:pt x="779" y="2580"/>
                  </a:lnTo>
                  <a:lnTo>
                    <a:pt x="781" y="2582"/>
                  </a:lnTo>
                  <a:lnTo>
                    <a:pt x="789" y="2594"/>
                  </a:lnTo>
                  <a:lnTo>
                    <a:pt x="793" y="2606"/>
                  </a:lnTo>
                  <a:lnTo>
                    <a:pt x="800" y="2619"/>
                  </a:lnTo>
                  <a:lnTo>
                    <a:pt x="810" y="2624"/>
                  </a:lnTo>
                  <a:lnTo>
                    <a:pt x="815" y="2633"/>
                  </a:lnTo>
                  <a:lnTo>
                    <a:pt x="821" y="2642"/>
                  </a:lnTo>
                  <a:lnTo>
                    <a:pt x="826" y="2649"/>
                  </a:lnTo>
                  <a:lnTo>
                    <a:pt x="828" y="2652"/>
                  </a:lnTo>
                  <a:lnTo>
                    <a:pt x="833" y="2655"/>
                  </a:lnTo>
                  <a:lnTo>
                    <a:pt x="836" y="2657"/>
                  </a:lnTo>
                  <a:lnTo>
                    <a:pt x="837" y="2661"/>
                  </a:lnTo>
                  <a:lnTo>
                    <a:pt x="848" y="2660"/>
                  </a:lnTo>
                  <a:lnTo>
                    <a:pt x="860" y="2659"/>
                  </a:lnTo>
                  <a:lnTo>
                    <a:pt x="869" y="2662"/>
                  </a:lnTo>
                  <a:lnTo>
                    <a:pt x="877" y="2664"/>
                  </a:lnTo>
                  <a:lnTo>
                    <a:pt x="880" y="2665"/>
                  </a:lnTo>
                  <a:lnTo>
                    <a:pt x="895" y="2669"/>
                  </a:lnTo>
                  <a:lnTo>
                    <a:pt x="907" y="2674"/>
                  </a:lnTo>
                  <a:lnTo>
                    <a:pt x="910" y="2676"/>
                  </a:lnTo>
                  <a:lnTo>
                    <a:pt x="916" y="2678"/>
                  </a:lnTo>
                  <a:lnTo>
                    <a:pt x="923" y="2680"/>
                  </a:lnTo>
                  <a:lnTo>
                    <a:pt x="929" y="2682"/>
                  </a:lnTo>
                  <a:lnTo>
                    <a:pt x="938" y="2689"/>
                  </a:lnTo>
                  <a:lnTo>
                    <a:pt x="938" y="2690"/>
                  </a:lnTo>
                  <a:lnTo>
                    <a:pt x="955" y="2696"/>
                  </a:lnTo>
                  <a:lnTo>
                    <a:pt x="959" y="2699"/>
                  </a:lnTo>
                  <a:lnTo>
                    <a:pt x="976" y="2709"/>
                  </a:lnTo>
                  <a:lnTo>
                    <a:pt x="977" y="2710"/>
                  </a:lnTo>
                  <a:lnTo>
                    <a:pt x="989" y="2717"/>
                  </a:lnTo>
                  <a:lnTo>
                    <a:pt x="1007" y="2718"/>
                  </a:lnTo>
                  <a:lnTo>
                    <a:pt x="1018" y="2718"/>
                  </a:lnTo>
                  <a:lnTo>
                    <a:pt x="1039" y="2723"/>
                  </a:lnTo>
                  <a:lnTo>
                    <a:pt x="1058" y="2727"/>
                  </a:lnTo>
                  <a:lnTo>
                    <a:pt x="1083" y="2730"/>
                  </a:lnTo>
                  <a:lnTo>
                    <a:pt x="1098" y="2733"/>
                  </a:lnTo>
                  <a:lnTo>
                    <a:pt x="1110" y="2736"/>
                  </a:lnTo>
                  <a:lnTo>
                    <a:pt x="1110" y="2738"/>
                  </a:lnTo>
                  <a:lnTo>
                    <a:pt x="1118" y="2733"/>
                  </a:lnTo>
                  <a:lnTo>
                    <a:pt x="1125" y="2727"/>
                  </a:lnTo>
                  <a:lnTo>
                    <a:pt x="1132" y="2731"/>
                  </a:lnTo>
                  <a:lnTo>
                    <a:pt x="1143" y="2733"/>
                  </a:lnTo>
                  <a:lnTo>
                    <a:pt x="1158" y="2725"/>
                  </a:lnTo>
                  <a:lnTo>
                    <a:pt x="1167" y="2719"/>
                  </a:lnTo>
                  <a:lnTo>
                    <a:pt x="1181" y="2716"/>
                  </a:lnTo>
                  <a:lnTo>
                    <a:pt x="1190" y="2716"/>
                  </a:lnTo>
                  <a:lnTo>
                    <a:pt x="1203" y="2717"/>
                  </a:lnTo>
                  <a:lnTo>
                    <a:pt x="1211" y="2712"/>
                  </a:lnTo>
                  <a:lnTo>
                    <a:pt x="1232" y="2713"/>
                  </a:lnTo>
                  <a:lnTo>
                    <a:pt x="1249" y="2714"/>
                  </a:lnTo>
                  <a:lnTo>
                    <a:pt x="1261" y="2707"/>
                  </a:lnTo>
                  <a:lnTo>
                    <a:pt x="1269" y="2703"/>
                  </a:lnTo>
                  <a:lnTo>
                    <a:pt x="1282" y="2700"/>
                  </a:lnTo>
                  <a:lnTo>
                    <a:pt x="1298" y="2697"/>
                  </a:lnTo>
                  <a:lnTo>
                    <a:pt x="1311" y="2697"/>
                  </a:lnTo>
                  <a:lnTo>
                    <a:pt x="1318" y="2703"/>
                  </a:lnTo>
                  <a:lnTo>
                    <a:pt x="1326" y="2712"/>
                  </a:lnTo>
                  <a:lnTo>
                    <a:pt x="1332" y="2714"/>
                  </a:lnTo>
                  <a:lnTo>
                    <a:pt x="1333" y="2714"/>
                  </a:lnTo>
                  <a:lnTo>
                    <a:pt x="1333" y="2714"/>
                  </a:lnTo>
                  <a:lnTo>
                    <a:pt x="1340" y="2713"/>
                  </a:lnTo>
                  <a:lnTo>
                    <a:pt x="1346" y="2715"/>
                  </a:lnTo>
                  <a:lnTo>
                    <a:pt x="1349" y="2721"/>
                  </a:lnTo>
                  <a:lnTo>
                    <a:pt x="1356" y="2719"/>
                  </a:lnTo>
                  <a:lnTo>
                    <a:pt x="1354" y="2708"/>
                  </a:lnTo>
                  <a:lnTo>
                    <a:pt x="1340" y="2695"/>
                  </a:lnTo>
                  <a:lnTo>
                    <a:pt x="1322" y="2672"/>
                  </a:lnTo>
                  <a:lnTo>
                    <a:pt x="1133" y="2416"/>
                  </a:lnTo>
                  <a:lnTo>
                    <a:pt x="941" y="2155"/>
                  </a:lnTo>
                  <a:lnTo>
                    <a:pt x="942" y="2155"/>
                  </a:lnTo>
                  <a:lnTo>
                    <a:pt x="962" y="2157"/>
                  </a:lnTo>
                  <a:lnTo>
                    <a:pt x="968" y="2155"/>
                  </a:lnTo>
                  <a:lnTo>
                    <a:pt x="977" y="2153"/>
                  </a:lnTo>
                  <a:lnTo>
                    <a:pt x="990" y="2148"/>
                  </a:lnTo>
                  <a:lnTo>
                    <a:pt x="1011" y="2134"/>
                  </a:lnTo>
                  <a:lnTo>
                    <a:pt x="1028" y="2121"/>
                  </a:lnTo>
                  <a:lnTo>
                    <a:pt x="1036" y="2108"/>
                  </a:lnTo>
                  <a:lnTo>
                    <a:pt x="1037" y="2108"/>
                  </a:lnTo>
                  <a:lnTo>
                    <a:pt x="1039" y="2107"/>
                  </a:lnTo>
                  <a:lnTo>
                    <a:pt x="1045" y="2105"/>
                  </a:lnTo>
                  <a:lnTo>
                    <a:pt x="1052" y="2104"/>
                  </a:lnTo>
                  <a:lnTo>
                    <a:pt x="1055" y="2103"/>
                  </a:lnTo>
                  <a:lnTo>
                    <a:pt x="1060" y="2100"/>
                  </a:lnTo>
                  <a:lnTo>
                    <a:pt x="1064" y="2098"/>
                  </a:lnTo>
                  <a:lnTo>
                    <a:pt x="1073" y="2098"/>
                  </a:lnTo>
                  <a:lnTo>
                    <a:pt x="1074" y="2098"/>
                  </a:lnTo>
                  <a:lnTo>
                    <a:pt x="1079" y="2092"/>
                  </a:lnTo>
                  <a:lnTo>
                    <a:pt x="1084" y="2083"/>
                  </a:lnTo>
                  <a:lnTo>
                    <a:pt x="1089" y="2079"/>
                  </a:lnTo>
                  <a:lnTo>
                    <a:pt x="1093" y="2072"/>
                  </a:lnTo>
                  <a:lnTo>
                    <a:pt x="1123" y="2015"/>
                  </a:lnTo>
                  <a:lnTo>
                    <a:pt x="1211" y="1844"/>
                  </a:lnTo>
                  <a:lnTo>
                    <a:pt x="1208" y="1837"/>
                  </a:lnTo>
                  <a:lnTo>
                    <a:pt x="1273" y="1699"/>
                  </a:lnTo>
                  <a:lnTo>
                    <a:pt x="1276" y="1694"/>
                  </a:lnTo>
                  <a:lnTo>
                    <a:pt x="1266" y="1655"/>
                  </a:lnTo>
                  <a:lnTo>
                    <a:pt x="1227" y="1506"/>
                  </a:lnTo>
                  <a:lnTo>
                    <a:pt x="1240" y="1498"/>
                  </a:lnTo>
                  <a:lnTo>
                    <a:pt x="1253" y="1489"/>
                  </a:lnTo>
                  <a:lnTo>
                    <a:pt x="1261" y="1477"/>
                  </a:lnTo>
                  <a:lnTo>
                    <a:pt x="1259" y="1442"/>
                  </a:lnTo>
                  <a:lnTo>
                    <a:pt x="1268" y="1442"/>
                  </a:lnTo>
                  <a:lnTo>
                    <a:pt x="1262" y="1377"/>
                  </a:lnTo>
                  <a:lnTo>
                    <a:pt x="1261" y="1358"/>
                  </a:lnTo>
                  <a:lnTo>
                    <a:pt x="1254" y="1357"/>
                  </a:lnTo>
                  <a:lnTo>
                    <a:pt x="1246" y="1227"/>
                  </a:lnTo>
                  <a:lnTo>
                    <a:pt x="1243" y="1104"/>
                  </a:lnTo>
                  <a:lnTo>
                    <a:pt x="1243" y="1097"/>
                  </a:lnTo>
                  <a:lnTo>
                    <a:pt x="1242" y="1088"/>
                  </a:lnTo>
                  <a:lnTo>
                    <a:pt x="1237" y="1006"/>
                  </a:lnTo>
                  <a:lnTo>
                    <a:pt x="1236" y="996"/>
                  </a:lnTo>
                  <a:lnTo>
                    <a:pt x="1233" y="956"/>
                  </a:lnTo>
                  <a:lnTo>
                    <a:pt x="1231" y="936"/>
                  </a:lnTo>
                  <a:lnTo>
                    <a:pt x="1231" y="927"/>
                  </a:lnTo>
                  <a:lnTo>
                    <a:pt x="1231" y="927"/>
                  </a:lnTo>
                  <a:lnTo>
                    <a:pt x="1231" y="914"/>
                  </a:lnTo>
                  <a:lnTo>
                    <a:pt x="1227" y="906"/>
                  </a:lnTo>
                  <a:lnTo>
                    <a:pt x="1209" y="866"/>
                  </a:lnTo>
                  <a:lnTo>
                    <a:pt x="1199" y="845"/>
                  </a:lnTo>
                  <a:lnTo>
                    <a:pt x="1179" y="804"/>
                  </a:lnTo>
                  <a:lnTo>
                    <a:pt x="1180" y="804"/>
                  </a:lnTo>
                  <a:lnTo>
                    <a:pt x="1135" y="705"/>
                  </a:lnTo>
                  <a:lnTo>
                    <a:pt x="1132" y="706"/>
                  </a:lnTo>
                  <a:lnTo>
                    <a:pt x="1106" y="646"/>
                  </a:lnTo>
                  <a:lnTo>
                    <a:pt x="963" y="406"/>
                  </a:lnTo>
                  <a:lnTo>
                    <a:pt x="958" y="399"/>
                  </a:lnTo>
                  <a:lnTo>
                    <a:pt x="960" y="397"/>
                  </a:lnTo>
                  <a:lnTo>
                    <a:pt x="914" y="316"/>
                  </a:lnTo>
                  <a:lnTo>
                    <a:pt x="910" y="316"/>
                  </a:lnTo>
                  <a:lnTo>
                    <a:pt x="869" y="245"/>
                  </a:lnTo>
                  <a:lnTo>
                    <a:pt x="870" y="243"/>
                  </a:lnTo>
                  <a:lnTo>
                    <a:pt x="768" y="68"/>
                  </a:lnTo>
                  <a:lnTo>
                    <a:pt x="760" y="54"/>
                  </a:lnTo>
                  <a:lnTo>
                    <a:pt x="749" y="36"/>
                  </a:lnTo>
                  <a:lnTo>
                    <a:pt x="745" y="27"/>
                  </a:lnTo>
                  <a:lnTo>
                    <a:pt x="744" y="27"/>
                  </a:lnTo>
                  <a:lnTo>
                    <a:pt x="734" y="27"/>
                  </a:lnTo>
                  <a:lnTo>
                    <a:pt x="727" y="26"/>
                  </a:lnTo>
                  <a:lnTo>
                    <a:pt x="722" y="28"/>
                  </a:lnTo>
                  <a:lnTo>
                    <a:pt x="716" y="36"/>
                  </a:lnTo>
                  <a:lnTo>
                    <a:pt x="711" y="39"/>
                  </a:lnTo>
                  <a:lnTo>
                    <a:pt x="697" y="31"/>
                  </a:lnTo>
                  <a:lnTo>
                    <a:pt x="685" y="22"/>
                  </a:lnTo>
                  <a:lnTo>
                    <a:pt x="677" y="18"/>
                  </a:lnTo>
                  <a:lnTo>
                    <a:pt x="666" y="23"/>
                  </a:lnTo>
                  <a:lnTo>
                    <a:pt x="663" y="24"/>
                  </a:lnTo>
                  <a:lnTo>
                    <a:pt x="652" y="14"/>
                  </a:lnTo>
                  <a:lnTo>
                    <a:pt x="644" y="0"/>
                  </a:lnTo>
                  <a:lnTo>
                    <a:pt x="639" y="5"/>
                  </a:lnTo>
                  <a:lnTo>
                    <a:pt x="635" y="13"/>
                  </a:lnTo>
                  <a:lnTo>
                    <a:pt x="630" y="18"/>
                  </a:lnTo>
                  <a:lnTo>
                    <a:pt x="625" y="22"/>
                  </a:lnTo>
                  <a:lnTo>
                    <a:pt x="625" y="27"/>
                  </a:lnTo>
                  <a:lnTo>
                    <a:pt x="618" y="27"/>
                  </a:lnTo>
                  <a:lnTo>
                    <a:pt x="615" y="29"/>
                  </a:lnTo>
                  <a:lnTo>
                    <a:pt x="613" y="34"/>
                  </a:lnTo>
                  <a:lnTo>
                    <a:pt x="607" y="36"/>
                  </a:lnTo>
                  <a:lnTo>
                    <a:pt x="600" y="34"/>
                  </a:lnTo>
                  <a:lnTo>
                    <a:pt x="596" y="31"/>
                  </a:lnTo>
                  <a:lnTo>
                    <a:pt x="591" y="28"/>
                  </a:lnTo>
                  <a:lnTo>
                    <a:pt x="581" y="34"/>
                  </a:lnTo>
                  <a:lnTo>
                    <a:pt x="571" y="40"/>
                  </a:lnTo>
                  <a:lnTo>
                    <a:pt x="564" y="45"/>
                  </a:lnTo>
                  <a:lnTo>
                    <a:pt x="557" y="53"/>
                  </a:lnTo>
                  <a:lnTo>
                    <a:pt x="554" y="62"/>
                  </a:lnTo>
                  <a:lnTo>
                    <a:pt x="552" y="67"/>
                  </a:lnTo>
                  <a:lnTo>
                    <a:pt x="549" y="76"/>
                  </a:lnTo>
                  <a:lnTo>
                    <a:pt x="548" y="82"/>
                  </a:lnTo>
                  <a:lnTo>
                    <a:pt x="541" y="84"/>
                  </a:lnTo>
                  <a:lnTo>
                    <a:pt x="538" y="88"/>
                  </a:lnTo>
                  <a:lnTo>
                    <a:pt x="534" y="90"/>
                  </a:lnTo>
                  <a:lnTo>
                    <a:pt x="532" y="93"/>
                  </a:lnTo>
                  <a:lnTo>
                    <a:pt x="535" y="105"/>
                  </a:lnTo>
                  <a:lnTo>
                    <a:pt x="534" y="112"/>
                  </a:lnTo>
                  <a:lnTo>
                    <a:pt x="533" y="112"/>
                  </a:lnTo>
                  <a:lnTo>
                    <a:pt x="530" y="129"/>
                  </a:lnTo>
                  <a:lnTo>
                    <a:pt x="524" y="145"/>
                  </a:lnTo>
                  <a:lnTo>
                    <a:pt x="517" y="155"/>
                  </a:lnTo>
                  <a:lnTo>
                    <a:pt x="513" y="165"/>
                  </a:lnTo>
                  <a:lnTo>
                    <a:pt x="512" y="175"/>
                  </a:lnTo>
                  <a:lnTo>
                    <a:pt x="504" y="180"/>
                  </a:lnTo>
                  <a:lnTo>
                    <a:pt x="493" y="187"/>
                  </a:lnTo>
                  <a:lnTo>
                    <a:pt x="487" y="195"/>
                  </a:lnTo>
                  <a:lnTo>
                    <a:pt x="481" y="200"/>
                  </a:lnTo>
                  <a:lnTo>
                    <a:pt x="472" y="208"/>
                  </a:lnTo>
                  <a:lnTo>
                    <a:pt x="458" y="213"/>
                  </a:lnTo>
                  <a:lnTo>
                    <a:pt x="441" y="214"/>
                  </a:lnTo>
                  <a:lnTo>
                    <a:pt x="431" y="214"/>
                  </a:lnTo>
                  <a:lnTo>
                    <a:pt x="426" y="214"/>
                  </a:lnTo>
                  <a:lnTo>
                    <a:pt x="413" y="214"/>
                  </a:lnTo>
                  <a:lnTo>
                    <a:pt x="398" y="211"/>
                  </a:lnTo>
                  <a:lnTo>
                    <a:pt x="384" y="207"/>
                  </a:lnTo>
                  <a:lnTo>
                    <a:pt x="372" y="207"/>
                  </a:lnTo>
                  <a:lnTo>
                    <a:pt x="370" y="209"/>
                  </a:lnTo>
                  <a:lnTo>
                    <a:pt x="364" y="214"/>
                  </a:lnTo>
                  <a:lnTo>
                    <a:pt x="363" y="220"/>
                  </a:lnTo>
                  <a:lnTo>
                    <a:pt x="362" y="225"/>
                  </a:lnTo>
                  <a:lnTo>
                    <a:pt x="357" y="232"/>
                  </a:lnTo>
                  <a:lnTo>
                    <a:pt x="351" y="241"/>
                  </a:lnTo>
                  <a:lnTo>
                    <a:pt x="350" y="245"/>
                  </a:lnTo>
                  <a:lnTo>
                    <a:pt x="351" y="247"/>
                  </a:lnTo>
                  <a:lnTo>
                    <a:pt x="351" y="248"/>
                  </a:lnTo>
                  <a:lnTo>
                    <a:pt x="351" y="252"/>
                  </a:lnTo>
                  <a:lnTo>
                    <a:pt x="345" y="260"/>
                  </a:lnTo>
                  <a:lnTo>
                    <a:pt x="341" y="266"/>
                  </a:lnTo>
                  <a:lnTo>
                    <a:pt x="340" y="272"/>
                  </a:lnTo>
                  <a:lnTo>
                    <a:pt x="342" y="275"/>
                  </a:lnTo>
                  <a:lnTo>
                    <a:pt x="343" y="276"/>
                  </a:lnTo>
                  <a:lnTo>
                    <a:pt x="342" y="279"/>
                  </a:lnTo>
                  <a:lnTo>
                    <a:pt x="343" y="282"/>
                  </a:lnTo>
                  <a:lnTo>
                    <a:pt x="343" y="286"/>
                  </a:lnTo>
                  <a:lnTo>
                    <a:pt x="343" y="294"/>
                  </a:lnTo>
                  <a:lnTo>
                    <a:pt x="341" y="299"/>
                  </a:lnTo>
                  <a:lnTo>
                    <a:pt x="343" y="305"/>
                  </a:lnTo>
                  <a:lnTo>
                    <a:pt x="343" y="311"/>
                  </a:lnTo>
                  <a:lnTo>
                    <a:pt x="337" y="317"/>
                  </a:lnTo>
                  <a:lnTo>
                    <a:pt x="336" y="318"/>
                  </a:lnTo>
                  <a:lnTo>
                    <a:pt x="334" y="322"/>
                  </a:lnTo>
                  <a:lnTo>
                    <a:pt x="333" y="326"/>
                  </a:lnTo>
                  <a:lnTo>
                    <a:pt x="329" y="334"/>
                  </a:lnTo>
                  <a:lnTo>
                    <a:pt x="324" y="341"/>
                  </a:lnTo>
                  <a:lnTo>
                    <a:pt x="318" y="345"/>
                  </a:lnTo>
                  <a:lnTo>
                    <a:pt x="310" y="347"/>
                  </a:lnTo>
                  <a:lnTo>
                    <a:pt x="309" y="347"/>
                  </a:lnTo>
                  <a:lnTo>
                    <a:pt x="308" y="349"/>
                  </a:lnTo>
                  <a:lnTo>
                    <a:pt x="306" y="356"/>
                  </a:lnTo>
                  <a:lnTo>
                    <a:pt x="303" y="361"/>
                  </a:lnTo>
                  <a:lnTo>
                    <a:pt x="299" y="366"/>
                  </a:lnTo>
                  <a:lnTo>
                    <a:pt x="295" y="373"/>
                  </a:lnTo>
                  <a:lnTo>
                    <a:pt x="291" y="378"/>
                  </a:lnTo>
                  <a:lnTo>
                    <a:pt x="287" y="384"/>
                  </a:lnTo>
                  <a:lnTo>
                    <a:pt x="284" y="388"/>
                  </a:lnTo>
                  <a:lnTo>
                    <a:pt x="283" y="391"/>
                  </a:lnTo>
                  <a:lnTo>
                    <a:pt x="280" y="396"/>
                  </a:lnTo>
                  <a:lnTo>
                    <a:pt x="278" y="400"/>
                  </a:lnTo>
                  <a:lnTo>
                    <a:pt x="275" y="405"/>
                  </a:lnTo>
                  <a:lnTo>
                    <a:pt x="273" y="409"/>
                  </a:lnTo>
                  <a:lnTo>
                    <a:pt x="273" y="414"/>
                  </a:lnTo>
                  <a:lnTo>
                    <a:pt x="272" y="416"/>
                  </a:lnTo>
                  <a:lnTo>
                    <a:pt x="270" y="418"/>
                  </a:lnTo>
                  <a:lnTo>
                    <a:pt x="268" y="421"/>
                  </a:lnTo>
                  <a:lnTo>
                    <a:pt x="267" y="424"/>
                  </a:lnTo>
                  <a:lnTo>
                    <a:pt x="266" y="428"/>
                  </a:lnTo>
                  <a:lnTo>
                    <a:pt x="265" y="433"/>
                  </a:lnTo>
                  <a:lnTo>
                    <a:pt x="263" y="436"/>
                  </a:lnTo>
                  <a:lnTo>
                    <a:pt x="262" y="439"/>
                  </a:lnTo>
                  <a:lnTo>
                    <a:pt x="261" y="444"/>
                  </a:lnTo>
                  <a:lnTo>
                    <a:pt x="262" y="448"/>
                  </a:lnTo>
                  <a:lnTo>
                    <a:pt x="263" y="453"/>
                  </a:lnTo>
                  <a:lnTo>
                    <a:pt x="264" y="455"/>
                  </a:lnTo>
                  <a:lnTo>
                    <a:pt x="263" y="460"/>
                  </a:lnTo>
                  <a:lnTo>
                    <a:pt x="265" y="469"/>
                  </a:lnTo>
                  <a:lnTo>
                    <a:pt x="265" y="470"/>
                  </a:lnTo>
                  <a:lnTo>
                    <a:pt x="264" y="474"/>
                  </a:lnTo>
                  <a:lnTo>
                    <a:pt x="263" y="477"/>
                  </a:lnTo>
                  <a:lnTo>
                    <a:pt x="263" y="483"/>
                  </a:lnTo>
                  <a:lnTo>
                    <a:pt x="263" y="486"/>
                  </a:lnTo>
                  <a:lnTo>
                    <a:pt x="265" y="488"/>
                  </a:lnTo>
                  <a:lnTo>
                    <a:pt x="266" y="488"/>
                  </a:lnTo>
                  <a:lnTo>
                    <a:pt x="266" y="490"/>
                  </a:lnTo>
                  <a:lnTo>
                    <a:pt x="268" y="498"/>
                  </a:lnTo>
                  <a:lnTo>
                    <a:pt x="273" y="505"/>
                  </a:lnTo>
                  <a:lnTo>
                    <a:pt x="280" y="507"/>
                  </a:lnTo>
                  <a:lnTo>
                    <a:pt x="282" y="515"/>
                  </a:lnTo>
                  <a:lnTo>
                    <a:pt x="285" y="518"/>
                  </a:lnTo>
                  <a:lnTo>
                    <a:pt x="293" y="526"/>
                  </a:lnTo>
                  <a:lnTo>
                    <a:pt x="293" y="527"/>
                  </a:lnTo>
                  <a:lnTo>
                    <a:pt x="295" y="530"/>
                  </a:lnTo>
                  <a:lnTo>
                    <a:pt x="290" y="537"/>
                  </a:lnTo>
                  <a:lnTo>
                    <a:pt x="282" y="542"/>
                  </a:lnTo>
                  <a:lnTo>
                    <a:pt x="270" y="553"/>
                  </a:lnTo>
                  <a:lnTo>
                    <a:pt x="271" y="557"/>
                  </a:lnTo>
                  <a:lnTo>
                    <a:pt x="272" y="560"/>
                  </a:lnTo>
                  <a:lnTo>
                    <a:pt x="273" y="564"/>
                  </a:lnTo>
                  <a:lnTo>
                    <a:pt x="273" y="567"/>
                  </a:lnTo>
                  <a:lnTo>
                    <a:pt x="273" y="570"/>
                  </a:lnTo>
                  <a:lnTo>
                    <a:pt x="273" y="577"/>
                  </a:lnTo>
                  <a:lnTo>
                    <a:pt x="273" y="577"/>
                  </a:lnTo>
                  <a:lnTo>
                    <a:pt x="274" y="583"/>
                  </a:lnTo>
                  <a:lnTo>
                    <a:pt x="277" y="587"/>
                  </a:lnTo>
                  <a:lnTo>
                    <a:pt x="277" y="587"/>
                  </a:lnTo>
                  <a:lnTo>
                    <a:pt x="276" y="588"/>
                  </a:lnTo>
                  <a:lnTo>
                    <a:pt x="275" y="593"/>
                  </a:lnTo>
                  <a:lnTo>
                    <a:pt x="275" y="595"/>
                  </a:lnTo>
                  <a:lnTo>
                    <a:pt x="276" y="597"/>
                  </a:lnTo>
                  <a:lnTo>
                    <a:pt x="277" y="599"/>
                  </a:lnTo>
                  <a:lnTo>
                    <a:pt x="277" y="599"/>
                  </a:lnTo>
                  <a:lnTo>
                    <a:pt x="278" y="605"/>
                  </a:lnTo>
                  <a:lnTo>
                    <a:pt x="283" y="609"/>
                  </a:lnTo>
                  <a:lnTo>
                    <a:pt x="288" y="614"/>
                  </a:lnTo>
                  <a:lnTo>
                    <a:pt x="289" y="616"/>
                  </a:lnTo>
                  <a:lnTo>
                    <a:pt x="288" y="618"/>
                  </a:lnTo>
                  <a:lnTo>
                    <a:pt x="287" y="620"/>
                  </a:lnTo>
                  <a:lnTo>
                    <a:pt x="286" y="624"/>
                  </a:lnTo>
                  <a:lnTo>
                    <a:pt x="286" y="626"/>
                  </a:lnTo>
                  <a:lnTo>
                    <a:pt x="285" y="627"/>
                  </a:lnTo>
                  <a:lnTo>
                    <a:pt x="285" y="627"/>
                  </a:lnTo>
                  <a:lnTo>
                    <a:pt x="283" y="638"/>
                  </a:lnTo>
                  <a:lnTo>
                    <a:pt x="283" y="645"/>
                  </a:lnTo>
                  <a:lnTo>
                    <a:pt x="273" y="650"/>
                  </a:lnTo>
                  <a:lnTo>
                    <a:pt x="268" y="655"/>
                  </a:lnTo>
                  <a:lnTo>
                    <a:pt x="267" y="657"/>
                  </a:lnTo>
                  <a:lnTo>
                    <a:pt x="266" y="661"/>
                  </a:lnTo>
                  <a:lnTo>
                    <a:pt x="265" y="664"/>
                  </a:lnTo>
                  <a:lnTo>
                    <a:pt x="267" y="667"/>
                  </a:lnTo>
                  <a:lnTo>
                    <a:pt x="263" y="673"/>
                  </a:lnTo>
                  <a:lnTo>
                    <a:pt x="259" y="680"/>
                  </a:lnTo>
                  <a:lnTo>
                    <a:pt x="259" y="681"/>
                  </a:lnTo>
                  <a:lnTo>
                    <a:pt x="261" y="687"/>
                  </a:lnTo>
                  <a:lnTo>
                    <a:pt x="260" y="688"/>
                  </a:lnTo>
                  <a:lnTo>
                    <a:pt x="258" y="691"/>
                  </a:lnTo>
                  <a:lnTo>
                    <a:pt x="256" y="693"/>
                  </a:lnTo>
                  <a:lnTo>
                    <a:pt x="244" y="694"/>
                  </a:lnTo>
                  <a:lnTo>
                    <a:pt x="243" y="694"/>
                  </a:lnTo>
                  <a:lnTo>
                    <a:pt x="240" y="695"/>
                  </a:lnTo>
                  <a:lnTo>
                    <a:pt x="238" y="695"/>
                  </a:lnTo>
                  <a:lnTo>
                    <a:pt x="235" y="693"/>
                  </a:lnTo>
                  <a:lnTo>
                    <a:pt x="232" y="693"/>
                  </a:lnTo>
                  <a:lnTo>
                    <a:pt x="229" y="694"/>
                  </a:lnTo>
                  <a:lnTo>
                    <a:pt x="226" y="694"/>
                  </a:lnTo>
                  <a:lnTo>
                    <a:pt x="223" y="694"/>
                  </a:lnTo>
                  <a:lnTo>
                    <a:pt x="228" y="699"/>
                  </a:lnTo>
                  <a:lnTo>
                    <a:pt x="228" y="707"/>
                  </a:lnTo>
                  <a:lnTo>
                    <a:pt x="224" y="717"/>
                  </a:lnTo>
                  <a:lnTo>
                    <a:pt x="225" y="721"/>
                  </a:lnTo>
                  <a:lnTo>
                    <a:pt x="220" y="726"/>
                  </a:lnTo>
                  <a:lnTo>
                    <a:pt x="218" y="732"/>
                  </a:lnTo>
                  <a:lnTo>
                    <a:pt x="213" y="737"/>
                  </a:lnTo>
                  <a:lnTo>
                    <a:pt x="213" y="742"/>
                  </a:lnTo>
                  <a:lnTo>
                    <a:pt x="211" y="748"/>
                  </a:lnTo>
                  <a:lnTo>
                    <a:pt x="210" y="752"/>
                  </a:lnTo>
                  <a:lnTo>
                    <a:pt x="209" y="756"/>
                  </a:lnTo>
                  <a:lnTo>
                    <a:pt x="209" y="764"/>
                  </a:lnTo>
                  <a:lnTo>
                    <a:pt x="208" y="766"/>
                  </a:lnTo>
                  <a:lnTo>
                    <a:pt x="208" y="768"/>
                  </a:lnTo>
                  <a:lnTo>
                    <a:pt x="206" y="772"/>
                  </a:lnTo>
                  <a:lnTo>
                    <a:pt x="206" y="772"/>
                  </a:lnTo>
                  <a:lnTo>
                    <a:pt x="209" y="775"/>
                  </a:lnTo>
                  <a:lnTo>
                    <a:pt x="209" y="778"/>
                  </a:lnTo>
                  <a:lnTo>
                    <a:pt x="209" y="779"/>
                  </a:lnTo>
                  <a:lnTo>
                    <a:pt x="212" y="785"/>
                  </a:lnTo>
                  <a:lnTo>
                    <a:pt x="215" y="791"/>
                  </a:lnTo>
                  <a:lnTo>
                    <a:pt x="219" y="795"/>
                  </a:lnTo>
                  <a:lnTo>
                    <a:pt x="221" y="799"/>
                  </a:lnTo>
                  <a:lnTo>
                    <a:pt x="226" y="804"/>
                  </a:lnTo>
                  <a:lnTo>
                    <a:pt x="228" y="809"/>
                  </a:lnTo>
                  <a:lnTo>
                    <a:pt x="229" y="818"/>
                  </a:lnTo>
                  <a:lnTo>
                    <a:pt x="231" y="826"/>
                  </a:lnTo>
                  <a:lnTo>
                    <a:pt x="232" y="830"/>
                  </a:lnTo>
                  <a:lnTo>
                    <a:pt x="232" y="831"/>
                  </a:lnTo>
                  <a:lnTo>
                    <a:pt x="230" y="837"/>
                  </a:lnTo>
                  <a:lnTo>
                    <a:pt x="230" y="838"/>
                  </a:lnTo>
                  <a:lnTo>
                    <a:pt x="235" y="841"/>
                  </a:lnTo>
                  <a:lnTo>
                    <a:pt x="240" y="843"/>
                  </a:lnTo>
                  <a:lnTo>
                    <a:pt x="243" y="844"/>
                  </a:lnTo>
                  <a:lnTo>
                    <a:pt x="246" y="847"/>
                  </a:lnTo>
                  <a:lnTo>
                    <a:pt x="243" y="850"/>
                  </a:lnTo>
                  <a:lnTo>
                    <a:pt x="243" y="851"/>
                  </a:lnTo>
                  <a:lnTo>
                    <a:pt x="241" y="852"/>
                  </a:lnTo>
                  <a:lnTo>
                    <a:pt x="238" y="855"/>
                  </a:lnTo>
                  <a:lnTo>
                    <a:pt x="233" y="860"/>
                  </a:lnTo>
                  <a:lnTo>
                    <a:pt x="230" y="872"/>
                  </a:lnTo>
                  <a:lnTo>
                    <a:pt x="229" y="884"/>
                  </a:lnTo>
                  <a:lnTo>
                    <a:pt x="229" y="888"/>
                  </a:lnTo>
                  <a:lnTo>
                    <a:pt x="229" y="889"/>
                  </a:lnTo>
                  <a:lnTo>
                    <a:pt x="227" y="895"/>
                  </a:lnTo>
                  <a:lnTo>
                    <a:pt x="225" y="904"/>
                  </a:lnTo>
                  <a:lnTo>
                    <a:pt x="225" y="912"/>
                  </a:lnTo>
                  <a:lnTo>
                    <a:pt x="225" y="917"/>
                  </a:lnTo>
                  <a:lnTo>
                    <a:pt x="221" y="924"/>
                  </a:lnTo>
                  <a:lnTo>
                    <a:pt x="214" y="933"/>
                  </a:lnTo>
                  <a:lnTo>
                    <a:pt x="209" y="937"/>
                  </a:lnTo>
                  <a:lnTo>
                    <a:pt x="202" y="942"/>
                  </a:lnTo>
                  <a:lnTo>
                    <a:pt x="199" y="951"/>
                  </a:lnTo>
                  <a:lnTo>
                    <a:pt x="197" y="961"/>
                  </a:lnTo>
                  <a:lnTo>
                    <a:pt x="192" y="969"/>
                  </a:lnTo>
                  <a:lnTo>
                    <a:pt x="189" y="978"/>
                  </a:lnTo>
                  <a:lnTo>
                    <a:pt x="185" y="983"/>
                  </a:lnTo>
                  <a:lnTo>
                    <a:pt x="184" y="982"/>
                  </a:lnTo>
                  <a:lnTo>
                    <a:pt x="182" y="980"/>
                  </a:lnTo>
                  <a:lnTo>
                    <a:pt x="163" y="964"/>
                  </a:lnTo>
                  <a:lnTo>
                    <a:pt x="140" y="944"/>
                  </a:lnTo>
                  <a:lnTo>
                    <a:pt x="132" y="938"/>
                  </a:lnTo>
                  <a:lnTo>
                    <a:pt x="92" y="940"/>
                  </a:lnTo>
                  <a:lnTo>
                    <a:pt x="22" y="946"/>
                  </a:lnTo>
                  <a:lnTo>
                    <a:pt x="4" y="948"/>
                  </a:lnTo>
                  <a:lnTo>
                    <a:pt x="0" y="948"/>
                  </a:lnTo>
                  <a:lnTo>
                    <a:pt x="2" y="1003"/>
                  </a:lnTo>
                  <a:lnTo>
                    <a:pt x="5" y="1002"/>
                  </a:lnTo>
                  <a:lnTo>
                    <a:pt x="5" y="1003"/>
                  </a:lnTo>
                  <a:lnTo>
                    <a:pt x="17" y="1002"/>
                  </a:lnTo>
                  <a:lnTo>
                    <a:pt x="25" y="1003"/>
                  </a:lnTo>
                  <a:lnTo>
                    <a:pt x="26" y="1004"/>
                  </a:lnTo>
                  <a:lnTo>
                    <a:pt x="28" y="1008"/>
                  </a:lnTo>
                  <a:lnTo>
                    <a:pt x="40" y="1024"/>
                  </a:lnTo>
                  <a:lnTo>
                    <a:pt x="49" y="1043"/>
                  </a:lnTo>
                  <a:lnTo>
                    <a:pt x="58" y="1055"/>
                  </a:lnTo>
                  <a:lnTo>
                    <a:pt x="59" y="1057"/>
                  </a:lnTo>
                  <a:lnTo>
                    <a:pt x="62" y="1061"/>
                  </a:lnTo>
                  <a:lnTo>
                    <a:pt x="73" y="1076"/>
                  </a:lnTo>
                  <a:lnTo>
                    <a:pt x="78" y="1081"/>
                  </a:lnTo>
                  <a:lnTo>
                    <a:pt x="81" y="1085"/>
                  </a:lnTo>
                  <a:lnTo>
                    <a:pt x="82" y="1087"/>
                  </a:lnTo>
                  <a:lnTo>
                    <a:pt x="85" y="1089"/>
                  </a:lnTo>
                  <a:lnTo>
                    <a:pt x="88" y="1095"/>
                  </a:lnTo>
                  <a:lnTo>
                    <a:pt x="92" y="1110"/>
                  </a:lnTo>
                  <a:lnTo>
                    <a:pt x="99" y="1120"/>
                  </a:lnTo>
                  <a:lnTo>
                    <a:pt x="102" y="1129"/>
                  </a:lnTo>
                  <a:lnTo>
                    <a:pt x="109" y="1137"/>
                  </a:lnTo>
                  <a:lnTo>
                    <a:pt x="107" y="1143"/>
                  </a:lnTo>
                  <a:lnTo>
                    <a:pt x="113" y="1146"/>
                  </a:lnTo>
                  <a:lnTo>
                    <a:pt x="120" y="1159"/>
                  </a:lnTo>
                  <a:lnTo>
                    <a:pt x="118" y="1165"/>
                  </a:lnTo>
                  <a:lnTo>
                    <a:pt x="124" y="1176"/>
                  </a:lnTo>
                  <a:lnTo>
                    <a:pt x="132" y="1181"/>
                  </a:lnTo>
                  <a:lnTo>
                    <a:pt x="133" y="1182"/>
                  </a:lnTo>
                  <a:lnTo>
                    <a:pt x="139" y="1190"/>
                  </a:lnTo>
                  <a:lnTo>
                    <a:pt x="140" y="1191"/>
                  </a:lnTo>
                  <a:lnTo>
                    <a:pt x="142" y="1193"/>
                  </a:lnTo>
                  <a:lnTo>
                    <a:pt x="153" y="1193"/>
                  </a:lnTo>
                  <a:lnTo>
                    <a:pt x="170" y="1205"/>
                  </a:lnTo>
                  <a:lnTo>
                    <a:pt x="177" y="1213"/>
                  </a:lnTo>
                  <a:lnTo>
                    <a:pt x="178" y="1214"/>
                  </a:lnTo>
                  <a:lnTo>
                    <a:pt x="184" y="1222"/>
                  </a:lnTo>
                  <a:lnTo>
                    <a:pt x="184" y="1228"/>
                  </a:lnTo>
                  <a:lnTo>
                    <a:pt x="190" y="1231"/>
                  </a:lnTo>
                  <a:lnTo>
                    <a:pt x="192" y="1249"/>
                  </a:lnTo>
                  <a:lnTo>
                    <a:pt x="197" y="1261"/>
                  </a:lnTo>
                  <a:lnTo>
                    <a:pt x="201" y="1269"/>
                  </a:lnTo>
                  <a:lnTo>
                    <a:pt x="202" y="1270"/>
                  </a:lnTo>
                  <a:lnTo>
                    <a:pt x="201" y="1274"/>
                  </a:lnTo>
                  <a:lnTo>
                    <a:pt x="200" y="1274"/>
                  </a:lnTo>
                  <a:lnTo>
                    <a:pt x="197" y="1277"/>
                  </a:lnTo>
                  <a:lnTo>
                    <a:pt x="194" y="1279"/>
                  </a:lnTo>
                  <a:lnTo>
                    <a:pt x="189" y="1283"/>
                  </a:lnTo>
                  <a:lnTo>
                    <a:pt x="185" y="1287"/>
                  </a:lnTo>
                  <a:lnTo>
                    <a:pt x="179" y="1295"/>
                  </a:lnTo>
                  <a:lnTo>
                    <a:pt x="168" y="1304"/>
                  </a:lnTo>
                  <a:lnTo>
                    <a:pt x="165" y="1308"/>
                  </a:lnTo>
                  <a:lnTo>
                    <a:pt x="163" y="1310"/>
                  </a:lnTo>
                  <a:lnTo>
                    <a:pt x="155" y="1313"/>
                  </a:lnTo>
                  <a:lnTo>
                    <a:pt x="153" y="1313"/>
                  </a:lnTo>
                  <a:lnTo>
                    <a:pt x="142" y="1316"/>
                  </a:lnTo>
                  <a:lnTo>
                    <a:pt x="131" y="1320"/>
                  </a:lnTo>
                  <a:lnTo>
                    <a:pt x="123" y="1321"/>
                  </a:lnTo>
                  <a:lnTo>
                    <a:pt x="119" y="1322"/>
                  </a:lnTo>
                  <a:lnTo>
                    <a:pt x="108" y="1316"/>
                  </a:lnTo>
                  <a:lnTo>
                    <a:pt x="101" y="1316"/>
                  </a:lnTo>
                  <a:lnTo>
                    <a:pt x="98" y="1316"/>
                  </a:lnTo>
                  <a:lnTo>
                    <a:pt x="94" y="1320"/>
                  </a:lnTo>
                  <a:lnTo>
                    <a:pt x="93" y="1325"/>
                  </a:lnTo>
                  <a:lnTo>
                    <a:pt x="98" y="1329"/>
                  </a:lnTo>
                  <a:lnTo>
                    <a:pt x="101" y="1329"/>
                  </a:lnTo>
                  <a:lnTo>
                    <a:pt x="105" y="1330"/>
                  </a:lnTo>
                  <a:lnTo>
                    <a:pt x="108" y="1332"/>
                  </a:lnTo>
                  <a:lnTo>
                    <a:pt x="120" y="1348"/>
                  </a:lnTo>
                  <a:lnTo>
                    <a:pt x="125" y="1360"/>
                  </a:lnTo>
                  <a:lnTo>
                    <a:pt x="136" y="1371"/>
                  </a:lnTo>
                  <a:lnTo>
                    <a:pt x="137" y="1372"/>
                  </a:lnTo>
                  <a:lnTo>
                    <a:pt x="143" y="1383"/>
                  </a:lnTo>
                  <a:lnTo>
                    <a:pt x="145" y="1385"/>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87" name="Google Shape;1587;p59" descr="{&quot;Key&quot;:&quot;kilifi&quot;,&quot;Name&quot;:&quot;Kilifi&quot;,&quot;Value&quot;:32.0,&quot;Formula&quot;:&quot;32&quot;,&quot;Text&quot;:&quot;32&quot;,&quot;OfficeApplication&quot;:1,&quot;HasValue&quot;:true}"/>
            <p:cNvSpPr/>
            <p:nvPr/>
          </p:nvSpPr>
          <p:spPr>
            <a:xfrm>
              <a:off x="3840819" y="4835369"/>
              <a:ext cx="626362" cy="947412"/>
            </a:xfrm>
            <a:custGeom>
              <a:avLst/>
              <a:gdLst/>
              <a:ahLst/>
              <a:cxnLst/>
              <a:rect l="l" t="t" r="r" b="b"/>
              <a:pathLst>
                <a:path w="1047" h="1578" extrusionOk="0">
                  <a:moveTo>
                    <a:pt x="995" y="422"/>
                  </a:moveTo>
                  <a:lnTo>
                    <a:pt x="993" y="434"/>
                  </a:lnTo>
                  <a:lnTo>
                    <a:pt x="992" y="436"/>
                  </a:lnTo>
                  <a:lnTo>
                    <a:pt x="990" y="431"/>
                  </a:lnTo>
                  <a:lnTo>
                    <a:pt x="993" y="422"/>
                  </a:lnTo>
                  <a:lnTo>
                    <a:pt x="995" y="422"/>
                  </a:lnTo>
                  <a:close/>
                  <a:moveTo>
                    <a:pt x="445" y="1571"/>
                  </a:moveTo>
                  <a:lnTo>
                    <a:pt x="445" y="1569"/>
                  </a:lnTo>
                  <a:lnTo>
                    <a:pt x="443" y="1565"/>
                  </a:lnTo>
                  <a:lnTo>
                    <a:pt x="441" y="1560"/>
                  </a:lnTo>
                  <a:lnTo>
                    <a:pt x="440" y="1557"/>
                  </a:lnTo>
                  <a:lnTo>
                    <a:pt x="437" y="1553"/>
                  </a:lnTo>
                  <a:lnTo>
                    <a:pt x="436" y="1551"/>
                  </a:lnTo>
                  <a:lnTo>
                    <a:pt x="434" y="1548"/>
                  </a:lnTo>
                  <a:lnTo>
                    <a:pt x="436" y="1542"/>
                  </a:lnTo>
                  <a:lnTo>
                    <a:pt x="439" y="1538"/>
                  </a:lnTo>
                  <a:lnTo>
                    <a:pt x="442" y="1533"/>
                  </a:lnTo>
                  <a:lnTo>
                    <a:pt x="440" y="1528"/>
                  </a:lnTo>
                  <a:lnTo>
                    <a:pt x="438" y="1526"/>
                  </a:lnTo>
                  <a:lnTo>
                    <a:pt x="434" y="1523"/>
                  </a:lnTo>
                  <a:lnTo>
                    <a:pt x="428" y="1521"/>
                  </a:lnTo>
                  <a:lnTo>
                    <a:pt x="421" y="1521"/>
                  </a:lnTo>
                  <a:lnTo>
                    <a:pt x="418" y="1524"/>
                  </a:lnTo>
                  <a:lnTo>
                    <a:pt x="415" y="1528"/>
                  </a:lnTo>
                  <a:lnTo>
                    <a:pt x="413" y="1527"/>
                  </a:lnTo>
                  <a:lnTo>
                    <a:pt x="411" y="1525"/>
                  </a:lnTo>
                  <a:lnTo>
                    <a:pt x="413" y="1522"/>
                  </a:lnTo>
                  <a:lnTo>
                    <a:pt x="416" y="1518"/>
                  </a:lnTo>
                  <a:lnTo>
                    <a:pt x="418" y="1514"/>
                  </a:lnTo>
                  <a:lnTo>
                    <a:pt x="417" y="1513"/>
                  </a:lnTo>
                  <a:lnTo>
                    <a:pt x="419" y="1506"/>
                  </a:lnTo>
                  <a:lnTo>
                    <a:pt x="420" y="1505"/>
                  </a:lnTo>
                  <a:lnTo>
                    <a:pt x="419" y="1504"/>
                  </a:lnTo>
                  <a:lnTo>
                    <a:pt x="417" y="1501"/>
                  </a:lnTo>
                  <a:lnTo>
                    <a:pt x="412" y="1495"/>
                  </a:lnTo>
                  <a:lnTo>
                    <a:pt x="409" y="1493"/>
                  </a:lnTo>
                  <a:lnTo>
                    <a:pt x="405" y="1490"/>
                  </a:lnTo>
                  <a:lnTo>
                    <a:pt x="402" y="1488"/>
                  </a:lnTo>
                  <a:lnTo>
                    <a:pt x="401" y="1483"/>
                  </a:lnTo>
                  <a:lnTo>
                    <a:pt x="401" y="1481"/>
                  </a:lnTo>
                  <a:lnTo>
                    <a:pt x="401" y="1477"/>
                  </a:lnTo>
                  <a:lnTo>
                    <a:pt x="400" y="1472"/>
                  </a:lnTo>
                  <a:lnTo>
                    <a:pt x="395" y="1469"/>
                  </a:lnTo>
                  <a:lnTo>
                    <a:pt x="393" y="1466"/>
                  </a:lnTo>
                  <a:lnTo>
                    <a:pt x="393" y="1461"/>
                  </a:lnTo>
                  <a:lnTo>
                    <a:pt x="391" y="1457"/>
                  </a:lnTo>
                  <a:lnTo>
                    <a:pt x="388" y="1454"/>
                  </a:lnTo>
                  <a:lnTo>
                    <a:pt x="382" y="1449"/>
                  </a:lnTo>
                  <a:lnTo>
                    <a:pt x="378" y="1447"/>
                  </a:lnTo>
                  <a:lnTo>
                    <a:pt x="375" y="1445"/>
                  </a:lnTo>
                  <a:lnTo>
                    <a:pt x="373" y="1439"/>
                  </a:lnTo>
                  <a:lnTo>
                    <a:pt x="371" y="1434"/>
                  </a:lnTo>
                  <a:lnTo>
                    <a:pt x="370" y="1431"/>
                  </a:lnTo>
                  <a:lnTo>
                    <a:pt x="367" y="1429"/>
                  </a:lnTo>
                  <a:lnTo>
                    <a:pt x="364" y="1427"/>
                  </a:lnTo>
                  <a:lnTo>
                    <a:pt x="360" y="1425"/>
                  </a:lnTo>
                  <a:lnTo>
                    <a:pt x="357" y="1422"/>
                  </a:lnTo>
                  <a:lnTo>
                    <a:pt x="353" y="1418"/>
                  </a:lnTo>
                  <a:lnTo>
                    <a:pt x="349" y="1414"/>
                  </a:lnTo>
                  <a:lnTo>
                    <a:pt x="345" y="1410"/>
                  </a:lnTo>
                  <a:lnTo>
                    <a:pt x="342" y="1407"/>
                  </a:lnTo>
                  <a:lnTo>
                    <a:pt x="338" y="1405"/>
                  </a:lnTo>
                  <a:lnTo>
                    <a:pt x="333" y="1403"/>
                  </a:lnTo>
                  <a:lnTo>
                    <a:pt x="330" y="1403"/>
                  </a:lnTo>
                  <a:lnTo>
                    <a:pt x="327" y="1400"/>
                  </a:lnTo>
                  <a:lnTo>
                    <a:pt x="323" y="1396"/>
                  </a:lnTo>
                  <a:lnTo>
                    <a:pt x="321" y="1392"/>
                  </a:lnTo>
                  <a:lnTo>
                    <a:pt x="319" y="1389"/>
                  </a:lnTo>
                  <a:lnTo>
                    <a:pt x="315" y="1387"/>
                  </a:lnTo>
                  <a:lnTo>
                    <a:pt x="313" y="1385"/>
                  </a:lnTo>
                  <a:lnTo>
                    <a:pt x="310" y="1382"/>
                  </a:lnTo>
                  <a:lnTo>
                    <a:pt x="308" y="1380"/>
                  </a:lnTo>
                  <a:lnTo>
                    <a:pt x="302" y="1376"/>
                  </a:lnTo>
                  <a:lnTo>
                    <a:pt x="298" y="1372"/>
                  </a:lnTo>
                  <a:lnTo>
                    <a:pt x="295" y="1371"/>
                  </a:lnTo>
                  <a:lnTo>
                    <a:pt x="291" y="1372"/>
                  </a:lnTo>
                  <a:lnTo>
                    <a:pt x="289" y="1373"/>
                  </a:lnTo>
                  <a:lnTo>
                    <a:pt x="285" y="1374"/>
                  </a:lnTo>
                  <a:lnTo>
                    <a:pt x="284" y="1371"/>
                  </a:lnTo>
                  <a:lnTo>
                    <a:pt x="282" y="1372"/>
                  </a:lnTo>
                  <a:lnTo>
                    <a:pt x="281" y="1375"/>
                  </a:lnTo>
                  <a:lnTo>
                    <a:pt x="278" y="1374"/>
                  </a:lnTo>
                  <a:lnTo>
                    <a:pt x="276" y="1368"/>
                  </a:lnTo>
                  <a:lnTo>
                    <a:pt x="271" y="1365"/>
                  </a:lnTo>
                  <a:lnTo>
                    <a:pt x="267" y="1363"/>
                  </a:lnTo>
                  <a:lnTo>
                    <a:pt x="264" y="1361"/>
                  </a:lnTo>
                  <a:lnTo>
                    <a:pt x="263" y="1357"/>
                  </a:lnTo>
                  <a:lnTo>
                    <a:pt x="263" y="1355"/>
                  </a:lnTo>
                  <a:lnTo>
                    <a:pt x="263" y="1347"/>
                  </a:lnTo>
                  <a:lnTo>
                    <a:pt x="264" y="1344"/>
                  </a:lnTo>
                  <a:lnTo>
                    <a:pt x="268" y="1341"/>
                  </a:lnTo>
                  <a:lnTo>
                    <a:pt x="269" y="1340"/>
                  </a:lnTo>
                  <a:lnTo>
                    <a:pt x="269" y="1334"/>
                  </a:lnTo>
                  <a:lnTo>
                    <a:pt x="270" y="1332"/>
                  </a:lnTo>
                  <a:lnTo>
                    <a:pt x="270" y="1331"/>
                  </a:lnTo>
                  <a:lnTo>
                    <a:pt x="269" y="1331"/>
                  </a:lnTo>
                  <a:lnTo>
                    <a:pt x="268" y="1329"/>
                  </a:lnTo>
                  <a:lnTo>
                    <a:pt x="270" y="1327"/>
                  </a:lnTo>
                  <a:lnTo>
                    <a:pt x="274" y="1326"/>
                  </a:lnTo>
                  <a:lnTo>
                    <a:pt x="276" y="1323"/>
                  </a:lnTo>
                  <a:lnTo>
                    <a:pt x="277" y="1317"/>
                  </a:lnTo>
                  <a:lnTo>
                    <a:pt x="277" y="1311"/>
                  </a:lnTo>
                  <a:lnTo>
                    <a:pt x="275" y="1306"/>
                  </a:lnTo>
                  <a:lnTo>
                    <a:pt x="275" y="1300"/>
                  </a:lnTo>
                  <a:lnTo>
                    <a:pt x="274" y="1296"/>
                  </a:lnTo>
                  <a:lnTo>
                    <a:pt x="272" y="1296"/>
                  </a:lnTo>
                  <a:lnTo>
                    <a:pt x="270" y="1296"/>
                  </a:lnTo>
                  <a:lnTo>
                    <a:pt x="267" y="1297"/>
                  </a:lnTo>
                  <a:lnTo>
                    <a:pt x="262" y="1298"/>
                  </a:lnTo>
                  <a:lnTo>
                    <a:pt x="258" y="1298"/>
                  </a:lnTo>
                  <a:lnTo>
                    <a:pt x="254" y="1296"/>
                  </a:lnTo>
                  <a:lnTo>
                    <a:pt x="251" y="1293"/>
                  </a:lnTo>
                  <a:lnTo>
                    <a:pt x="249" y="1291"/>
                  </a:lnTo>
                  <a:lnTo>
                    <a:pt x="246" y="1289"/>
                  </a:lnTo>
                  <a:lnTo>
                    <a:pt x="243" y="1286"/>
                  </a:lnTo>
                  <a:lnTo>
                    <a:pt x="244" y="1281"/>
                  </a:lnTo>
                  <a:lnTo>
                    <a:pt x="243" y="1276"/>
                  </a:lnTo>
                  <a:lnTo>
                    <a:pt x="240" y="1274"/>
                  </a:lnTo>
                  <a:lnTo>
                    <a:pt x="239" y="1271"/>
                  </a:lnTo>
                  <a:lnTo>
                    <a:pt x="240" y="1269"/>
                  </a:lnTo>
                  <a:lnTo>
                    <a:pt x="238" y="1267"/>
                  </a:lnTo>
                  <a:lnTo>
                    <a:pt x="235" y="1265"/>
                  </a:lnTo>
                  <a:lnTo>
                    <a:pt x="233" y="1262"/>
                  </a:lnTo>
                  <a:lnTo>
                    <a:pt x="233" y="1258"/>
                  </a:lnTo>
                  <a:lnTo>
                    <a:pt x="235" y="1257"/>
                  </a:lnTo>
                  <a:lnTo>
                    <a:pt x="238" y="1256"/>
                  </a:lnTo>
                  <a:lnTo>
                    <a:pt x="238" y="1253"/>
                  </a:lnTo>
                  <a:lnTo>
                    <a:pt x="239" y="1248"/>
                  </a:lnTo>
                  <a:lnTo>
                    <a:pt x="239" y="1243"/>
                  </a:lnTo>
                  <a:lnTo>
                    <a:pt x="239" y="1238"/>
                  </a:lnTo>
                  <a:lnTo>
                    <a:pt x="239" y="1236"/>
                  </a:lnTo>
                  <a:lnTo>
                    <a:pt x="239" y="1235"/>
                  </a:lnTo>
                  <a:lnTo>
                    <a:pt x="239" y="1231"/>
                  </a:lnTo>
                  <a:lnTo>
                    <a:pt x="239" y="1228"/>
                  </a:lnTo>
                  <a:lnTo>
                    <a:pt x="239" y="1225"/>
                  </a:lnTo>
                  <a:lnTo>
                    <a:pt x="239" y="1223"/>
                  </a:lnTo>
                  <a:lnTo>
                    <a:pt x="239" y="1219"/>
                  </a:lnTo>
                  <a:lnTo>
                    <a:pt x="239" y="1213"/>
                  </a:lnTo>
                  <a:lnTo>
                    <a:pt x="236" y="1206"/>
                  </a:lnTo>
                  <a:lnTo>
                    <a:pt x="231" y="1205"/>
                  </a:lnTo>
                  <a:lnTo>
                    <a:pt x="230" y="1200"/>
                  </a:lnTo>
                  <a:lnTo>
                    <a:pt x="232" y="1196"/>
                  </a:lnTo>
                  <a:lnTo>
                    <a:pt x="233" y="1189"/>
                  </a:lnTo>
                  <a:lnTo>
                    <a:pt x="234" y="1182"/>
                  </a:lnTo>
                  <a:lnTo>
                    <a:pt x="234" y="1176"/>
                  </a:lnTo>
                  <a:lnTo>
                    <a:pt x="235" y="1172"/>
                  </a:lnTo>
                  <a:lnTo>
                    <a:pt x="232" y="1168"/>
                  </a:lnTo>
                  <a:lnTo>
                    <a:pt x="228" y="1165"/>
                  </a:lnTo>
                  <a:lnTo>
                    <a:pt x="223" y="1162"/>
                  </a:lnTo>
                  <a:lnTo>
                    <a:pt x="219" y="1161"/>
                  </a:lnTo>
                  <a:lnTo>
                    <a:pt x="214" y="1157"/>
                  </a:lnTo>
                  <a:lnTo>
                    <a:pt x="210" y="1153"/>
                  </a:lnTo>
                  <a:lnTo>
                    <a:pt x="208" y="1148"/>
                  </a:lnTo>
                  <a:lnTo>
                    <a:pt x="209" y="1145"/>
                  </a:lnTo>
                  <a:lnTo>
                    <a:pt x="210" y="1141"/>
                  </a:lnTo>
                  <a:lnTo>
                    <a:pt x="208" y="1139"/>
                  </a:lnTo>
                  <a:lnTo>
                    <a:pt x="203" y="1139"/>
                  </a:lnTo>
                  <a:lnTo>
                    <a:pt x="199" y="1141"/>
                  </a:lnTo>
                  <a:lnTo>
                    <a:pt x="194" y="1143"/>
                  </a:lnTo>
                  <a:lnTo>
                    <a:pt x="129" y="1144"/>
                  </a:lnTo>
                  <a:lnTo>
                    <a:pt x="102" y="1145"/>
                  </a:lnTo>
                  <a:lnTo>
                    <a:pt x="4" y="1146"/>
                  </a:lnTo>
                  <a:lnTo>
                    <a:pt x="0" y="1146"/>
                  </a:lnTo>
                  <a:lnTo>
                    <a:pt x="4" y="1143"/>
                  </a:lnTo>
                  <a:lnTo>
                    <a:pt x="8" y="1142"/>
                  </a:lnTo>
                  <a:lnTo>
                    <a:pt x="13" y="1138"/>
                  </a:lnTo>
                  <a:lnTo>
                    <a:pt x="38" y="1058"/>
                  </a:lnTo>
                  <a:lnTo>
                    <a:pt x="70" y="951"/>
                  </a:lnTo>
                  <a:lnTo>
                    <a:pt x="121" y="779"/>
                  </a:lnTo>
                  <a:lnTo>
                    <a:pt x="120" y="701"/>
                  </a:lnTo>
                  <a:lnTo>
                    <a:pt x="120" y="699"/>
                  </a:lnTo>
                  <a:lnTo>
                    <a:pt x="126" y="694"/>
                  </a:lnTo>
                  <a:lnTo>
                    <a:pt x="713" y="0"/>
                  </a:lnTo>
                  <a:lnTo>
                    <a:pt x="718" y="7"/>
                  </a:lnTo>
                  <a:lnTo>
                    <a:pt x="722" y="12"/>
                  </a:lnTo>
                  <a:lnTo>
                    <a:pt x="772" y="83"/>
                  </a:lnTo>
                  <a:lnTo>
                    <a:pt x="798" y="117"/>
                  </a:lnTo>
                  <a:lnTo>
                    <a:pt x="808" y="132"/>
                  </a:lnTo>
                  <a:lnTo>
                    <a:pt x="815" y="141"/>
                  </a:lnTo>
                  <a:lnTo>
                    <a:pt x="815" y="143"/>
                  </a:lnTo>
                  <a:lnTo>
                    <a:pt x="835" y="172"/>
                  </a:lnTo>
                  <a:lnTo>
                    <a:pt x="854" y="203"/>
                  </a:lnTo>
                  <a:lnTo>
                    <a:pt x="858" y="199"/>
                  </a:lnTo>
                  <a:lnTo>
                    <a:pt x="873" y="220"/>
                  </a:lnTo>
                  <a:lnTo>
                    <a:pt x="894" y="246"/>
                  </a:lnTo>
                  <a:lnTo>
                    <a:pt x="893" y="256"/>
                  </a:lnTo>
                  <a:lnTo>
                    <a:pt x="999" y="405"/>
                  </a:lnTo>
                  <a:lnTo>
                    <a:pt x="997" y="409"/>
                  </a:lnTo>
                  <a:lnTo>
                    <a:pt x="985" y="427"/>
                  </a:lnTo>
                  <a:lnTo>
                    <a:pt x="983" y="438"/>
                  </a:lnTo>
                  <a:lnTo>
                    <a:pt x="984" y="445"/>
                  </a:lnTo>
                  <a:lnTo>
                    <a:pt x="993" y="445"/>
                  </a:lnTo>
                  <a:lnTo>
                    <a:pt x="994" y="449"/>
                  </a:lnTo>
                  <a:lnTo>
                    <a:pt x="991" y="457"/>
                  </a:lnTo>
                  <a:lnTo>
                    <a:pt x="996" y="476"/>
                  </a:lnTo>
                  <a:lnTo>
                    <a:pt x="994" y="484"/>
                  </a:lnTo>
                  <a:lnTo>
                    <a:pt x="983" y="501"/>
                  </a:lnTo>
                  <a:lnTo>
                    <a:pt x="980" y="516"/>
                  </a:lnTo>
                  <a:lnTo>
                    <a:pt x="979" y="528"/>
                  </a:lnTo>
                  <a:lnTo>
                    <a:pt x="973" y="535"/>
                  </a:lnTo>
                  <a:lnTo>
                    <a:pt x="961" y="544"/>
                  </a:lnTo>
                  <a:lnTo>
                    <a:pt x="964" y="546"/>
                  </a:lnTo>
                  <a:lnTo>
                    <a:pt x="971" y="545"/>
                  </a:lnTo>
                  <a:lnTo>
                    <a:pt x="973" y="541"/>
                  </a:lnTo>
                  <a:lnTo>
                    <a:pt x="978" y="540"/>
                  </a:lnTo>
                  <a:lnTo>
                    <a:pt x="979" y="545"/>
                  </a:lnTo>
                  <a:lnTo>
                    <a:pt x="976" y="556"/>
                  </a:lnTo>
                  <a:lnTo>
                    <a:pt x="976" y="568"/>
                  </a:lnTo>
                  <a:lnTo>
                    <a:pt x="977" y="587"/>
                  </a:lnTo>
                  <a:lnTo>
                    <a:pt x="979" y="595"/>
                  </a:lnTo>
                  <a:lnTo>
                    <a:pt x="982" y="595"/>
                  </a:lnTo>
                  <a:lnTo>
                    <a:pt x="983" y="595"/>
                  </a:lnTo>
                  <a:lnTo>
                    <a:pt x="987" y="595"/>
                  </a:lnTo>
                  <a:lnTo>
                    <a:pt x="1003" y="611"/>
                  </a:lnTo>
                  <a:lnTo>
                    <a:pt x="1001" y="614"/>
                  </a:lnTo>
                  <a:lnTo>
                    <a:pt x="996" y="613"/>
                  </a:lnTo>
                  <a:lnTo>
                    <a:pt x="985" y="614"/>
                  </a:lnTo>
                  <a:lnTo>
                    <a:pt x="981" y="615"/>
                  </a:lnTo>
                  <a:lnTo>
                    <a:pt x="979" y="620"/>
                  </a:lnTo>
                  <a:lnTo>
                    <a:pt x="978" y="627"/>
                  </a:lnTo>
                  <a:lnTo>
                    <a:pt x="972" y="634"/>
                  </a:lnTo>
                  <a:lnTo>
                    <a:pt x="972" y="637"/>
                  </a:lnTo>
                  <a:lnTo>
                    <a:pt x="974" y="640"/>
                  </a:lnTo>
                  <a:lnTo>
                    <a:pt x="978" y="641"/>
                  </a:lnTo>
                  <a:lnTo>
                    <a:pt x="981" y="635"/>
                  </a:lnTo>
                  <a:lnTo>
                    <a:pt x="985" y="625"/>
                  </a:lnTo>
                  <a:lnTo>
                    <a:pt x="989" y="623"/>
                  </a:lnTo>
                  <a:lnTo>
                    <a:pt x="1001" y="622"/>
                  </a:lnTo>
                  <a:lnTo>
                    <a:pt x="1011" y="617"/>
                  </a:lnTo>
                  <a:lnTo>
                    <a:pt x="1020" y="622"/>
                  </a:lnTo>
                  <a:lnTo>
                    <a:pt x="1024" y="621"/>
                  </a:lnTo>
                  <a:lnTo>
                    <a:pt x="1028" y="618"/>
                  </a:lnTo>
                  <a:lnTo>
                    <a:pt x="1036" y="606"/>
                  </a:lnTo>
                  <a:lnTo>
                    <a:pt x="1043" y="605"/>
                  </a:lnTo>
                  <a:lnTo>
                    <a:pt x="1046" y="607"/>
                  </a:lnTo>
                  <a:lnTo>
                    <a:pt x="1047" y="612"/>
                  </a:lnTo>
                  <a:lnTo>
                    <a:pt x="1045" y="620"/>
                  </a:lnTo>
                  <a:lnTo>
                    <a:pt x="1042" y="624"/>
                  </a:lnTo>
                  <a:lnTo>
                    <a:pt x="1041" y="624"/>
                  </a:lnTo>
                  <a:lnTo>
                    <a:pt x="1033" y="623"/>
                  </a:lnTo>
                  <a:lnTo>
                    <a:pt x="1029" y="624"/>
                  </a:lnTo>
                  <a:lnTo>
                    <a:pt x="1024" y="631"/>
                  </a:lnTo>
                  <a:lnTo>
                    <a:pt x="1016" y="634"/>
                  </a:lnTo>
                  <a:lnTo>
                    <a:pt x="1007" y="640"/>
                  </a:lnTo>
                  <a:lnTo>
                    <a:pt x="1001" y="655"/>
                  </a:lnTo>
                  <a:lnTo>
                    <a:pt x="989" y="660"/>
                  </a:lnTo>
                  <a:lnTo>
                    <a:pt x="984" y="665"/>
                  </a:lnTo>
                  <a:lnTo>
                    <a:pt x="981" y="674"/>
                  </a:lnTo>
                  <a:lnTo>
                    <a:pt x="981" y="674"/>
                  </a:lnTo>
                  <a:lnTo>
                    <a:pt x="980" y="680"/>
                  </a:lnTo>
                  <a:lnTo>
                    <a:pt x="981" y="689"/>
                  </a:lnTo>
                  <a:lnTo>
                    <a:pt x="979" y="692"/>
                  </a:lnTo>
                  <a:lnTo>
                    <a:pt x="971" y="698"/>
                  </a:lnTo>
                  <a:lnTo>
                    <a:pt x="969" y="699"/>
                  </a:lnTo>
                  <a:lnTo>
                    <a:pt x="967" y="703"/>
                  </a:lnTo>
                  <a:lnTo>
                    <a:pt x="967" y="707"/>
                  </a:lnTo>
                  <a:lnTo>
                    <a:pt x="972" y="724"/>
                  </a:lnTo>
                  <a:lnTo>
                    <a:pt x="971" y="741"/>
                  </a:lnTo>
                  <a:lnTo>
                    <a:pt x="967" y="749"/>
                  </a:lnTo>
                  <a:lnTo>
                    <a:pt x="956" y="764"/>
                  </a:lnTo>
                  <a:lnTo>
                    <a:pt x="949" y="774"/>
                  </a:lnTo>
                  <a:lnTo>
                    <a:pt x="946" y="773"/>
                  </a:lnTo>
                  <a:lnTo>
                    <a:pt x="946" y="779"/>
                  </a:lnTo>
                  <a:lnTo>
                    <a:pt x="943" y="787"/>
                  </a:lnTo>
                  <a:lnTo>
                    <a:pt x="936" y="800"/>
                  </a:lnTo>
                  <a:lnTo>
                    <a:pt x="932" y="814"/>
                  </a:lnTo>
                  <a:lnTo>
                    <a:pt x="933" y="819"/>
                  </a:lnTo>
                  <a:lnTo>
                    <a:pt x="940" y="835"/>
                  </a:lnTo>
                  <a:lnTo>
                    <a:pt x="940" y="849"/>
                  </a:lnTo>
                  <a:lnTo>
                    <a:pt x="942" y="860"/>
                  </a:lnTo>
                  <a:lnTo>
                    <a:pt x="943" y="862"/>
                  </a:lnTo>
                  <a:lnTo>
                    <a:pt x="938" y="878"/>
                  </a:lnTo>
                  <a:lnTo>
                    <a:pt x="933" y="893"/>
                  </a:lnTo>
                  <a:lnTo>
                    <a:pt x="930" y="898"/>
                  </a:lnTo>
                  <a:lnTo>
                    <a:pt x="920" y="905"/>
                  </a:lnTo>
                  <a:lnTo>
                    <a:pt x="884" y="925"/>
                  </a:lnTo>
                  <a:lnTo>
                    <a:pt x="876" y="931"/>
                  </a:lnTo>
                  <a:lnTo>
                    <a:pt x="866" y="936"/>
                  </a:lnTo>
                  <a:lnTo>
                    <a:pt x="855" y="942"/>
                  </a:lnTo>
                  <a:lnTo>
                    <a:pt x="831" y="957"/>
                  </a:lnTo>
                  <a:lnTo>
                    <a:pt x="821" y="966"/>
                  </a:lnTo>
                  <a:lnTo>
                    <a:pt x="811" y="976"/>
                  </a:lnTo>
                  <a:lnTo>
                    <a:pt x="802" y="980"/>
                  </a:lnTo>
                  <a:lnTo>
                    <a:pt x="800" y="978"/>
                  </a:lnTo>
                  <a:lnTo>
                    <a:pt x="799" y="975"/>
                  </a:lnTo>
                  <a:lnTo>
                    <a:pt x="801" y="966"/>
                  </a:lnTo>
                  <a:lnTo>
                    <a:pt x="800" y="954"/>
                  </a:lnTo>
                  <a:lnTo>
                    <a:pt x="800" y="950"/>
                  </a:lnTo>
                  <a:lnTo>
                    <a:pt x="800" y="949"/>
                  </a:lnTo>
                  <a:lnTo>
                    <a:pt x="798" y="945"/>
                  </a:lnTo>
                  <a:lnTo>
                    <a:pt x="797" y="942"/>
                  </a:lnTo>
                  <a:lnTo>
                    <a:pt x="799" y="938"/>
                  </a:lnTo>
                  <a:lnTo>
                    <a:pt x="801" y="937"/>
                  </a:lnTo>
                  <a:lnTo>
                    <a:pt x="806" y="944"/>
                  </a:lnTo>
                  <a:lnTo>
                    <a:pt x="814" y="942"/>
                  </a:lnTo>
                  <a:lnTo>
                    <a:pt x="815" y="937"/>
                  </a:lnTo>
                  <a:lnTo>
                    <a:pt x="812" y="931"/>
                  </a:lnTo>
                  <a:lnTo>
                    <a:pt x="812" y="929"/>
                  </a:lnTo>
                  <a:lnTo>
                    <a:pt x="813" y="925"/>
                  </a:lnTo>
                  <a:lnTo>
                    <a:pt x="812" y="921"/>
                  </a:lnTo>
                  <a:lnTo>
                    <a:pt x="810" y="920"/>
                  </a:lnTo>
                  <a:lnTo>
                    <a:pt x="803" y="922"/>
                  </a:lnTo>
                  <a:lnTo>
                    <a:pt x="799" y="922"/>
                  </a:lnTo>
                  <a:lnTo>
                    <a:pt x="795" y="925"/>
                  </a:lnTo>
                  <a:lnTo>
                    <a:pt x="794" y="926"/>
                  </a:lnTo>
                  <a:lnTo>
                    <a:pt x="792" y="928"/>
                  </a:lnTo>
                  <a:lnTo>
                    <a:pt x="794" y="933"/>
                  </a:lnTo>
                  <a:lnTo>
                    <a:pt x="793" y="936"/>
                  </a:lnTo>
                  <a:lnTo>
                    <a:pt x="789" y="937"/>
                  </a:lnTo>
                  <a:lnTo>
                    <a:pt x="788" y="942"/>
                  </a:lnTo>
                  <a:lnTo>
                    <a:pt x="790" y="945"/>
                  </a:lnTo>
                  <a:lnTo>
                    <a:pt x="794" y="946"/>
                  </a:lnTo>
                  <a:lnTo>
                    <a:pt x="795" y="947"/>
                  </a:lnTo>
                  <a:lnTo>
                    <a:pt x="794" y="951"/>
                  </a:lnTo>
                  <a:lnTo>
                    <a:pt x="793" y="955"/>
                  </a:lnTo>
                  <a:lnTo>
                    <a:pt x="792" y="958"/>
                  </a:lnTo>
                  <a:lnTo>
                    <a:pt x="787" y="969"/>
                  </a:lnTo>
                  <a:lnTo>
                    <a:pt x="786" y="973"/>
                  </a:lnTo>
                  <a:lnTo>
                    <a:pt x="790" y="976"/>
                  </a:lnTo>
                  <a:lnTo>
                    <a:pt x="794" y="983"/>
                  </a:lnTo>
                  <a:lnTo>
                    <a:pt x="794" y="986"/>
                  </a:lnTo>
                  <a:lnTo>
                    <a:pt x="793" y="989"/>
                  </a:lnTo>
                  <a:lnTo>
                    <a:pt x="794" y="993"/>
                  </a:lnTo>
                  <a:lnTo>
                    <a:pt x="796" y="997"/>
                  </a:lnTo>
                  <a:lnTo>
                    <a:pt x="794" y="1003"/>
                  </a:lnTo>
                  <a:lnTo>
                    <a:pt x="788" y="1013"/>
                  </a:lnTo>
                  <a:lnTo>
                    <a:pt x="782" y="1031"/>
                  </a:lnTo>
                  <a:lnTo>
                    <a:pt x="775" y="1040"/>
                  </a:lnTo>
                  <a:lnTo>
                    <a:pt x="768" y="1061"/>
                  </a:lnTo>
                  <a:lnTo>
                    <a:pt x="762" y="1068"/>
                  </a:lnTo>
                  <a:lnTo>
                    <a:pt x="760" y="1079"/>
                  </a:lnTo>
                  <a:lnTo>
                    <a:pt x="757" y="1089"/>
                  </a:lnTo>
                  <a:lnTo>
                    <a:pt x="753" y="1097"/>
                  </a:lnTo>
                  <a:lnTo>
                    <a:pt x="746" y="1115"/>
                  </a:lnTo>
                  <a:lnTo>
                    <a:pt x="729" y="1159"/>
                  </a:lnTo>
                  <a:lnTo>
                    <a:pt x="726" y="1169"/>
                  </a:lnTo>
                  <a:lnTo>
                    <a:pt x="717" y="1183"/>
                  </a:lnTo>
                  <a:lnTo>
                    <a:pt x="710" y="1199"/>
                  </a:lnTo>
                  <a:lnTo>
                    <a:pt x="707" y="1202"/>
                  </a:lnTo>
                  <a:lnTo>
                    <a:pt x="704" y="1204"/>
                  </a:lnTo>
                  <a:lnTo>
                    <a:pt x="700" y="1205"/>
                  </a:lnTo>
                  <a:lnTo>
                    <a:pt x="693" y="1205"/>
                  </a:lnTo>
                  <a:lnTo>
                    <a:pt x="689" y="1204"/>
                  </a:lnTo>
                  <a:lnTo>
                    <a:pt x="680" y="1197"/>
                  </a:lnTo>
                  <a:lnTo>
                    <a:pt x="671" y="1193"/>
                  </a:lnTo>
                  <a:lnTo>
                    <a:pt x="662" y="1182"/>
                  </a:lnTo>
                  <a:lnTo>
                    <a:pt x="658" y="1180"/>
                  </a:lnTo>
                  <a:lnTo>
                    <a:pt x="646" y="1178"/>
                  </a:lnTo>
                  <a:lnTo>
                    <a:pt x="634" y="1182"/>
                  </a:lnTo>
                  <a:lnTo>
                    <a:pt x="629" y="1181"/>
                  </a:lnTo>
                  <a:lnTo>
                    <a:pt x="625" y="1175"/>
                  </a:lnTo>
                  <a:lnTo>
                    <a:pt x="625" y="1170"/>
                  </a:lnTo>
                  <a:lnTo>
                    <a:pt x="627" y="1167"/>
                  </a:lnTo>
                  <a:lnTo>
                    <a:pt x="633" y="1161"/>
                  </a:lnTo>
                  <a:lnTo>
                    <a:pt x="633" y="1159"/>
                  </a:lnTo>
                  <a:lnTo>
                    <a:pt x="629" y="1157"/>
                  </a:lnTo>
                  <a:lnTo>
                    <a:pt x="623" y="1160"/>
                  </a:lnTo>
                  <a:lnTo>
                    <a:pt x="621" y="1162"/>
                  </a:lnTo>
                  <a:lnTo>
                    <a:pt x="620" y="1166"/>
                  </a:lnTo>
                  <a:lnTo>
                    <a:pt x="620" y="1171"/>
                  </a:lnTo>
                  <a:lnTo>
                    <a:pt x="621" y="1178"/>
                  </a:lnTo>
                  <a:lnTo>
                    <a:pt x="624" y="1183"/>
                  </a:lnTo>
                  <a:lnTo>
                    <a:pt x="626" y="1185"/>
                  </a:lnTo>
                  <a:lnTo>
                    <a:pt x="628" y="1187"/>
                  </a:lnTo>
                  <a:lnTo>
                    <a:pt x="644" y="1185"/>
                  </a:lnTo>
                  <a:lnTo>
                    <a:pt x="647" y="1187"/>
                  </a:lnTo>
                  <a:lnTo>
                    <a:pt x="650" y="1195"/>
                  </a:lnTo>
                  <a:lnTo>
                    <a:pt x="649" y="1198"/>
                  </a:lnTo>
                  <a:lnTo>
                    <a:pt x="643" y="1204"/>
                  </a:lnTo>
                  <a:lnTo>
                    <a:pt x="642" y="1207"/>
                  </a:lnTo>
                  <a:lnTo>
                    <a:pt x="646" y="1214"/>
                  </a:lnTo>
                  <a:lnTo>
                    <a:pt x="655" y="1217"/>
                  </a:lnTo>
                  <a:lnTo>
                    <a:pt x="660" y="1217"/>
                  </a:lnTo>
                  <a:lnTo>
                    <a:pt x="662" y="1215"/>
                  </a:lnTo>
                  <a:lnTo>
                    <a:pt x="668" y="1206"/>
                  </a:lnTo>
                  <a:lnTo>
                    <a:pt x="673" y="1209"/>
                  </a:lnTo>
                  <a:lnTo>
                    <a:pt x="677" y="1205"/>
                  </a:lnTo>
                  <a:lnTo>
                    <a:pt x="687" y="1210"/>
                  </a:lnTo>
                  <a:lnTo>
                    <a:pt x="702" y="1216"/>
                  </a:lnTo>
                  <a:lnTo>
                    <a:pt x="705" y="1218"/>
                  </a:lnTo>
                  <a:lnTo>
                    <a:pt x="708" y="1227"/>
                  </a:lnTo>
                  <a:lnTo>
                    <a:pt x="709" y="1246"/>
                  </a:lnTo>
                  <a:lnTo>
                    <a:pt x="708" y="1266"/>
                  </a:lnTo>
                  <a:lnTo>
                    <a:pt x="693" y="1308"/>
                  </a:lnTo>
                  <a:lnTo>
                    <a:pt x="685" y="1322"/>
                  </a:lnTo>
                  <a:lnTo>
                    <a:pt x="676" y="1349"/>
                  </a:lnTo>
                  <a:lnTo>
                    <a:pt x="675" y="1352"/>
                  </a:lnTo>
                  <a:lnTo>
                    <a:pt x="669" y="1382"/>
                  </a:lnTo>
                  <a:lnTo>
                    <a:pt x="668" y="1383"/>
                  </a:lnTo>
                  <a:lnTo>
                    <a:pt x="655" y="1407"/>
                  </a:lnTo>
                  <a:lnTo>
                    <a:pt x="646" y="1427"/>
                  </a:lnTo>
                  <a:lnTo>
                    <a:pt x="631" y="1453"/>
                  </a:lnTo>
                  <a:lnTo>
                    <a:pt x="631" y="1457"/>
                  </a:lnTo>
                  <a:lnTo>
                    <a:pt x="629" y="1466"/>
                  </a:lnTo>
                  <a:lnTo>
                    <a:pt x="621" y="1482"/>
                  </a:lnTo>
                  <a:lnTo>
                    <a:pt x="611" y="1493"/>
                  </a:lnTo>
                  <a:lnTo>
                    <a:pt x="604" y="1495"/>
                  </a:lnTo>
                  <a:lnTo>
                    <a:pt x="594" y="1495"/>
                  </a:lnTo>
                  <a:lnTo>
                    <a:pt x="564" y="1477"/>
                  </a:lnTo>
                  <a:lnTo>
                    <a:pt x="561" y="1475"/>
                  </a:lnTo>
                  <a:lnTo>
                    <a:pt x="559" y="1472"/>
                  </a:lnTo>
                  <a:lnTo>
                    <a:pt x="558" y="1468"/>
                  </a:lnTo>
                  <a:lnTo>
                    <a:pt x="558" y="1466"/>
                  </a:lnTo>
                  <a:lnTo>
                    <a:pt x="558" y="1462"/>
                  </a:lnTo>
                  <a:lnTo>
                    <a:pt x="558" y="1459"/>
                  </a:lnTo>
                  <a:lnTo>
                    <a:pt x="556" y="1457"/>
                  </a:lnTo>
                  <a:lnTo>
                    <a:pt x="555" y="1456"/>
                  </a:lnTo>
                  <a:lnTo>
                    <a:pt x="553" y="1455"/>
                  </a:lnTo>
                  <a:lnTo>
                    <a:pt x="549" y="1455"/>
                  </a:lnTo>
                  <a:lnTo>
                    <a:pt x="546" y="1455"/>
                  </a:lnTo>
                  <a:lnTo>
                    <a:pt x="546" y="1455"/>
                  </a:lnTo>
                  <a:lnTo>
                    <a:pt x="539" y="1452"/>
                  </a:lnTo>
                  <a:lnTo>
                    <a:pt x="534" y="1452"/>
                  </a:lnTo>
                  <a:lnTo>
                    <a:pt x="528" y="1453"/>
                  </a:lnTo>
                  <a:lnTo>
                    <a:pt x="522" y="1453"/>
                  </a:lnTo>
                  <a:lnTo>
                    <a:pt x="512" y="1455"/>
                  </a:lnTo>
                  <a:lnTo>
                    <a:pt x="510" y="1458"/>
                  </a:lnTo>
                  <a:lnTo>
                    <a:pt x="512" y="1460"/>
                  </a:lnTo>
                  <a:lnTo>
                    <a:pt x="512" y="1462"/>
                  </a:lnTo>
                  <a:lnTo>
                    <a:pt x="515" y="1465"/>
                  </a:lnTo>
                  <a:lnTo>
                    <a:pt x="516" y="1465"/>
                  </a:lnTo>
                  <a:lnTo>
                    <a:pt x="516" y="1466"/>
                  </a:lnTo>
                  <a:lnTo>
                    <a:pt x="517" y="1467"/>
                  </a:lnTo>
                  <a:lnTo>
                    <a:pt x="519" y="1470"/>
                  </a:lnTo>
                  <a:lnTo>
                    <a:pt x="519" y="1473"/>
                  </a:lnTo>
                  <a:lnTo>
                    <a:pt x="519" y="1474"/>
                  </a:lnTo>
                  <a:lnTo>
                    <a:pt x="519" y="1475"/>
                  </a:lnTo>
                  <a:lnTo>
                    <a:pt x="519" y="1476"/>
                  </a:lnTo>
                  <a:lnTo>
                    <a:pt x="515" y="1477"/>
                  </a:lnTo>
                  <a:lnTo>
                    <a:pt x="513" y="1478"/>
                  </a:lnTo>
                  <a:lnTo>
                    <a:pt x="512" y="1480"/>
                  </a:lnTo>
                  <a:lnTo>
                    <a:pt x="512" y="1481"/>
                  </a:lnTo>
                  <a:lnTo>
                    <a:pt x="512" y="1483"/>
                  </a:lnTo>
                  <a:lnTo>
                    <a:pt x="513" y="1485"/>
                  </a:lnTo>
                  <a:lnTo>
                    <a:pt x="511" y="1486"/>
                  </a:lnTo>
                  <a:lnTo>
                    <a:pt x="510" y="1486"/>
                  </a:lnTo>
                  <a:lnTo>
                    <a:pt x="507" y="1487"/>
                  </a:lnTo>
                  <a:lnTo>
                    <a:pt x="503" y="1488"/>
                  </a:lnTo>
                  <a:lnTo>
                    <a:pt x="498" y="1489"/>
                  </a:lnTo>
                  <a:lnTo>
                    <a:pt x="495" y="1490"/>
                  </a:lnTo>
                  <a:lnTo>
                    <a:pt x="491" y="1489"/>
                  </a:lnTo>
                  <a:lnTo>
                    <a:pt x="489" y="1488"/>
                  </a:lnTo>
                  <a:lnTo>
                    <a:pt x="487" y="1487"/>
                  </a:lnTo>
                  <a:lnTo>
                    <a:pt x="485" y="1487"/>
                  </a:lnTo>
                  <a:lnTo>
                    <a:pt x="483" y="1487"/>
                  </a:lnTo>
                  <a:lnTo>
                    <a:pt x="481" y="1487"/>
                  </a:lnTo>
                  <a:lnTo>
                    <a:pt x="481" y="1487"/>
                  </a:lnTo>
                  <a:lnTo>
                    <a:pt x="479" y="1486"/>
                  </a:lnTo>
                  <a:lnTo>
                    <a:pt x="477" y="1485"/>
                  </a:lnTo>
                  <a:lnTo>
                    <a:pt x="476" y="1485"/>
                  </a:lnTo>
                  <a:lnTo>
                    <a:pt x="474" y="1484"/>
                  </a:lnTo>
                  <a:lnTo>
                    <a:pt x="473" y="1484"/>
                  </a:lnTo>
                  <a:lnTo>
                    <a:pt x="471" y="1484"/>
                  </a:lnTo>
                  <a:lnTo>
                    <a:pt x="468" y="1484"/>
                  </a:lnTo>
                  <a:lnTo>
                    <a:pt x="464" y="1486"/>
                  </a:lnTo>
                  <a:lnTo>
                    <a:pt x="461" y="1489"/>
                  </a:lnTo>
                  <a:lnTo>
                    <a:pt x="460" y="1492"/>
                  </a:lnTo>
                  <a:lnTo>
                    <a:pt x="458" y="1495"/>
                  </a:lnTo>
                  <a:lnTo>
                    <a:pt x="456" y="1498"/>
                  </a:lnTo>
                  <a:lnTo>
                    <a:pt x="454" y="1499"/>
                  </a:lnTo>
                  <a:lnTo>
                    <a:pt x="451" y="1500"/>
                  </a:lnTo>
                  <a:lnTo>
                    <a:pt x="449" y="1501"/>
                  </a:lnTo>
                  <a:lnTo>
                    <a:pt x="446" y="1501"/>
                  </a:lnTo>
                  <a:lnTo>
                    <a:pt x="444" y="1502"/>
                  </a:lnTo>
                  <a:lnTo>
                    <a:pt x="444" y="1504"/>
                  </a:lnTo>
                  <a:lnTo>
                    <a:pt x="445" y="1507"/>
                  </a:lnTo>
                  <a:lnTo>
                    <a:pt x="445" y="1510"/>
                  </a:lnTo>
                  <a:lnTo>
                    <a:pt x="445" y="1513"/>
                  </a:lnTo>
                  <a:lnTo>
                    <a:pt x="445" y="1516"/>
                  </a:lnTo>
                  <a:lnTo>
                    <a:pt x="445" y="1517"/>
                  </a:lnTo>
                  <a:lnTo>
                    <a:pt x="445" y="1518"/>
                  </a:lnTo>
                  <a:lnTo>
                    <a:pt x="444" y="1522"/>
                  </a:lnTo>
                  <a:lnTo>
                    <a:pt x="442" y="1526"/>
                  </a:lnTo>
                  <a:lnTo>
                    <a:pt x="442" y="1529"/>
                  </a:lnTo>
                  <a:lnTo>
                    <a:pt x="441" y="1533"/>
                  </a:lnTo>
                  <a:lnTo>
                    <a:pt x="440" y="1536"/>
                  </a:lnTo>
                  <a:lnTo>
                    <a:pt x="439" y="1539"/>
                  </a:lnTo>
                  <a:lnTo>
                    <a:pt x="439" y="1542"/>
                  </a:lnTo>
                  <a:lnTo>
                    <a:pt x="440" y="1544"/>
                  </a:lnTo>
                  <a:lnTo>
                    <a:pt x="441" y="1546"/>
                  </a:lnTo>
                  <a:lnTo>
                    <a:pt x="441" y="1547"/>
                  </a:lnTo>
                  <a:lnTo>
                    <a:pt x="444" y="1548"/>
                  </a:lnTo>
                  <a:lnTo>
                    <a:pt x="447" y="1548"/>
                  </a:lnTo>
                  <a:lnTo>
                    <a:pt x="451" y="1550"/>
                  </a:lnTo>
                  <a:lnTo>
                    <a:pt x="453" y="1553"/>
                  </a:lnTo>
                  <a:lnTo>
                    <a:pt x="455" y="1557"/>
                  </a:lnTo>
                  <a:lnTo>
                    <a:pt x="454" y="1560"/>
                  </a:lnTo>
                  <a:lnTo>
                    <a:pt x="452" y="1565"/>
                  </a:lnTo>
                  <a:lnTo>
                    <a:pt x="451" y="1568"/>
                  </a:lnTo>
                  <a:lnTo>
                    <a:pt x="451" y="1572"/>
                  </a:lnTo>
                  <a:lnTo>
                    <a:pt x="451" y="1575"/>
                  </a:lnTo>
                  <a:lnTo>
                    <a:pt x="451" y="1578"/>
                  </a:lnTo>
                  <a:lnTo>
                    <a:pt x="451" y="1578"/>
                  </a:lnTo>
                  <a:lnTo>
                    <a:pt x="450" y="1578"/>
                  </a:lnTo>
                  <a:lnTo>
                    <a:pt x="445" y="1571"/>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88" name="Google Shape;1588;p59" descr="{&quot;Key&quot;:&quot;kwale&quot;,&quot;Name&quot;:&quot;Kwale&quot;,&quot;Value&quot;:17.0,&quot;Formula&quot;:&quot;17&quot;,&quot;Text&quot;:&quot;17&quot;,&quot;OfficeApplication&quot;:1,&quot;HasValue&quot;:true}"/>
            <p:cNvSpPr/>
            <p:nvPr/>
          </p:nvSpPr>
          <p:spPr>
            <a:xfrm>
              <a:off x="3489659" y="5519054"/>
              <a:ext cx="657493" cy="609943"/>
            </a:xfrm>
            <a:custGeom>
              <a:avLst/>
              <a:gdLst/>
              <a:ahLst/>
              <a:cxnLst/>
              <a:rect l="l" t="t" r="r" b="b"/>
              <a:pathLst>
                <a:path w="1099" h="1016" extrusionOk="0">
                  <a:moveTo>
                    <a:pt x="0" y="531"/>
                  </a:moveTo>
                  <a:lnTo>
                    <a:pt x="3" y="533"/>
                  </a:lnTo>
                  <a:lnTo>
                    <a:pt x="27" y="549"/>
                  </a:lnTo>
                  <a:lnTo>
                    <a:pt x="73" y="579"/>
                  </a:lnTo>
                  <a:lnTo>
                    <a:pt x="81" y="585"/>
                  </a:lnTo>
                  <a:lnTo>
                    <a:pt x="167" y="646"/>
                  </a:lnTo>
                  <a:lnTo>
                    <a:pt x="168" y="647"/>
                  </a:lnTo>
                  <a:lnTo>
                    <a:pt x="245" y="698"/>
                  </a:lnTo>
                  <a:lnTo>
                    <a:pt x="255" y="702"/>
                  </a:lnTo>
                  <a:lnTo>
                    <a:pt x="263" y="709"/>
                  </a:lnTo>
                  <a:lnTo>
                    <a:pt x="271" y="715"/>
                  </a:lnTo>
                  <a:lnTo>
                    <a:pt x="286" y="724"/>
                  </a:lnTo>
                  <a:lnTo>
                    <a:pt x="291" y="729"/>
                  </a:lnTo>
                  <a:lnTo>
                    <a:pt x="302" y="738"/>
                  </a:lnTo>
                  <a:lnTo>
                    <a:pt x="357" y="775"/>
                  </a:lnTo>
                  <a:lnTo>
                    <a:pt x="404" y="807"/>
                  </a:lnTo>
                  <a:lnTo>
                    <a:pt x="451" y="839"/>
                  </a:lnTo>
                  <a:lnTo>
                    <a:pt x="518" y="886"/>
                  </a:lnTo>
                  <a:lnTo>
                    <a:pt x="538" y="901"/>
                  </a:lnTo>
                  <a:lnTo>
                    <a:pt x="544" y="906"/>
                  </a:lnTo>
                  <a:lnTo>
                    <a:pt x="591" y="938"/>
                  </a:lnTo>
                  <a:lnTo>
                    <a:pt x="598" y="940"/>
                  </a:lnTo>
                  <a:lnTo>
                    <a:pt x="611" y="952"/>
                  </a:lnTo>
                  <a:lnTo>
                    <a:pt x="621" y="957"/>
                  </a:lnTo>
                  <a:lnTo>
                    <a:pt x="632" y="966"/>
                  </a:lnTo>
                  <a:lnTo>
                    <a:pt x="638" y="970"/>
                  </a:lnTo>
                  <a:lnTo>
                    <a:pt x="703" y="1016"/>
                  </a:lnTo>
                  <a:lnTo>
                    <a:pt x="705" y="1016"/>
                  </a:lnTo>
                  <a:lnTo>
                    <a:pt x="710" y="1002"/>
                  </a:lnTo>
                  <a:lnTo>
                    <a:pt x="710" y="999"/>
                  </a:lnTo>
                  <a:lnTo>
                    <a:pt x="708" y="994"/>
                  </a:lnTo>
                  <a:lnTo>
                    <a:pt x="712" y="992"/>
                  </a:lnTo>
                  <a:lnTo>
                    <a:pt x="717" y="993"/>
                  </a:lnTo>
                  <a:lnTo>
                    <a:pt x="728" y="973"/>
                  </a:lnTo>
                  <a:lnTo>
                    <a:pt x="733" y="969"/>
                  </a:lnTo>
                  <a:lnTo>
                    <a:pt x="742" y="965"/>
                  </a:lnTo>
                  <a:lnTo>
                    <a:pt x="745" y="962"/>
                  </a:lnTo>
                  <a:lnTo>
                    <a:pt x="746" y="957"/>
                  </a:lnTo>
                  <a:lnTo>
                    <a:pt x="749" y="952"/>
                  </a:lnTo>
                  <a:lnTo>
                    <a:pt x="751" y="952"/>
                  </a:lnTo>
                  <a:lnTo>
                    <a:pt x="753" y="959"/>
                  </a:lnTo>
                  <a:lnTo>
                    <a:pt x="752" y="968"/>
                  </a:lnTo>
                  <a:lnTo>
                    <a:pt x="753" y="967"/>
                  </a:lnTo>
                  <a:lnTo>
                    <a:pt x="756" y="963"/>
                  </a:lnTo>
                  <a:lnTo>
                    <a:pt x="758" y="954"/>
                  </a:lnTo>
                  <a:lnTo>
                    <a:pt x="754" y="945"/>
                  </a:lnTo>
                  <a:lnTo>
                    <a:pt x="753" y="940"/>
                  </a:lnTo>
                  <a:lnTo>
                    <a:pt x="750" y="938"/>
                  </a:lnTo>
                  <a:lnTo>
                    <a:pt x="748" y="938"/>
                  </a:lnTo>
                  <a:lnTo>
                    <a:pt x="741" y="938"/>
                  </a:lnTo>
                  <a:lnTo>
                    <a:pt x="738" y="934"/>
                  </a:lnTo>
                  <a:lnTo>
                    <a:pt x="739" y="932"/>
                  </a:lnTo>
                  <a:lnTo>
                    <a:pt x="742" y="932"/>
                  </a:lnTo>
                  <a:lnTo>
                    <a:pt x="746" y="931"/>
                  </a:lnTo>
                  <a:lnTo>
                    <a:pt x="754" y="937"/>
                  </a:lnTo>
                  <a:lnTo>
                    <a:pt x="759" y="945"/>
                  </a:lnTo>
                  <a:lnTo>
                    <a:pt x="760" y="956"/>
                  </a:lnTo>
                  <a:lnTo>
                    <a:pt x="762" y="959"/>
                  </a:lnTo>
                  <a:lnTo>
                    <a:pt x="768" y="958"/>
                  </a:lnTo>
                  <a:lnTo>
                    <a:pt x="770" y="931"/>
                  </a:lnTo>
                  <a:lnTo>
                    <a:pt x="770" y="929"/>
                  </a:lnTo>
                  <a:lnTo>
                    <a:pt x="773" y="930"/>
                  </a:lnTo>
                  <a:lnTo>
                    <a:pt x="774" y="940"/>
                  </a:lnTo>
                  <a:lnTo>
                    <a:pt x="776" y="943"/>
                  </a:lnTo>
                  <a:lnTo>
                    <a:pt x="783" y="934"/>
                  </a:lnTo>
                  <a:lnTo>
                    <a:pt x="789" y="922"/>
                  </a:lnTo>
                  <a:lnTo>
                    <a:pt x="789" y="921"/>
                  </a:lnTo>
                  <a:lnTo>
                    <a:pt x="793" y="921"/>
                  </a:lnTo>
                  <a:lnTo>
                    <a:pt x="794" y="924"/>
                  </a:lnTo>
                  <a:lnTo>
                    <a:pt x="786" y="937"/>
                  </a:lnTo>
                  <a:lnTo>
                    <a:pt x="780" y="949"/>
                  </a:lnTo>
                  <a:lnTo>
                    <a:pt x="780" y="950"/>
                  </a:lnTo>
                  <a:lnTo>
                    <a:pt x="784" y="966"/>
                  </a:lnTo>
                  <a:lnTo>
                    <a:pt x="781" y="976"/>
                  </a:lnTo>
                  <a:lnTo>
                    <a:pt x="786" y="981"/>
                  </a:lnTo>
                  <a:lnTo>
                    <a:pt x="791" y="982"/>
                  </a:lnTo>
                  <a:lnTo>
                    <a:pt x="799" y="982"/>
                  </a:lnTo>
                  <a:lnTo>
                    <a:pt x="819" y="978"/>
                  </a:lnTo>
                  <a:lnTo>
                    <a:pt x="825" y="979"/>
                  </a:lnTo>
                  <a:lnTo>
                    <a:pt x="828" y="980"/>
                  </a:lnTo>
                  <a:lnTo>
                    <a:pt x="836" y="984"/>
                  </a:lnTo>
                  <a:lnTo>
                    <a:pt x="850" y="986"/>
                  </a:lnTo>
                  <a:lnTo>
                    <a:pt x="856" y="985"/>
                  </a:lnTo>
                  <a:lnTo>
                    <a:pt x="866" y="986"/>
                  </a:lnTo>
                  <a:lnTo>
                    <a:pt x="869" y="985"/>
                  </a:lnTo>
                  <a:lnTo>
                    <a:pt x="871" y="982"/>
                  </a:lnTo>
                  <a:lnTo>
                    <a:pt x="873" y="969"/>
                  </a:lnTo>
                  <a:lnTo>
                    <a:pt x="872" y="965"/>
                  </a:lnTo>
                  <a:lnTo>
                    <a:pt x="871" y="964"/>
                  </a:lnTo>
                  <a:lnTo>
                    <a:pt x="864" y="956"/>
                  </a:lnTo>
                  <a:lnTo>
                    <a:pt x="865" y="949"/>
                  </a:lnTo>
                  <a:lnTo>
                    <a:pt x="863" y="946"/>
                  </a:lnTo>
                  <a:lnTo>
                    <a:pt x="860" y="942"/>
                  </a:lnTo>
                  <a:lnTo>
                    <a:pt x="861" y="932"/>
                  </a:lnTo>
                  <a:lnTo>
                    <a:pt x="858" y="927"/>
                  </a:lnTo>
                  <a:lnTo>
                    <a:pt x="860" y="920"/>
                  </a:lnTo>
                  <a:lnTo>
                    <a:pt x="858" y="912"/>
                  </a:lnTo>
                  <a:lnTo>
                    <a:pt x="857" y="909"/>
                  </a:lnTo>
                  <a:lnTo>
                    <a:pt x="858" y="908"/>
                  </a:lnTo>
                  <a:lnTo>
                    <a:pt x="859" y="908"/>
                  </a:lnTo>
                  <a:lnTo>
                    <a:pt x="860" y="908"/>
                  </a:lnTo>
                  <a:lnTo>
                    <a:pt x="862" y="910"/>
                  </a:lnTo>
                  <a:lnTo>
                    <a:pt x="864" y="919"/>
                  </a:lnTo>
                  <a:lnTo>
                    <a:pt x="869" y="929"/>
                  </a:lnTo>
                  <a:lnTo>
                    <a:pt x="871" y="932"/>
                  </a:lnTo>
                  <a:lnTo>
                    <a:pt x="876" y="932"/>
                  </a:lnTo>
                  <a:lnTo>
                    <a:pt x="886" y="921"/>
                  </a:lnTo>
                  <a:lnTo>
                    <a:pt x="887" y="920"/>
                  </a:lnTo>
                  <a:lnTo>
                    <a:pt x="889" y="916"/>
                  </a:lnTo>
                  <a:lnTo>
                    <a:pt x="889" y="910"/>
                  </a:lnTo>
                  <a:lnTo>
                    <a:pt x="882" y="905"/>
                  </a:lnTo>
                  <a:lnTo>
                    <a:pt x="882" y="899"/>
                  </a:lnTo>
                  <a:lnTo>
                    <a:pt x="888" y="892"/>
                  </a:lnTo>
                  <a:lnTo>
                    <a:pt x="896" y="884"/>
                  </a:lnTo>
                  <a:lnTo>
                    <a:pt x="897" y="877"/>
                  </a:lnTo>
                  <a:lnTo>
                    <a:pt x="900" y="876"/>
                  </a:lnTo>
                  <a:lnTo>
                    <a:pt x="901" y="878"/>
                  </a:lnTo>
                  <a:lnTo>
                    <a:pt x="902" y="883"/>
                  </a:lnTo>
                  <a:lnTo>
                    <a:pt x="910" y="888"/>
                  </a:lnTo>
                  <a:lnTo>
                    <a:pt x="910" y="890"/>
                  </a:lnTo>
                  <a:lnTo>
                    <a:pt x="907" y="896"/>
                  </a:lnTo>
                  <a:lnTo>
                    <a:pt x="907" y="899"/>
                  </a:lnTo>
                  <a:lnTo>
                    <a:pt x="906" y="900"/>
                  </a:lnTo>
                  <a:lnTo>
                    <a:pt x="906" y="900"/>
                  </a:lnTo>
                  <a:lnTo>
                    <a:pt x="904" y="900"/>
                  </a:lnTo>
                  <a:lnTo>
                    <a:pt x="900" y="901"/>
                  </a:lnTo>
                  <a:lnTo>
                    <a:pt x="900" y="901"/>
                  </a:lnTo>
                  <a:lnTo>
                    <a:pt x="899" y="901"/>
                  </a:lnTo>
                  <a:lnTo>
                    <a:pt x="898" y="906"/>
                  </a:lnTo>
                  <a:lnTo>
                    <a:pt x="899" y="908"/>
                  </a:lnTo>
                  <a:lnTo>
                    <a:pt x="906" y="926"/>
                  </a:lnTo>
                  <a:lnTo>
                    <a:pt x="906" y="932"/>
                  </a:lnTo>
                  <a:lnTo>
                    <a:pt x="908" y="935"/>
                  </a:lnTo>
                  <a:lnTo>
                    <a:pt x="910" y="934"/>
                  </a:lnTo>
                  <a:lnTo>
                    <a:pt x="910" y="932"/>
                  </a:lnTo>
                  <a:lnTo>
                    <a:pt x="914" y="928"/>
                  </a:lnTo>
                  <a:lnTo>
                    <a:pt x="916" y="926"/>
                  </a:lnTo>
                  <a:lnTo>
                    <a:pt x="920" y="922"/>
                  </a:lnTo>
                  <a:lnTo>
                    <a:pt x="920" y="922"/>
                  </a:lnTo>
                  <a:lnTo>
                    <a:pt x="921" y="917"/>
                  </a:lnTo>
                  <a:lnTo>
                    <a:pt x="918" y="909"/>
                  </a:lnTo>
                  <a:lnTo>
                    <a:pt x="921" y="903"/>
                  </a:lnTo>
                  <a:lnTo>
                    <a:pt x="924" y="899"/>
                  </a:lnTo>
                  <a:lnTo>
                    <a:pt x="926" y="879"/>
                  </a:lnTo>
                  <a:lnTo>
                    <a:pt x="926" y="874"/>
                  </a:lnTo>
                  <a:lnTo>
                    <a:pt x="936" y="840"/>
                  </a:lnTo>
                  <a:lnTo>
                    <a:pt x="938" y="837"/>
                  </a:lnTo>
                  <a:lnTo>
                    <a:pt x="955" y="823"/>
                  </a:lnTo>
                  <a:lnTo>
                    <a:pt x="957" y="818"/>
                  </a:lnTo>
                  <a:lnTo>
                    <a:pt x="956" y="812"/>
                  </a:lnTo>
                  <a:lnTo>
                    <a:pt x="958" y="809"/>
                  </a:lnTo>
                  <a:lnTo>
                    <a:pt x="957" y="802"/>
                  </a:lnTo>
                  <a:lnTo>
                    <a:pt x="958" y="801"/>
                  </a:lnTo>
                  <a:lnTo>
                    <a:pt x="963" y="799"/>
                  </a:lnTo>
                  <a:lnTo>
                    <a:pt x="967" y="793"/>
                  </a:lnTo>
                  <a:lnTo>
                    <a:pt x="968" y="792"/>
                  </a:lnTo>
                  <a:lnTo>
                    <a:pt x="968" y="791"/>
                  </a:lnTo>
                  <a:lnTo>
                    <a:pt x="969" y="782"/>
                  </a:lnTo>
                  <a:lnTo>
                    <a:pt x="970" y="780"/>
                  </a:lnTo>
                  <a:lnTo>
                    <a:pt x="980" y="781"/>
                  </a:lnTo>
                  <a:lnTo>
                    <a:pt x="983" y="783"/>
                  </a:lnTo>
                  <a:lnTo>
                    <a:pt x="987" y="792"/>
                  </a:lnTo>
                  <a:lnTo>
                    <a:pt x="992" y="795"/>
                  </a:lnTo>
                  <a:lnTo>
                    <a:pt x="994" y="793"/>
                  </a:lnTo>
                  <a:lnTo>
                    <a:pt x="999" y="777"/>
                  </a:lnTo>
                  <a:lnTo>
                    <a:pt x="1001" y="760"/>
                  </a:lnTo>
                  <a:lnTo>
                    <a:pt x="1010" y="735"/>
                  </a:lnTo>
                  <a:lnTo>
                    <a:pt x="1011" y="727"/>
                  </a:lnTo>
                  <a:lnTo>
                    <a:pt x="1012" y="719"/>
                  </a:lnTo>
                  <a:lnTo>
                    <a:pt x="1017" y="706"/>
                  </a:lnTo>
                  <a:lnTo>
                    <a:pt x="1021" y="700"/>
                  </a:lnTo>
                  <a:lnTo>
                    <a:pt x="1031" y="685"/>
                  </a:lnTo>
                  <a:lnTo>
                    <a:pt x="1043" y="654"/>
                  </a:lnTo>
                  <a:lnTo>
                    <a:pt x="1048" y="638"/>
                  </a:lnTo>
                  <a:lnTo>
                    <a:pt x="1048" y="635"/>
                  </a:lnTo>
                  <a:lnTo>
                    <a:pt x="1046" y="632"/>
                  </a:lnTo>
                  <a:lnTo>
                    <a:pt x="1037" y="631"/>
                  </a:lnTo>
                  <a:lnTo>
                    <a:pt x="1036" y="629"/>
                  </a:lnTo>
                  <a:lnTo>
                    <a:pt x="1036" y="629"/>
                  </a:lnTo>
                  <a:lnTo>
                    <a:pt x="1036" y="628"/>
                  </a:lnTo>
                  <a:lnTo>
                    <a:pt x="1039" y="628"/>
                  </a:lnTo>
                  <a:lnTo>
                    <a:pt x="1047" y="628"/>
                  </a:lnTo>
                  <a:lnTo>
                    <a:pt x="1051" y="620"/>
                  </a:lnTo>
                  <a:lnTo>
                    <a:pt x="1057" y="610"/>
                  </a:lnTo>
                  <a:lnTo>
                    <a:pt x="1059" y="604"/>
                  </a:lnTo>
                  <a:lnTo>
                    <a:pt x="1058" y="593"/>
                  </a:lnTo>
                  <a:lnTo>
                    <a:pt x="1058" y="591"/>
                  </a:lnTo>
                  <a:lnTo>
                    <a:pt x="1059" y="585"/>
                  </a:lnTo>
                  <a:lnTo>
                    <a:pt x="1063" y="575"/>
                  </a:lnTo>
                  <a:lnTo>
                    <a:pt x="1075" y="559"/>
                  </a:lnTo>
                  <a:lnTo>
                    <a:pt x="1080" y="545"/>
                  </a:lnTo>
                  <a:lnTo>
                    <a:pt x="1080" y="545"/>
                  </a:lnTo>
                  <a:lnTo>
                    <a:pt x="1092" y="528"/>
                  </a:lnTo>
                  <a:lnTo>
                    <a:pt x="1094" y="518"/>
                  </a:lnTo>
                  <a:lnTo>
                    <a:pt x="1094" y="517"/>
                  </a:lnTo>
                  <a:lnTo>
                    <a:pt x="1097" y="512"/>
                  </a:lnTo>
                  <a:lnTo>
                    <a:pt x="1099" y="510"/>
                  </a:lnTo>
                  <a:lnTo>
                    <a:pt x="1093" y="508"/>
                  </a:lnTo>
                  <a:lnTo>
                    <a:pt x="1088" y="507"/>
                  </a:lnTo>
                  <a:lnTo>
                    <a:pt x="1084" y="506"/>
                  </a:lnTo>
                  <a:lnTo>
                    <a:pt x="1084" y="505"/>
                  </a:lnTo>
                  <a:lnTo>
                    <a:pt x="1085" y="501"/>
                  </a:lnTo>
                  <a:lnTo>
                    <a:pt x="1085" y="500"/>
                  </a:lnTo>
                  <a:lnTo>
                    <a:pt x="1083" y="500"/>
                  </a:lnTo>
                  <a:lnTo>
                    <a:pt x="1080" y="498"/>
                  </a:lnTo>
                  <a:lnTo>
                    <a:pt x="1077" y="492"/>
                  </a:lnTo>
                  <a:lnTo>
                    <a:pt x="1072" y="485"/>
                  </a:lnTo>
                  <a:lnTo>
                    <a:pt x="1071" y="484"/>
                  </a:lnTo>
                  <a:lnTo>
                    <a:pt x="1067" y="480"/>
                  </a:lnTo>
                  <a:lnTo>
                    <a:pt x="1064" y="477"/>
                  </a:lnTo>
                  <a:lnTo>
                    <a:pt x="1067" y="472"/>
                  </a:lnTo>
                  <a:lnTo>
                    <a:pt x="1061" y="472"/>
                  </a:lnTo>
                  <a:lnTo>
                    <a:pt x="1058" y="472"/>
                  </a:lnTo>
                  <a:lnTo>
                    <a:pt x="1058" y="472"/>
                  </a:lnTo>
                  <a:lnTo>
                    <a:pt x="1057" y="467"/>
                  </a:lnTo>
                  <a:lnTo>
                    <a:pt x="1054" y="463"/>
                  </a:lnTo>
                  <a:lnTo>
                    <a:pt x="1052" y="456"/>
                  </a:lnTo>
                  <a:lnTo>
                    <a:pt x="1052" y="455"/>
                  </a:lnTo>
                  <a:lnTo>
                    <a:pt x="1047" y="455"/>
                  </a:lnTo>
                  <a:lnTo>
                    <a:pt x="1041" y="459"/>
                  </a:lnTo>
                  <a:lnTo>
                    <a:pt x="1041" y="466"/>
                  </a:lnTo>
                  <a:lnTo>
                    <a:pt x="1038" y="471"/>
                  </a:lnTo>
                  <a:lnTo>
                    <a:pt x="1031" y="473"/>
                  </a:lnTo>
                  <a:lnTo>
                    <a:pt x="1027" y="477"/>
                  </a:lnTo>
                  <a:lnTo>
                    <a:pt x="1025" y="475"/>
                  </a:lnTo>
                  <a:lnTo>
                    <a:pt x="1029" y="468"/>
                  </a:lnTo>
                  <a:lnTo>
                    <a:pt x="1030" y="468"/>
                  </a:lnTo>
                  <a:lnTo>
                    <a:pt x="1028" y="464"/>
                  </a:lnTo>
                  <a:lnTo>
                    <a:pt x="1022" y="460"/>
                  </a:lnTo>
                  <a:lnTo>
                    <a:pt x="1020" y="449"/>
                  </a:lnTo>
                  <a:lnTo>
                    <a:pt x="1016" y="448"/>
                  </a:lnTo>
                  <a:lnTo>
                    <a:pt x="1013" y="443"/>
                  </a:lnTo>
                  <a:lnTo>
                    <a:pt x="1016" y="439"/>
                  </a:lnTo>
                  <a:lnTo>
                    <a:pt x="1020" y="437"/>
                  </a:lnTo>
                  <a:lnTo>
                    <a:pt x="1027" y="437"/>
                  </a:lnTo>
                  <a:lnTo>
                    <a:pt x="1029" y="434"/>
                  </a:lnTo>
                  <a:lnTo>
                    <a:pt x="1030" y="431"/>
                  </a:lnTo>
                  <a:lnTo>
                    <a:pt x="1031" y="433"/>
                  </a:lnTo>
                  <a:lnTo>
                    <a:pt x="1031" y="431"/>
                  </a:lnTo>
                  <a:lnTo>
                    <a:pt x="1030" y="427"/>
                  </a:lnTo>
                  <a:lnTo>
                    <a:pt x="1027" y="422"/>
                  </a:lnTo>
                  <a:lnTo>
                    <a:pt x="1026" y="418"/>
                  </a:lnTo>
                  <a:lnTo>
                    <a:pt x="1023" y="415"/>
                  </a:lnTo>
                  <a:lnTo>
                    <a:pt x="1022" y="413"/>
                  </a:lnTo>
                  <a:lnTo>
                    <a:pt x="1020" y="409"/>
                  </a:lnTo>
                  <a:lnTo>
                    <a:pt x="1022" y="404"/>
                  </a:lnTo>
                  <a:lnTo>
                    <a:pt x="1025" y="399"/>
                  </a:lnTo>
                  <a:lnTo>
                    <a:pt x="1028" y="395"/>
                  </a:lnTo>
                  <a:lnTo>
                    <a:pt x="1026" y="390"/>
                  </a:lnTo>
                  <a:lnTo>
                    <a:pt x="1024" y="388"/>
                  </a:lnTo>
                  <a:lnTo>
                    <a:pt x="1020" y="385"/>
                  </a:lnTo>
                  <a:lnTo>
                    <a:pt x="1014" y="383"/>
                  </a:lnTo>
                  <a:lnTo>
                    <a:pt x="1008" y="383"/>
                  </a:lnTo>
                  <a:lnTo>
                    <a:pt x="1004" y="386"/>
                  </a:lnTo>
                  <a:lnTo>
                    <a:pt x="1001" y="389"/>
                  </a:lnTo>
                  <a:lnTo>
                    <a:pt x="1000" y="388"/>
                  </a:lnTo>
                  <a:lnTo>
                    <a:pt x="998" y="387"/>
                  </a:lnTo>
                  <a:lnTo>
                    <a:pt x="1000" y="384"/>
                  </a:lnTo>
                  <a:lnTo>
                    <a:pt x="1002" y="380"/>
                  </a:lnTo>
                  <a:lnTo>
                    <a:pt x="1004" y="376"/>
                  </a:lnTo>
                  <a:lnTo>
                    <a:pt x="1003" y="375"/>
                  </a:lnTo>
                  <a:lnTo>
                    <a:pt x="1005" y="368"/>
                  </a:lnTo>
                  <a:lnTo>
                    <a:pt x="1006" y="367"/>
                  </a:lnTo>
                  <a:lnTo>
                    <a:pt x="1005" y="366"/>
                  </a:lnTo>
                  <a:lnTo>
                    <a:pt x="1003" y="363"/>
                  </a:lnTo>
                  <a:lnTo>
                    <a:pt x="1000" y="356"/>
                  </a:lnTo>
                  <a:lnTo>
                    <a:pt x="996" y="354"/>
                  </a:lnTo>
                  <a:lnTo>
                    <a:pt x="992" y="351"/>
                  </a:lnTo>
                  <a:lnTo>
                    <a:pt x="990" y="348"/>
                  </a:lnTo>
                  <a:lnTo>
                    <a:pt x="988" y="344"/>
                  </a:lnTo>
                  <a:lnTo>
                    <a:pt x="988" y="342"/>
                  </a:lnTo>
                  <a:lnTo>
                    <a:pt x="989" y="338"/>
                  </a:lnTo>
                  <a:lnTo>
                    <a:pt x="987" y="333"/>
                  </a:lnTo>
                  <a:lnTo>
                    <a:pt x="982" y="330"/>
                  </a:lnTo>
                  <a:lnTo>
                    <a:pt x="980" y="327"/>
                  </a:lnTo>
                  <a:lnTo>
                    <a:pt x="980" y="322"/>
                  </a:lnTo>
                  <a:lnTo>
                    <a:pt x="979" y="318"/>
                  </a:lnTo>
                  <a:lnTo>
                    <a:pt x="975" y="315"/>
                  </a:lnTo>
                  <a:lnTo>
                    <a:pt x="970" y="310"/>
                  </a:lnTo>
                  <a:lnTo>
                    <a:pt x="965" y="308"/>
                  </a:lnTo>
                  <a:lnTo>
                    <a:pt x="962" y="306"/>
                  </a:lnTo>
                  <a:lnTo>
                    <a:pt x="960" y="300"/>
                  </a:lnTo>
                  <a:lnTo>
                    <a:pt x="959" y="295"/>
                  </a:lnTo>
                  <a:lnTo>
                    <a:pt x="957" y="292"/>
                  </a:lnTo>
                  <a:lnTo>
                    <a:pt x="954" y="290"/>
                  </a:lnTo>
                  <a:lnTo>
                    <a:pt x="951" y="288"/>
                  </a:lnTo>
                  <a:lnTo>
                    <a:pt x="948" y="286"/>
                  </a:lnTo>
                  <a:lnTo>
                    <a:pt x="944" y="283"/>
                  </a:lnTo>
                  <a:lnTo>
                    <a:pt x="940" y="279"/>
                  </a:lnTo>
                  <a:lnTo>
                    <a:pt x="936" y="275"/>
                  </a:lnTo>
                  <a:lnTo>
                    <a:pt x="932" y="271"/>
                  </a:lnTo>
                  <a:lnTo>
                    <a:pt x="929" y="268"/>
                  </a:lnTo>
                  <a:lnTo>
                    <a:pt x="925" y="266"/>
                  </a:lnTo>
                  <a:lnTo>
                    <a:pt x="920" y="264"/>
                  </a:lnTo>
                  <a:lnTo>
                    <a:pt x="917" y="264"/>
                  </a:lnTo>
                  <a:lnTo>
                    <a:pt x="914" y="261"/>
                  </a:lnTo>
                  <a:lnTo>
                    <a:pt x="910" y="257"/>
                  </a:lnTo>
                  <a:lnTo>
                    <a:pt x="909" y="253"/>
                  </a:lnTo>
                  <a:lnTo>
                    <a:pt x="906" y="250"/>
                  </a:lnTo>
                  <a:lnTo>
                    <a:pt x="902" y="248"/>
                  </a:lnTo>
                  <a:lnTo>
                    <a:pt x="900" y="246"/>
                  </a:lnTo>
                  <a:lnTo>
                    <a:pt x="898" y="243"/>
                  </a:lnTo>
                  <a:lnTo>
                    <a:pt x="895" y="241"/>
                  </a:lnTo>
                  <a:lnTo>
                    <a:pt x="889" y="237"/>
                  </a:lnTo>
                  <a:lnTo>
                    <a:pt x="885" y="233"/>
                  </a:lnTo>
                  <a:lnTo>
                    <a:pt x="882" y="232"/>
                  </a:lnTo>
                  <a:lnTo>
                    <a:pt x="879" y="233"/>
                  </a:lnTo>
                  <a:lnTo>
                    <a:pt x="876" y="234"/>
                  </a:lnTo>
                  <a:lnTo>
                    <a:pt x="872" y="235"/>
                  </a:lnTo>
                  <a:lnTo>
                    <a:pt x="871" y="232"/>
                  </a:lnTo>
                  <a:lnTo>
                    <a:pt x="869" y="233"/>
                  </a:lnTo>
                  <a:lnTo>
                    <a:pt x="869" y="236"/>
                  </a:lnTo>
                  <a:lnTo>
                    <a:pt x="865" y="235"/>
                  </a:lnTo>
                  <a:lnTo>
                    <a:pt x="863" y="229"/>
                  </a:lnTo>
                  <a:lnTo>
                    <a:pt x="859" y="226"/>
                  </a:lnTo>
                  <a:lnTo>
                    <a:pt x="854" y="224"/>
                  </a:lnTo>
                  <a:lnTo>
                    <a:pt x="851" y="222"/>
                  </a:lnTo>
                  <a:lnTo>
                    <a:pt x="850" y="218"/>
                  </a:lnTo>
                  <a:lnTo>
                    <a:pt x="850" y="216"/>
                  </a:lnTo>
                  <a:lnTo>
                    <a:pt x="850" y="208"/>
                  </a:lnTo>
                  <a:lnTo>
                    <a:pt x="851" y="205"/>
                  </a:lnTo>
                  <a:lnTo>
                    <a:pt x="855" y="202"/>
                  </a:lnTo>
                  <a:lnTo>
                    <a:pt x="856" y="201"/>
                  </a:lnTo>
                  <a:lnTo>
                    <a:pt x="856" y="195"/>
                  </a:lnTo>
                  <a:lnTo>
                    <a:pt x="857" y="193"/>
                  </a:lnTo>
                  <a:lnTo>
                    <a:pt x="857" y="192"/>
                  </a:lnTo>
                  <a:lnTo>
                    <a:pt x="856" y="192"/>
                  </a:lnTo>
                  <a:lnTo>
                    <a:pt x="855" y="190"/>
                  </a:lnTo>
                  <a:lnTo>
                    <a:pt x="858" y="188"/>
                  </a:lnTo>
                  <a:lnTo>
                    <a:pt x="861" y="187"/>
                  </a:lnTo>
                  <a:lnTo>
                    <a:pt x="863" y="184"/>
                  </a:lnTo>
                  <a:lnTo>
                    <a:pt x="864" y="178"/>
                  </a:lnTo>
                  <a:lnTo>
                    <a:pt x="864" y="172"/>
                  </a:lnTo>
                  <a:lnTo>
                    <a:pt x="862" y="166"/>
                  </a:lnTo>
                  <a:lnTo>
                    <a:pt x="862" y="161"/>
                  </a:lnTo>
                  <a:lnTo>
                    <a:pt x="861" y="157"/>
                  </a:lnTo>
                  <a:lnTo>
                    <a:pt x="859" y="156"/>
                  </a:lnTo>
                  <a:lnTo>
                    <a:pt x="857" y="157"/>
                  </a:lnTo>
                  <a:lnTo>
                    <a:pt x="854" y="158"/>
                  </a:lnTo>
                  <a:lnTo>
                    <a:pt x="849" y="159"/>
                  </a:lnTo>
                  <a:lnTo>
                    <a:pt x="845" y="159"/>
                  </a:lnTo>
                  <a:lnTo>
                    <a:pt x="841" y="157"/>
                  </a:lnTo>
                  <a:lnTo>
                    <a:pt x="839" y="154"/>
                  </a:lnTo>
                  <a:lnTo>
                    <a:pt x="836" y="152"/>
                  </a:lnTo>
                  <a:lnTo>
                    <a:pt x="833" y="150"/>
                  </a:lnTo>
                  <a:lnTo>
                    <a:pt x="830" y="146"/>
                  </a:lnTo>
                  <a:lnTo>
                    <a:pt x="831" y="142"/>
                  </a:lnTo>
                  <a:lnTo>
                    <a:pt x="830" y="137"/>
                  </a:lnTo>
                  <a:lnTo>
                    <a:pt x="828" y="135"/>
                  </a:lnTo>
                  <a:lnTo>
                    <a:pt x="826" y="132"/>
                  </a:lnTo>
                  <a:lnTo>
                    <a:pt x="827" y="130"/>
                  </a:lnTo>
                  <a:lnTo>
                    <a:pt x="825" y="128"/>
                  </a:lnTo>
                  <a:lnTo>
                    <a:pt x="822" y="126"/>
                  </a:lnTo>
                  <a:lnTo>
                    <a:pt x="820" y="123"/>
                  </a:lnTo>
                  <a:lnTo>
                    <a:pt x="820" y="119"/>
                  </a:lnTo>
                  <a:lnTo>
                    <a:pt x="822" y="118"/>
                  </a:lnTo>
                  <a:lnTo>
                    <a:pt x="825" y="117"/>
                  </a:lnTo>
                  <a:lnTo>
                    <a:pt x="825" y="114"/>
                  </a:lnTo>
                  <a:lnTo>
                    <a:pt x="826" y="109"/>
                  </a:lnTo>
                  <a:lnTo>
                    <a:pt x="826" y="104"/>
                  </a:lnTo>
                  <a:lnTo>
                    <a:pt x="826" y="99"/>
                  </a:lnTo>
                  <a:lnTo>
                    <a:pt x="827" y="97"/>
                  </a:lnTo>
                  <a:lnTo>
                    <a:pt x="826" y="96"/>
                  </a:lnTo>
                  <a:lnTo>
                    <a:pt x="826" y="92"/>
                  </a:lnTo>
                  <a:lnTo>
                    <a:pt x="826" y="89"/>
                  </a:lnTo>
                  <a:lnTo>
                    <a:pt x="827" y="86"/>
                  </a:lnTo>
                  <a:lnTo>
                    <a:pt x="827" y="84"/>
                  </a:lnTo>
                  <a:lnTo>
                    <a:pt x="826" y="80"/>
                  </a:lnTo>
                  <a:lnTo>
                    <a:pt x="827" y="74"/>
                  </a:lnTo>
                  <a:lnTo>
                    <a:pt x="823" y="67"/>
                  </a:lnTo>
                  <a:lnTo>
                    <a:pt x="818" y="66"/>
                  </a:lnTo>
                  <a:lnTo>
                    <a:pt x="818" y="61"/>
                  </a:lnTo>
                  <a:lnTo>
                    <a:pt x="819" y="57"/>
                  </a:lnTo>
                  <a:lnTo>
                    <a:pt x="820" y="50"/>
                  </a:lnTo>
                  <a:lnTo>
                    <a:pt x="821" y="43"/>
                  </a:lnTo>
                  <a:lnTo>
                    <a:pt x="821" y="37"/>
                  </a:lnTo>
                  <a:lnTo>
                    <a:pt x="822" y="33"/>
                  </a:lnTo>
                  <a:lnTo>
                    <a:pt x="819" y="29"/>
                  </a:lnTo>
                  <a:lnTo>
                    <a:pt x="815" y="26"/>
                  </a:lnTo>
                  <a:lnTo>
                    <a:pt x="810" y="23"/>
                  </a:lnTo>
                  <a:lnTo>
                    <a:pt x="806" y="22"/>
                  </a:lnTo>
                  <a:lnTo>
                    <a:pt x="801" y="18"/>
                  </a:lnTo>
                  <a:lnTo>
                    <a:pt x="798" y="14"/>
                  </a:lnTo>
                  <a:lnTo>
                    <a:pt x="795" y="9"/>
                  </a:lnTo>
                  <a:lnTo>
                    <a:pt x="796" y="6"/>
                  </a:lnTo>
                  <a:lnTo>
                    <a:pt x="797" y="2"/>
                  </a:lnTo>
                  <a:lnTo>
                    <a:pt x="795" y="0"/>
                  </a:lnTo>
                  <a:lnTo>
                    <a:pt x="790" y="0"/>
                  </a:lnTo>
                  <a:lnTo>
                    <a:pt x="786" y="2"/>
                  </a:lnTo>
                  <a:lnTo>
                    <a:pt x="781" y="4"/>
                  </a:lnTo>
                  <a:lnTo>
                    <a:pt x="716" y="5"/>
                  </a:lnTo>
                  <a:lnTo>
                    <a:pt x="689" y="6"/>
                  </a:lnTo>
                  <a:lnTo>
                    <a:pt x="591" y="7"/>
                  </a:lnTo>
                  <a:lnTo>
                    <a:pt x="587" y="7"/>
                  </a:lnTo>
                  <a:lnTo>
                    <a:pt x="585" y="16"/>
                  </a:lnTo>
                  <a:lnTo>
                    <a:pt x="555" y="118"/>
                  </a:lnTo>
                  <a:lnTo>
                    <a:pt x="473" y="75"/>
                  </a:lnTo>
                  <a:lnTo>
                    <a:pt x="458" y="103"/>
                  </a:lnTo>
                  <a:lnTo>
                    <a:pt x="445" y="126"/>
                  </a:lnTo>
                  <a:lnTo>
                    <a:pt x="443" y="128"/>
                  </a:lnTo>
                  <a:lnTo>
                    <a:pt x="530" y="181"/>
                  </a:lnTo>
                  <a:lnTo>
                    <a:pt x="513" y="222"/>
                  </a:lnTo>
                  <a:lnTo>
                    <a:pt x="503" y="246"/>
                  </a:lnTo>
                  <a:lnTo>
                    <a:pt x="454" y="361"/>
                  </a:lnTo>
                  <a:lnTo>
                    <a:pt x="448" y="363"/>
                  </a:lnTo>
                  <a:lnTo>
                    <a:pt x="447" y="364"/>
                  </a:lnTo>
                  <a:lnTo>
                    <a:pt x="448" y="365"/>
                  </a:lnTo>
                  <a:lnTo>
                    <a:pt x="439" y="367"/>
                  </a:lnTo>
                  <a:lnTo>
                    <a:pt x="438" y="366"/>
                  </a:lnTo>
                  <a:lnTo>
                    <a:pt x="390" y="385"/>
                  </a:lnTo>
                  <a:lnTo>
                    <a:pt x="342" y="403"/>
                  </a:lnTo>
                  <a:lnTo>
                    <a:pt x="303" y="419"/>
                  </a:lnTo>
                  <a:lnTo>
                    <a:pt x="289" y="425"/>
                  </a:lnTo>
                  <a:lnTo>
                    <a:pt x="0" y="531"/>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89" name="Google Shape;1589;p59" descr="{&quot;Key&quot;:&quot;laikipia&quot;,&quot;Name&quot;:&quot;Laikipia&quot;,&quot;Value&quot;:21.0,&quot;Formula&quot;:&quot;21&quot;,&quot;Text&quot;:&quot;21&quot;,&quot;OfficeApplication&quot;:1,&quot;HasValue&quot;:true}"/>
            <p:cNvSpPr/>
            <p:nvPr/>
          </p:nvSpPr>
          <p:spPr>
            <a:xfrm>
              <a:off x="2266823" y="3101779"/>
              <a:ext cx="650021" cy="634941"/>
            </a:xfrm>
            <a:custGeom>
              <a:avLst/>
              <a:gdLst/>
              <a:ahLst/>
              <a:cxnLst/>
              <a:rect l="l" t="t" r="r" b="b"/>
              <a:pathLst>
                <a:path w="522" h="508" extrusionOk="0">
                  <a:moveTo>
                    <a:pt x="316" y="58"/>
                  </a:moveTo>
                  <a:lnTo>
                    <a:pt x="314" y="58"/>
                  </a:lnTo>
                  <a:lnTo>
                    <a:pt x="313" y="60"/>
                  </a:lnTo>
                  <a:lnTo>
                    <a:pt x="311" y="61"/>
                  </a:lnTo>
                  <a:lnTo>
                    <a:pt x="310" y="62"/>
                  </a:lnTo>
                  <a:lnTo>
                    <a:pt x="307" y="61"/>
                  </a:lnTo>
                  <a:lnTo>
                    <a:pt x="305" y="57"/>
                  </a:lnTo>
                  <a:lnTo>
                    <a:pt x="302" y="58"/>
                  </a:lnTo>
                  <a:lnTo>
                    <a:pt x="302" y="58"/>
                  </a:lnTo>
                  <a:lnTo>
                    <a:pt x="300" y="58"/>
                  </a:lnTo>
                  <a:lnTo>
                    <a:pt x="297" y="59"/>
                  </a:lnTo>
                  <a:lnTo>
                    <a:pt x="295" y="58"/>
                  </a:lnTo>
                  <a:lnTo>
                    <a:pt x="293" y="57"/>
                  </a:lnTo>
                  <a:lnTo>
                    <a:pt x="291" y="54"/>
                  </a:lnTo>
                  <a:lnTo>
                    <a:pt x="288" y="49"/>
                  </a:lnTo>
                  <a:lnTo>
                    <a:pt x="287" y="45"/>
                  </a:lnTo>
                  <a:lnTo>
                    <a:pt x="285" y="42"/>
                  </a:lnTo>
                  <a:lnTo>
                    <a:pt x="283" y="39"/>
                  </a:lnTo>
                  <a:lnTo>
                    <a:pt x="282" y="36"/>
                  </a:lnTo>
                  <a:lnTo>
                    <a:pt x="282" y="34"/>
                  </a:lnTo>
                  <a:lnTo>
                    <a:pt x="282" y="33"/>
                  </a:lnTo>
                  <a:lnTo>
                    <a:pt x="279" y="31"/>
                  </a:lnTo>
                  <a:lnTo>
                    <a:pt x="277" y="30"/>
                  </a:lnTo>
                  <a:lnTo>
                    <a:pt x="276" y="26"/>
                  </a:lnTo>
                  <a:lnTo>
                    <a:pt x="276" y="22"/>
                  </a:lnTo>
                  <a:lnTo>
                    <a:pt x="274" y="16"/>
                  </a:lnTo>
                  <a:lnTo>
                    <a:pt x="271" y="12"/>
                  </a:lnTo>
                  <a:lnTo>
                    <a:pt x="269" y="6"/>
                  </a:lnTo>
                  <a:lnTo>
                    <a:pt x="268" y="4"/>
                  </a:lnTo>
                  <a:lnTo>
                    <a:pt x="266" y="4"/>
                  </a:lnTo>
                  <a:lnTo>
                    <a:pt x="262" y="1"/>
                  </a:lnTo>
                  <a:lnTo>
                    <a:pt x="258" y="0"/>
                  </a:lnTo>
                  <a:lnTo>
                    <a:pt x="258" y="0"/>
                  </a:lnTo>
                  <a:lnTo>
                    <a:pt x="255" y="1"/>
                  </a:lnTo>
                  <a:lnTo>
                    <a:pt x="249" y="4"/>
                  </a:lnTo>
                  <a:lnTo>
                    <a:pt x="244" y="6"/>
                  </a:lnTo>
                  <a:lnTo>
                    <a:pt x="241" y="10"/>
                  </a:lnTo>
                  <a:lnTo>
                    <a:pt x="237" y="14"/>
                  </a:lnTo>
                  <a:lnTo>
                    <a:pt x="235" y="17"/>
                  </a:lnTo>
                  <a:lnTo>
                    <a:pt x="233" y="21"/>
                  </a:lnTo>
                  <a:lnTo>
                    <a:pt x="228" y="23"/>
                  </a:lnTo>
                  <a:lnTo>
                    <a:pt x="224" y="24"/>
                  </a:lnTo>
                  <a:lnTo>
                    <a:pt x="220" y="25"/>
                  </a:lnTo>
                  <a:lnTo>
                    <a:pt x="214" y="24"/>
                  </a:lnTo>
                  <a:lnTo>
                    <a:pt x="214" y="23"/>
                  </a:lnTo>
                  <a:lnTo>
                    <a:pt x="210" y="22"/>
                  </a:lnTo>
                  <a:lnTo>
                    <a:pt x="210" y="22"/>
                  </a:lnTo>
                  <a:lnTo>
                    <a:pt x="208" y="23"/>
                  </a:lnTo>
                  <a:lnTo>
                    <a:pt x="206" y="24"/>
                  </a:lnTo>
                  <a:lnTo>
                    <a:pt x="201" y="24"/>
                  </a:lnTo>
                  <a:lnTo>
                    <a:pt x="197" y="25"/>
                  </a:lnTo>
                  <a:lnTo>
                    <a:pt x="194" y="25"/>
                  </a:lnTo>
                  <a:lnTo>
                    <a:pt x="183" y="25"/>
                  </a:lnTo>
                  <a:lnTo>
                    <a:pt x="182" y="25"/>
                  </a:lnTo>
                  <a:lnTo>
                    <a:pt x="170" y="25"/>
                  </a:lnTo>
                  <a:lnTo>
                    <a:pt x="164" y="24"/>
                  </a:lnTo>
                  <a:lnTo>
                    <a:pt x="158" y="25"/>
                  </a:lnTo>
                  <a:lnTo>
                    <a:pt x="151" y="25"/>
                  </a:lnTo>
                  <a:lnTo>
                    <a:pt x="148" y="25"/>
                  </a:lnTo>
                  <a:lnTo>
                    <a:pt x="144" y="25"/>
                  </a:lnTo>
                  <a:lnTo>
                    <a:pt x="139" y="25"/>
                  </a:lnTo>
                  <a:lnTo>
                    <a:pt x="135" y="24"/>
                  </a:lnTo>
                  <a:lnTo>
                    <a:pt x="131" y="24"/>
                  </a:lnTo>
                  <a:lnTo>
                    <a:pt x="130" y="24"/>
                  </a:lnTo>
                  <a:lnTo>
                    <a:pt x="127" y="24"/>
                  </a:lnTo>
                  <a:lnTo>
                    <a:pt x="125" y="23"/>
                  </a:lnTo>
                  <a:lnTo>
                    <a:pt x="125" y="20"/>
                  </a:lnTo>
                  <a:lnTo>
                    <a:pt x="126" y="16"/>
                  </a:lnTo>
                  <a:lnTo>
                    <a:pt x="126" y="12"/>
                  </a:lnTo>
                  <a:lnTo>
                    <a:pt x="127" y="10"/>
                  </a:lnTo>
                  <a:lnTo>
                    <a:pt x="126" y="8"/>
                  </a:lnTo>
                  <a:lnTo>
                    <a:pt x="124" y="5"/>
                  </a:lnTo>
                  <a:lnTo>
                    <a:pt x="120" y="4"/>
                  </a:lnTo>
                  <a:lnTo>
                    <a:pt x="122" y="7"/>
                  </a:lnTo>
                  <a:lnTo>
                    <a:pt x="119" y="9"/>
                  </a:lnTo>
                  <a:lnTo>
                    <a:pt x="116" y="11"/>
                  </a:lnTo>
                  <a:lnTo>
                    <a:pt x="115" y="16"/>
                  </a:lnTo>
                  <a:lnTo>
                    <a:pt x="111" y="22"/>
                  </a:lnTo>
                  <a:lnTo>
                    <a:pt x="108" y="28"/>
                  </a:lnTo>
                  <a:lnTo>
                    <a:pt x="105" y="33"/>
                  </a:lnTo>
                  <a:lnTo>
                    <a:pt x="103" y="37"/>
                  </a:lnTo>
                  <a:lnTo>
                    <a:pt x="102" y="40"/>
                  </a:lnTo>
                  <a:lnTo>
                    <a:pt x="99" y="44"/>
                  </a:lnTo>
                  <a:lnTo>
                    <a:pt x="96" y="49"/>
                  </a:lnTo>
                  <a:lnTo>
                    <a:pt x="84" y="66"/>
                  </a:lnTo>
                  <a:lnTo>
                    <a:pt x="81" y="69"/>
                  </a:lnTo>
                  <a:lnTo>
                    <a:pt x="77" y="73"/>
                  </a:lnTo>
                  <a:lnTo>
                    <a:pt x="73" y="77"/>
                  </a:lnTo>
                  <a:lnTo>
                    <a:pt x="69" y="81"/>
                  </a:lnTo>
                  <a:lnTo>
                    <a:pt x="67" y="86"/>
                  </a:lnTo>
                  <a:lnTo>
                    <a:pt x="61" y="91"/>
                  </a:lnTo>
                  <a:lnTo>
                    <a:pt x="55" y="92"/>
                  </a:lnTo>
                  <a:lnTo>
                    <a:pt x="51" y="93"/>
                  </a:lnTo>
                  <a:lnTo>
                    <a:pt x="46" y="94"/>
                  </a:lnTo>
                  <a:lnTo>
                    <a:pt x="41" y="94"/>
                  </a:lnTo>
                  <a:lnTo>
                    <a:pt x="37" y="96"/>
                  </a:lnTo>
                  <a:lnTo>
                    <a:pt x="35" y="98"/>
                  </a:lnTo>
                  <a:lnTo>
                    <a:pt x="33" y="101"/>
                  </a:lnTo>
                  <a:lnTo>
                    <a:pt x="32" y="104"/>
                  </a:lnTo>
                  <a:lnTo>
                    <a:pt x="33" y="106"/>
                  </a:lnTo>
                  <a:lnTo>
                    <a:pt x="34" y="113"/>
                  </a:lnTo>
                  <a:lnTo>
                    <a:pt x="35" y="119"/>
                  </a:lnTo>
                  <a:lnTo>
                    <a:pt x="38" y="126"/>
                  </a:lnTo>
                  <a:lnTo>
                    <a:pt x="39" y="131"/>
                  </a:lnTo>
                  <a:lnTo>
                    <a:pt x="38" y="132"/>
                  </a:lnTo>
                  <a:lnTo>
                    <a:pt x="29" y="152"/>
                  </a:lnTo>
                  <a:lnTo>
                    <a:pt x="25" y="161"/>
                  </a:lnTo>
                  <a:lnTo>
                    <a:pt x="22" y="166"/>
                  </a:lnTo>
                  <a:lnTo>
                    <a:pt x="18" y="177"/>
                  </a:lnTo>
                  <a:lnTo>
                    <a:pt x="13" y="187"/>
                  </a:lnTo>
                  <a:lnTo>
                    <a:pt x="14" y="188"/>
                  </a:lnTo>
                  <a:lnTo>
                    <a:pt x="14" y="188"/>
                  </a:lnTo>
                  <a:lnTo>
                    <a:pt x="12" y="194"/>
                  </a:lnTo>
                  <a:lnTo>
                    <a:pt x="14" y="196"/>
                  </a:lnTo>
                  <a:lnTo>
                    <a:pt x="15" y="198"/>
                  </a:lnTo>
                  <a:lnTo>
                    <a:pt x="19" y="198"/>
                  </a:lnTo>
                  <a:lnTo>
                    <a:pt x="19" y="198"/>
                  </a:lnTo>
                  <a:lnTo>
                    <a:pt x="20" y="200"/>
                  </a:lnTo>
                  <a:lnTo>
                    <a:pt x="22" y="204"/>
                  </a:lnTo>
                  <a:lnTo>
                    <a:pt x="24" y="211"/>
                  </a:lnTo>
                  <a:lnTo>
                    <a:pt x="24" y="218"/>
                  </a:lnTo>
                  <a:lnTo>
                    <a:pt x="24" y="218"/>
                  </a:lnTo>
                  <a:lnTo>
                    <a:pt x="24" y="218"/>
                  </a:lnTo>
                  <a:lnTo>
                    <a:pt x="21" y="216"/>
                  </a:lnTo>
                  <a:lnTo>
                    <a:pt x="21" y="225"/>
                  </a:lnTo>
                  <a:lnTo>
                    <a:pt x="22" y="228"/>
                  </a:lnTo>
                  <a:lnTo>
                    <a:pt x="21" y="231"/>
                  </a:lnTo>
                  <a:lnTo>
                    <a:pt x="18" y="238"/>
                  </a:lnTo>
                  <a:lnTo>
                    <a:pt x="15" y="243"/>
                  </a:lnTo>
                  <a:lnTo>
                    <a:pt x="15" y="248"/>
                  </a:lnTo>
                  <a:lnTo>
                    <a:pt x="19" y="250"/>
                  </a:lnTo>
                  <a:lnTo>
                    <a:pt x="21" y="253"/>
                  </a:lnTo>
                  <a:lnTo>
                    <a:pt x="24" y="258"/>
                  </a:lnTo>
                  <a:lnTo>
                    <a:pt x="27" y="261"/>
                  </a:lnTo>
                  <a:lnTo>
                    <a:pt x="31" y="262"/>
                  </a:lnTo>
                  <a:lnTo>
                    <a:pt x="31" y="265"/>
                  </a:lnTo>
                  <a:lnTo>
                    <a:pt x="7" y="266"/>
                  </a:lnTo>
                  <a:lnTo>
                    <a:pt x="4" y="268"/>
                  </a:lnTo>
                  <a:lnTo>
                    <a:pt x="4" y="269"/>
                  </a:lnTo>
                  <a:lnTo>
                    <a:pt x="4" y="270"/>
                  </a:lnTo>
                  <a:lnTo>
                    <a:pt x="4" y="274"/>
                  </a:lnTo>
                  <a:lnTo>
                    <a:pt x="2" y="276"/>
                  </a:lnTo>
                  <a:lnTo>
                    <a:pt x="0" y="278"/>
                  </a:lnTo>
                  <a:lnTo>
                    <a:pt x="0" y="279"/>
                  </a:lnTo>
                  <a:lnTo>
                    <a:pt x="0" y="280"/>
                  </a:lnTo>
                  <a:lnTo>
                    <a:pt x="4" y="283"/>
                  </a:lnTo>
                  <a:lnTo>
                    <a:pt x="8" y="286"/>
                  </a:lnTo>
                  <a:lnTo>
                    <a:pt x="13" y="291"/>
                  </a:lnTo>
                  <a:lnTo>
                    <a:pt x="17" y="296"/>
                  </a:lnTo>
                  <a:lnTo>
                    <a:pt x="21" y="301"/>
                  </a:lnTo>
                  <a:lnTo>
                    <a:pt x="25" y="309"/>
                  </a:lnTo>
                  <a:lnTo>
                    <a:pt x="30" y="316"/>
                  </a:lnTo>
                  <a:lnTo>
                    <a:pt x="33" y="322"/>
                  </a:lnTo>
                  <a:lnTo>
                    <a:pt x="34" y="327"/>
                  </a:lnTo>
                  <a:lnTo>
                    <a:pt x="35" y="331"/>
                  </a:lnTo>
                  <a:lnTo>
                    <a:pt x="35" y="335"/>
                  </a:lnTo>
                  <a:lnTo>
                    <a:pt x="36" y="339"/>
                  </a:lnTo>
                  <a:lnTo>
                    <a:pt x="35" y="341"/>
                  </a:lnTo>
                  <a:lnTo>
                    <a:pt x="34" y="343"/>
                  </a:lnTo>
                  <a:lnTo>
                    <a:pt x="34" y="343"/>
                  </a:lnTo>
                  <a:lnTo>
                    <a:pt x="31" y="347"/>
                  </a:lnTo>
                  <a:lnTo>
                    <a:pt x="27" y="347"/>
                  </a:lnTo>
                  <a:lnTo>
                    <a:pt x="26" y="348"/>
                  </a:lnTo>
                  <a:lnTo>
                    <a:pt x="24" y="351"/>
                  </a:lnTo>
                  <a:lnTo>
                    <a:pt x="23" y="353"/>
                  </a:lnTo>
                  <a:lnTo>
                    <a:pt x="22" y="357"/>
                  </a:lnTo>
                  <a:lnTo>
                    <a:pt x="23" y="359"/>
                  </a:lnTo>
                  <a:lnTo>
                    <a:pt x="23" y="362"/>
                  </a:lnTo>
                  <a:lnTo>
                    <a:pt x="24" y="364"/>
                  </a:lnTo>
                  <a:lnTo>
                    <a:pt x="26" y="367"/>
                  </a:lnTo>
                  <a:lnTo>
                    <a:pt x="27" y="370"/>
                  </a:lnTo>
                  <a:lnTo>
                    <a:pt x="25" y="372"/>
                  </a:lnTo>
                  <a:lnTo>
                    <a:pt x="24" y="376"/>
                  </a:lnTo>
                  <a:lnTo>
                    <a:pt x="23" y="379"/>
                  </a:lnTo>
                  <a:lnTo>
                    <a:pt x="24" y="383"/>
                  </a:lnTo>
                  <a:lnTo>
                    <a:pt x="23" y="387"/>
                  </a:lnTo>
                  <a:lnTo>
                    <a:pt x="23" y="389"/>
                  </a:lnTo>
                  <a:lnTo>
                    <a:pt x="24" y="390"/>
                  </a:lnTo>
                  <a:lnTo>
                    <a:pt x="25" y="390"/>
                  </a:lnTo>
                  <a:lnTo>
                    <a:pt x="25" y="390"/>
                  </a:lnTo>
                  <a:lnTo>
                    <a:pt x="26" y="389"/>
                  </a:lnTo>
                  <a:lnTo>
                    <a:pt x="27" y="388"/>
                  </a:lnTo>
                  <a:lnTo>
                    <a:pt x="28" y="386"/>
                  </a:lnTo>
                  <a:lnTo>
                    <a:pt x="29" y="382"/>
                  </a:lnTo>
                  <a:lnTo>
                    <a:pt x="31" y="379"/>
                  </a:lnTo>
                  <a:lnTo>
                    <a:pt x="32" y="377"/>
                  </a:lnTo>
                  <a:lnTo>
                    <a:pt x="34" y="377"/>
                  </a:lnTo>
                  <a:lnTo>
                    <a:pt x="35" y="376"/>
                  </a:lnTo>
                  <a:lnTo>
                    <a:pt x="38" y="374"/>
                  </a:lnTo>
                  <a:lnTo>
                    <a:pt x="39" y="375"/>
                  </a:lnTo>
                  <a:lnTo>
                    <a:pt x="39" y="375"/>
                  </a:lnTo>
                  <a:lnTo>
                    <a:pt x="41" y="376"/>
                  </a:lnTo>
                  <a:lnTo>
                    <a:pt x="41" y="375"/>
                  </a:lnTo>
                  <a:lnTo>
                    <a:pt x="42" y="374"/>
                  </a:lnTo>
                  <a:lnTo>
                    <a:pt x="46" y="372"/>
                  </a:lnTo>
                  <a:lnTo>
                    <a:pt x="49" y="372"/>
                  </a:lnTo>
                  <a:lnTo>
                    <a:pt x="53" y="372"/>
                  </a:lnTo>
                  <a:lnTo>
                    <a:pt x="55" y="370"/>
                  </a:lnTo>
                  <a:lnTo>
                    <a:pt x="56" y="369"/>
                  </a:lnTo>
                  <a:lnTo>
                    <a:pt x="58" y="368"/>
                  </a:lnTo>
                  <a:lnTo>
                    <a:pt x="58" y="368"/>
                  </a:lnTo>
                  <a:lnTo>
                    <a:pt x="63" y="369"/>
                  </a:lnTo>
                  <a:lnTo>
                    <a:pt x="63" y="371"/>
                  </a:lnTo>
                  <a:lnTo>
                    <a:pt x="64" y="373"/>
                  </a:lnTo>
                  <a:lnTo>
                    <a:pt x="66" y="372"/>
                  </a:lnTo>
                  <a:lnTo>
                    <a:pt x="67" y="372"/>
                  </a:lnTo>
                  <a:lnTo>
                    <a:pt x="72" y="370"/>
                  </a:lnTo>
                  <a:lnTo>
                    <a:pt x="77" y="369"/>
                  </a:lnTo>
                  <a:lnTo>
                    <a:pt x="80" y="368"/>
                  </a:lnTo>
                  <a:lnTo>
                    <a:pt x="81" y="365"/>
                  </a:lnTo>
                  <a:lnTo>
                    <a:pt x="82" y="365"/>
                  </a:lnTo>
                  <a:lnTo>
                    <a:pt x="84" y="365"/>
                  </a:lnTo>
                  <a:lnTo>
                    <a:pt x="85" y="365"/>
                  </a:lnTo>
                  <a:lnTo>
                    <a:pt x="86" y="362"/>
                  </a:lnTo>
                  <a:lnTo>
                    <a:pt x="89" y="363"/>
                  </a:lnTo>
                  <a:lnTo>
                    <a:pt x="90" y="362"/>
                  </a:lnTo>
                  <a:lnTo>
                    <a:pt x="95" y="362"/>
                  </a:lnTo>
                  <a:lnTo>
                    <a:pt x="98" y="360"/>
                  </a:lnTo>
                  <a:lnTo>
                    <a:pt x="92" y="358"/>
                  </a:lnTo>
                  <a:lnTo>
                    <a:pt x="91" y="357"/>
                  </a:lnTo>
                  <a:lnTo>
                    <a:pt x="87" y="355"/>
                  </a:lnTo>
                  <a:lnTo>
                    <a:pt x="93" y="347"/>
                  </a:lnTo>
                  <a:lnTo>
                    <a:pt x="97" y="343"/>
                  </a:lnTo>
                  <a:lnTo>
                    <a:pt x="106" y="340"/>
                  </a:lnTo>
                  <a:lnTo>
                    <a:pt x="105" y="338"/>
                  </a:lnTo>
                  <a:lnTo>
                    <a:pt x="107" y="338"/>
                  </a:lnTo>
                  <a:lnTo>
                    <a:pt x="123" y="330"/>
                  </a:lnTo>
                  <a:lnTo>
                    <a:pt x="127" y="334"/>
                  </a:lnTo>
                  <a:lnTo>
                    <a:pt x="128" y="334"/>
                  </a:lnTo>
                  <a:lnTo>
                    <a:pt x="131" y="337"/>
                  </a:lnTo>
                  <a:lnTo>
                    <a:pt x="130" y="338"/>
                  </a:lnTo>
                  <a:lnTo>
                    <a:pt x="131" y="340"/>
                  </a:lnTo>
                  <a:lnTo>
                    <a:pt x="133" y="342"/>
                  </a:lnTo>
                  <a:lnTo>
                    <a:pt x="135" y="345"/>
                  </a:lnTo>
                  <a:lnTo>
                    <a:pt x="136" y="348"/>
                  </a:lnTo>
                  <a:lnTo>
                    <a:pt x="137" y="346"/>
                  </a:lnTo>
                  <a:lnTo>
                    <a:pt x="140" y="358"/>
                  </a:lnTo>
                  <a:lnTo>
                    <a:pt x="144" y="357"/>
                  </a:lnTo>
                  <a:lnTo>
                    <a:pt x="156" y="352"/>
                  </a:lnTo>
                  <a:lnTo>
                    <a:pt x="162" y="350"/>
                  </a:lnTo>
                  <a:lnTo>
                    <a:pt x="163" y="351"/>
                  </a:lnTo>
                  <a:lnTo>
                    <a:pt x="164" y="352"/>
                  </a:lnTo>
                  <a:lnTo>
                    <a:pt x="164" y="350"/>
                  </a:lnTo>
                  <a:lnTo>
                    <a:pt x="167" y="354"/>
                  </a:lnTo>
                  <a:lnTo>
                    <a:pt x="169" y="357"/>
                  </a:lnTo>
                  <a:lnTo>
                    <a:pt x="171" y="362"/>
                  </a:lnTo>
                  <a:lnTo>
                    <a:pt x="171" y="370"/>
                  </a:lnTo>
                  <a:lnTo>
                    <a:pt x="173" y="373"/>
                  </a:lnTo>
                  <a:lnTo>
                    <a:pt x="174" y="374"/>
                  </a:lnTo>
                  <a:lnTo>
                    <a:pt x="175" y="377"/>
                  </a:lnTo>
                  <a:lnTo>
                    <a:pt x="176" y="379"/>
                  </a:lnTo>
                  <a:lnTo>
                    <a:pt x="178" y="378"/>
                  </a:lnTo>
                  <a:lnTo>
                    <a:pt x="183" y="376"/>
                  </a:lnTo>
                  <a:lnTo>
                    <a:pt x="185" y="375"/>
                  </a:lnTo>
                  <a:lnTo>
                    <a:pt x="187" y="375"/>
                  </a:lnTo>
                  <a:lnTo>
                    <a:pt x="188" y="376"/>
                  </a:lnTo>
                  <a:lnTo>
                    <a:pt x="190" y="378"/>
                  </a:lnTo>
                  <a:lnTo>
                    <a:pt x="191" y="379"/>
                  </a:lnTo>
                  <a:lnTo>
                    <a:pt x="194" y="386"/>
                  </a:lnTo>
                  <a:lnTo>
                    <a:pt x="189" y="387"/>
                  </a:lnTo>
                  <a:lnTo>
                    <a:pt x="186" y="388"/>
                  </a:lnTo>
                  <a:lnTo>
                    <a:pt x="182" y="388"/>
                  </a:lnTo>
                  <a:lnTo>
                    <a:pt x="178" y="388"/>
                  </a:lnTo>
                  <a:lnTo>
                    <a:pt x="175" y="388"/>
                  </a:lnTo>
                  <a:lnTo>
                    <a:pt x="172" y="388"/>
                  </a:lnTo>
                  <a:lnTo>
                    <a:pt x="172" y="388"/>
                  </a:lnTo>
                  <a:lnTo>
                    <a:pt x="171" y="389"/>
                  </a:lnTo>
                  <a:lnTo>
                    <a:pt x="169" y="391"/>
                  </a:lnTo>
                  <a:lnTo>
                    <a:pt x="168" y="391"/>
                  </a:lnTo>
                  <a:lnTo>
                    <a:pt x="166" y="391"/>
                  </a:lnTo>
                  <a:lnTo>
                    <a:pt x="166" y="392"/>
                  </a:lnTo>
                  <a:lnTo>
                    <a:pt x="166" y="392"/>
                  </a:lnTo>
                  <a:lnTo>
                    <a:pt x="164" y="394"/>
                  </a:lnTo>
                  <a:lnTo>
                    <a:pt x="164" y="395"/>
                  </a:lnTo>
                  <a:lnTo>
                    <a:pt x="163" y="396"/>
                  </a:lnTo>
                  <a:lnTo>
                    <a:pt x="160" y="398"/>
                  </a:lnTo>
                  <a:lnTo>
                    <a:pt x="159" y="400"/>
                  </a:lnTo>
                  <a:lnTo>
                    <a:pt x="158" y="400"/>
                  </a:lnTo>
                  <a:lnTo>
                    <a:pt x="157" y="403"/>
                  </a:lnTo>
                  <a:lnTo>
                    <a:pt x="157" y="404"/>
                  </a:lnTo>
                  <a:lnTo>
                    <a:pt x="156" y="405"/>
                  </a:lnTo>
                  <a:lnTo>
                    <a:pt x="155" y="406"/>
                  </a:lnTo>
                  <a:lnTo>
                    <a:pt x="155" y="407"/>
                  </a:lnTo>
                  <a:lnTo>
                    <a:pt x="155" y="407"/>
                  </a:lnTo>
                  <a:lnTo>
                    <a:pt x="154" y="409"/>
                  </a:lnTo>
                  <a:lnTo>
                    <a:pt x="153" y="410"/>
                  </a:lnTo>
                  <a:lnTo>
                    <a:pt x="155" y="412"/>
                  </a:lnTo>
                  <a:lnTo>
                    <a:pt x="156" y="414"/>
                  </a:lnTo>
                  <a:lnTo>
                    <a:pt x="157" y="415"/>
                  </a:lnTo>
                  <a:lnTo>
                    <a:pt x="157" y="416"/>
                  </a:lnTo>
                  <a:lnTo>
                    <a:pt x="156" y="418"/>
                  </a:lnTo>
                  <a:lnTo>
                    <a:pt x="155" y="419"/>
                  </a:lnTo>
                  <a:lnTo>
                    <a:pt x="157" y="420"/>
                  </a:lnTo>
                  <a:lnTo>
                    <a:pt x="157" y="420"/>
                  </a:lnTo>
                  <a:lnTo>
                    <a:pt x="158" y="420"/>
                  </a:lnTo>
                  <a:lnTo>
                    <a:pt x="159" y="422"/>
                  </a:lnTo>
                  <a:lnTo>
                    <a:pt x="160" y="424"/>
                  </a:lnTo>
                  <a:lnTo>
                    <a:pt x="161" y="424"/>
                  </a:lnTo>
                  <a:lnTo>
                    <a:pt x="161" y="425"/>
                  </a:lnTo>
                  <a:lnTo>
                    <a:pt x="163" y="426"/>
                  </a:lnTo>
                  <a:lnTo>
                    <a:pt x="164" y="427"/>
                  </a:lnTo>
                  <a:lnTo>
                    <a:pt x="167" y="426"/>
                  </a:lnTo>
                  <a:lnTo>
                    <a:pt x="169" y="426"/>
                  </a:lnTo>
                  <a:lnTo>
                    <a:pt x="170" y="426"/>
                  </a:lnTo>
                  <a:lnTo>
                    <a:pt x="174" y="426"/>
                  </a:lnTo>
                  <a:lnTo>
                    <a:pt x="176" y="426"/>
                  </a:lnTo>
                  <a:lnTo>
                    <a:pt x="179" y="427"/>
                  </a:lnTo>
                  <a:lnTo>
                    <a:pt x="183" y="427"/>
                  </a:lnTo>
                  <a:lnTo>
                    <a:pt x="186" y="428"/>
                  </a:lnTo>
                  <a:lnTo>
                    <a:pt x="189" y="428"/>
                  </a:lnTo>
                  <a:lnTo>
                    <a:pt x="190" y="428"/>
                  </a:lnTo>
                  <a:lnTo>
                    <a:pt x="199" y="446"/>
                  </a:lnTo>
                  <a:lnTo>
                    <a:pt x="202" y="445"/>
                  </a:lnTo>
                  <a:lnTo>
                    <a:pt x="207" y="443"/>
                  </a:lnTo>
                  <a:lnTo>
                    <a:pt x="211" y="442"/>
                  </a:lnTo>
                  <a:lnTo>
                    <a:pt x="215" y="441"/>
                  </a:lnTo>
                  <a:lnTo>
                    <a:pt x="220" y="439"/>
                  </a:lnTo>
                  <a:lnTo>
                    <a:pt x="223" y="437"/>
                  </a:lnTo>
                  <a:lnTo>
                    <a:pt x="225" y="434"/>
                  </a:lnTo>
                  <a:lnTo>
                    <a:pt x="227" y="433"/>
                  </a:lnTo>
                  <a:lnTo>
                    <a:pt x="231" y="433"/>
                  </a:lnTo>
                  <a:lnTo>
                    <a:pt x="236" y="432"/>
                  </a:lnTo>
                  <a:lnTo>
                    <a:pt x="239" y="431"/>
                  </a:lnTo>
                  <a:lnTo>
                    <a:pt x="242" y="430"/>
                  </a:lnTo>
                  <a:lnTo>
                    <a:pt x="244" y="427"/>
                  </a:lnTo>
                  <a:lnTo>
                    <a:pt x="246" y="426"/>
                  </a:lnTo>
                  <a:lnTo>
                    <a:pt x="248" y="428"/>
                  </a:lnTo>
                  <a:lnTo>
                    <a:pt x="251" y="427"/>
                  </a:lnTo>
                  <a:lnTo>
                    <a:pt x="255" y="426"/>
                  </a:lnTo>
                  <a:lnTo>
                    <a:pt x="258" y="425"/>
                  </a:lnTo>
                  <a:lnTo>
                    <a:pt x="261" y="425"/>
                  </a:lnTo>
                  <a:lnTo>
                    <a:pt x="264" y="425"/>
                  </a:lnTo>
                  <a:lnTo>
                    <a:pt x="266" y="425"/>
                  </a:lnTo>
                  <a:lnTo>
                    <a:pt x="274" y="423"/>
                  </a:lnTo>
                  <a:lnTo>
                    <a:pt x="274" y="427"/>
                  </a:lnTo>
                  <a:lnTo>
                    <a:pt x="274" y="433"/>
                  </a:lnTo>
                  <a:lnTo>
                    <a:pt x="275" y="434"/>
                  </a:lnTo>
                  <a:lnTo>
                    <a:pt x="276" y="436"/>
                  </a:lnTo>
                  <a:lnTo>
                    <a:pt x="276" y="436"/>
                  </a:lnTo>
                  <a:lnTo>
                    <a:pt x="279" y="437"/>
                  </a:lnTo>
                  <a:lnTo>
                    <a:pt x="280" y="437"/>
                  </a:lnTo>
                  <a:lnTo>
                    <a:pt x="282" y="437"/>
                  </a:lnTo>
                  <a:lnTo>
                    <a:pt x="283" y="438"/>
                  </a:lnTo>
                  <a:lnTo>
                    <a:pt x="286" y="440"/>
                  </a:lnTo>
                  <a:lnTo>
                    <a:pt x="287" y="441"/>
                  </a:lnTo>
                  <a:lnTo>
                    <a:pt x="288" y="442"/>
                  </a:lnTo>
                  <a:lnTo>
                    <a:pt x="287" y="444"/>
                  </a:lnTo>
                  <a:lnTo>
                    <a:pt x="287" y="445"/>
                  </a:lnTo>
                  <a:lnTo>
                    <a:pt x="288" y="446"/>
                  </a:lnTo>
                  <a:lnTo>
                    <a:pt x="289" y="449"/>
                  </a:lnTo>
                  <a:lnTo>
                    <a:pt x="292" y="454"/>
                  </a:lnTo>
                  <a:lnTo>
                    <a:pt x="291" y="455"/>
                  </a:lnTo>
                  <a:lnTo>
                    <a:pt x="290" y="457"/>
                  </a:lnTo>
                  <a:lnTo>
                    <a:pt x="288" y="461"/>
                  </a:lnTo>
                  <a:lnTo>
                    <a:pt x="284" y="464"/>
                  </a:lnTo>
                  <a:lnTo>
                    <a:pt x="280" y="464"/>
                  </a:lnTo>
                  <a:lnTo>
                    <a:pt x="281" y="468"/>
                  </a:lnTo>
                  <a:lnTo>
                    <a:pt x="281" y="468"/>
                  </a:lnTo>
                  <a:lnTo>
                    <a:pt x="281" y="470"/>
                  </a:lnTo>
                  <a:lnTo>
                    <a:pt x="281" y="471"/>
                  </a:lnTo>
                  <a:lnTo>
                    <a:pt x="281" y="472"/>
                  </a:lnTo>
                  <a:lnTo>
                    <a:pt x="282" y="474"/>
                  </a:lnTo>
                  <a:lnTo>
                    <a:pt x="281" y="474"/>
                  </a:lnTo>
                  <a:lnTo>
                    <a:pt x="281" y="475"/>
                  </a:lnTo>
                  <a:lnTo>
                    <a:pt x="281" y="478"/>
                  </a:lnTo>
                  <a:lnTo>
                    <a:pt x="282" y="481"/>
                  </a:lnTo>
                  <a:lnTo>
                    <a:pt x="284" y="487"/>
                  </a:lnTo>
                  <a:lnTo>
                    <a:pt x="287" y="492"/>
                  </a:lnTo>
                  <a:lnTo>
                    <a:pt x="290" y="491"/>
                  </a:lnTo>
                  <a:lnTo>
                    <a:pt x="293" y="489"/>
                  </a:lnTo>
                  <a:lnTo>
                    <a:pt x="293" y="490"/>
                  </a:lnTo>
                  <a:lnTo>
                    <a:pt x="294" y="492"/>
                  </a:lnTo>
                  <a:lnTo>
                    <a:pt x="298" y="493"/>
                  </a:lnTo>
                  <a:lnTo>
                    <a:pt x="301" y="494"/>
                  </a:lnTo>
                  <a:lnTo>
                    <a:pt x="308" y="496"/>
                  </a:lnTo>
                  <a:lnTo>
                    <a:pt x="311" y="497"/>
                  </a:lnTo>
                  <a:lnTo>
                    <a:pt x="319" y="499"/>
                  </a:lnTo>
                  <a:lnTo>
                    <a:pt x="324" y="500"/>
                  </a:lnTo>
                  <a:lnTo>
                    <a:pt x="331" y="502"/>
                  </a:lnTo>
                  <a:lnTo>
                    <a:pt x="338" y="506"/>
                  </a:lnTo>
                  <a:lnTo>
                    <a:pt x="344" y="508"/>
                  </a:lnTo>
                  <a:lnTo>
                    <a:pt x="346" y="505"/>
                  </a:lnTo>
                  <a:lnTo>
                    <a:pt x="348" y="502"/>
                  </a:lnTo>
                  <a:lnTo>
                    <a:pt x="348" y="499"/>
                  </a:lnTo>
                  <a:lnTo>
                    <a:pt x="347" y="498"/>
                  </a:lnTo>
                  <a:lnTo>
                    <a:pt x="347" y="497"/>
                  </a:lnTo>
                  <a:lnTo>
                    <a:pt x="347" y="493"/>
                  </a:lnTo>
                  <a:lnTo>
                    <a:pt x="346" y="491"/>
                  </a:lnTo>
                  <a:lnTo>
                    <a:pt x="348" y="490"/>
                  </a:lnTo>
                  <a:lnTo>
                    <a:pt x="350" y="489"/>
                  </a:lnTo>
                  <a:lnTo>
                    <a:pt x="351" y="487"/>
                  </a:lnTo>
                  <a:lnTo>
                    <a:pt x="351" y="486"/>
                  </a:lnTo>
                  <a:lnTo>
                    <a:pt x="353" y="486"/>
                  </a:lnTo>
                  <a:lnTo>
                    <a:pt x="354" y="485"/>
                  </a:lnTo>
                  <a:lnTo>
                    <a:pt x="354" y="484"/>
                  </a:lnTo>
                  <a:lnTo>
                    <a:pt x="354" y="483"/>
                  </a:lnTo>
                  <a:lnTo>
                    <a:pt x="355" y="482"/>
                  </a:lnTo>
                  <a:lnTo>
                    <a:pt x="355" y="481"/>
                  </a:lnTo>
                  <a:lnTo>
                    <a:pt x="355" y="480"/>
                  </a:lnTo>
                  <a:lnTo>
                    <a:pt x="355" y="480"/>
                  </a:lnTo>
                  <a:lnTo>
                    <a:pt x="356" y="479"/>
                  </a:lnTo>
                  <a:lnTo>
                    <a:pt x="356" y="475"/>
                  </a:lnTo>
                  <a:lnTo>
                    <a:pt x="355" y="471"/>
                  </a:lnTo>
                  <a:lnTo>
                    <a:pt x="356" y="466"/>
                  </a:lnTo>
                  <a:lnTo>
                    <a:pt x="358" y="458"/>
                  </a:lnTo>
                  <a:lnTo>
                    <a:pt x="360" y="453"/>
                  </a:lnTo>
                  <a:lnTo>
                    <a:pt x="358" y="452"/>
                  </a:lnTo>
                  <a:lnTo>
                    <a:pt x="358" y="451"/>
                  </a:lnTo>
                  <a:lnTo>
                    <a:pt x="357" y="450"/>
                  </a:lnTo>
                  <a:lnTo>
                    <a:pt x="356" y="448"/>
                  </a:lnTo>
                  <a:lnTo>
                    <a:pt x="355" y="448"/>
                  </a:lnTo>
                  <a:lnTo>
                    <a:pt x="354" y="446"/>
                  </a:lnTo>
                  <a:lnTo>
                    <a:pt x="354" y="444"/>
                  </a:lnTo>
                  <a:lnTo>
                    <a:pt x="352" y="444"/>
                  </a:lnTo>
                  <a:lnTo>
                    <a:pt x="350" y="443"/>
                  </a:lnTo>
                  <a:lnTo>
                    <a:pt x="349" y="442"/>
                  </a:lnTo>
                  <a:lnTo>
                    <a:pt x="348" y="442"/>
                  </a:lnTo>
                  <a:lnTo>
                    <a:pt x="346" y="441"/>
                  </a:lnTo>
                  <a:lnTo>
                    <a:pt x="344" y="440"/>
                  </a:lnTo>
                  <a:lnTo>
                    <a:pt x="343" y="439"/>
                  </a:lnTo>
                  <a:lnTo>
                    <a:pt x="343" y="438"/>
                  </a:lnTo>
                  <a:lnTo>
                    <a:pt x="342" y="435"/>
                  </a:lnTo>
                  <a:lnTo>
                    <a:pt x="342" y="431"/>
                  </a:lnTo>
                  <a:lnTo>
                    <a:pt x="342" y="426"/>
                  </a:lnTo>
                  <a:lnTo>
                    <a:pt x="341" y="419"/>
                  </a:lnTo>
                  <a:lnTo>
                    <a:pt x="340" y="415"/>
                  </a:lnTo>
                  <a:lnTo>
                    <a:pt x="340" y="412"/>
                  </a:lnTo>
                  <a:lnTo>
                    <a:pt x="342" y="412"/>
                  </a:lnTo>
                  <a:lnTo>
                    <a:pt x="343" y="411"/>
                  </a:lnTo>
                  <a:lnTo>
                    <a:pt x="344" y="410"/>
                  </a:lnTo>
                  <a:lnTo>
                    <a:pt x="347" y="410"/>
                  </a:lnTo>
                  <a:lnTo>
                    <a:pt x="348" y="410"/>
                  </a:lnTo>
                  <a:lnTo>
                    <a:pt x="351" y="408"/>
                  </a:lnTo>
                  <a:lnTo>
                    <a:pt x="353" y="407"/>
                  </a:lnTo>
                  <a:lnTo>
                    <a:pt x="355" y="406"/>
                  </a:lnTo>
                  <a:lnTo>
                    <a:pt x="357" y="405"/>
                  </a:lnTo>
                  <a:lnTo>
                    <a:pt x="359" y="404"/>
                  </a:lnTo>
                  <a:lnTo>
                    <a:pt x="360" y="403"/>
                  </a:lnTo>
                  <a:lnTo>
                    <a:pt x="361" y="402"/>
                  </a:lnTo>
                  <a:lnTo>
                    <a:pt x="360" y="398"/>
                  </a:lnTo>
                  <a:lnTo>
                    <a:pt x="365" y="394"/>
                  </a:lnTo>
                  <a:lnTo>
                    <a:pt x="367" y="391"/>
                  </a:lnTo>
                  <a:lnTo>
                    <a:pt x="370" y="387"/>
                  </a:lnTo>
                  <a:lnTo>
                    <a:pt x="371" y="386"/>
                  </a:lnTo>
                  <a:lnTo>
                    <a:pt x="372" y="385"/>
                  </a:lnTo>
                  <a:lnTo>
                    <a:pt x="373" y="383"/>
                  </a:lnTo>
                  <a:lnTo>
                    <a:pt x="373" y="382"/>
                  </a:lnTo>
                  <a:lnTo>
                    <a:pt x="376" y="379"/>
                  </a:lnTo>
                  <a:lnTo>
                    <a:pt x="379" y="377"/>
                  </a:lnTo>
                  <a:lnTo>
                    <a:pt x="382" y="375"/>
                  </a:lnTo>
                  <a:lnTo>
                    <a:pt x="383" y="372"/>
                  </a:lnTo>
                  <a:lnTo>
                    <a:pt x="384" y="375"/>
                  </a:lnTo>
                  <a:lnTo>
                    <a:pt x="384" y="376"/>
                  </a:lnTo>
                  <a:lnTo>
                    <a:pt x="384" y="377"/>
                  </a:lnTo>
                  <a:lnTo>
                    <a:pt x="384" y="378"/>
                  </a:lnTo>
                  <a:lnTo>
                    <a:pt x="386" y="381"/>
                  </a:lnTo>
                  <a:lnTo>
                    <a:pt x="387" y="383"/>
                  </a:lnTo>
                  <a:lnTo>
                    <a:pt x="389" y="384"/>
                  </a:lnTo>
                  <a:lnTo>
                    <a:pt x="390" y="384"/>
                  </a:lnTo>
                  <a:lnTo>
                    <a:pt x="390" y="385"/>
                  </a:lnTo>
                  <a:lnTo>
                    <a:pt x="391" y="385"/>
                  </a:lnTo>
                  <a:lnTo>
                    <a:pt x="392" y="384"/>
                  </a:lnTo>
                  <a:lnTo>
                    <a:pt x="394" y="385"/>
                  </a:lnTo>
                  <a:lnTo>
                    <a:pt x="395" y="386"/>
                  </a:lnTo>
                  <a:lnTo>
                    <a:pt x="396" y="388"/>
                  </a:lnTo>
                  <a:lnTo>
                    <a:pt x="397" y="389"/>
                  </a:lnTo>
                  <a:lnTo>
                    <a:pt x="398" y="389"/>
                  </a:lnTo>
                  <a:lnTo>
                    <a:pt x="398" y="388"/>
                  </a:lnTo>
                  <a:lnTo>
                    <a:pt x="399" y="389"/>
                  </a:lnTo>
                  <a:lnTo>
                    <a:pt x="400" y="390"/>
                  </a:lnTo>
                  <a:lnTo>
                    <a:pt x="401" y="389"/>
                  </a:lnTo>
                  <a:lnTo>
                    <a:pt x="401" y="389"/>
                  </a:lnTo>
                  <a:lnTo>
                    <a:pt x="401" y="385"/>
                  </a:lnTo>
                  <a:lnTo>
                    <a:pt x="398" y="384"/>
                  </a:lnTo>
                  <a:lnTo>
                    <a:pt x="398" y="381"/>
                  </a:lnTo>
                  <a:lnTo>
                    <a:pt x="397" y="378"/>
                  </a:lnTo>
                  <a:lnTo>
                    <a:pt x="395" y="376"/>
                  </a:lnTo>
                  <a:lnTo>
                    <a:pt x="393" y="372"/>
                  </a:lnTo>
                  <a:lnTo>
                    <a:pt x="391" y="371"/>
                  </a:lnTo>
                  <a:lnTo>
                    <a:pt x="390" y="370"/>
                  </a:lnTo>
                  <a:lnTo>
                    <a:pt x="392" y="367"/>
                  </a:lnTo>
                  <a:lnTo>
                    <a:pt x="394" y="366"/>
                  </a:lnTo>
                  <a:lnTo>
                    <a:pt x="396" y="364"/>
                  </a:lnTo>
                  <a:lnTo>
                    <a:pt x="402" y="363"/>
                  </a:lnTo>
                  <a:lnTo>
                    <a:pt x="407" y="362"/>
                  </a:lnTo>
                  <a:lnTo>
                    <a:pt x="413" y="360"/>
                  </a:lnTo>
                  <a:lnTo>
                    <a:pt x="419" y="358"/>
                  </a:lnTo>
                  <a:lnTo>
                    <a:pt x="424" y="357"/>
                  </a:lnTo>
                  <a:lnTo>
                    <a:pt x="427" y="355"/>
                  </a:lnTo>
                  <a:lnTo>
                    <a:pt x="433" y="353"/>
                  </a:lnTo>
                  <a:lnTo>
                    <a:pt x="438" y="351"/>
                  </a:lnTo>
                  <a:lnTo>
                    <a:pt x="442" y="348"/>
                  </a:lnTo>
                  <a:lnTo>
                    <a:pt x="446" y="347"/>
                  </a:lnTo>
                  <a:lnTo>
                    <a:pt x="449" y="346"/>
                  </a:lnTo>
                  <a:lnTo>
                    <a:pt x="450" y="345"/>
                  </a:lnTo>
                  <a:lnTo>
                    <a:pt x="450" y="345"/>
                  </a:lnTo>
                  <a:lnTo>
                    <a:pt x="451" y="342"/>
                  </a:lnTo>
                  <a:lnTo>
                    <a:pt x="452" y="341"/>
                  </a:lnTo>
                  <a:lnTo>
                    <a:pt x="452" y="338"/>
                  </a:lnTo>
                  <a:lnTo>
                    <a:pt x="452" y="335"/>
                  </a:lnTo>
                  <a:lnTo>
                    <a:pt x="452" y="334"/>
                  </a:lnTo>
                  <a:lnTo>
                    <a:pt x="454" y="331"/>
                  </a:lnTo>
                  <a:lnTo>
                    <a:pt x="458" y="331"/>
                  </a:lnTo>
                  <a:lnTo>
                    <a:pt x="461" y="333"/>
                  </a:lnTo>
                  <a:lnTo>
                    <a:pt x="466" y="329"/>
                  </a:lnTo>
                  <a:lnTo>
                    <a:pt x="469" y="326"/>
                  </a:lnTo>
                  <a:lnTo>
                    <a:pt x="473" y="323"/>
                  </a:lnTo>
                  <a:lnTo>
                    <a:pt x="474" y="322"/>
                  </a:lnTo>
                  <a:lnTo>
                    <a:pt x="475" y="319"/>
                  </a:lnTo>
                  <a:lnTo>
                    <a:pt x="476" y="316"/>
                  </a:lnTo>
                  <a:lnTo>
                    <a:pt x="479" y="311"/>
                  </a:lnTo>
                  <a:lnTo>
                    <a:pt x="480" y="309"/>
                  </a:lnTo>
                  <a:lnTo>
                    <a:pt x="482" y="308"/>
                  </a:lnTo>
                  <a:lnTo>
                    <a:pt x="483" y="306"/>
                  </a:lnTo>
                  <a:lnTo>
                    <a:pt x="484" y="305"/>
                  </a:lnTo>
                  <a:lnTo>
                    <a:pt x="484" y="304"/>
                  </a:lnTo>
                  <a:lnTo>
                    <a:pt x="486" y="304"/>
                  </a:lnTo>
                  <a:lnTo>
                    <a:pt x="488" y="303"/>
                  </a:lnTo>
                  <a:lnTo>
                    <a:pt x="491" y="301"/>
                  </a:lnTo>
                  <a:lnTo>
                    <a:pt x="493" y="302"/>
                  </a:lnTo>
                  <a:lnTo>
                    <a:pt x="495" y="303"/>
                  </a:lnTo>
                  <a:lnTo>
                    <a:pt x="497" y="302"/>
                  </a:lnTo>
                  <a:lnTo>
                    <a:pt x="497" y="301"/>
                  </a:lnTo>
                  <a:lnTo>
                    <a:pt x="498" y="301"/>
                  </a:lnTo>
                  <a:lnTo>
                    <a:pt x="498" y="299"/>
                  </a:lnTo>
                  <a:lnTo>
                    <a:pt x="498" y="298"/>
                  </a:lnTo>
                  <a:lnTo>
                    <a:pt x="499" y="297"/>
                  </a:lnTo>
                  <a:lnTo>
                    <a:pt x="499" y="297"/>
                  </a:lnTo>
                  <a:lnTo>
                    <a:pt x="500" y="294"/>
                  </a:lnTo>
                  <a:lnTo>
                    <a:pt x="502" y="294"/>
                  </a:lnTo>
                  <a:lnTo>
                    <a:pt x="502" y="292"/>
                  </a:lnTo>
                  <a:lnTo>
                    <a:pt x="502" y="290"/>
                  </a:lnTo>
                  <a:lnTo>
                    <a:pt x="503" y="289"/>
                  </a:lnTo>
                  <a:lnTo>
                    <a:pt x="504" y="287"/>
                  </a:lnTo>
                  <a:lnTo>
                    <a:pt x="506" y="286"/>
                  </a:lnTo>
                  <a:lnTo>
                    <a:pt x="505" y="284"/>
                  </a:lnTo>
                  <a:lnTo>
                    <a:pt x="506" y="282"/>
                  </a:lnTo>
                  <a:lnTo>
                    <a:pt x="507" y="280"/>
                  </a:lnTo>
                  <a:lnTo>
                    <a:pt x="507" y="278"/>
                  </a:lnTo>
                  <a:lnTo>
                    <a:pt x="507" y="276"/>
                  </a:lnTo>
                  <a:lnTo>
                    <a:pt x="509" y="276"/>
                  </a:lnTo>
                  <a:lnTo>
                    <a:pt x="509" y="276"/>
                  </a:lnTo>
                  <a:lnTo>
                    <a:pt x="511" y="272"/>
                  </a:lnTo>
                  <a:lnTo>
                    <a:pt x="511" y="272"/>
                  </a:lnTo>
                  <a:lnTo>
                    <a:pt x="511" y="268"/>
                  </a:lnTo>
                  <a:lnTo>
                    <a:pt x="511" y="265"/>
                  </a:lnTo>
                  <a:lnTo>
                    <a:pt x="511" y="264"/>
                  </a:lnTo>
                  <a:lnTo>
                    <a:pt x="513" y="259"/>
                  </a:lnTo>
                  <a:lnTo>
                    <a:pt x="517" y="256"/>
                  </a:lnTo>
                  <a:lnTo>
                    <a:pt x="520" y="252"/>
                  </a:lnTo>
                  <a:lnTo>
                    <a:pt x="522" y="245"/>
                  </a:lnTo>
                  <a:lnTo>
                    <a:pt x="521" y="235"/>
                  </a:lnTo>
                  <a:lnTo>
                    <a:pt x="522" y="226"/>
                  </a:lnTo>
                  <a:lnTo>
                    <a:pt x="519" y="222"/>
                  </a:lnTo>
                  <a:lnTo>
                    <a:pt x="515" y="214"/>
                  </a:lnTo>
                  <a:lnTo>
                    <a:pt x="511" y="209"/>
                  </a:lnTo>
                  <a:lnTo>
                    <a:pt x="509" y="203"/>
                  </a:lnTo>
                  <a:lnTo>
                    <a:pt x="503" y="198"/>
                  </a:lnTo>
                  <a:lnTo>
                    <a:pt x="504" y="194"/>
                  </a:lnTo>
                  <a:lnTo>
                    <a:pt x="506" y="192"/>
                  </a:lnTo>
                  <a:lnTo>
                    <a:pt x="505" y="188"/>
                  </a:lnTo>
                  <a:lnTo>
                    <a:pt x="504" y="183"/>
                  </a:lnTo>
                  <a:lnTo>
                    <a:pt x="504" y="179"/>
                  </a:lnTo>
                  <a:lnTo>
                    <a:pt x="506" y="170"/>
                  </a:lnTo>
                  <a:lnTo>
                    <a:pt x="508" y="160"/>
                  </a:lnTo>
                  <a:lnTo>
                    <a:pt x="510" y="155"/>
                  </a:lnTo>
                  <a:lnTo>
                    <a:pt x="436" y="147"/>
                  </a:lnTo>
                  <a:lnTo>
                    <a:pt x="436" y="146"/>
                  </a:lnTo>
                  <a:lnTo>
                    <a:pt x="430" y="146"/>
                  </a:lnTo>
                  <a:lnTo>
                    <a:pt x="405" y="142"/>
                  </a:lnTo>
                  <a:lnTo>
                    <a:pt x="405" y="143"/>
                  </a:lnTo>
                  <a:lnTo>
                    <a:pt x="373" y="141"/>
                  </a:lnTo>
                  <a:lnTo>
                    <a:pt x="373" y="139"/>
                  </a:lnTo>
                  <a:lnTo>
                    <a:pt x="342" y="136"/>
                  </a:lnTo>
                  <a:lnTo>
                    <a:pt x="336" y="135"/>
                  </a:lnTo>
                  <a:lnTo>
                    <a:pt x="291" y="130"/>
                  </a:lnTo>
                  <a:lnTo>
                    <a:pt x="288" y="130"/>
                  </a:lnTo>
                  <a:lnTo>
                    <a:pt x="289" y="125"/>
                  </a:lnTo>
                  <a:lnTo>
                    <a:pt x="289" y="121"/>
                  </a:lnTo>
                  <a:lnTo>
                    <a:pt x="291" y="119"/>
                  </a:lnTo>
                  <a:lnTo>
                    <a:pt x="293" y="117"/>
                  </a:lnTo>
                  <a:lnTo>
                    <a:pt x="295" y="114"/>
                  </a:lnTo>
                  <a:lnTo>
                    <a:pt x="297" y="114"/>
                  </a:lnTo>
                  <a:lnTo>
                    <a:pt x="299" y="112"/>
                  </a:lnTo>
                  <a:lnTo>
                    <a:pt x="299" y="110"/>
                  </a:lnTo>
                  <a:lnTo>
                    <a:pt x="301" y="107"/>
                  </a:lnTo>
                  <a:lnTo>
                    <a:pt x="304" y="105"/>
                  </a:lnTo>
                  <a:lnTo>
                    <a:pt x="307" y="104"/>
                  </a:lnTo>
                  <a:lnTo>
                    <a:pt x="308" y="100"/>
                  </a:lnTo>
                  <a:lnTo>
                    <a:pt x="308" y="96"/>
                  </a:lnTo>
                  <a:lnTo>
                    <a:pt x="309" y="93"/>
                  </a:lnTo>
                  <a:lnTo>
                    <a:pt x="313" y="90"/>
                  </a:lnTo>
                  <a:lnTo>
                    <a:pt x="314" y="84"/>
                  </a:lnTo>
                  <a:lnTo>
                    <a:pt x="314" y="78"/>
                  </a:lnTo>
                  <a:lnTo>
                    <a:pt x="314" y="75"/>
                  </a:lnTo>
                  <a:lnTo>
                    <a:pt x="315" y="68"/>
                  </a:lnTo>
                  <a:lnTo>
                    <a:pt x="317" y="61"/>
                  </a:lnTo>
                  <a:lnTo>
                    <a:pt x="316" y="58"/>
                  </a:lnTo>
                  <a:lnTo>
                    <a:pt x="316" y="58"/>
                  </a:lnTo>
                  <a:lnTo>
                    <a:pt x="316" y="58"/>
                  </a:lnTo>
                  <a:close/>
                </a:path>
              </a:pathLst>
            </a:custGeom>
            <a:solidFill>
              <a:srgbClr val="323F4F"/>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90" name="Google Shape;1590;p59" descr="{&quot;Key&quot;:&quot;lamu&quot;,&quot;Name&quot;:&quot;Lamu&quot;,&quot;Value&quot;:10.0,&quot;Formula&quot;:&quot;10&quot;,&quot;Text&quot;:&quot;10&quot;,&quot;OfficeApplication&quot;:1,&quot;HasValue&quot;:true}"/>
            <p:cNvSpPr/>
            <p:nvPr/>
          </p:nvSpPr>
          <p:spPr>
            <a:xfrm>
              <a:off x="4438540" y="4476650"/>
              <a:ext cx="744659" cy="447458"/>
            </a:xfrm>
            <a:custGeom>
              <a:avLst/>
              <a:gdLst/>
              <a:ahLst/>
              <a:cxnLst/>
              <a:rect l="l" t="t" r="r" b="b"/>
              <a:pathLst>
                <a:path w="1247" h="747" extrusionOk="0">
                  <a:moveTo>
                    <a:pt x="1183" y="110"/>
                  </a:moveTo>
                  <a:lnTo>
                    <a:pt x="1181" y="106"/>
                  </a:lnTo>
                  <a:lnTo>
                    <a:pt x="1182" y="103"/>
                  </a:lnTo>
                  <a:lnTo>
                    <a:pt x="1191" y="94"/>
                  </a:lnTo>
                  <a:lnTo>
                    <a:pt x="1194" y="88"/>
                  </a:lnTo>
                  <a:lnTo>
                    <a:pt x="1197" y="86"/>
                  </a:lnTo>
                  <a:lnTo>
                    <a:pt x="1200" y="87"/>
                  </a:lnTo>
                  <a:lnTo>
                    <a:pt x="1201" y="89"/>
                  </a:lnTo>
                  <a:lnTo>
                    <a:pt x="1195" y="99"/>
                  </a:lnTo>
                  <a:lnTo>
                    <a:pt x="1193" y="101"/>
                  </a:lnTo>
                  <a:lnTo>
                    <a:pt x="1185" y="109"/>
                  </a:lnTo>
                  <a:lnTo>
                    <a:pt x="1183" y="110"/>
                  </a:lnTo>
                  <a:close/>
                  <a:moveTo>
                    <a:pt x="2" y="354"/>
                  </a:moveTo>
                  <a:lnTo>
                    <a:pt x="4" y="346"/>
                  </a:lnTo>
                  <a:lnTo>
                    <a:pt x="22" y="337"/>
                  </a:lnTo>
                  <a:lnTo>
                    <a:pt x="45" y="324"/>
                  </a:lnTo>
                  <a:lnTo>
                    <a:pt x="65" y="317"/>
                  </a:lnTo>
                  <a:lnTo>
                    <a:pt x="82" y="311"/>
                  </a:lnTo>
                  <a:lnTo>
                    <a:pt x="94" y="302"/>
                  </a:lnTo>
                  <a:lnTo>
                    <a:pt x="106" y="296"/>
                  </a:lnTo>
                  <a:lnTo>
                    <a:pt x="118" y="293"/>
                  </a:lnTo>
                  <a:lnTo>
                    <a:pt x="136" y="285"/>
                  </a:lnTo>
                  <a:lnTo>
                    <a:pt x="153" y="277"/>
                  </a:lnTo>
                  <a:lnTo>
                    <a:pt x="175" y="265"/>
                  </a:lnTo>
                  <a:lnTo>
                    <a:pt x="196" y="254"/>
                  </a:lnTo>
                  <a:lnTo>
                    <a:pt x="217" y="247"/>
                  </a:lnTo>
                  <a:lnTo>
                    <a:pt x="237" y="236"/>
                  </a:lnTo>
                  <a:lnTo>
                    <a:pt x="252" y="225"/>
                  </a:lnTo>
                  <a:lnTo>
                    <a:pt x="258" y="222"/>
                  </a:lnTo>
                  <a:lnTo>
                    <a:pt x="273" y="217"/>
                  </a:lnTo>
                  <a:lnTo>
                    <a:pt x="275" y="215"/>
                  </a:lnTo>
                  <a:lnTo>
                    <a:pt x="279" y="223"/>
                  </a:lnTo>
                  <a:lnTo>
                    <a:pt x="288" y="232"/>
                  </a:lnTo>
                  <a:lnTo>
                    <a:pt x="329" y="213"/>
                  </a:lnTo>
                  <a:lnTo>
                    <a:pt x="489" y="139"/>
                  </a:lnTo>
                  <a:lnTo>
                    <a:pt x="608" y="84"/>
                  </a:lnTo>
                  <a:lnTo>
                    <a:pt x="625" y="75"/>
                  </a:lnTo>
                  <a:lnTo>
                    <a:pt x="654" y="61"/>
                  </a:lnTo>
                  <a:lnTo>
                    <a:pt x="657" y="59"/>
                  </a:lnTo>
                  <a:lnTo>
                    <a:pt x="683" y="50"/>
                  </a:lnTo>
                  <a:lnTo>
                    <a:pt x="718" y="48"/>
                  </a:lnTo>
                  <a:lnTo>
                    <a:pt x="723" y="38"/>
                  </a:lnTo>
                  <a:lnTo>
                    <a:pt x="724" y="37"/>
                  </a:lnTo>
                  <a:lnTo>
                    <a:pt x="745" y="34"/>
                  </a:lnTo>
                  <a:lnTo>
                    <a:pt x="888" y="21"/>
                  </a:lnTo>
                  <a:lnTo>
                    <a:pt x="888" y="34"/>
                  </a:lnTo>
                  <a:lnTo>
                    <a:pt x="918" y="31"/>
                  </a:lnTo>
                  <a:lnTo>
                    <a:pt x="950" y="28"/>
                  </a:lnTo>
                  <a:lnTo>
                    <a:pt x="1060" y="18"/>
                  </a:lnTo>
                  <a:lnTo>
                    <a:pt x="1247" y="0"/>
                  </a:lnTo>
                  <a:lnTo>
                    <a:pt x="1247" y="14"/>
                  </a:lnTo>
                  <a:lnTo>
                    <a:pt x="1243" y="18"/>
                  </a:lnTo>
                  <a:lnTo>
                    <a:pt x="1234" y="28"/>
                  </a:lnTo>
                  <a:lnTo>
                    <a:pt x="1209" y="44"/>
                  </a:lnTo>
                  <a:lnTo>
                    <a:pt x="1202" y="53"/>
                  </a:lnTo>
                  <a:lnTo>
                    <a:pt x="1195" y="66"/>
                  </a:lnTo>
                  <a:lnTo>
                    <a:pt x="1185" y="78"/>
                  </a:lnTo>
                  <a:lnTo>
                    <a:pt x="1177" y="93"/>
                  </a:lnTo>
                  <a:lnTo>
                    <a:pt x="1168" y="103"/>
                  </a:lnTo>
                  <a:lnTo>
                    <a:pt x="1167" y="104"/>
                  </a:lnTo>
                  <a:lnTo>
                    <a:pt x="1151" y="128"/>
                  </a:lnTo>
                  <a:lnTo>
                    <a:pt x="1130" y="150"/>
                  </a:lnTo>
                  <a:lnTo>
                    <a:pt x="1129" y="160"/>
                  </a:lnTo>
                  <a:lnTo>
                    <a:pt x="1108" y="175"/>
                  </a:lnTo>
                  <a:lnTo>
                    <a:pt x="1107" y="177"/>
                  </a:lnTo>
                  <a:lnTo>
                    <a:pt x="1117" y="178"/>
                  </a:lnTo>
                  <a:lnTo>
                    <a:pt x="1118" y="179"/>
                  </a:lnTo>
                  <a:lnTo>
                    <a:pt x="1116" y="183"/>
                  </a:lnTo>
                  <a:lnTo>
                    <a:pt x="1115" y="184"/>
                  </a:lnTo>
                  <a:lnTo>
                    <a:pt x="1096" y="199"/>
                  </a:lnTo>
                  <a:lnTo>
                    <a:pt x="1074" y="221"/>
                  </a:lnTo>
                  <a:lnTo>
                    <a:pt x="1045" y="241"/>
                  </a:lnTo>
                  <a:lnTo>
                    <a:pt x="1039" y="246"/>
                  </a:lnTo>
                  <a:lnTo>
                    <a:pt x="1031" y="259"/>
                  </a:lnTo>
                  <a:lnTo>
                    <a:pt x="1030" y="261"/>
                  </a:lnTo>
                  <a:lnTo>
                    <a:pt x="1023" y="278"/>
                  </a:lnTo>
                  <a:lnTo>
                    <a:pt x="1018" y="283"/>
                  </a:lnTo>
                  <a:lnTo>
                    <a:pt x="1013" y="284"/>
                  </a:lnTo>
                  <a:lnTo>
                    <a:pt x="1005" y="283"/>
                  </a:lnTo>
                  <a:lnTo>
                    <a:pt x="1002" y="284"/>
                  </a:lnTo>
                  <a:lnTo>
                    <a:pt x="995" y="295"/>
                  </a:lnTo>
                  <a:lnTo>
                    <a:pt x="987" y="299"/>
                  </a:lnTo>
                  <a:lnTo>
                    <a:pt x="983" y="299"/>
                  </a:lnTo>
                  <a:lnTo>
                    <a:pt x="981" y="291"/>
                  </a:lnTo>
                  <a:lnTo>
                    <a:pt x="978" y="287"/>
                  </a:lnTo>
                  <a:lnTo>
                    <a:pt x="975" y="284"/>
                  </a:lnTo>
                  <a:lnTo>
                    <a:pt x="970" y="284"/>
                  </a:lnTo>
                  <a:lnTo>
                    <a:pt x="955" y="289"/>
                  </a:lnTo>
                  <a:lnTo>
                    <a:pt x="950" y="288"/>
                  </a:lnTo>
                  <a:lnTo>
                    <a:pt x="941" y="287"/>
                  </a:lnTo>
                  <a:lnTo>
                    <a:pt x="937" y="284"/>
                  </a:lnTo>
                  <a:lnTo>
                    <a:pt x="938" y="276"/>
                  </a:lnTo>
                  <a:lnTo>
                    <a:pt x="935" y="258"/>
                  </a:lnTo>
                  <a:lnTo>
                    <a:pt x="931" y="247"/>
                  </a:lnTo>
                  <a:lnTo>
                    <a:pt x="928" y="256"/>
                  </a:lnTo>
                  <a:lnTo>
                    <a:pt x="928" y="276"/>
                  </a:lnTo>
                  <a:lnTo>
                    <a:pt x="924" y="276"/>
                  </a:lnTo>
                  <a:lnTo>
                    <a:pt x="917" y="267"/>
                  </a:lnTo>
                  <a:lnTo>
                    <a:pt x="911" y="269"/>
                  </a:lnTo>
                  <a:lnTo>
                    <a:pt x="910" y="274"/>
                  </a:lnTo>
                  <a:lnTo>
                    <a:pt x="912" y="278"/>
                  </a:lnTo>
                  <a:lnTo>
                    <a:pt x="914" y="282"/>
                  </a:lnTo>
                  <a:lnTo>
                    <a:pt x="916" y="293"/>
                  </a:lnTo>
                  <a:lnTo>
                    <a:pt x="914" y="299"/>
                  </a:lnTo>
                  <a:lnTo>
                    <a:pt x="911" y="305"/>
                  </a:lnTo>
                  <a:lnTo>
                    <a:pt x="903" y="314"/>
                  </a:lnTo>
                  <a:lnTo>
                    <a:pt x="903" y="314"/>
                  </a:lnTo>
                  <a:lnTo>
                    <a:pt x="893" y="317"/>
                  </a:lnTo>
                  <a:lnTo>
                    <a:pt x="892" y="317"/>
                  </a:lnTo>
                  <a:lnTo>
                    <a:pt x="881" y="317"/>
                  </a:lnTo>
                  <a:lnTo>
                    <a:pt x="877" y="315"/>
                  </a:lnTo>
                  <a:lnTo>
                    <a:pt x="862" y="311"/>
                  </a:lnTo>
                  <a:lnTo>
                    <a:pt x="859" y="314"/>
                  </a:lnTo>
                  <a:lnTo>
                    <a:pt x="850" y="317"/>
                  </a:lnTo>
                  <a:lnTo>
                    <a:pt x="843" y="316"/>
                  </a:lnTo>
                  <a:lnTo>
                    <a:pt x="837" y="309"/>
                  </a:lnTo>
                  <a:lnTo>
                    <a:pt x="832" y="311"/>
                  </a:lnTo>
                  <a:lnTo>
                    <a:pt x="828" y="311"/>
                  </a:lnTo>
                  <a:lnTo>
                    <a:pt x="824" y="318"/>
                  </a:lnTo>
                  <a:lnTo>
                    <a:pt x="813" y="323"/>
                  </a:lnTo>
                  <a:lnTo>
                    <a:pt x="811" y="325"/>
                  </a:lnTo>
                  <a:lnTo>
                    <a:pt x="802" y="326"/>
                  </a:lnTo>
                  <a:lnTo>
                    <a:pt x="800" y="333"/>
                  </a:lnTo>
                  <a:lnTo>
                    <a:pt x="781" y="345"/>
                  </a:lnTo>
                  <a:lnTo>
                    <a:pt x="778" y="345"/>
                  </a:lnTo>
                  <a:lnTo>
                    <a:pt x="772" y="352"/>
                  </a:lnTo>
                  <a:lnTo>
                    <a:pt x="766" y="362"/>
                  </a:lnTo>
                  <a:lnTo>
                    <a:pt x="763" y="365"/>
                  </a:lnTo>
                  <a:lnTo>
                    <a:pt x="758" y="365"/>
                  </a:lnTo>
                  <a:lnTo>
                    <a:pt x="755" y="366"/>
                  </a:lnTo>
                  <a:lnTo>
                    <a:pt x="751" y="365"/>
                  </a:lnTo>
                  <a:lnTo>
                    <a:pt x="747" y="366"/>
                  </a:lnTo>
                  <a:lnTo>
                    <a:pt x="745" y="366"/>
                  </a:lnTo>
                  <a:lnTo>
                    <a:pt x="741" y="362"/>
                  </a:lnTo>
                  <a:lnTo>
                    <a:pt x="731" y="359"/>
                  </a:lnTo>
                  <a:lnTo>
                    <a:pt x="724" y="355"/>
                  </a:lnTo>
                  <a:lnTo>
                    <a:pt x="722" y="352"/>
                  </a:lnTo>
                  <a:lnTo>
                    <a:pt x="716" y="336"/>
                  </a:lnTo>
                  <a:lnTo>
                    <a:pt x="717" y="330"/>
                  </a:lnTo>
                  <a:lnTo>
                    <a:pt x="723" y="304"/>
                  </a:lnTo>
                  <a:lnTo>
                    <a:pt x="725" y="300"/>
                  </a:lnTo>
                  <a:lnTo>
                    <a:pt x="725" y="294"/>
                  </a:lnTo>
                  <a:lnTo>
                    <a:pt x="728" y="285"/>
                  </a:lnTo>
                  <a:lnTo>
                    <a:pt x="724" y="273"/>
                  </a:lnTo>
                  <a:lnTo>
                    <a:pt x="725" y="271"/>
                  </a:lnTo>
                  <a:lnTo>
                    <a:pt x="730" y="258"/>
                  </a:lnTo>
                  <a:lnTo>
                    <a:pt x="737" y="251"/>
                  </a:lnTo>
                  <a:lnTo>
                    <a:pt x="745" y="235"/>
                  </a:lnTo>
                  <a:lnTo>
                    <a:pt x="745" y="232"/>
                  </a:lnTo>
                  <a:lnTo>
                    <a:pt x="743" y="232"/>
                  </a:lnTo>
                  <a:lnTo>
                    <a:pt x="737" y="234"/>
                  </a:lnTo>
                  <a:lnTo>
                    <a:pt x="731" y="238"/>
                  </a:lnTo>
                  <a:lnTo>
                    <a:pt x="723" y="236"/>
                  </a:lnTo>
                  <a:lnTo>
                    <a:pt x="719" y="237"/>
                  </a:lnTo>
                  <a:lnTo>
                    <a:pt x="718" y="240"/>
                  </a:lnTo>
                  <a:lnTo>
                    <a:pt x="723" y="248"/>
                  </a:lnTo>
                  <a:lnTo>
                    <a:pt x="723" y="252"/>
                  </a:lnTo>
                  <a:lnTo>
                    <a:pt x="715" y="256"/>
                  </a:lnTo>
                  <a:lnTo>
                    <a:pt x="709" y="263"/>
                  </a:lnTo>
                  <a:lnTo>
                    <a:pt x="707" y="265"/>
                  </a:lnTo>
                  <a:lnTo>
                    <a:pt x="708" y="270"/>
                  </a:lnTo>
                  <a:lnTo>
                    <a:pt x="711" y="285"/>
                  </a:lnTo>
                  <a:lnTo>
                    <a:pt x="706" y="292"/>
                  </a:lnTo>
                  <a:lnTo>
                    <a:pt x="704" y="300"/>
                  </a:lnTo>
                  <a:lnTo>
                    <a:pt x="705" y="319"/>
                  </a:lnTo>
                  <a:lnTo>
                    <a:pt x="700" y="344"/>
                  </a:lnTo>
                  <a:lnTo>
                    <a:pt x="701" y="347"/>
                  </a:lnTo>
                  <a:lnTo>
                    <a:pt x="708" y="358"/>
                  </a:lnTo>
                  <a:lnTo>
                    <a:pt x="716" y="365"/>
                  </a:lnTo>
                  <a:lnTo>
                    <a:pt x="717" y="370"/>
                  </a:lnTo>
                  <a:lnTo>
                    <a:pt x="715" y="374"/>
                  </a:lnTo>
                  <a:lnTo>
                    <a:pt x="713" y="375"/>
                  </a:lnTo>
                  <a:lnTo>
                    <a:pt x="711" y="379"/>
                  </a:lnTo>
                  <a:lnTo>
                    <a:pt x="704" y="380"/>
                  </a:lnTo>
                  <a:lnTo>
                    <a:pt x="702" y="384"/>
                  </a:lnTo>
                  <a:lnTo>
                    <a:pt x="697" y="388"/>
                  </a:lnTo>
                  <a:lnTo>
                    <a:pt x="678" y="394"/>
                  </a:lnTo>
                  <a:lnTo>
                    <a:pt x="677" y="390"/>
                  </a:lnTo>
                  <a:lnTo>
                    <a:pt x="673" y="368"/>
                  </a:lnTo>
                  <a:lnTo>
                    <a:pt x="670" y="361"/>
                  </a:lnTo>
                  <a:lnTo>
                    <a:pt x="663" y="354"/>
                  </a:lnTo>
                  <a:lnTo>
                    <a:pt x="662" y="344"/>
                  </a:lnTo>
                  <a:lnTo>
                    <a:pt x="662" y="336"/>
                  </a:lnTo>
                  <a:lnTo>
                    <a:pt x="659" y="333"/>
                  </a:lnTo>
                  <a:lnTo>
                    <a:pt x="659" y="321"/>
                  </a:lnTo>
                  <a:lnTo>
                    <a:pt x="655" y="316"/>
                  </a:lnTo>
                  <a:lnTo>
                    <a:pt x="649" y="314"/>
                  </a:lnTo>
                  <a:lnTo>
                    <a:pt x="648" y="310"/>
                  </a:lnTo>
                  <a:lnTo>
                    <a:pt x="645" y="307"/>
                  </a:lnTo>
                  <a:lnTo>
                    <a:pt x="641" y="307"/>
                  </a:lnTo>
                  <a:lnTo>
                    <a:pt x="635" y="312"/>
                  </a:lnTo>
                  <a:lnTo>
                    <a:pt x="625" y="309"/>
                  </a:lnTo>
                  <a:lnTo>
                    <a:pt x="621" y="305"/>
                  </a:lnTo>
                  <a:lnTo>
                    <a:pt x="621" y="301"/>
                  </a:lnTo>
                  <a:lnTo>
                    <a:pt x="626" y="294"/>
                  </a:lnTo>
                  <a:lnTo>
                    <a:pt x="624" y="289"/>
                  </a:lnTo>
                  <a:lnTo>
                    <a:pt x="618" y="287"/>
                  </a:lnTo>
                  <a:lnTo>
                    <a:pt x="614" y="291"/>
                  </a:lnTo>
                  <a:lnTo>
                    <a:pt x="610" y="295"/>
                  </a:lnTo>
                  <a:lnTo>
                    <a:pt x="604" y="297"/>
                  </a:lnTo>
                  <a:lnTo>
                    <a:pt x="598" y="296"/>
                  </a:lnTo>
                  <a:lnTo>
                    <a:pt x="593" y="298"/>
                  </a:lnTo>
                  <a:lnTo>
                    <a:pt x="599" y="303"/>
                  </a:lnTo>
                  <a:lnTo>
                    <a:pt x="605" y="304"/>
                  </a:lnTo>
                  <a:lnTo>
                    <a:pt x="610" y="306"/>
                  </a:lnTo>
                  <a:lnTo>
                    <a:pt x="613" y="313"/>
                  </a:lnTo>
                  <a:lnTo>
                    <a:pt x="617" y="317"/>
                  </a:lnTo>
                  <a:lnTo>
                    <a:pt x="628" y="323"/>
                  </a:lnTo>
                  <a:lnTo>
                    <a:pt x="633" y="323"/>
                  </a:lnTo>
                  <a:lnTo>
                    <a:pt x="633" y="325"/>
                  </a:lnTo>
                  <a:lnTo>
                    <a:pt x="628" y="330"/>
                  </a:lnTo>
                  <a:lnTo>
                    <a:pt x="614" y="324"/>
                  </a:lnTo>
                  <a:lnTo>
                    <a:pt x="610" y="324"/>
                  </a:lnTo>
                  <a:lnTo>
                    <a:pt x="609" y="324"/>
                  </a:lnTo>
                  <a:lnTo>
                    <a:pt x="603" y="327"/>
                  </a:lnTo>
                  <a:lnTo>
                    <a:pt x="593" y="328"/>
                  </a:lnTo>
                  <a:lnTo>
                    <a:pt x="585" y="332"/>
                  </a:lnTo>
                  <a:lnTo>
                    <a:pt x="581" y="337"/>
                  </a:lnTo>
                  <a:lnTo>
                    <a:pt x="584" y="340"/>
                  </a:lnTo>
                  <a:lnTo>
                    <a:pt x="588" y="340"/>
                  </a:lnTo>
                  <a:lnTo>
                    <a:pt x="598" y="334"/>
                  </a:lnTo>
                  <a:lnTo>
                    <a:pt x="603" y="335"/>
                  </a:lnTo>
                  <a:lnTo>
                    <a:pt x="609" y="337"/>
                  </a:lnTo>
                  <a:lnTo>
                    <a:pt x="617" y="331"/>
                  </a:lnTo>
                  <a:lnTo>
                    <a:pt x="627" y="332"/>
                  </a:lnTo>
                  <a:lnTo>
                    <a:pt x="632" y="331"/>
                  </a:lnTo>
                  <a:lnTo>
                    <a:pt x="636" y="329"/>
                  </a:lnTo>
                  <a:lnTo>
                    <a:pt x="644" y="323"/>
                  </a:lnTo>
                  <a:lnTo>
                    <a:pt x="650" y="324"/>
                  </a:lnTo>
                  <a:lnTo>
                    <a:pt x="652" y="330"/>
                  </a:lnTo>
                  <a:lnTo>
                    <a:pt x="647" y="349"/>
                  </a:lnTo>
                  <a:lnTo>
                    <a:pt x="649" y="359"/>
                  </a:lnTo>
                  <a:lnTo>
                    <a:pt x="655" y="374"/>
                  </a:lnTo>
                  <a:lnTo>
                    <a:pt x="654" y="378"/>
                  </a:lnTo>
                  <a:lnTo>
                    <a:pt x="650" y="376"/>
                  </a:lnTo>
                  <a:lnTo>
                    <a:pt x="646" y="370"/>
                  </a:lnTo>
                  <a:lnTo>
                    <a:pt x="642" y="366"/>
                  </a:lnTo>
                  <a:lnTo>
                    <a:pt x="637" y="366"/>
                  </a:lnTo>
                  <a:lnTo>
                    <a:pt x="636" y="373"/>
                  </a:lnTo>
                  <a:lnTo>
                    <a:pt x="632" y="372"/>
                  </a:lnTo>
                  <a:lnTo>
                    <a:pt x="626" y="373"/>
                  </a:lnTo>
                  <a:lnTo>
                    <a:pt x="622" y="379"/>
                  </a:lnTo>
                  <a:lnTo>
                    <a:pt x="612" y="383"/>
                  </a:lnTo>
                  <a:lnTo>
                    <a:pt x="607" y="383"/>
                  </a:lnTo>
                  <a:lnTo>
                    <a:pt x="603" y="384"/>
                  </a:lnTo>
                  <a:lnTo>
                    <a:pt x="601" y="387"/>
                  </a:lnTo>
                  <a:lnTo>
                    <a:pt x="603" y="389"/>
                  </a:lnTo>
                  <a:lnTo>
                    <a:pt x="606" y="387"/>
                  </a:lnTo>
                  <a:lnTo>
                    <a:pt x="620" y="385"/>
                  </a:lnTo>
                  <a:lnTo>
                    <a:pt x="627" y="380"/>
                  </a:lnTo>
                  <a:lnTo>
                    <a:pt x="631" y="380"/>
                  </a:lnTo>
                  <a:lnTo>
                    <a:pt x="632" y="383"/>
                  </a:lnTo>
                  <a:lnTo>
                    <a:pt x="627" y="387"/>
                  </a:lnTo>
                  <a:lnTo>
                    <a:pt x="628" y="391"/>
                  </a:lnTo>
                  <a:lnTo>
                    <a:pt x="641" y="384"/>
                  </a:lnTo>
                  <a:lnTo>
                    <a:pt x="649" y="384"/>
                  </a:lnTo>
                  <a:lnTo>
                    <a:pt x="655" y="392"/>
                  </a:lnTo>
                  <a:lnTo>
                    <a:pt x="660" y="427"/>
                  </a:lnTo>
                  <a:lnTo>
                    <a:pt x="664" y="459"/>
                  </a:lnTo>
                  <a:lnTo>
                    <a:pt x="662" y="475"/>
                  </a:lnTo>
                  <a:lnTo>
                    <a:pt x="664" y="490"/>
                  </a:lnTo>
                  <a:lnTo>
                    <a:pt x="665" y="493"/>
                  </a:lnTo>
                  <a:lnTo>
                    <a:pt x="665" y="499"/>
                  </a:lnTo>
                  <a:lnTo>
                    <a:pt x="668" y="519"/>
                  </a:lnTo>
                  <a:lnTo>
                    <a:pt x="669" y="523"/>
                  </a:lnTo>
                  <a:lnTo>
                    <a:pt x="671" y="530"/>
                  </a:lnTo>
                  <a:lnTo>
                    <a:pt x="673" y="532"/>
                  </a:lnTo>
                  <a:lnTo>
                    <a:pt x="674" y="530"/>
                  </a:lnTo>
                  <a:lnTo>
                    <a:pt x="675" y="527"/>
                  </a:lnTo>
                  <a:lnTo>
                    <a:pt x="676" y="524"/>
                  </a:lnTo>
                  <a:lnTo>
                    <a:pt x="678" y="519"/>
                  </a:lnTo>
                  <a:lnTo>
                    <a:pt x="681" y="515"/>
                  </a:lnTo>
                  <a:lnTo>
                    <a:pt x="683" y="516"/>
                  </a:lnTo>
                  <a:lnTo>
                    <a:pt x="684" y="517"/>
                  </a:lnTo>
                  <a:lnTo>
                    <a:pt x="694" y="530"/>
                  </a:lnTo>
                  <a:lnTo>
                    <a:pt x="696" y="531"/>
                  </a:lnTo>
                  <a:lnTo>
                    <a:pt x="696" y="531"/>
                  </a:lnTo>
                  <a:lnTo>
                    <a:pt x="700" y="531"/>
                  </a:lnTo>
                  <a:lnTo>
                    <a:pt x="708" y="527"/>
                  </a:lnTo>
                  <a:lnTo>
                    <a:pt x="712" y="530"/>
                  </a:lnTo>
                  <a:lnTo>
                    <a:pt x="715" y="542"/>
                  </a:lnTo>
                  <a:lnTo>
                    <a:pt x="720" y="553"/>
                  </a:lnTo>
                  <a:lnTo>
                    <a:pt x="720" y="556"/>
                  </a:lnTo>
                  <a:lnTo>
                    <a:pt x="718" y="560"/>
                  </a:lnTo>
                  <a:lnTo>
                    <a:pt x="705" y="576"/>
                  </a:lnTo>
                  <a:lnTo>
                    <a:pt x="700" y="586"/>
                  </a:lnTo>
                  <a:lnTo>
                    <a:pt x="698" y="592"/>
                  </a:lnTo>
                  <a:lnTo>
                    <a:pt x="695" y="600"/>
                  </a:lnTo>
                  <a:lnTo>
                    <a:pt x="689" y="606"/>
                  </a:lnTo>
                  <a:lnTo>
                    <a:pt x="681" y="609"/>
                  </a:lnTo>
                  <a:lnTo>
                    <a:pt x="658" y="611"/>
                  </a:lnTo>
                  <a:lnTo>
                    <a:pt x="655" y="608"/>
                  </a:lnTo>
                  <a:lnTo>
                    <a:pt x="655" y="604"/>
                  </a:lnTo>
                  <a:lnTo>
                    <a:pt x="656" y="600"/>
                  </a:lnTo>
                  <a:lnTo>
                    <a:pt x="657" y="599"/>
                  </a:lnTo>
                  <a:lnTo>
                    <a:pt x="666" y="594"/>
                  </a:lnTo>
                  <a:lnTo>
                    <a:pt x="675" y="588"/>
                  </a:lnTo>
                  <a:lnTo>
                    <a:pt x="678" y="588"/>
                  </a:lnTo>
                  <a:lnTo>
                    <a:pt x="679" y="588"/>
                  </a:lnTo>
                  <a:lnTo>
                    <a:pt x="688" y="590"/>
                  </a:lnTo>
                  <a:lnTo>
                    <a:pt x="695" y="588"/>
                  </a:lnTo>
                  <a:lnTo>
                    <a:pt x="699" y="584"/>
                  </a:lnTo>
                  <a:lnTo>
                    <a:pt x="702" y="578"/>
                  </a:lnTo>
                  <a:lnTo>
                    <a:pt x="703" y="576"/>
                  </a:lnTo>
                  <a:lnTo>
                    <a:pt x="702" y="575"/>
                  </a:lnTo>
                  <a:lnTo>
                    <a:pt x="698" y="575"/>
                  </a:lnTo>
                  <a:lnTo>
                    <a:pt x="692" y="582"/>
                  </a:lnTo>
                  <a:lnTo>
                    <a:pt x="685" y="579"/>
                  </a:lnTo>
                  <a:lnTo>
                    <a:pt x="684" y="579"/>
                  </a:lnTo>
                  <a:lnTo>
                    <a:pt x="677" y="579"/>
                  </a:lnTo>
                  <a:lnTo>
                    <a:pt x="673" y="579"/>
                  </a:lnTo>
                  <a:lnTo>
                    <a:pt x="667" y="574"/>
                  </a:lnTo>
                  <a:lnTo>
                    <a:pt x="665" y="570"/>
                  </a:lnTo>
                  <a:lnTo>
                    <a:pt x="662" y="562"/>
                  </a:lnTo>
                  <a:lnTo>
                    <a:pt x="655" y="553"/>
                  </a:lnTo>
                  <a:lnTo>
                    <a:pt x="653" y="550"/>
                  </a:lnTo>
                  <a:lnTo>
                    <a:pt x="652" y="548"/>
                  </a:lnTo>
                  <a:lnTo>
                    <a:pt x="651" y="545"/>
                  </a:lnTo>
                  <a:lnTo>
                    <a:pt x="648" y="543"/>
                  </a:lnTo>
                  <a:lnTo>
                    <a:pt x="646" y="540"/>
                  </a:lnTo>
                  <a:lnTo>
                    <a:pt x="648" y="528"/>
                  </a:lnTo>
                  <a:lnTo>
                    <a:pt x="647" y="525"/>
                  </a:lnTo>
                  <a:lnTo>
                    <a:pt x="646" y="521"/>
                  </a:lnTo>
                  <a:lnTo>
                    <a:pt x="642" y="524"/>
                  </a:lnTo>
                  <a:lnTo>
                    <a:pt x="640" y="521"/>
                  </a:lnTo>
                  <a:lnTo>
                    <a:pt x="638" y="524"/>
                  </a:lnTo>
                  <a:lnTo>
                    <a:pt x="635" y="528"/>
                  </a:lnTo>
                  <a:lnTo>
                    <a:pt x="628" y="528"/>
                  </a:lnTo>
                  <a:lnTo>
                    <a:pt x="628" y="528"/>
                  </a:lnTo>
                  <a:lnTo>
                    <a:pt x="618" y="535"/>
                  </a:lnTo>
                  <a:lnTo>
                    <a:pt x="613" y="537"/>
                  </a:lnTo>
                  <a:lnTo>
                    <a:pt x="605" y="539"/>
                  </a:lnTo>
                  <a:lnTo>
                    <a:pt x="597" y="542"/>
                  </a:lnTo>
                  <a:lnTo>
                    <a:pt x="591" y="547"/>
                  </a:lnTo>
                  <a:lnTo>
                    <a:pt x="589" y="548"/>
                  </a:lnTo>
                  <a:lnTo>
                    <a:pt x="575" y="564"/>
                  </a:lnTo>
                  <a:lnTo>
                    <a:pt x="574" y="564"/>
                  </a:lnTo>
                  <a:lnTo>
                    <a:pt x="568" y="568"/>
                  </a:lnTo>
                  <a:lnTo>
                    <a:pt x="559" y="574"/>
                  </a:lnTo>
                  <a:lnTo>
                    <a:pt x="556" y="573"/>
                  </a:lnTo>
                  <a:lnTo>
                    <a:pt x="555" y="570"/>
                  </a:lnTo>
                  <a:lnTo>
                    <a:pt x="558" y="564"/>
                  </a:lnTo>
                  <a:lnTo>
                    <a:pt x="559" y="563"/>
                  </a:lnTo>
                  <a:lnTo>
                    <a:pt x="561" y="561"/>
                  </a:lnTo>
                  <a:lnTo>
                    <a:pt x="566" y="555"/>
                  </a:lnTo>
                  <a:lnTo>
                    <a:pt x="570" y="545"/>
                  </a:lnTo>
                  <a:lnTo>
                    <a:pt x="574" y="542"/>
                  </a:lnTo>
                  <a:lnTo>
                    <a:pt x="571" y="539"/>
                  </a:lnTo>
                  <a:lnTo>
                    <a:pt x="560" y="541"/>
                  </a:lnTo>
                  <a:lnTo>
                    <a:pt x="559" y="545"/>
                  </a:lnTo>
                  <a:lnTo>
                    <a:pt x="560" y="552"/>
                  </a:lnTo>
                  <a:lnTo>
                    <a:pt x="557" y="557"/>
                  </a:lnTo>
                  <a:lnTo>
                    <a:pt x="553" y="562"/>
                  </a:lnTo>
                  <a:lnTo>
                    <a:pt x="548" y="568"/>
                  </a:lnTo>
                  <a:lnTo>
                    <a:pt x="547" y="574"/>
                  </a:lnTo>
                  <a:lnTo>
                    <a:pt x="548" y="576"/>
                  </a:lnTo>
                  <a:lnTo>
                    <a:pt x="550" y="579"/>
                  </a:lnTo>
                  <a:lnTo>
                    <a:pt x="554" y="584"/>
                  </a:lnTo>
                  <a:lnTo>
                    <a:pt x="557" y="588"/>
                  </a:lnTo>
                  <a:lnTo>
                    <a:pt x="560" y="595"/>
                  </a:lnTo>
                  <a:lnTo>
                    <a:pt x="560" y="598"/>
                  </a:lnTo>
                  <a:lnTo>
                    <a:pt x="548" y="591"/>
                  </a:lnTo>
                  <a:lnTo>
                    <a:pt x="544" y="589"/>
                  </a:lnTo>
                  <a:lnTo>
                    <a:pt x="539" y="587"/>
                  </a:lnTo>
                  <a:lnTo>
                    <a:pt x="534" y="588"/>
                  </a:lnTo>
                  <a:lnTo>
                    <a:pt x="531" y="584"/>
                  </a:lnTo>
                  <a:lnTo>
                    <a:pt x="534" y="568"/>
                  </a:lnTo>
                  <a:lnTo>
                    <a:pt x="534" y="561"/>
                  </a:lnTo>
                  <a:lnTo>
                    <a:pt x="528" y="554"/>
                  </a:lnTo>
                  <a:lnTo>
                    <a:pt x="524" y="552"/>
                  </a:lnTo>
                  <a:lnTo>
                    <a:pt x="521" y="555"/>
                  </a:lnTo>
                  <a:lnTo>
                    <a:pt x="527" y="563"/>
                  </a:lnTo>
                  <a:lnTo>
                    <a:pt x="522" y="578"/>
                  </a:lnTo>
                  <a:lnTo>
                    <a:pt x="523" y="584"/>
                  </a:lnTo>
                  <a:lnTo>
                    <a:pt x="529" y="593"/>
                  </a:lnTo>
                  <a:lnTo>
                    <a:pt x="549" y="612"/>
                  </a:lnTo>
                  <a:lnTo>
                    <a:pt x="549" y="614"/>
                  </a:lnTo>
                  <a:lnTo>
                    <a:pt x="547" y="618"/>
                  </a:lnTo>
                  <a:lnTo>
                    <a:pt x="535" y="615"/>
                  </a:lnTo>
                  <a:lnTo>
                    <a:pt x="531" y="613"/>
                  </a:lnTo>
                  <a:lnTo>
                    <a:pt x="529" y="611"/>
                  </a:lnTo>
                  <a:lnTo>
                    <a:pt x="515" y="603"/>
                  </a:lnTo>
                  <a:lnTo>
                    <a:pt x="509" y="602"/>
                  </a:lnTo>
                  <a:lnTo>
                    <a:pt x="497" y="595"/>
                  </a:lnTo>
                  <a:lnTo>
                    <a:pt x="491" y="595"/>
                  </a:lnTo>
                  <a:lnTo>
                    <a:pt x="490" y="599"/>
                  </a:lnTo>
                  <a:lnTo>
                    <a:pt x="495" y="605"/>
                  </a:lnTo>
                  <a:lnTo>
                    <a:pt x="501" y="609"/>
                  </a:lnTo>
                  <a:lnTo>
                    <a:pt x="512" y="611"/>
                  </a:lnTo>
                  <a:lnTo>
                    <a:pt x="513" y="611"/>
                  </a:lnTo>
                  <a:lnTo>
                    <a:pt x="529" y="617"/>
                  </a:lnTo>
                  <a:lnTo>
                    <a:pt x="530" y="618"/>
                  </a:lnTo>
                  <a:lnTo>
                    <a:pt x="543" y="628"/>
                  </a:lnTo>
                  <a:lnTo>
                    <a:pt x="545" y="630"/>
                  </a:lnTo>
                  <a:lnTo>
                    <a:pt x="547" y="630"/>
                  </a:lnTo>
                  <a:lnTo>
                    <a:pt x="550" y="632"/>
                  </a:lnTo>
                  <a:lnTo>
                    <a:pt x="556" y="641"/>
                  </a:lnTo>
                  <a:lnTo>
                    <a:pt x="561" y="644"/>
                  </a:lnTo>
                  <a:lnTo>
                    <a:pt x="572" y="649"/>
                  </a:lnTo>
                  <a:lnTo>
                    <a:pt x="574" y="653"/>
                  </a:lnTo>
                  <a:lnTo>
                    <a:pt x="575" y="667"/>
                  </a:lnTo>
                  <a:lnTo>
                    <a:pt x="574" y="674"/>
                  </a:lnTo>
                  <a:lnTo>
                    <a:pt x="567" y="684"/>
                  </a:lnTo>
                  <a:lnTo>
                    <a:pt x="565" y="685"/>
                  </a:lnTo>
                  <a:lnTo>
                    <a:pt x="545" y="696"/>
                  </a:lnTo>
                  <a:lnTo>
                    <a:pt x="530" y="711"/>
                  </a:lnTo>
                  <a:lnTo>
                    <a:pt x="527" y="715"/>
                  </a:lnTo>
                  <a:lnTo>
                    <a:pt x="525" y="728"/>
                  </a:lnTo>
                  <a:lnTo>
                    <a:pt x="524" y="731"/>
                  </a:lnTo>
                  <a:lnTo>
                    <a:pt x="518" y="730"/>
                  </a:lnTo>
                  <a:lnTo>
                    <a:pt x="501" y="734"/>
                  </a:lnTo>
                  <a:lnTo>
                    <a:pt x="479" y="745"/>
                  </a:lnTo>
                  <a:lnTo>
                    <a:pt x="476" y="747"/>
                  </a:lnTo>
                  <a:lnTo>
                    <a:pt x="446" y="741"/>
                  </a:lnTo>
                  <a:lnTo>
                    <a:pt x="435" y="745"/>
                  </a:lnTo>
                  <a:lnTo>
                    <a:pt x="424" y="744"/>
                  </a:lnTo>
                  <a:lnTo>
                    <a:pt x="409" y="743"/>
                  </a:lnTo>
                  <a:lnTo>
                    <a:pt x="398" y="742"/>
                  </a:lnTo>
                  <a:lnTo>
                    <a:pt x="384" y="736"/>
                  </a:lnTo>
                  <a:lnTo>
                    <a:pt x="371" y="732"/>
                  </a:lnTo>
                  <a:lnTo>
                    <a:pt x="356" y="727"/>
                  </a:lnTo>
                  <a:lnTo>
                    <a:pt x="343" y="724"/>
                  </a:lnTo>
                  <a:lnTo>
                    <a:pt x="336" y="721"/>
                  </a:lnTo>
                  <a:lnTo>
                    <a:pt x="327" y="718"/>
                  </a:lnTo>
                  <a:lnTo>
                    <a:pt x="314" y="713"/>
                  </a:lnTo>
                  <a:lnTo>
                    <a:pt x="293" y="710"/>
                  </a:lnTo>
                  <a:lnTo>
                    <a:pt x="274" y="703"/>
                  </a:lnTo>
                  <a:lnTo>
                    <a:pt x="252" y="696"/>
                  </a:lnTo>
                  <a:lnTo>
                    <a:pt x="232" y="689"/>
                  </a:lnTo>
                  <a:lnTo>
                    <a:pt x="220" y="685"/>
                  </a:lnTo>
                  <a:lnTo>
                    <a:pt x="219" y="683"/>
                  </a:lnTo>
                  <a:lnTo>
                    <a:pt x="215" y="673"/>
                  </a:lnTo>
                  <a:lnTo>
                    <a:pt x="157" y="673"/>
                  </a:lnTo>
                  <a:lnTo>
                    <a:pt x="150" y="673"/>
                  </a:lnTo>
                  <a:lnTo>
                    <a:pt x="145" y="683"/>
                  </a:lnTo>
                  <a:lnTo>
                    <a:pt x="133" y="685"/>
                  </a:lnTo>
                  <a:lnTo>
                    <a:pt x="123" y="686"/>
                  </a:lnTo>
                  <a:lnTo>
                    <a:pt x="121" y="681"/>
                  </a:lnTo>
                  <a:lnTo>
                    <a:pt x="120" y="674"/>
                  </a:lnTo>
                  <a:lnTo>
                    <a:pt x="99" y="674"/>
                  </a:lnTo>
                  <a:lnTo>
                    <a:pt x="82" y="675"/>
                  </a:lnTo>
                  <a:lnTo>
                    <a:pt x="41" y="675"/>
                  </a:lnTo>
                  <a:lnTo>
                    <a:pt x="39" y="675"/>
                  </a:lnTo>
                  <a:lnTo>
                    <a:pt x="37" y="594"/>
                  </a:lnTo>
                  <a:lnTo>
                    <a:pt x="37" y="593"/>
                  </a:lnTo>
                  <a:lnTo>
                    <a:pt x="37" y="569"/>
                  </a:lnTo>
                  <a:lnTo>
                    <a:pt x="36" y="552"/>
                  </a:lnTo>
                  <a:lnTo>
                    <a:pt x="34" y="540"/>
                  </a:lnTo>
                  <a:lnTo>
                    <a:pt x="34" y="525"/>
                  </a:lnTo>
                  <a:lnTo>
                    <a:pt x="23" y="459"/>
                  </a:lnTo>
                  <a:lnTo>
                    <a:pt x="22" y="452"/>
                  </a:lnTo>
                  <a:lnTo>
                    <a:pt x="13" y="416"/>
                  </a:lnTo>
                  <a:lnTo>
                    <a:pt x="5" y="379"/>
                  </a:lnTo>
                  <a:lnTo>
                    <a:pt x="4" y="359"/>
                  </a:lnTo>
                  <a:lnTo>
                    <a:pt x="0" y="358"/>
                  </a:lnTo>
                  <a:lnTo>
                    <a:pt x="2" y="354"/>
                  </a:lnTo>
                  <a:close/>
                  <a:moveTo>
                    <a:pt x="1164" y="145"/>
                  </a:moveTo>
                  <a:lnTo>
                    <a:pt x="1161" y="144"/>
                  </a:lnTo>
                  <a:lnTo>
                    <a:pt x="1158" y="139"/>
                  </a:lnTo>
                  <a:lnTo>
                    <a:pt x="1149" y="143"/>
                  </a:lnTo>
                  <a:lnTo>
                    <a:pt x="1148" y="141"/>
                  </a:lnTo>
                  <a:lnTo>
                    <a:pt x="1150" y="135"/>
                  </a:lnTo>
                  <a:lnTo>
                    <a:pt x="1157" y="128"/>
                  </a:lnTo>
                  <a:lnTo>
                    <a:pt x="1168" y="121"/>
                  </a:lnTo>
                  <a:lnTo>
                    <a:pt x="1171" y="116"/>
                  </a:lnTo>
                  <a:lnTo>
                    <a:pt x="1174" y="115"/>
                  </a:lnTo>
                  <a:lnTo>
                    <a:pt x="1175" y="118"/>
                  </a:lnTo>
                  <a:lnTo>
                    <a:pt x="1172" y="130"/>
                  </a:lnTo>
                  <a:lnTo>
                    <a:pt x="1165" y="137"/>
                  </a:lnTo>
                  <a:lnTo>
                    <a:pt x="1165" y="144"/>
                  </a:lnTo>
                  <a:lnTo>
                    <a:pt x="1164" y="145"/>
                  </a:lnTo>
                  <a:close/>
                  <a:moveTo>
                    <a:pt x="550" y="596"/>
                  </a:moveTo>
                  <a:lnTo>
                    <a:pt x="553" y="597"/>
                  </a:lnTo>
                  <a:lnTo>
                    <a:pt x="558" y="602"/>
                  </a:lnTo>
                  <a:lnTo>
                    <a:pt x="558" y="604"/>
                  </a:lnTo>
                  <a:lnTo>
                    <a:pt x="551" y="600"/>
                  </a:lnTo>
                  <a:lnTo>
                    <a:pt x="544" y="597"/>
                  </a:lnTo>
                  <a:lnTo>
                    <a:pt x="544" y="594"/>
                  </a:lnTo>
                  <a:lnTo>
                    <a:pt x="550" y="596"/>
                  </a:lnTo>
                  <a:close/>
                  <a:moveTo>
                    <a:pt x="1087" y="219"/>
                  </a:moveTo>
                  <a:lnTo>
                    <a:pt x="1086" y="217"/>
                  </a:lnTo>
                  <a:lnTo>
                    <a:pt x="1086" y="215"/>
                  </a:lnTo>
                  <a:lnTo>
                    <a:pt x="1091" y="211"/>
                  </a:lnTo>
                  <a:lnTo>
                    <a:pt x="1102" y="206"/>
                  </a:lnTo>
                  <a:lnTo>
                    <a:pt x="1105" y="201"/>
                  </a:lnTo>
                  <a:lnTo>
                    <a:pt x="1119" y="187"/>
                  </a:lnTo>
                  <a:lnTo>
                    <a:pt x="1124" y="184"/>
                  </a:lnTo>
                  <a:lnTo>
                    <a:pt x="1128" y="184"/>
                  </a:lnTo>
                  <a:lnTo>
                    <a:pt x="1128" y="188"/>
                  </a:lnTo>
                  <a:lnTo>
                    <a:pt x="1125" y="192"/>
                  </a:lnTo>
                  <a:lnTo>
                    <a:pt x="1114" y="199"/>
                  </a:lnTo>
                  <a:lnTo>
                    <a:pt x="1101" y="213"/>
                  </a:lnTo>
                  <a:lnTo>
                    <a:pt x="1087" y="219"/>
                  </a:lnTo>
                  <a:close/>
                  <a:moveTo>
                    <a:pt x="621" y="543"/>
                  </a:moveTo>
                  <a:lnTo>
                    <a:pt x="632" y="544"/>
                  </a:lnTo>
                  <a:lnTo>
                    <a:pt x="636" y="546"/>
                  </a:lnTo>
                  <a:lnTo>
                    <a:pt x="636" y="549"/>
                  </a:lnTo>
                  <a:lnTo>
                    <a:pt x="643" y="559"/>
                  </a:lnTo>
                  <a:lnTo>
                    <a:pt x="647" y="572"/>
                  </a:lnTo>
                  <a:lnTo>
                    <a:pt x="647" y="573"/>
                  </a:lnTo>
                  <a:lnTo>
                    <a:pt x="651" y="579"/>
                  </a:lnTo>
                  <a:lnTo>
                    <a:pt x="654" y="585"/>
                  </a:lnTo>
                  <a:lnTo>
                    <a:pt x="652" y="591"/>
                  </a:lnTo>
                  <a:lnTo>
                    <a:pt x="644" y="592"/>
                  </a:lnTo>
                  <a:lnTo>
                    <a:pt x="638" y="589"/>
                  </a:lnTo>
                  <a:lnTo>
                    <a:pt x="634" y="587"/>
                  </a:lnTo>
                  <a:lnTo>
                    <a:pt x="617" y="589"/>
                  </a:lnTo>
                  <a:lnTo>
                    <a:pt x="603" y="595"/>
                  </a:lnTo>
                  <a:lnTo>
                    <a:pt x="594" y="600"/>
                  </a:lnTo>
                  <a:lnTo>
                    <a:pt x="578" y="610"/>
                  </a:lnTo>
                  <a:lnTo>
                    <a:pt x="568" y="619"/>
                  </a:lnTo>
                  <a:lnTo>
                    <a:pt x="565" y="619"/>
                  </a:lnTo>
                  <a:lnTo>
                    <a:pt x="564" y="616"/>
                  </a:lnTo>
                  <a:lnTo>
                    <a:pt x="564" y="607"/>
                  </a:lnTo>
                  <a:lnTo>
                    <a:pt x="565" y="593"/>
                  </a:lnTo>
                  <a:lnTo>
                    <a:pt x="568" y="591"/>
                  </a:lnTo>
                  <a:lnTo>
                    <a:pt x="568" y="586"/>
                  </a:lnTo>
                  <a:lnTo>
                    <a:pt x="570" y="583"/>
                  </a:lnTo>
                  <a:lnTo>
                    <a:pt x="573" y="576"/>
                  </a:lnTo>
                  <a:lnTo>
                    <a:pt x="579" y="572"/>
                  </a:lnTo>
                  <a:lnTo>
                    <a:pt x="584" y="566"/>
                  </a:lnTo>
                  <a:lnTo>
                    <a:pt x="585" y="561"/>
                  </a:lnTo>
                  <a:lnTo>
                    <a:pt x="594" y="549"/>
                  </a:lnTo>
                  <a:lnTo>
                    <a:pt x="601" y="548"/>
                  </a:lnTo>
                  <a:lnTo>
                    <a:pt x="607" y="545"/>
                  </a:lnTo>
                  <a:lnTo>
                    <a:pt x="621" y="543"/>
                  </a:lnTo>
                  <a:close/>
                  <a:moveTo>
                    <a:pt x="1054" y="244"/>
                  </a:moveTo>
                  <a:lnTo>
                    <a:pt x="1064" y="232"/>
                  </a:lnTo>
                  <a:lnTo>
                    <a:pt x="1066" y="234"/>
                  </a:lnTo>
                  <a:lnTo>
                    <a:pt x="1056" y="244"/>
                  </a:lnTo>
                  <a:lnTo>
                    <a:pt x="1054" y="244"/>
                  </a:lnTo>
                  <a:close/>
                  <a:moveTo>
                    <a:pt x="839" y="411"/>
                  </a:moveTo>
                  <a:lnTo>
                    <a:pt x="839" y="411"/>
                  </a:lnTo>
                  <a:lnTo>
                    <a:pt x="839" y="413"/>
                  </a:lnTo>
                  <a:lnTo>
                    <a:pt x="844" y="422"/>
                  </a:lnTo>
                  <a:lnTo>
                    <a:pt x="836" y="436"/>
                  </a:lnTo>
                  <a:lnTo>
                    <a:pt x="834" y="439"/>
                  </a:lnTo>
                  <a:lnTo>
                    <a:pt x="830" y="445"/>
                  </a:lnTo>
                  <a:lnTo>
                    <a:pt x="827" y="446"/>
                  </a:lnTo>
                  <a:lnTo>
                    <a:pt x="823" y="447"/>
                  </a:lnTo>
                  <a:lnTo>
                    <a:pt x="815" y="443"/>
                  </a:lnTo>
                  <a:lnTo>
                    <a:pt x="813" y="444"/>
                  </a:lnTo>
                  <a:lnTo>
                    <a:pt x="810" y="441"/>
                  </a:lnTo>
                  <a:lnTo>
                    <a:pt x="814" y="438"/>
                  </a:lnTo>
                  <a:lnTo>
                    <a:pt x="813" y="435"/>
                  </a:lnTo>
                  <a:lnTo>
                    <a:pt x="812" y="434"/>
                  </a:lnTo>
                  <a:lnTo>
                    <a:pt x="814" y="430"/>
                  </a:lnTo>
                  <a:lnTo>
                    <a:pt x="814" y="426"/>
                  </a:lnTo>
                  <a:lnTo>
                    <a:pt x="811" y="427"/>
                  </a:lnTo>
                  <a:lnTo>
                    <a:pt x="809" y="424"/>
                  </a:lnTo>
                  <a:lnTo>
                    <a:pt x="809" y="423"/>
                  </a:lnTo>
                  <a:lnTo>
                    <a:pt x="805" y="421"/>
                  </a:lnTo>
                  <a:lnTo>
                    <a:pt x="805" y="430"/>
                  </a:lnTo>
                  <a:lnTo>
                    <a:pt x="799" y="430"/>
                  </a:lnTo>
                  <a:lnTo>
                    <a:pt x="797" y="433"/>
                  </a:lnTo>
                  <a:lnTo>
                    <a:pt x="797" y="435"/>
                  </a:lnTo>
                  <a:lnTo>
                    <a:pt x="801" y="436"/>
                  </a:lnTo>
                  <a:lnTo>
                    <a:pt x="801" y="436"/>
                  </a:lnTo>
                  <a:lnTo>
                    <a:pt x="793" y="438"/>
                  </a:lnTo>
                  <a:lnTo>
                    <a:pt x="786" y="442"/>
                  </a:lnTo>
                  <a:lnTo>
                    <a:pt x="782" y="441"/>
                  </a:lnTo>
                  <a:lnTo>
                    <a:pt x="774" y="445"/>
                  </a:lnTo>
                  <a:lnTo>
                    <a:pt x="773" y="448"/>
                  </a:lnTo>
                  <a:lnTo>
                    <a:pt x="768" y="447"/>
                  </a:lnTo>
                  <a:lnTo>
                    <a:pt x="774" y="434"/>
                  </a:lnTo>
                  <a:lnTo>
                    <a:pt x="774" y="432"/>
                  </a:lnTo>
                  <a:lnTo>
                    <a:pt x="771" y="430"/>
                  </a:lnTo>
                  <a:lnTo>
                    <a:pt x="770" y="430"/>
                  </a:lnTo>
                  <a:lnTo>
                    <a:pt x="768" y="432"/>
                  </a:lnTo>
                  <a:lnTo>
                    <a:pt x="766" y="434"/>
                  </a:lnTo>
                  <a:lnTo>
                    <a:pt x="764" y="444"/>
                  </a:lnTo>
                  <a:lnTo>
                    <a:pt x="763" y="445"/>
                  </a:lnTo>
                  <a:lnTo>
                    <a:pt x="758" y="452"/>
                  </a:lnTo>
                  <a:lnTo>
                    <a:pt x="755" y="453"/>
                  </a:lnTo>
                  <a:lnTo>
                    <a:pt x="750" y="454"/>
                  </a:lnTo>
                  <a:lnTo>
                    <a:pt x="740" y="454"/>
                  </a:lnTo>
                  <a:lnTo>
                    <a:pt x="737" y="462"/>
                  </a:lnTo>
                  <a:lnTo>
                    <a:pt x="735" y="464"/>
                  </a:lnTo>
                  <a:lnTo>
                    <a:pt x="734" y="465"/>
                  </a:lnTo>
                  <a:lnTo>
                    <a:pt x="729" y="460"/>
                  </a:lnTo>
                  <a:lnTo>
                    <a:pt x="728" y="463"/>
                  </a:lnTo>
                  <a:lnTo>
                    <a:pt x="733" y="476"/>
                  </a:lnTo>
                  <a:lnTo>
                    <a:pt x="737" y="482"/>
                  </a:lnTo>
                  <a:lnTo>
                    <a:pt x="747" y="483"/>
                  </a:lnTo>
                  <a:lnTo>
                    <a:pt x="747" y="493"/>
                  </a:lnTo>
                  <a:lnTo>
                    <a:pt x="742" y="503"/>
                  </a:lnTo>
                  <a:lnTo>
                    <a:pt x="737" y="504"/>
                  </a:lnTo>
                  <a:lnTo>
                    <a:pt x="732" y="502"/>
                  </a:lnTo>
                  <a:lnTo>
                    <a:pt x="725" y="494"/>
                  </a:lnTo>
                  <a:lnTo>
                    <a:pt x="723" y="482"/>
                  </a:lnTo>
                  <a:lnTo>
                    <a:pt x="719" y="474"/>
                  </a:lnTo>
                  <a:lnTo>
                    <a:pt x="717" y="472"/>
                  </a:lnTo>
                  <a:lnTo>
                    <a:pt x="703" y="472"/>
                  </a:lnTo>
                  <a:lnTo>
                    <a:pt x="700" y="462"/>
                  </a:lnTo>
                  <a:lnTo>
                    <a:pt x="703" y="453"/>
                  </a:lnTo>
                  <a:lnTo>
                    <a:pt x="708" y="448"/>
                  </a:lnTo>
                  <a:lnTo>
                    <a:pt x="709" y="439"/>
                  </a:lnTo>
                  <a:lnTo>
                    <a:pt x="709" y="435"/>
                  </a:lnTo>
                  <a:lnTo>
                    <a:pt x="708" y="425"/>
                  </a:lnTo>
                  <a:lnTo>
                    <a:pt x="711" y="420"/>
                  </a:lnTo>
                  <a:lnTo>
                    <a:pt x="715" y="418"/>
                  </a:lnTo>
                  <a:lnTo>
                    <a:pt x="724" y="411"/>
                  </a:lnTo>
                  <a:lnTo>
                    <a:pt x="725" y="407"/>
                  </a:lnTo>
                  <a:lnTo>
                    <a:pt x="728" y="403"/>
                  </a:lnTo>
                  <a:lnTo>
                    <a:pt x="731" y="401"/>
                  </a:lnTo>
                  <a:lnTo>
                    <a:pt x="737" y="399"/>
                  </a:lnTo>
                  <a:lnTo>
                    <a:pt x="740" y="403"/>
                  </a:lnTo>
                  <a:lnTo>
                    <a:pt x="744" y="404"/>
                  </a:lnTo>
                  <a:lnTo>
                    <a:pt x="746" y="402"/>
                  </a:lnTo>
                  <a:lnTo>
                    <a:pt x="763" y="394"/>
                  </a:lnTo>
                  <a:lnTo>
                    <a:pt x="764" y="394"/>
                  </a:lnTo>
                  <a:lnTo>
                    <a:pt x="768" y="390"/>
                  </a:lnTo>
                  <a:lnTo>
                    <a:pt x="784" y="379"/>
                  </a:lnTo>
                  <a:lnTo>
                    <a:pt x="786" y="376"/>
                  </a:lnTo>
                  <a:lnTo>
                    <a:pt x="797" y="364"/>
                  </a:lnTo>
                  <a:lnTo>
                    <a:pt x="802" y="361"/>
                  </a:lnTo>
                  <a:lnTo>
                    <a:pt x="809" y="359"/>
                  </a:lnTo>
                  <a:lnTo>
                    <a:pt x="811" y="358"/>
                  </a:lnTo>
                  <a:lnTo>
                    <a:pt x="819" y="357"/>
                  </a:lnTo>
                  <a:lnTo>
                    <a:pt x="827" y="356"/>
                  </a:lnTo>
                  <a:lnTo>
                    <a:pt x="835" y="365"/>
                  </a:lnTo>
                  <a:lnTo>
                    <a:pt x="839" y="362"/>
                  </a:lnTo>
                  <a:lnTo>
                    <a:pt x="844" y="362"/>
                  </a:lnTo>
                  <a:lnTo>
                    <a:pt x="850" y="365"/>
                  </a:lnTo>
                  <a:lnTo>
                    <a:pt x="855" y="365"/>
                  </a:lnTo>
                  <a:lnTo>
                    <a:pt x="856" y="371"/>
                  </a:lnTo>
                  <a:lnTo>
                    <a:pt x="856" y="373"/>
                  </a:lnTo>
                  <a:lnTo>
                    <a:pt x="857" y="373"/>
                  </a:lnTo>
                  <a:lnTo>
                    <a:pt x="863" y="372"/>
                  </a:lnTo>
                  <a:lnTo>
                    <a:pt x="866" y="382"/>
                  </a:lnTo>
                  <a:lnTo>
                    <a:pt x="880" y="387"/>
                  </a:lnTo>
                  <a:lnTo>
                    <a:pt x="885" y="394"/>
                  </a:lnTo>
                  <a:lnTo>
                    <a:pt x="885" y="395"/>
                  </a:lnTo>
                  <a:lnTo>
                    <a:pt x="885" y="397"/>
                  </a:lnTo>
                  <a:lnTo>
                    <a:pt x="881" y="403"/>
                  </a:lnTo>
                  <a:lnTo>
                    <a:pt x="871" y="407"/>
                  </a:lnTo>
                  <a:lnTo>
                    <a:pt x="869" y="412"/>
                  </a:lnTo>
                  <a:lnTo>
                    <a:pt x="870" y="413"/>
                  </a:lnTo>
                  <a:lnTo>
                    <a:pt x="886" y="406"/>
                  </a:lnTo>
                  <a:lnTo>
                    <a:pt x="888" y="410"/>
                  </a:lnTo>
                  <a:lnTo>
                    <a:pt x="882" y="419"/>
                  </a:lnTo>
                  <a:lnTo>
                    <a:pt x="870" y="428"/>
                  </a:lnTo>
                  <a:lnTo>
                    <a:pt x="866" y="429"/>
                  </a:lnTo>
                  <a:lnTo>
                    <a:pt x="859" y="434"/>
                  </a:lnTo>
                  <a:lnTo>
                    <a:pt x="852" y="434"/>
                  </a:lnTo>
                  <a:lnTo>
                    <a:pt x="851" y="431"/>
                  </a:lnTo>
                  <a:lnTo>
                    <a:pt x="854" y="423"/>
                  </a:lnTo>
                  <a:lnTo>
                    <a:pt x="853" y="423"/>
                  </a:lnTo>
                  <a:lnTo>
                    <a:pt x="849" y="410"/>
                  </a:lnTo>
                  <a:lnTo>
                    <a:pt x="849" y="410"/>
                  </a:lnTo>
                  <a:lnTo>
                    <a:pt x="843" y="405"/>
                  </a:lnTo>
                  <a:lnTo>
                    <a:pt x="842" y="406"/>
                  </a:lnTo>
                  <a:lnTo>
                    <a:pt x="839" y="411"/>
                  </a:lnTo>
                  <a:close/>
                  <a:moveTo>
                    <a:pt x="1040" y="262"/>
                  </a:moveTo>
                  <a:lnTo>
                    <a:pt x="1038" y="259"/>
                  </a:lnTo>
                  <a:lnTo>
                    <a:pt x="1038" y="256"/>
                  </a:lnTo>
                  <a:lnTo>
                    <a:pt x="1045" y="250"/>
                  </a:lnTo>
                  <a:lnTo>
                    <a:pt x="1047" y="251"/>
                  </a:lnTo>
                  <a:lnTo>
                    <a:pt x="1040" y="262"/>
                  </a:lnTo>
                  <a:close/>
                  <a:moveTo>
                    <a:pt x="728" y="531"/>
                  </a:moveTo>
                  <a:lnTo>
                    <a:pt x="723" y="530"/>
                  </a:lnTo>
                  <a:lnTo>
                    <a:pt x="717" y="524"/>
                  </a:lnTo>
                  <a:lnTo>
                    <a:pt x="717" y="523"/>
                  </a:lnTo>
                  <a:lnTo>
                    <a:pt x="719" y="522"/>
                  </a:lnTo>
                  <a:lnTo>
                    <a:pt x="724" y="525"/>
                  </a:lnTo>
                  <a:lnTo>
                    <a:pt x="727" y="524"/>
                  </a:lnTo>
                  <a:lnTo>
                    <a:pt x="730" y="524"/>
                  </a:lnTo>
                  <a:lnTo>
                    <a:pt x="731" y="527"/>
                  </a:lnTo>
                  <a:lnTo>
                    <a:pt x="728" y="531"/>
                  </a:lnTo>
                  <a:close/>
                  <a:moveTo>
                    <a:pt x="991" y="306"/>
                  </a:moveTo>
                  <a:lnTo>
                    <a:pt x="1005" y="294"/>
                  </a:lnTo>
                  <a:lnTo>
                    <a:pt x="1006" y="296"/>
                  </a:lnTo>
                  <a:lnTo>
                    <a:pt x="1001" y="304"/>
                  </a:lnTo>
                  <a:lnTo>
                    <a:pt x="995" y="310"/>
                  </a:lnTo>
                  <a:lnTo>
                    <a:pt x="986" y="316"/>
                  </a:lnTo>
                  <a:lnTo>
                    <a:pt x="985" y="323"/>
                  </a:lnTo>
                  <a:lnTo>
                    <a:pt x="975" y="332"/>
                  </a:lnTo>
                  <a:lnTo>
                    <a:pt x="964" y="346"/>
                  </a:lnTo>
                  <a:lnTo>
                    <a:pt x="963" y="342"/>
                  </a:lnTo>
                  <a:lnTo>
                    <a:pt x="965" y="335"/>
                  </a:lnTo>
                  <a:lnTo>
                    <a:pt x="974" y="326"/>
                  </a:lnTo>
                  <a:lnTo>
                    <a:pt x="975" y="316"/>
                  </a:lnTo>
                  <a:lnTo>
                    <a:pt x="978" y="313"/>
                  </a:lnTo>
                  <a:lnTo>
                    <a:pt x="984" y="310"/>
                  </a:lnTo>
                  <a:lnTo>
                    <a:pt x="991" y="306"/>
                  </a:lnTo>
                  <a:close/>
                  <a:moveTo>
                    <a:pt x="779" y="466"/>
                  </a:moveTo>
                  <a:lnTo>
                    <a:pt x="775" y="464"/>
                  </a:lnTo>
                  <a:lnTo>
                    <a:pt x="774" y="461"/>
                  </a:lnTo>
                  <a:lnTo>
                    <a:pt x="775" y="455"/>
                  </a:lnTo>
                  <a:lnTo>
                    <a:pt x="779" y="454"/>
                  </a:lnTo>
                  <a:lnTo>
                    <a:pt x="784" y="455"/>
                  </a:lnTo>
                  <a:lnTo>
                    <a:pt x="789" y="461"/>
                  </a:lnTo>
                  <a:lnTo>
                    <a:pt x="786" y="466"/>
                  </a:lnTo>
                  <a:lnTo>
                    <a:pt x="779" y="466"/>
                  </a:lnTo>
                  <a:close/>
                  <a:moveTo>
                    <a:pt x="974" y="296"/>
                  </a:moveTo>
                  <a:lnTo>
                    <a:pt x="976" y="302"/>
                  </a:lnTo>
                  <a:lnTo>
                    <a:pt x="975" y="305"/>
                  </a:lnTo>
                  <a:lnTo>
                    <a:pt x="965" y="307"/>
                  </a:lnTo>
                  <a:lnTo>
                    <a:pt x="964" y="316"/>
                  </a:lnTo>
                  <a:lnTo>
                    <a:pt x="961" y="319"/>
                  </a:lnTo>
                  <a:lnTo>
                    <a:pt x="959" y="316"/>
                  </a:lnTo>
                  <a:lnTo>
                    <a:pt x="956" y="312"/>
                  </a:lnTo>
                  <a:lnTo>
                    <a:pt x="955" y="306"/>
                  </a:lnTo>
                  <a:lnTo>
                    <a:pt x="954" y="302"/>
                  </a:lnTo>
                  <a:lnTo>
                    <a:pt x="957" y="294"/>
                  </a:lnTo>
                  <a:lnTo>
                    <a:pt x="962" y="292"/>
                  </a:lnTo>
                  <a:lnTo>
                    <a:pt x="968" y="294"/>
                  </a:lnTo>
                  <a:lnTo>
                    <a:pt x="974" y="296"/>
                  </a:lnTo>
                  <a:close/>
                  <a:moveTo>
                    <a:pt x="863" y="366"/>
                  </a:moveTo>
                  <a:lnTo>
                    <a:pt x="854" y="359"/>
                  </a:lnTo>
                  <a:lnTo>
                    <a:pt x="854" y="355"/>
                  </a:lnTo>
                  <a:lnTo>
                    <a:pt x="856" y="355"/>
                  </a:lnTo>
                  <a:lnTo>
                    <a:pt x="866" y="357"/>
                  </a:lnTo>
                  <a:lnTo>
                    <a:pt x="870" y="360"/>
                  </a:lnTo>
                  <a:lnTo>
                    <a:pt x="870" y="363"/>
                  </a:lnTo>
                  <a:lnTo>
                    <a:pt x="866" y="366"/>
                  </a:lnTo>
                  <a:lnTo>
                    <a:pt x="863" y="366"/>
                  </a:lnTo>
                  <a:close/>
                  <a:moveTo>
                    <a:pt x="919" y="340"/>
                  </a:moveTo>
                  <a:lnTo>
                    <a:pt x="915" y="340"/>
                  </a:lnTo>
                  <a:lnTo>
                    <a:pt x="912" y="333"/>
                  </a:lnTo>
                  <a:lnTo>
                    <a:pt x="914" y="324"/>
                  </a:lnTo>
                  <a:lnTo>
                    <a:pt x="916" y="322"/>
                  </a:lnTo>
                  <a:lnTo>
                    <a:pt x="921" y="322"/>
                  </a:lnTo>
                  <a:lnTo>
                    <a:pt x="926" y="330"/>
                  </a:lnTo>
                  <a:lnTo>
                    <a:pt x="924" y="336"/>
                  </a:lnTo>
                  <a:lnTo>
                    <a:pt x="919" y="340"/>
                  </a:lnTo>
                  <a:close/>
                  <a:moveTo>
                    <a:pt x="899" y="323"/>
                  </a:moveTo>
                  <a:lnTo>
                    <a:pt x="902" y="321"/>
                  </a:lnTo>
                  <a:lnTo>
                    <a:pt x="903" y="320"/>
                  </a:lnTo>
                  <a:lnTo>
                    <a:pt x="903" y="320"/>
                  </a:lnTo>
                  <a:lnTo>
                    <a:pt x="904" y="323"/>
                  </a:lnTo>
                  <a:lnTo>
                    <a:pt x="902" y="332"/>
                  </a:lnTo>
                  <a:lnTo>
                    <a:pt x="904" y="339"/>
                  </a:lnTo>
                  <a:lnTo>
                    <a:pt x="900" y="342"/>
                  </a:lnTo>
                  <a:lnTo>
                    <a:pt x="894" y="340"/>
                  </a:lnTo>
                  <a:lnTo>
                    <a:pt x="886" y="342"/>
                  </a:lnTo>
                  <a:lnTo>
                    <a:pt x="875" y="338"/>
                  </a:lnTo>
                  <a:lnTo>
                    <a:pt x="863" y="335"/>
                  </a:lnTo>
                  <a:lnTo>
                    <a:pt x="864" y="332"/>
                  </a:lnTo>
                  <a:lnTo>
                    <a:pt x="866" y="330"/>
                  </a:lnTo>
                  <a:lnTo>
                    <a:pt x="886" y="328"/>
                  </a:lnTo>
                  <a:lnTo>
                    <a:pt x="891" y="325"/>
                  </a:lnTo>
                  <a:lnTo>
                    <a:pt x="896" y="326"/>
                  </a:lnTo>
                  <a:lnTo>
                    <a:pt x="899" y="323"/>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91" name="Google Shape;1591;p59" descr="{&quot;Key&quot;:&quot;machakos&quot;,&quot;Name&quot;:&quot;Machakos&quot;,&quot;Value&quot;:62.0,&quot;Formula&quot;:&quot;62&quot;,&quot;Text&quot;:&quot;62&quot;,&quot;OfficeApplication&quot;:1,&quot;HasValue&quot;:true}"/>
            <p:cNvSpPr/>
            <p:nvPr/>
          </p:nvSpPr>
          <p:spPr>
            <a:xfrm>
              <a:off x="2635417" y="4002946"/>
              <a:ext cx="536704" cy="553699"/>
            </a:xfrm>
            <a:custGeom>
              <a:avLst/>
              <a:gdLst/>
              <a:ahLst/>
              <a:cxnLst/>
              <a:rect l="l" t="t" r="r" b="b"/>
              <a:pathLst>
                <a:path w="899" h="923" extrusionOk="0">
                  <a:moveTo>
                    <a:pt x="253" y="923"/>
                  </a:moveTo>
                  <a:lnTo>
                    <a:pt x="253" y="920"/>
                  </a:lnTo>
                  <a:lnTo>
                    <a:pt x="258" y="917"/>
                  </a:lnTo>
                  <a:lnTo>
                    <a:pt x="266" y="916"/>
                  </a:lnTo>
                  <a:lnTo>
                    <a:pt x="280" y="914"/>
                  </a:lnTo>
                  <a:lnTo>
                    <a:pt x="292" y="914"/>
                  </a:lnTo>
                  <a:lnTo>
                    <a:pt x="306" y="909"/>
                  </a:lnTo>
                  <a:lnTo>
                    <a:pt x="302" y="896"/>
                  </a:lnTo>
                  <a:lnTo>
                    <a:pt x="295" y="878"/>
                  </a:lnTo>
                  <a:lnTo>
                    <a:pt x="293" y="856"/>
                  </a:lnTo>
                  <a:lnTo>
                    <a:pt x="289" y="836"/>
                  </a:lnTo>
                  <a:lnTo>
                    <a:pt x="289" y="816"/>
                  </a:lnTo>
                  <a:lnTo>
                    <a:pt x="294" y="814"/>
                  </a:lnTo>
                  <a:lnTo>
                    <a:pt x="300" y="811"/>
                  </a:lnTo>
                  <a:lnTo>
                    <a:pt x="313" y="805"/>
                  </a:lnTo>
                  <a:lnTo>
                    <a:pt x="328" y="798"/>
                  </a:lnTo>
                  <a:lnTo>
                    <a:pt x="342" y="786"/>
                  </a:lnTo>
                  <a:lnTo>
                    <a:pt x="347" y="781"/>
                  </a:lnTo>
                  <a:lnTo>
                    <a:pt x="356" y="771"/>
                  </a:lnTo>
                  <a:lnTo>
                    <a:pt x="360" y="765"/>
                  </a:lnTo>
                  <a:lnTo>
                    <a:pt x="366" y="754"/>
                  </a:lnTo>
                  <a:lnTo>
                    <a:pt x="375" y="748"/>
                  </a:lnTo>
                  <a:lnTo>
                    <a:pt x="386" y="743"/>
                  </a:lnTo>
                  <a:lnTo>
                    <a:pt x="397" y="740"/>
                  </a:lnTo>
                  <a:lnTo>
                    <a:pt x="402" y="736"/>
                  </a:lnTo>
                  <a:lnTo>
                    <a:pt x="403" y="731"/>
                  </a:lnTo>
                  <a:lnTo>
                    <a:pt x="409" y="727"/>
                  </a:lnTo>
                  <a:lnTo>
                    <a:pt x="416" y="721"/>
                  </a:lnTo>
                  <a:lnTo>
                    <a:pt x="419" y="718"/>
                  </a:lnTo>
                  <a:lnTo>
                    <a:pt x="422" y="715"/>
                  </a:lnTo>
                  <a:lnTo>
                    <a:pt x="426" y="711"/>
                  </a:lnTo>
                  <a:lnTo>
                    <a:pt x="431" y="711"/>
                  </a:lnTo>
                  <a:lnTo>
                    <a:pt x="435" y="708"/>
                  </a:lnTo>
                  <a:lnTo>
                    <a:pt x="436" y="702"/>
                  </a:lnTo>
                  <a:lnTo>
                    <a:pt x="440" y="703"/>
                  </a:lnTo>
                  <a:lnTo>
                    <a:pt x="445" y="703"/>
                  </a:lnTo>
                  <a:lnTo>
                    <a:pt x="445" y="693"/>
                  </a:lnTo>
                  <a:lnTo>
                    <a:pt x="447" y="688"/>
                  </a:lnTo>
                  <a:lnTo>
                    <a:pt x="462" y="675"/>
                  </a:lnTo>
                  <a:lnTo>
                    <a:pt x="467" y="680"/>
                  </a:lnTo>
                  <a:lnTo>
                    <a:pt x="481" y="680"/>
                  </a:lnTo>
                  <a:lnTo>
                    <a:pt x="489" y="685"/>
                  </a:lnTo>
                  <a:lnTo>
                    <a:pt x="496" y="687"/>
                  </a:lnTo>
                  <a:lnTo>
                    <a:pt x="503" y="688"/>
                  </a:lnTo>
                  <a:lnTo>
                    <a:pt x="512" y="687"/>
                  </a:lnTo>
                  <a:lnTo>
                    <a:pt x="520" y="687"/>
                  </a:lnTo>
                  <a:lnTo>
                    <a:pt x="526" y="680"/>
                  </a:lnTo>
                  <a:lnTo>
                    <a:pt x="531" y="677"/>
                  </a:lnTo>
                  <a:lnTo>
                    <a:pt x="538" y="676"/>
                  </a:lnTo>
                  <a:lnTo>
                    <a:pt x="547" y="676"/>
                  </a:lnTo>
                  <a:lnTo>
                    <a:pt x="554" y="675"/>
                  </a:lnTo>
                  <a:lnTo>
                    <a:pt x="561" y="677"/>
                  </a:lnTo>
                  <a:lnTo>
                    <a:pt x="568" y="682"/>
                  </a:lnTo>
                  <a:lnTo>
                    <a:pt x="575" y="685"/>
                  </a:lnTo>
                  <a:lnTo>
                    <a:pt x="584" y="683"/>
                  </a:lnTo>
                  <a:lnTo>
                    <a:pt x="587" y="691"/>
                  </a:lnTo>
                  <a:lnTo>
                    <a:pt x="595" y="693"/>
                  </a:lnTo>
                  <a:lnTo>
                    <a:pt x="606" y="695"/>
                  </a:lnTo>
                  <a:lnTo>
                    <a:pt x="616" y="694"/>
                  </a:lnTo>
                  <a:lnTo>
                    <a:pt x="617" y="694"/>
                  </a:lnTo>
                  <a:lnTo>
                    <a:pt x="617" y="698"/>
                  </a:lnTo>
                  <a:lnTo>
                    <a:pt x="617" y="699"/>
                  </a:lnTo>
                  <a:lnTo>
                    <a:pt x="617" y="700"/>
                  </a:lnTo>
                  <a:lnTo>
                    <a:pt x="617" y="700"/>
                  </a:lnTo>
                  <a:lnTo>
                    <a:pt x="618" y="701"/>
                  </a:lnTo>
                  <a:lnTo>
                    <a:pt x="618" y="702"/>
                  </a:lnTo>
                  <a:lnTo>
                    <a:pt x="618" y="702"/>
                  </a:lnTo>
                  <a:lnTo>
                    <a:pt x="619" y="702"/>
                  </a:lnTo>
                  <a:lnTo>
                    <a:pt x="625" y="704"/>
                  </a:lnTo>
                  <a:lnTo>
                    <a:pt x="625" y="704"/>
                  </a:lnTo>
                  <a:lnTo>
                    <a:pt x="620" y="710"/>
                  </a:lnTo>
                  <a:lnTo>
                    <a:pt x="620" y="710"/>
                  </a:lnTo>
                  <a:lnTo>
                    <a:pt x="625" y="711"/>
                  </a:lnTo>
                  <a:lnTo>
                    <a:pt x="625" y="711"/>
                  </a:lnTo>
                  <a:lnTo>
                    <a:pt x="634" y="710"/>
                  </a:lnTo>
                  <a:lnTo>
                    <a:pt x="634" y="710"/>
                  </a:lnTo>
                  <a:lnTo>
                    <a:pt x="635" y="715"/>
                  </a:lnTo>
                  <a:lnTo>
                    <a:pt x="635" y="715"/>
                  </a:lnTo>
                  <a:lnTo>
                    <a:pt x="637" y="717"/>
                  </a:lnTo>
                  <a:lnTo>
                    <a:pt x="657" y="706"/>
                  </a:lnTo>
                  <a:lnTo>
                    <a:pt x="659" y="714"/>
                  </a:lnTo>
                  <a:lnTo>
                    <a:pt x="660" y="714"/>
                  </a:lnTo>
                  <a:lnTo>
                    <a:pt x="661" y="714"/>
                  </a:lnTo>
                  <a:lnTo>
                    <a:pt x="665" y="714"/>
                  </a:lnTo>
                  <a:lnTo>
                    <a:pt x="667" y="718"/>
                  </a:lnTo>
                  <a:lnTo>
                    <a:pt x="667" y="718"/>
                  </a:lnTo>
                  <a:lnTo>
                    <a:pt x="671" y="716"/>
                  </a:lnTo>
                  <a:lnTo>
                    <a:pt x="671" y="716"/>
                  </a:lnTo>
                  <a:lnTo>
                    <a:pt x="674" y="719"/>
                  </a:lnTo>
                  <a:lnTo>
                    <a:pt x="674" y="719"/>
                  </a:lnTo>
                  <a:lnTo>
                    <a:pt x="674" y="719"/>
                  </a:lnTo>
                  <a:lnTo>
                    <a:pt x="674" y="719"/>
                  </a:lnTo>
                  <a:lnTo>
                    <a:pt x="674" y="719"/>
                  </a:lnTo>
                  <a:lnTo>
                    <a:pt x="674" y="720"/>
                  </a:lnTo>
                  <a:lnTo>
                    <a:pt x="674" y="722"/>
                  </a:lnTo>
                  <a:lnTo>
                    <a:pt x="679" y="731"/>
                  </a:lnTo>
                  <a:lnTo>
                    <a:pt x="686" y="737"/>
                  </a:lnTo>
                  <a:lnTo>
                    <a:pt x="693" y="736"/>
                  </a:lnTo>
                  <a:lnTo>
                    <a:pt x="692" y="740"/>
                  </a:lnTo>
                  <a:lnTo>
                    <a:pt x="696" y="740"/>
                  </a:lnTo>
                  <a:lnTo>
                    <a:pt x="695" y="747"/>
                  </a:lnTo>
                  <a:lnTo>
                    <a:pt x="696" y="753"/>
                  </a:lnTo>
                  <a:lnTo>
                    <a:pt x="699" y="762"/>
                  </a:lnTo>
                  <a:lnTo>
                    <a:pt x="702" y="768"/>
                  </a:lnTo>
                  <a:lnTo>
                    <a:pt x="708" y="772"/>
                  </a:lnTo>
                  <a:lnTo>
                    <a:pt x="712" y="779"/>
                  </a:lnTo>
                  <a:lnTo>
                    <a:pt x="718" y="776"/>
                  </a:lnTo>
                  <a:lnTo>
                    <a:pt x="720" y="766"/>
                  </a:lnTo>
                  <a:lnTo>
                    <a:pt x="728" y="760"/>
                  </a:lnTo>
                  <a:lnTo>
                    <a:pt x="734" y="741"/>
                  </a:lnTo>
                  <a:lnTo>
                    <a:pt x="736" y="737"/>
                  </a:lnTo>
                  <a:lnTo>
                    <a:pt x="737" y="731"/>
                  </a:lnTo>
                  <a:lnTo>
                    <a:pt x="744" y="733"/>
                  </a:lnTo>
                  <a:lnTo>
                    <a:pt x="749" y="732"/>
                  </a:lnTo>
                  <a:lnTo>
                    <a:pt x="755" y="738"/>
                  </a:lnTo>
                  <a:lnTo>
                    <a:pt x="759" y="746"/>
                  </a:lnTo>
                  <a:lnTo>
                    <a:pt x="763" y="750"/>
                  </a:lnTo>
                  <a:lnTo>
                    <a:pt x="768" y="749"/>
                  </a:lnTo>
                  <a:lnTo>
                    <a:pt x="774" y="745"/>
                  </a:lnTo>
                  <a:lnTo>
                    <a:pt x="779" y="735"/>
                  </a:lnTo>
                  <a:lnTo>
                    <a:pt x="780" y="727"/>
                  </a:lnTo>
                  <a:lnTo>
                    <a:pt x="779" y="720"/>
                  </a:lnTo>
                  <a:lnTo>
                    <a:pt x="790" y="720"/>
                  </a:lnTo>
                  <a:lnTo>
                    <a:pt x="798" y="717"/>
                  </a:lnTo>
                  <a:lnTo>
                    <a:pt x="796" y="718"/>
                  </a:lnTo>
                  <a:lnTo>
                    <a:pt x="790" y="707"/>
                  </a:lnTo>
                  <a:lnTo>
                    <a:pt x="789" y="706"/>
                  </a:lnTo>
                  <a:lnTo>
                    <a:pt x="778" y="695"/>
                  </a:lnTo>
                  <a:lnTo>
                    <a:pt x="773" y="682"/>
                  </a:lnTo>
                  <a:lnTo>
                    <a:pt x="761" y="667"/>
                  </a:lnTo>
                  <a:lnTo>
                    <a:pt x="758" y="665"/>
                  </a:lnTo>
                  <a:lnTo>
                    <a:pt x="754" y="664"/>
                  </a:lnTo>
                  <a:lnTo>
                    <a:pt x="751" y="663"/>
                  </a:lnTo>
                  <a:lnTo>
                    <a:pt x="747" y="660"/>
                  </a:lnTo>
                  <a:lnTo>
                    <a:pt x="748" y="656"/>
                  </a:lnTo>
                  <a:lnTo>
                    <a:pt x="752" y="651"/>
                  </a:lnTo>
                  <a:lnTo>
                    <a:pt x="755" y="651"/>
                  </a:lnTo>
                  <a:lnTo>
                    <a:pt x="762" y="651"/>
                  </a:lnTo>
                  <a:lnTo>
                    <a:pt x="773" y="658"/>
                  </a:lnTo>
                  <a:lnTo>
                    <a:pt x="777" y="657"/>
                  </a:lnTo>
                  <a:lnTo>
                    <a:pt x="785" y="655"/>
                  </a:lnTo>
                  <a:lnTo>
                    <a:pt x="796" y="651"/>
                  </a:lnTo>
                  <a:lnTo>
                    <a:pt x="807" y="649"/>
                  </a:lnTo>
                  <a:lnTo>
                    <a:pt x="809" y="649"/>
                  </a:lnTo>
                  <a:lnTo>
                    <a:pt x="818" y="646"/>
                  </a:lnTo>
                  <a:lnTo>
                    <a:pt x="819" y="643"/>
                  </a:lnTo>
                  <a:lnTo>
                    <a:pt x="822" y="640"/>
                  </a:lnTo>
                  <a:lnTo>
                    <a:pt x="833" y="631"/>
                  </a:lnTo>
                  <a:lnTo>
                    <a:pt x="838" y="622"/>
                  </a:lnTo>
                  <a:lnTo>
                    <a:pt x="841" y="619"/>
                  </a:lnTo>
                  <a:lnTo>
                    <a:pt x="847" y="615"/>
                  </a:lnTo>
                  <a:lnTo>
                    <a:pt x="849" y="612"/>
                  </a:lnTo>
                  <a:lnTo>
                    <a:pt x="852" y="610"/>
                  </a:lnTo>
                  <a:lnTo>
                    <a:pt x="853" y="610"/>
                  </a:lnTo>
                  <a:lnTo>
                    <a:pt x="854" y="606"/>
                  </a:lnTo>
                  <a:lnTo>
                    <a:pt x="853" y="604"/>
                  </a:lnTo>
                  <a:lnTo>
                    <a:pt x="849" y="597"/>
                  </a:lnTo>
                  <a:lnTo>
                    <a:pt x="844" y="584"/>
                  </a:lnTo>
                  <a:lnTo>
                    <a:pt x="842" y="567"/>
                  </a:lnTo>
                  <a:lnTo>
                    <a:pt x="838" y="563"/>
                  </a:lnTo>
                  <a:lnTo>
                    <a:pt x="837" y="557"/>
                  </a:lnTo>
                  <a:lnTo>
                    <a:pt x="829" y="549"/>
                  </a:lnTo>
                  <a:lnTo>
                    <a:pt x="829" y="548"/>
                  </a:lnTo>
                  <a:lnTo>
                    <a:pt x="822" y="540"/>
                  </a:lnTo>
                  <a:lnTo>
                    <a:pt x="805" y="528"/>
                  </a:lnTo>
                  <a:lnTo>
                    <a:pt x="794" y="528"/>
                  </a:lnTo>
                  <a:lnTo>
                    <a:pt x="792" y="526"/>
                  </a:lnTo>
                  <a:lnTo>
                    <a:pt x="791" y="525"/>
                  </a:lnTo>
                  <a:lnTo>
                    <a:pt x="785" y="518"/>
                  </a:lnTo>
                  <a:lnTo>
                    <a:pt x="784" y="517"/>
                  </a:lnTo>
                  <a:lnTo>
                    <a:pt x="777" y="511"/>
                  </a:lnTo>
                  <a:lnTo>
                    <a:pt x="770" y="501"/>
                  </a:lnTo>
                  <a:lnTo>
                    <a:pt x="772" y="495"/>
                  </a:lnTo>
                  <a:lnTo>
                    <a:pt x="766" y="481"/>
                  </a:lnTo>
                  <a:lnTo>
                    <a:pt x="760" y="479"/>
                  </a:lnTo>
                  <a:lnTo>
                    <a:pt x="762" y="472"/>
                  </a:lnTo>
                  <a:lnTo>
                    <a:pt x="757" y="466"/>
                  </a:lnTo>
                  <a:lnTo>
                    <a:pt x="753" y="457"/>
                  </a:lnTo>
                  <a:lnTo>
                    <a:pt x="746" y="447"/>
                  </a:lnTo>
                  <a:lnTo>
                    <a:pt x="742" y="431"/>
                  </a:lnTo>
                  <a:lnTo>
                    <a:pt x="739" y="426"/>
                  </a:lnTo>
                  <a:lnTo>
                    <a:pt x="737" y="423"/>
                  </a:lnTo>
                  <a:lnTo>
                    <a:pt x="735" y="421"/>
                  </a:lnTo>
                  <a:lnTo>
                    <a:pt x="732" y="418"/>
                  </a:lnTo>
                  <a:lnTo>
                    <a:pt x="727" y="412"/>
                  </a:lnTo>
                  <a:lnTo>
                    <a:pt x="716" y="398"/>
                  </a:lnTo>
                  <a:lnTo>
                    <a:pt x="713" y="393"/>
                  </a:lnTo>
                  <a:lnTo>
                    <a:pt x="711" y="390"/>
                  </a:lnTo>
                  <a:lnTo>
                    <a:pt x="702" y="378"/>
                  </a:lnTo>
                  <a:lnTo>
                    <a:pt x="693" y="359"/>
                  </a:lnTo>
                  <a:lnTo>
                    <a:pt x="681" y="342"/>
                  </a:lnTo>
                  <a:lnTo>
                    <a:pt x="679" y="339"/>
                  </a:lnTo>
                  <a:lnTo>
                    <a:pt x="678" y="338"/>
                  </a:lnTo>
                  <a:lnTo>
                    <a:pt x="670" y="337"/>
                  </a:lnTo>
                  <a:lnTo>
                    <a:pt x="658" y="338"/>
                  </a:lnTo>
                  <a:lnTo>
                    <a:pt x="658" y="337"/>
                  </a:lnTo>
                  <a:lnTo>
                    <a:pt x="656" y="338"/>
                  </a:lnTo>
                  <a:lnTo>
                    <a:pt x="653" y="282"/>
                  </a:lnTo>
                  <a:lnTo>
                    <a:pt x="657" y="282"/>
                  </a:lnTo>
                  <a:lnTo>
                    <a:pt x="676" y="281"/>
                  </a:lnTo>
                  <a:lnTo>
                    <a:pt x="744" y="276"/>
                  </a:lnTo>
                  <a:lnTo>
                    <a:pt x="785" y="273"/>
                  </a:lnTo>
                  <a:lnTo>
                    <a:pt x="792" y="280"/>
                  </a:lnTo>
                  <a:lnTo>
                    <a:pt x="816" y="300"/>
                  </a:lnTo>
                  <a:lnTo>
                    <a:pt x="834" y="316"/>
                  </a:lnTo>
                  <a:lnTo>
                    <a:pt x="837" y="318"/>
                  </a:lnTo>
                  <a:lnTo>
                    <a:pt x="838" y="319"/>
                  </a:lnTo>
                  <a:lnTo>
                    <a:pt x="842" y="313"/>
                  </a:lnTo>
                  <a:lnTo>
                    <a:pt x="846" y="305"/>
                  </a:lnTo>
                  <a:lnTo>
                    <a:pt x="850" y="297"/>
                  </a:lnTo>
                  <a:lnTo>
                    <a:pt x="852" y="287"/>
                  </a:lnTo>
                  <a:lnTo>
                    <a:pt x="856" y="278"/>
                  </a:lnTo>
                  <a:lnTo>
                    <a:pt x="862" y="272"/>
                  </a:lnTo>
                  <a:lnTo>
                    <a:pt x="867" y="268"/>
                  </a:lnTo>
                  <a:lnTo>
                    <a:pt x="874" y="259"/>
                  </a:lnTo>
                  <a:lnTo>
                    <a:pt x="878" y="251"/>
                  </a:lnTo>
                  <a:lnTo>
                    <a:pt x="878" y="247"/>
                  </a:lnTo>
                  <a:lnTo>
                    <a:pt x="878" y="239"/>
                  </a:lnTo>
                  <a:lnTo>
                    <a:pt x="880" y="230"/>
                  </a:lnTo>
                  <a:lnTo>
                    <a:pt x="882" y="224"/>
                  </a:lnTo>
                  <a:lnTo>
                    <a:pt x="882" y="223"/>
                  </a:lnTo>
                  <a:lnTo>
                    <a:pt x="882" y="219"/>
                  </a:lnTo>
                  <a:lnTo>
                    <a:pt x="883" y="207"/>
                  </a:lnTo>
                  <a:lnTo>
                    <a:pt x="886" y="195"/>
                  </a:lnTo>
                  <a:lnTo>
                    <a:pt x="891" y="190"/>
                  </a:lnTo>
                  <a:lnTo>
                    <a:pt x="894" y="188"/>
                  </a:lnTo>
                  <a:lnTo>
                    <a:pt x="896" y="187"/>
                  </a:lnTo>
                  <a:lnTo>
                    <a:pt x="896" y="186"/>
                  </a:lnTo>
                  <a:lnTo>
                    <a:pt x="899" y="182"/>
                  </a:lnTo>
                  <a:lnTo>
                    <a:pt x="897" y="180"/>
                  </a:lnTo>
                  <a:lnTo>
                    <a:pt x="893" y="179"/>
                  </a:lnTo>
                  <a:lnTo>
                    <a:pt x="888" y="177"/>
                  </a:lnTo>
                  <a:lnTo>
                    <a:pt x="883" y="173"/>
                  </a:lnTo>
                  <a:lnTo>
                    <a:pt x="883" y="172"/>
                  </a:lnTo>
                  <a:lnTo>
                    <a:pt x="884" y="168"/>
                  </a:lnTo>
                  <a:lnTo>
                    <a:pt x="884" y="167"/>
                  </a:lnTo>
                  <a:lnTo>
                    <a:pt x="883" y="162"/>
                  </a:lnTo>
                  <a:lnTo>
                    <a:pt x="881" y="154"/>
                  </a:lnTo>
                  <a:lnTo>
                    <a:pt x="880" y="145"/>
                  </a:lnTo>
                  <a:lnTo>
                    <a:pt x="878" y="140"/>
                  </a:lnTo>
                  <a:lnTo>
                    <a:pt x="873" y="135"/>
                  </a:lnTo>
                  <a:lnTo>
                    <a:pt x="871" y="131"/>
                  </a:lnTo>
                  <a:lnTo>
                    <a:pt x="867" y="127"/>
                  </a:lnTo>
                  <a:lnTo>
                    <a:pt x="864" y="120"/>
                  </a:lnTo>
                  <a:lnTo>
                    <a:pt x="861" y="115"/>
                  </a:lnTo>
                  <a:lnTo>
                    <a:pt x="861" y="113"/>
                  </a:lnTo>
                  <a:lnTo>
                    <a:pt x="861" y="110"/>
                  </a:lnTo>
                  <a:lnTo>
                    <a:pt x="860" y="109"/>
                  </a:lnTo>
                  <a:lnTo>
                    <a:pt x="860" y="109"/>
                  </a:lnTo>
                  <a:lnTo>
                    <a:pt x="862" y="104"/>
                  </a:lnTo>
                  <a:lnTo>
                    <a:pt x="862" y="102"/>
                  </a:lnTo>
                  <a:lnTo>
                    <a:pt x="863" y="100"/>
                  </a:lnTo>
                  <a:lnTo>
                    <a:pt x="863" y="92"/>
                  </a:lnTo>
                  <a:lnTo>
                    <a:pt x="864" y="89"/>
                  </a:lnTo>
                  <a:lnTo>
                    <a:pt x="865" y="85"/>
                  </a:lnTo>
                  <a:lnTo>
                    <a:pt x="867" y="79"/>
                  </a:lnTo>
                  <a:lnTo>
                    <a:pt x="867" y="73"/>
                  </a:lnTo>
                  <a:lnTo>
                    <a:pt x="872" y="69"/>
                  </a:lnTo>
                  <a:lnTo>
                    <a:pt x="874" y="62"/>
                  </a:lnTo>
                  <a:lnTo>
                    <a:pt x="879" y="58"/>
                  </a:lnTo>
                  <a:lnTo>
                    <a:pt x="878" y="53"/>
                  </a:lnTo>
                  <a:lnTo>
                    <a:pt x="882" y="44"/>
                  </a:lnTo>
                  <a:lnTo>
                    <a:pt x="882" y="36"/>
                  </a:lnTo>
                  <a:lnTo>
                    <a:pt x="877" y="30"/>
                  </a:lnTo>
                  <a:lnTo>
                    <a:pt x="877" y="29"/>
                  </a:lnTo>
                  <a:lnTo>
                    <a:pt x="875" y="29"/>
                  </a:lnTo>
                  <a:lnTo>
                    <a:pt x="874" y="29"/>
                  </a:lnTo>
                  <a:lnTo>
                    <a:pt x="868" y="27"/>
                  </a:lnTo>
                  <a:lnTo>
                    <a:pt x="865" y="22"/>
                  </a:lnTo>
                  <a:lnTo>
                    <a:pt x="862" y="22"/>
                  </a:lnTo>
                  <a:lnTo>
                    <a:pt x="859" y="22"/>
                  </a:lnTo>
                  <a:lnTo>
                    <a:pt x="859" y="22"/>
                  </a:lnTo>
                  <a:lnTo>
                    <a:pt x="857" y="22"/>
                  </a:lnTo>
                  <a:lnTo>
                    <a:pt x="856" y="24"/>
                  </a:lnTo>
                  <a:lnTo>
                    <a:pt x="853" y="27"/>
                  </a:lnTo>
                  <a:lnTo>
                    <a:pt x="851" y="29"/>
                  </a:lnTo>
                  <a:lnTo>
                    <a:pt x="850" y="30"/>
                  </a:lnTo>
                  <a:lnTo>
                    <a:pt x="847" y="29"/>
                  </a:lnTo>
                  <a:lnTo>
                    <a:pt x="847" y="21"/>
                  </a:lnTo>
                  <a:lnTo>
                    <a:pt x="846" y="21"/>
                  </a:lnTo>
                  <a:lnTo>
                    <a:pt x="844" y="21"/>
                  </a:lnTo>
                  <a:lnTo>
                    <a:pt x="838" y="29"/>
                  </a:lnTo>
                  <a:lnTo>
                    <a:pt x="836" y="30"/>
                  </a:lnTo>
                  <a:lnTo>
                    <a:pt x="830" y="36"/>
                  </a:lnTo>
                  <a:lnTo>
                    <a:pt x="830" y="36"/>
                  </a:lnTo>
                  <a:lnTo>
                    <a:pt x="828" y="38"/>
                  </a:lnTo>
                  <a:lnTo>
                    <a:pt x="828" y="38"/>
                  </a:lnTo>
                  <a:lnTo>
                    <a:pt x="816" y="40"/>
                  </a:lnTo>
                  <a:lnTo>
                    <a:pt x="816" y="40"/>
                  </a:lnTo>
                  <a:lnTo>
                    <a:pt x="809" y="40"/>
                  </a:lnTo>
                  <a:lnTo>
                    <a:pt x="801" y="39"/>
                  </a:lnTo>
                  <a:lnTo>
                    <a:pt x="797" y="33"/>
                  </a:lnTo>
                  <a:lnTo>
                    <a:pt x="796" y="32"/>
                  </a:lnTo>
                  <a:lnTo>
                    <a:pt x="795" y="29"/>
                  </a:lnTo>
                  <a:lnTo>
                    <a:pt x="794" y="21"/>
                  </a:lnTo>
                  <a:lnTo>
                    <a:pt x="789" y="10"/>
                  </a:lnTo>
                  <a:lnTo>
                    <a:pt x="787" y="5"/>
                  </a:lnTo>
                  <a:lnTo>
                    <a:pt x="779" y="0"/>
                  </a:lnTo>
                  <a:lnTo>
                    <a:pt x="771" y="2"/>
                  </a:lnTo>
                  <a:lnTo>
                    <a:pt x="768" y="2"/>
                  </a:lnTo>
                  <a:lnTo>
                    <a:pt x="767" y="2"/>
                  </a:lnTo>
                  <a:lnTo>
                    <a:pt x="763" y="2"/>
                  </a:lnTo>
                  <a:lnTo>
                    <a:pt x="760" y="2"/>
                  </a:lnTo>
                  <a:lnTo>
                    <a:pt x="759" y="2"/>
                  </a:lnTo>
                  <a:lnTo>
                    <a:pt x="757" y="2"/>
                  </a:lnTo>
                  <a:lnTo>
                    <a:pt x="753" y="3"/>
                  </a:lnTo>
                  <a:lnTo>
                    <a:pt x="749" y="5"/>
                  </a:lnTo>
                  <a:lnTo>
                    <a:pt x="746" y="6"/>
                  </a:lnTo>
                  <a:lnTo>
                    <a:pt x="744" y="6"/>
                  </a:lnTo>
                  <a:lnTo>
                    <a:pt x="743" y="7"/>
                  </a:lnTo>
                  <a:lnTo>
                    <a:pt x="744" y="9"/>
                  </a:lnTo>
                  <a:lnTo>
                    <a:pt x="742" y="12"/>
                  </a:lnTo>
                  <a:lnTo>
                    <a:pt x="739" y="12"/>
                  </a:lnTo>
                  <a:lnTo>
                    <a:pt x="738" y="13"/>
                  </a:lnTo>
                  <a:lnTo>
                    <a:pt x="738" y="16"/>
                  </a:lnTo>
                  <a:lnTo>
                    <a:pt x="737" y="17"/>
                  </a:lnTo>
                  <a:lnTo>
                    <a:pt x="738" y="16"/>
                  </a:lnTo>
                  <a:lnTo>
                    <a:pt x="736" y="16"/>
                  </a:lnTo>
                  <a:lnTo>
                    <a:pt x="734" y="15"/>
                  </a:lnTo>
                  <a:lnTo>
                    <a:pt x="731" y="15"/>
                  </a:lnTo>
                  <a:lnTo>
                    <a:pt x="729" y="16"/>
                  </a:lnTo>
                  <a:lnTo>
                    <a:pt x="729" y="20"/>
                  </a:lnTo>
                  <a:lnTo>
                    <a:pt x="731" y="24"/>
                  </a:lnTo>
                  <a:lnTo>
                    <a:pt x="730" y="28"/>
                  </a:lnTo>
                  <a:lnTo>
                    <a:pt x="728" y="31"/>
                  </a:lnTo>
                  <a:lnTo>
                    <a:pt x="728" y="34"/>
                  </a:lnTo>
                  <a:lnTo>
                    <a:pt x="729" y="38"/>
                  </a:lnTo>
                  <a:lnTo>
                    <a:pt x="729" y="41"/>
                  </a:lnTo>
                  <a:lnTo>
                    <a:pt x="726" y="41"/>
                  </a:lnTo>
                  <a:lnTo>
                    <a:pt x="724" y="42"/>
                  </a:lnTo>
                  <a:lnTo>
                    <a:pt x="723" y="43"/>
                  </a:lnTo>
                  <a:lnTo>
                    <a:pt x="721" y="46"/>
                  </a:lnTo>
                  <a:lnTo>
                    <a:pt x="720" y="48"/>
                  </a:lnTo>
                  <a:lnTo>
                    <a:pt x="720" y="51"/>
                  </a:lnTo>
                  <a:lnTo>
                    <a:pt x="719" y="53"/>
                  </a:lnTo>
                  <a:lnTo>
                    <a:pt x="718" y="55"/>
                  </a:lnTo>
                  <a:lnTo>
                    <a:pt x="716" y="57"/>
                  </a:lnTo>
                  <a:lnTo>
                    <a:pt x="716" y="58"/>
                  </a:lnTo>
                  <a:lnTo>
                    <a:pt x="715" y="61"/>
                  </a:lnTo>
                  <a:lnTo>
                    <a:pt x="714" y="62"/>
                  </a:lnTo>
                  <a:lnTo>
                    <a:pt x="712" y="62"/>
                  </a:lnTo>
                  <a:lnTo>
                    <a:pt x="709" y="63"/>
                  </a:lnTo>
                  <a:lnTo>
                    <a:pt x="707" y="63"/>
                  </a:lnTo>
                  <a:lnTo>
                    <a:pt x="705" y="61"/>
                  </a:lnTo>
                  <a:lnTo>
                    <a:pt x="704" y="60"/>
                  </a:lnTo>
                  <a:lnTo>
                    <a:pt x="702" y="59"/>
                  </a:lnTo>
                  <a:lnTo>
                    <a:pt x="699" y="60"/>
                  </a:lnTo>
                  <a:lnTo>
                    <a:pt x="697" y="59"/>
                  </a:lnTo>
                  <a:lnTo>
                    <a:pt x="695" y="58"/>
                  </a:lnTo>
                  <a:lnTo>
                    <a:pt x="694" y="59"/>
                  </a:lnTo>
                  <a:lnTo>
                    <a:pt x="688" y="55"/>
                  </a:lnTo>
                  <a:lnTo>
                    <a:pt x="688" y="54"/>
                  </a:lnTo>
                  <a:lnTo>
                    <a:pt x="686" y="54"/>
                  </a:lnTo>
                  <a:lnTo>
                    <a:pt x="684" y="57"/>
                  </a:lnTo>
                  <a:lnTo>
                    <a:pt x="684" y="61"/>
                  </a:lnTo>
                  <a:lnTo>
                    <a:pt x="682" y="63"/>
                  </a:lnTo>
                  <a:lnTo>
                    <a:pt x="682" y="65"/>
                  </a:lnTo>
                  <a:lnTo>
                    <a:pt x="681" y="67"/>
                  </a:lnTo>
                  <a:lnTo>
                    <a:pt x="677" y="67"/>
                  </a:lnTo>
                  <a:lnTo>
                    <a:pt x="674" y="67"/>
                  </a:lnTo>
                  <a:lnTo>
                    <a:pt x="672" y="68"/>
                  </a:lnTo>
                  <a:lnTo>
                    <a:pt x="670" y="70"/>
                  </a:lnTo>
                  <a:lnTo>
                    <a:pt x="666" y="70"/>
                  </a:lnTo>
                  <a:lnTo>
                    <a:pt x="663" y="70"/>
                  </a:lnTo>
                  <a:lnTo>
                    <a:pt x="660" y="71"/>
                  </a:lnTo>
                  <a:lnTo>
                    <a:pt x="659" y="72"/>
                  </a:lnTo>
                  <a:lnTo>
                    <a:pt x="659" y="74"/>
                  </a:lnTo>
                  <a:lnTo>
                    <a:pt x="657" y="76"/>
                  </a:lnTo>
                  <a:lnTo>
                    <a:pt x="654" y="76"/>
                  </a:lnTo>
                  <a:lnTo>
                    <a:pt x="649" y="76"/>
                  </a:lnTo>
                  <a:lnTo>
                    <a:pt x="648" y="76"/>
                  </a:lnTo>
                  <a:lnTo>
                    <a:pt x="646" y="80"/>
                  </a:lnTo>
                  <a:lnTo>
                    <a:pt x="647" y="82"/>
                  </a:lnTo>
                  <a:lnTo>
                    <a:pt x="647" y="82"/>
                  </a:lnTo>
                  <a:lnTo>
                    <a:pt x="647" y="83"/>
                  </a:lnTo>
                  <a:lnTo>
                    <a:pt x="647" y="86"/>
                  </a:lnTo>
                  <a:lnTo>
                    <a:pt x="646" y="89"/>
                  </a:lnTo>
                  <a:lnTo>
                    <a:pt x="646" y="91"/>
                  </a:lnTo>
                  <a:lnTo>
                    <a:pt x="646" y="91"/>
                  </a:lnTo>
                  <a:lnTo>
                    <a:pt x="644" y="91"/>
                  </a:lnTo>
                  <a:lnTo>
                    <a:pt x="641" y="90"/>
                  </a:lnTo>
                  <a:lnTo>
                    <a:pt x="638" y="90"/>
                  </a:lnTo>
                  <a:lnTo>
                    <a:pt x="636" y="90"/>
                  </a:lnTo>
                  <a:lnTo>
                    <a:pt x="634" y="91"/>
                  </a:lnTo>
                  <a:lnTo>
                    <a:pt x="630" y="91"/>
                  </a:lnTo>
                  <a:lnTo>
                    <a:pt x="627" y="92"/>
                  </a:lnTo>
                  <a:lnTo>
                    <a:pt x="627" y="92"/>
                  </a:lnTo>
                  <a:lnTo>
                    <a:pt x="624" y="90"/>
                  </a:lnTo>
                  <a:lnTo>
                    <a:pt x="623" y="91"/>
                  </a:lnTo>
                  <a:lnTo>
                    <a:pt x="623" y="90"/>
                  </a:lnTo>
                  <a:lnTo>
                    <a:pt x="620" y="90"/>
                  </a:lnTo>
                  <a:lnTo>
                    <a:pt x="617" y="91"/>
                  </a:lnTo>
                  <a:lnTo>
                    <a:pt x="616" y="94"/>
                  </a:lnTo>
                  <a:lnTo>
                    <a:pt x="615" y="96"/>
                  </a:lnTo>
                  <a:lnTo>
                    <a:pt x="614" y="97"/>
                  </a:lnTo>
                  <a:lnTo>
                    <a:pt x="614" y="97"/>
                  </a:lnTo>
                  <a:lnTo>
                    <a:pt x="611" y="97"/>
                  </a:lnTo>
                  <a:lnTo>
                    <a:pt x="609" y="98"/>
                  </a:lnTo>
                  <a:lnTo>
                    <a:pt x="606" y="101"/>
                  </a:lnTo>
                  <a:lnTo>
                    <a:pt x="603" y="103"/>
                  </a:lnTo>
                  <a:lnTo>
                    <a:pt x="596" y="109"/>
                  </a:lnTo>
                  <a:lnTo>
                    <a:pt x="596" y="109"/>
                  </a:lnTo>
                  <a:lnTo>
                    <a:pt x="596" y="117"/>
                  </a:lnTo>
                  <a:lnTo>
                    <a:pt x="596" y="121"/>
                  </a:lnTo>
                  <a:lnTo>
                    <a:pt x="596" y="122"/>
                  </a:lnTo>
                  <a:lnTo>
                    <a:pt x="593" y="125"/>
                  </a:lnTo>
                  <a:lnTo>
                    <a:pt x="587" y="128"/>
                  </a:lnTo>
                  <a:lnTo>
                    <a:pt x="585" y="125"/>
                  </a:lnTo>
                  <a:lnTo>
                    <a:pt x="581" y="121"/>
                  </a:lnTo>
                  <a:lnTo>
                    <a:pt x="580" y="115"/>
                  </a:lnTo>
                  <a:lnTo>
                    <a:pt x="578" y="114"/>
                  </a:lnTo>
                  <a:lnTo>
                    <a:pt x="571" y="111"/>
                  </a:lnTo>
                  <a:lnTo>
                    <a:pt x="570" y="111"/>
                  </a:lnTo>
                  <a:lnTo>
                    <a:pt x="570" y="111"/>
                  </a:lnTo>
                  <a:lnTo>
                    <a:pt x="560" y="113"/>
                  </a:lnTo>
                  <a:lnTo>
                    <a:pt x="552" y="112"/>
                  </a:lnTo>
                  <a:lnTo>
                    <a:pt x="548" y="109"/>
                  </a:lnTo>
                  <a:lnTo>
                    <a:pt x="546" y="105"/>
                  </a:lnTo>
                  <a:lnTo>
                    <a:pt x="545" y="103"/>
                  </a:lnTo>
                  <a:lnTo>
                    <a:pt x="542" y="100"/>
                  </a:lnTo>
                  <a:lnTo>
                    <a:pt x="541" y="92"/>
                  </a:lnTo>
                  <a:lnTo>
                    <a:pt x="538" y="91"/>
                  </a:lnTo>
                  <a:lnTo>
                    <a:pt x="539" y="88"/>
                  </a:lnTo>
                  <a:lnTo>
                    <a:pt x="536" y="88"/>
                  </a:lnTo>
                  <a:lnTo>
                    <a:pt x="534" y="85"/>
                  </a:lnTo>
                  <a:lnTo>
                    <a:pt x="531" y="86"/>
                  </a:lnTo>
                  <a:lnTo>
                    <a:pt x="529" y="87"/>
                  </a:lnTo>
                  <a:lnTo>
                    <a:pt x="527" y="86"/>
                  </a:lnTo>
                  <a:lnTo>
                    <a:pt x="525" y="84"/>
                  </a:lnTo>
                  <a:lnTo>
                    <a:pt x="521" y="85"/>
                  </a:lnTo>
                  <a:lnTo>
                    <a:pt x="520" y="83"/>
                  </a:lnTo>
                  <a:lnTo>
                    <a:pt x="517" y="82"/>
                  </a:lnTo>
                  <a:lnTo>
                    <a:pt x="515" y="81"/>
                  </a:lnTo>
                  <a:lnTo>
                    <a:pt x="515" y="80"/>
                  </a:lnTo>
                  <a:lnTo>
                    <a:pt x="514" y="78"/>
                  </a:lnTo>
                  <a:lnTo>
                    <a:pt x="511" y="76"/>
                  </a:lnTo>
                  <a:lnTo>
                    <a:pt x="508" y="76"/>
                  </a:lnTo>
                  <a:lnTo>
                    <a:pt x="506" y="75"/>
                  </a:lnTo>
                  <a:lnTo>
                    <a:pt x="505" y="75"/>
                  </a:lnTo>
                  <a:lnTo>
                    <a:pt x="502" y="78"/>
                  </a:lnTo>
                  <a:lnTo>
                    <a:pt x="500" y="80"/>
                  </a:lnTo>
                  <a:lnTo>
                    <a:pt x="497" y="80"/>
                  </a:lnTo>
                  <a:lnTo>
                    <a:pt x="495" y="78"/>
                  </a:lnTo>
                  <a:lnTo>
                    <a:pt x="492" y="76"/>
                  </a:lnTo>
                  <a:lnTo>
                    <a:pt x="488" y="75"/>
                  </a:lnTo>
                  <a:lnTo>
                    <a:pt x="488" y="70"/>
                  </a:lnTo>
                  <a:lnTo>
                    <a:pt x="486" y="69"/>
                  </a:lnTo>
                  <a:lnTo>
                    <a:pt x="484" y="68"/>
                  </a:lnTo>
                  <a:lnTo>
                    <a:pt x="475" y="73"/>
                  </a:lnTo>
                  <a:lnTo>
                    <a:pt x="463" y="73"/>
                  </a:lnTo>
                  <a:lnTo>
                    <a:pt x="457" y="76"/>
                  </a:lnTo>
                  <a:lnTo>
                    <a:pt x="456" y="72"/>
                  </a:lnTo>
                  <a:lnTo>
                    <a:pt x="455" y="68"/>
                  </a:lnTo>
                  <a:lnTo>
                    <a:pt x="454" y="67"/>
                  </a:lnTo>
                  <a:lnTo>
                    <a:pt x="447" y="64"/>
                  </a:lnTo>
                  <a:lnTo>
                    <a:pt x="446" y="63"/>
                  </a:lnTo>
                  <a:lnTo>
                    <a:pt x="445" y="63"/>
                  </a:lnTo>
                  <a:lnTo>
                    <a:pt x="443" y="62"/>
                  </a:lnTo>
                  <a:lnTo>
                    <a:pt x="438" y="61"/>
                  </a:lnTo>
                  <a:lnTo>
                    <a:pt x="435" y="61"/>
                  </a:lnTo>
                  <a:lnTo>
                    <a:pt x="433" y="61"/>
                  </a:lnTo>
                  <a:lnTo>
                    <a:pt x="430" y="62"/>
                  </a:lnTo>
                  <a:lnTo>
                    <a:pt x="429" y="60"/>
                  </a:lnTo>
                  <a:lnTo>
                    <a:pt x="427" y="60"/>
                  </a:lnTo>
                  <a:lnTo>
                    <a:pt x="425" y="61"/>
                  </a:lnTo>
                  <a:lnTo>
                    <a:pt x="423" y="60"/>
                  </a:lnTo>
                  <a:lnTo>
                    <a:pt x="420" y="61"/>
                  </a:lnTo>
                  <a:lnTo>
                    <a:pt x="417" y="62"/>
                  </a:lnTo>
                  <a:lnTo>
                    <a:pt x="415" y="61"/>
                  </a:lnTo>
                  <a:lnTo>
                    <a:pt x="413" y="61"/>
                  </a:lnTo>
                  <a:lnTo>
                    <a:pt x="412" y="61"/>
                  </a:lnTo>
                  <a:lnTo>
                    <a:pt x="409" y="58"/>
                  </a:lnTo>
                  <a:lnTo>
                    <a:pt x="407" y="55"/>
                  </a:lnTo>
                  <a:lnTo>
                    <a:pt x="407" y="55"/>
                  </a:lnTo>
                  <a:lnTo>
                    <a:pt x="405" y="53"/>
                  </a:lnTo>
                  <a:lnTo>
                    <a:pt x="400" y="48"/>
                  </a:lnTo>
                  <a:lnTo>
                    <a:pt x="399" y="46"/>
                  </a:lnTo>
                  <a:lnTo>
                    <a:pt x="398" y="44"/>
                  </a:lnTo>
                  <a:lnTo>
                    <a:pt x="398" y="44"/>
                  </a:lnTo>
                  <a:lnTo>
                    <a:pt x="396" y="41"/>
                  </a:lnTo>
                  <a:lnTo>
                    <a:pt x="393" y="35"/>
                  </a:lnTo>
                  <a:lnTo>
                    <a:pt x="392" y="33"/>
                  </a:lnTo>
                  <a:lnTo>
                    <a:pt x="390" y="29"/>
                  </a:lnTo>
                  <a:lnTo>
                    <a:pt x="390" y="29"/>
                  </a:lnTo>
                  <a:lnTo>
                    <a:pt x="389" y="26"/>
                  </a:lnTo>
                  <a:lnTo>
                    <a:pt x="388" y="22"/>
                  </a:lnTo>
                  <a:lnTo>
                    <a:pt x="381" y="17"/>
                  </a:lnTo>
                  <a:lnTo>
                    <a:pt x="373" y="10"/>
                  </a:lnTo>
                  <a:lnTo>
                    <a:pt x="364" y="11"/>
                  </a:lnTo>
                  <a:lnTo>
                    <a:pt x="359" y="11"/>
                  </a:lnTo>
                  <a:lnTo>
                    <a:pt x="358" y="11"/>
                  </a:lnTo>
                  <a:lnTo>
                    <a:pt x="355" y="10"/>
                  </a:lnTo>
                  <a:lnTo>
                    <a:pt x="354" y="7"/>
                  </a:lnTo>
                  <a:lnTo>
                    <a:pt x="354" y="8"/>
                  </a:lnTo>
                  <a:lnTo>
                    <a:pt x="352" y="11"/>
                  </a:lnTo>
                  <a:lnTo>
                    <a:pt x="351" y="13"/>
                  </a:lnTo>
                  <a:lnTo>
                    <a:pt x="350" y="15"/>
                  </a:lnTo>
                  <a:lnTo>
                    <a:pt x="350" y="24"/>
                  </a:lnTo>
                  <a:lnTo>
                    <a:pt x="349" y="29"/>
                  </a:lnTo>
                  <a:lnTo>
                    <a:pt x="348" y="39"/>
                  </a:lnTo>
                  <a:lnTo>
                    <a:pt x="348" y="41"/>
                  </a:lnTo>
                  <a:lnTo>
                    <a:pt x="347" y="54"/>
                  </a:lnTo>
                  <a:lnTo>
                    <a:pt x="324" y="54"/>
                  </a:lnTo>
                  <a:lnTo>
                    <a:pt x="318" y="67"/>
                  </a:lnTo>
                  <a:lnTo>
                    <a:pt x="319" y="68"/>
                  </a:lnTo>
                  <a:lnTo>
                    <a:pt x="327" y="71"/>
                  </a:lnTo>
                  <a:lnTo>
                    <a:pt x="325" y="74"/>
                  </a:lnTo>
                  <a:lnTo>
                    <a:pt x="324" y="75"/>
                  </a:lnTo>
                  <a:lnTo>
                    <a:pt x="325" y="77"/>
                  </a:lnTo>
                  <a:lnTo>
                    <a:pt x="338" y="81"/>
                  </a:lnTo>
                  <a:lnTo>
                    <a:pt x="339" y="81"/>
                  </a:lnTo>
                  <a:lnTo>
                    <a:pt x="341" y="79"/>
                  </a:lnTo>
                  <a:lnTo>
                    <a:pt x="342" y="77"/>
                  </a:lnTo>
                  <a:lnTo>
                    <a:pt x="342" y="75"/>
                  </a:lnTo>
                  <a:lnTo>
                    <a:pt x="344" y="80"/>
                  </a:lnTo>
                  <a:lnTo>
                    <a:pt x="352" y="88"/>
                  </a:lnTo>
                  <a:lnTo>
                    <a:pt x="358" y="96"/>
                  </a:lnTo>
                  <a:lnTo>
                    <a:pt x="364" y="103"/>
                  </a:lnTo>
                  <a:lnTo>
                    <a:pt x="370" y="109"/>
                  </a:lnTo>
                  <a:lnTo>
                    <a:pt x="377" y="112"/>
                  </a:lnTo>
                  <a:lnTo>
                    <a:pt x="384" y="116"/>
                  </a:lnTo>
                  <a:lnTo>
                    <a:pt x="392" y="121"/>
                  </a:lnTo>
                  <a:lnTo>
                    <a:pt x="398" y="126"/>
                  </a:lnTo>
                  <a:lnTo>
                    <a:pt x="396" y="129"/>
                  </a:lnTo>
                  <a:lnTo>
                    <a:pt x="398" y="131"/>
                  </a:lnTo>
                  <a:lnTo>
                    <a:pt x="401" y="133"/>
                  </a:lnTo>
                  <a:lnTo>
                    <a:pt x="404" y="145"/>
                  </a:lnTo>
                  <a:lnTo>
                    <a:pt x="408" y="158"/>
                  </a:lnTo>
                  <a:lnTo>
                    <a:pt x="408" y="159"/>
                  </a:lnTo>
                  <a:lnTo>
                    <a:pt x="408" y="160"/>
                  </a:lnTo>
                  <a:lnTo>
                    <a:pt x="415" y="165"/>
                  </a:lnTo>
                  <a:lnTo>
                    <a:pt x="417" y="169"/>
                  </a:lnTo>
                  <a:lnTo>
                    <a:pt x="420" y="168"/>
                  </a:lnTo>
                  <a:lnTo>
                    <a:pt x="421" y="170"/>
                  </a:lnTo>
                  <a:lnTo>
                    <a:pt x="424" y="172"/>
                  </a:lnTo>
                  <a:lnTo>
                    <a:pt x="424" y="179"/>
                  </a:lnTo>
                  <a:lnTo>
                    <a:pt x="425" y="183"/>
                  </a:lnTo>
                  <a:lnTo>
                    <a:pt x="427" y="186"/>
                  </a:lnTo>
                  <a:lnTo>
                    <a:pt x="428" y="188"/>
                  </a:lnTo>
                  <a:lnTo>
                    <a:pt x="439" y="190"/>
                  </a:lnTo>
                  <a:lnTo>
                    <a:pt x="437" y="194"/>
                  </a:lnTo>
                  <a:lnTo>
                    <a:pt x="444" y="196"/>
                  </a:lnTo>
                  <a:lnTo>
                    <a:pt x="455" y="202"/>
                  </a:lnTo>
                  <a:lnTo>
                    <a:pt x="467" y="211"/>
                  </a:lnTo>
                  <a:lnTo>
                    <a:pt x="478" y="216"/>
                  </a:lnTo>
                  <a:lnTo>
                    <a:pt x="483" y="224"/>
                  </a:lnTo>
                  <a:lnTo>
                    <a:pt x="488" y="231"/>
                  </a:lnTo>
                  <a:lnTo>
                    <a:pt x="491" y="234"/>
                  </a:lnTo>
                  <a:lnTo>
                    <a:pt x="491" y="234"/>
                  </a:lnTo>
                  <a:lnTo>
                    <a:pt x="486" y="241"/>
                  </a:lnTo>
                  <a:lnTo>
                    <a:pt x="475" y="249"/>
                  </a:lnTo>
                  <a:lnTo>
                    <a:pt x="463" y="258"/>
                  </a:lnTo>
                  <a:lnTo>
                    <a:pt x="455" y="268"/>
                  </a:lnTo>
                  <a:lnTo>
                    <a:pt x="448" y="282"/>
                  </a:lnTo>
                  <a:lnTo>
                    <a:pt x="439" y="292"/>
                  </a:lnTo>
                  <a:lnTo>
                    <a:pt x="435" y="296"/>
                  </a:lnTo>
                  <a:lnTo>
                    <a:pt x="430" y="302"/>
                  </a:lnTo>
                  <a:lnTo>
                    <a:pt x="423" y="311"/>
                  </a:lnTo>
                  <a:lnTo>
                    <a:pt x="422" y="310"/>
                  </a:lnTo>
                  <a:lnTo>
                    <a:pt x="417" y="305"/>
                  </a:lnTo>
                  <a:lnTo>
                    <a:pt x="415" y="304"/>
                  </a:lnTo>
                  <a:lnTo>
                    <a:pt x="407" y="297"/>
                  </a:lnTo>
                  <a:lnTo>
                    <a:pt x="403" y="292"/>
                  </a:lnTo>
                  <a:lnTo>
                    <a:pt x="398" y="287"/>
                  </a:lnTo>
                  <a:lnTo>
                    <a:pt x="393" y="280"/>
                  </a:lnTo>
                  <a:lnTo>
                    <a:pt x="392" y="280"/>
                  </a:lnTo>
                  <a:lnTo>
                    <a:pt x="384" y="274"/>
                  </a:lnTo>
                  <a:lnTo>
                    <a:pt x="380" y="271"/>
                  </a:lnTo>
                  <a:lnTo>
                    <a:pt x="377" y="270"/>
                  </a:lnTo>
                  <a:lnTo>
                    <a:pt x="366" y="268"/>
                  </a:lnTo>
                  <a:lnTo>
                    <a:pt x="356" y="268"/>
                  </a:lnTo>
                  <a:lnTo>
                    <a:pt x="346" y="271"/>
                  </a:lnTo>
                  <a:lnTo>
                    <a:pt x="338" y="276"/>
                  </a:lnTo>
                  <a:lnTo>
                    <a:pt x="332" y="276"/>
                  </a:lnTo>
                  <a:lnTo>
                    <a:pt x="329" y="276"/>
                  </a:lnTo>
                  <a:lnTo>
                    <a:pt x="326" y="276"/>
                  </a:lnTo>
                  <a:lnTo>
                    <a:pt x="322" y="273"/>
                  </a:lnTo>
                  <a:lnTo>
                    <a:pt x="317" y="273"/>
                  </a:lnTo>
                  <a:lnTo>
                    <a:pt x="310" y="275"/>
                  </a:lnTo>
                  <a:lnTo>
                    <a:pt x="304" y="276"/>
                  </a:lnTo>
                  <a:lnTo>
                    <a:pt x="300" y="279"/>
                  </a:lnTo>
                  <a:lnTo>
                    <a:pt x="295" y="283"/>
                  </a:lnTo>
                  <a:lnTo>
                    <a:pt x="289" y="287"/>
                  </a:lnTo>
                  <a:lnTo>
                    <a:pt x="283" y="291"/>
                  </a:lnTo>
                  <a:lnTo>
                    <a:pt x="282" y="296"/>
                  </a:lnTo>
                  <a:lnTo>
                    <a:pt x="281" y="300"/>
                  </a:lnTo>
                  <a:lnTo>
                    <a:pt x="276" y="303"/>
                  </a:lnTo>
                  <a:lnTo>
                    <a:pt x="273" y="303"/>
                  </a:lnTo>
                  <a:lnTo>
                    <a:pt x="270" y="308"/>
                  </a:lnTo>
                  <a:lnTo>
                    <a:pt x="270" y="311"/>
                  </a:lnTo>
                  <a:lnTo>
                    <a:pt x="270" y="312"/>
                  </a:lnTo>
                  <a:lnTo>
                    <a:pt x="272" y="318"/>
                  </a:lnTo>
                  <a:lnTo>
                    <a:pt x="272" y="318"/>
                  </a:lnTo>
                  <a:lnTo>
                    <a:pt x="273" y="321"/>
                  </a:lnTo>
                  <a:lnTo>
                    <a:pt x="278" y="329"/>
                  </a:lnTo>
                  <a:lnTo>
                    <a:pt x="279" y="333"/>
                  </a:lnTo>
                  <a:lnTo>
                    <a:pt x="280" y="338"/>
                  </a:lnTo>
                  <a:lnTo>
                    <a:pt x="278" y="346"/>
                  </a:lnTo>
                  <a:lnTo>
                    <a:pt x="278" y="356"/>
                  </a:lnTo>
                  <a:lnTo>
                    <a:pt x="271" y="363"/>
                  </a:lnTo>
                  <a:lnTo>
                    <a:pt x="267" y="369"/>
                  </a:lnTo>
                  <a:lnTo>
                    <a:pt x="261" y="377"/>
                  </a:lnTo>
                  <a:lnTo>
                    <a:pt x="254" y="383"/>
                  </a:lnTo>
                  <a:lnTo>
                    <a:pt x="254" y="386"/>
                  </a:lnTo>
                  <a:lnTo>
                    <a:pt x="254" y="387"/>
                  </a:lnTo>
                  <a:lnTo>
                    <a:pt x="254" y="387"/>
                  </a:lnTo>
                  <a:lnTo>
                    <a:pt x="255" y="392"/>
                  </a:lnTo>
                  <a:lnTo>
                    <a:pt x="250" y="394"/>
                  </a:lnTo>
                  <a:lnTo>
                    <a:pt x="250" y="394"/>
                  </a:lnTo>
                  <a:lnTo>
                    <a:pt x="251" y="399"/>
                  </a:lnTo>
                  <a:lnTo>
                    <a:pt x="251" y="402"/>
                  </a:lnTo>
                  <a:lnTo>
                    <a:pt x="249" y="405"/>
                  </a:lnTo>
                  <a:lnTo>
                    <a:pt x="249" y="405"/>
                  </a:lnTo>
                  <a:lnTo>
                    <a:pt x="245" y="408"/>
                  </a:lnTo>
                  <a:lnTo>
                    <a:pt x="240" y="408"/>
                  </a:lnTo>
                  <a:lnTo>
                    <a:pt x="238" y="408"/>
                  </a:lnTo>
                  <a:lnTo>
                    <a:pt x="234" y="413"/>
                  </a:lnTo>
                  <a:lnTo>
                    <a:pt x="228" y="414"/>
                  </a:lnTo>
                  <a:lnTo>
                    <a:pt x="225" y="413"/>
                  </a:lnTo>
                  <a:lnTo>
                    <a:pt x="220" y="418"/>
                  </a:lnTo>
                  <a:lnTo>
                    <a:pt x="218" y="422"/>
                  </a:lnTo>
                  <a:lnTo>
                    <a:pt x="217" y="427"/>
                  </a:lnTo>
                  <a:lnTo>
                    <a:pt x="215" y="428"/>
                  </a:lnTo>
                  <a:lnTo>
                    <a:pt x="208" y="428"/>
                  </a:lnTo>
                  <a:lnTo>
                    <a:pt x="206" y="432"/>
                  </a:lnTo>
                  <a:lnTo>
                    <a:pt x="208" y="437"/>
                  </a:lnTo>
                  <a:lnTo>
                    <a:pt x="204" y="440"/>
                  </a:lnTo>
                  <a:lnTo>
                    <a:pt x="202" y="440"/>
                  </a:lnTo>
                  <a:lnTo>
                    <a:pt x="203" y="441"/>
                  </a:lnTo>
                  <a:lnTo>
                    <a:pt x="205" y="443"/>
                  </a:lnTo>
                  <a:lnTo>
                    <a:pt x="205" y="443"/>
                  </a:lnTo>
                  <a:lnTo>
                    <a:pt x="205" y="445"/>
                  </a:lnTo>
                  <a:lnTo>
                    <a:pt x="206" y="446"/>
                  </a:lnTo>
                  <a:lnTo>
                    <a:pt x="206" y="447"/>
                  </a:lnTo>
                  <a:lnTo>
                    <a:pt x="205" y="449"/>
                  </a:lnTo>
                  <a:lnTo>
                    <a:pt x="205" y="456"/>
                  </a:lnTo>
                  <a:lnTo>
                    <a:pt x="203" y="456"/>
                  </a:lnTo>
                  <a:lnTo>
                    <a:pt x="195" y="458"/>
                  </a:lnTo>
                  <a:lnTo>
                    <a:pt x="191" y="461"/>
                  </a:lnTo>
                  <a:lnTo>
                    <a:pt x="188" y="463"/>
                  </a:lnTo>
                  <a:lnTo>
                    <a:pt x="186" y="465"/>
                  </a:lnTo>
                  <a:lnTo>
                    <a:pt x="185" y="466"/>
                  </a:lnTo>
                  <a:lnTo>
                    <a:pt x="183" y="467"/>
                  </a:lnTo>
                  <a:lnTo>
                    <a:pt x="181" y="470"/>
                  </a:lnTo>
                  <a:lnTo>
                    <a:pt x="179" y="473"/>
                  </a:lnTo>
                  <a:lnTo>
                    <a:pt x="179" y="474"/>
                  </a:lnTo>
                  <a:lnTo>
                    <a:pt x="178" y="476"/>
                  </a:lnTo>
                  <a:lnTo>
                    <a:pt x="177" y="481"/>
                  </a:lnTo>
                  <a:lnTo>
                    <a:pt x="166" y="479"/>
                  </a:lnTo>
                  <a:lnTo>
                    <a:pt x="143" y="474"/>
                  </a:lnTo>
                  <a:lnTo>
                    <a:pt x="141" y="473"/>
                  </a:lnTo>
                  <a:lnTo>
                    <a:pt x="134" y="471"/>
                  </a:lnTo>
                  <a:lnTo>
                    <a:pt x="114" y="478"/>
                  </a:lnTo>
                  <a:lnTo>
                    <a:pt x="112" y="473"/>
                  </a:lnTo>
                  <a:lnTo>
                    <a:pt x="108" y="463"/>
                  </a:lnTo>
                  <a:lnTo>
                    <a:pt x="105" y="463"/>
                  </a:lnTo>
                  <a:lnTo>
                    <a:pt x="104" y="463"/>
                  </a:lnTo>
                  <a:lnTo>
                    <a:pt x="102" y="463"/>
                  </a:lnTo>
                  <a:lnTo>
                    <a:pt x="92" y="467"/>
                  </a:lnTo>
                  <a:lnTo>
                    <a:pt x="86" y="469"/>
                  </a:lnTo>
                  <a:lnTo>
                    <a:pt x="86" y="470"/>
                  </a:lnTo>
                  <a:lnTo>
                    <a:pt x="88" y="474"/>
                  </a:lnTo>
                  <a:lnTo>
                    <a:pt x="92" y="483"/>
                  </a:lnTo>
                  <a:lnTo>
                    <a:pt x="95" y="493"/>
                  </a:lnTo>
                  <a:lnTo>
                    <a:pt x="90" y="495"/>
                  </a:lnTo>
                  <a:lnTo>
                    <a:pt x="82" y="498"/>
                  </a:lnTo>
                  <a:lnTo>
                    <a:pt x="74" y="500"/>
                  </a:lnTo>
                  <a:lnTo>
                    <a:pt x="69" y="502"/>
                  </a:lnTo>
                  <a:lnTo>
                    <a:pt x="62" y="504"/>
                  </a:lnTo>
                  <a:lnTo>
                    <a:pt x="58" y="505"/>
                  </a:lnTo>
                  <a:lnTo>
                    <a:pt x="56" y="504"/>
                  </a:lnTo>
                  <a:lnTo>
                    <a:pt x="54" y="503"/>
                  </a:lnTo>
                  <a:lnTo>
                    <a:pt x="53" y="503"/>
                  </a:lnTo>
                  <a:lnTo>
                    <a:pt x="54" y="504"/>
                  </a:lnTo>
                  <a:lnTo>
                    <a:pt x="55" y="505"/>
                  </a:lnTo>
                  <a:lnTo>
                    <a:pt x="51" y="510"/>
                  </a:lnTo>
                  <a:lnTo>
                    <a:pt x="40" y="520"/>
                  </a:lnTo>
                  <a:lnTo>
                    <a:pt x="26" y="532"/>
                  </a:lnTo>
                  <a:lnTo>
                    <a:pt x="20" y="539"/>
                  </a:lnTo>
                  <a:lnTo>
                    <a:pt x="22" y="541"/>
                  </a:lnTo>
                  <a:lnTo>
                    <a:pt x="24" y="544"/>
                  </a:lnTo>
                  <a:lnTo>
                    <a:pt x="27" y="548"/>
                  </a:lnTo>
                  <a:lnTo>
                    <a:pt x="29" y="552"/>
                  </a:lnTo>
                  <a:lnTo>
                    <a:pt x="32" y="555"/>
                  </a:lnTo>
                  <a:lnTo>
                    <a:pt x="34" y="559"/>
                  </a:lnTo>
                  <a:lnTo>
                    <a:pt x="35" y="564"/>
                  </a:lnTo>
                  <a:lnTo>
                    <a:pt x="36" y="567"/>
                  </a:lnTo>
                  <a:lnTo>
                    <a:pt x="37" y="567"/>
                  </a:lnTo>
                  <a:lnTo>
                    <a:pt x="40" y="567"/>
                  </a:lnTo>
                  <a:lnTo>
                    <a:pt x="42" y="568"/>
                  </a:lnTo>
                  <a:lnTo>
                    <a:pt x="43" y="569"/>
                  </a:lnTo>
                  <a:lnTo>
                    <a:pt x="44" y="571"/>
                  </a:lnTo>
                  <a:lnTo>
                    <a:pt x="47" y="572"/>
                  </a:lnTo>
                  <a:lnTo>
                    <a:pt x="49" y="573"/>
                  </a:lnTo>
                  <a:lnTo>
                    <a:pt x="50" y="573"/>
                  </a:lnTo>
                  <a:lnTo>
                    <a:pt x="52" y="575"/>
                  </a:lnTo>
                  <a:lnTo>
                    <a:pt x="54" y="578"/>
                  </a:lnTo>
                  <a:lnTo>
                    <a:pt x="54" y="578"/>
                  </a:lnTo>
                  <a:lnTo>
                    <a:pt x="55" y="580"/>
                  </a:lnTo>
                  <a:lnTo>
                    <a:pt x="56" y="582"/>
                  </a:lnTo>
                  <a:lnTo>
                    <a:pt x="57" y="584"/>
                  </a:lnTo>
                  <a:lnTo>
                    <a:pt x="57" y="585"/>
                  </a:lnTo>
                  <a:lnTo>
                    <a:pt x="57" y="588"/>
                  </a:lnTo>
                  <a:lnTo>
                    <a:pt x="58" y="591"/>
                  </a:lnTo>
                  <a:lnTo>
                    <a:pt x="59" y="594"/>
                  </a:lnTo>
                  <a:lnTo>
                    <a:pt x="61" y="596"/>
                  </a:lnTo>
                  <a:lnTo>
                    <a:pt x="64" y="598"/>
                  </a:lnTo>
                  <a:lnTo>
                    <a:pt x="65" y="600"/>
                  </a:lnTo>
                  <a:lnTo>
                    <a:pt x="67" y="602"/>
                  </a:lnTo>
                  <a:lnTo>
                    <a:pt x="69" y="605"/>
                  </a:lnTo>
                  <a:lnTo>
                    <a:pt x="73" y="609"/>
                  </a:lnTo>
                  <a:lnTo>
                    <a:pt x="73" y="611"/>
                  </a:lnTo>
                  <a:lnTo>
                    <a:pt x="69" y="609"/>
                  </a:lnTo>
                  <a:lnTo>
                    <a:pt x="63" y="605"/>
                  </a:lnTo>
                  <a:lnTo>
                    <a:pt x="59" y="605"/>
                  </a:lnTo>
                  <a:lnTo>
                    <a:pt x="59" y="605"/>
                  </a:lnTo>
                  <a:lnTo>
                    <a:pt x="54" y="605"/>
                  </a:lnTo>
                  <a:lnTo>
                    <a:pt x="48" y="604"/>
                  </a:lnTo>
                  <a:lnTo>
                    <a:pt x="44" y="604"/>
                  </a:lnTo>
                  <a:lnTo>
                    <a:pt x="34" y="600"/>
                  </a:lnTo>
                  <a:lnTo>
                    <a:pt x="32" y="599"/>
                  </a:lnTo>
                  <a:lnTo>
                    <a:pt x="24" y="596"/>
                  </a:lnTo>
                  <a:lnTo>
                    <a:pt x="24" y="596"/>
                  </a:lnTo>
                  <a:lnTo>
                    <a:pt x="9" y="590"/>
                  </a:lnTo>
                  <a:lnTo>
                    <a:pt x="6" y="603"/>
                  </a:lnTo>
                  <a:lnTo>
                    <a:pt x="5" y="617"/>
                  </a:lnTo>
                  <a:lnTo>
                    <a:pt x="4" y="630"/>
                  </a:lnTo>
                  <a:lnTo>
                    <a:pt x="0" y="644"/>
                  </a:lnTo>
                  <a:lnTo>
                    <a:pt x="2" y="654"/>
                  </a:lnTo>
                  <a:lnTo>
                    <a:pt x="9" y="654"/>
                  </a:lnTo>
                  <a:lnTo>
                    <a:pt x="20" y="643"/>
                  </a:lnTo>
                  <a:lnTo>
                    <a:pt x="31" y="635"/>
                  </a:lnTo>
                  <a:lnTo>
                    <a:pt x="37" y="628"/>
                  </a:lnTo>
                  <a:lnTo>
                    <a:pt x="47" y="624"/>
                  </a:lnTo>
                  <a:lnTo>
                    <a:pt x="58" y="623"/>
                  </a:lnTo>
                  <a:lnTo>
                    <a:pt x="60" y="626"/>
                  </a:lnTo>
                  <a:lnTo>
                    <a:pt x="61" y="628"/>
                  </a:lnTo>
                  <a:lnTo>
                    <a:pt x="63" y="630"/>
                  </a:lnTo>
                  <a:lnTo>
                    <a:pt x="65" y="632"/>
                  </a:lnTo>
                  <a:lnTo>
                    <a:pt x="76" y="636"/>
                  </a:lnTo>
                  <a:lnTo>
                    <a:pt x="77" y="636"/>
                  </a:lnTo>
                  <a:lnTo>
                    <a:pt x="85" y="643"/>
                  </a:lnTo>
                  <a:lnTo>
                    <a:pt x="85" y="654"/>
                  </a:lnTo>
                  <a:lnTo>
                    <a:pt x="85" y="664"/>
                  </a:lnTo>
                  <a:lnTo>
                    <a:pt x="81" y="676"/>
                  </a:lnTo>
                  <a:lnTo>
                    <a:pt x="78" y="685"/>
                  </a:lnTo>
                  <a:lnTo>
                    <a:pt x="76" y="691"/>
                  </a:lnTo>
                  <a:lnTo>
                    <a:pt x="75" y="694"/>
                  </a:lnTo>
                  <a:lnTo>
                    <a:pt x="74" y="694"/>
                  </a:lnTo>
                  <a:lnTo>
                    <a:pt x="74" y="702"/>
                  </a:lnTo>
                  <a:lnTo>
                    <a:pt x="74" y="705"/>
                  </a:lnTo>
                  <a:lnTo>
                    <a:pt x="77" y="708"/>
                  </a:lnTo>
                  <a:lnTo>
                    <a:pt x="78" y="710"/>
                  </a:lnTo>
                  <a:lnTo>
                    <a:pt x="79" y="710"/>
                  </a:lnTo>
                  <a:lnTo>
                    <a:pt x="91" y="717"/>
                  </a:lnTo>
                  <a:lnTo>
                    <a:pt x="105" y="735"/>
                  </a:lnTo>
                  <a:lnTo>
                    <a:pt x="115" y="748"/>
                  </a:lnTo>
                  <a:lnTo>
                    <a:pt x="124" y="759"/>
                  </a:lnTo>
                  <a:lnTo>
                    <a:pt x="135" y="775"/>
                  </a:lnTo>
                  <a:lnTo>
                    <a:pt x="135" y="775"/>
                  </a:lnTo>
                  <a:lnTo>
                    <a:pt x="153" y="797"/>
                  </a:lnTo>
                  <a:lnTo>
                    <a:pt x="155" y="799"/>
                  </a:lnTo>
                  <a:lnTo>
                    <a:pt x="168" y="817"/>
                  </a:lnTo>
                  <a:lnTo>
                    <a:pt x="166" y="818"/>
                  </a:lnTo>
                  <a:lnTo>
                    <a:pt x="168" y="822"/>
                  </a:lnTo>
                  <a:lnTo>
                    <a:pt x="179" y="833"/>
                  </a:lnTo>
                  <a:lnTo>
                    <a:pt x="186" y="840"/>
                  </a:lnTo>
                  <a:lnTo>
                    <a:pt x="195" y="854"/>
                  </a:lnTo>
                  <a:lnTo>
                    <a:pt x="207" y="869"/>
                  </a:lnTo>
                  <a:lnTo>
                    <a:pt x="215" y="878"/>
                  </a:lnTo>
                  <a:lnTo>
                    <a:pt x="218" y="881"/>
                  </a:lnTo>
                  <a:lnTo>
                    <a:pt x="230" y="883"/>
                  </a:lnTo>
                  <a:lnTo>
                    <a:pt x="238" y="881"/>
                  </a:lnTo>
                  <a:lnTo>
                    <a:pt x="241" y="882"/>
                  </a:lnTo>
                  <a:lnTo>
                    <a:pt x="243" y="889"/>
                  </a:lnTo>
                  <a:lnTo>
                    <a:pt x="245" y="892"/>
                  </a:lnTo>
                  <a:lnTo>
                    <a:pt x="245" y="896"/>
                  </a:lnTo>
                  <a:lnTo>
                    <a:pt x="248" y="899"/>
                  </a:lnTo>
                  <a:lnTo>
                    <a:pt x="250" y="903"/>
                  </a:lnTo>
                  <a:lnTo>
                    <a:pt x="250" y="908"/>
                  </a:lnTo>
                  <a:lnTo>
                    <a:pt x="249" y="913"/>
                  </a:lnTo>
                  <a:lnTo>
                    <a:pt x="253" y="915"/>
                  </a:lnTo>
                  <a:lnTo>
                    <a:pt x="253" y="917"/>
                  </a:lnTo>
                  <a:lnTo>
                    <a:pt x="253" y="923"/>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92" name="Google Shape;1592;p59" descr="{&quot;Key&quot;:&quot;makueni&quot;,&quot;Name&quot;:&quot;Makueni&quot;,&quot;Value&quot;:51.0,&quot;Formula&quot;:&quot;51&quot;,&quot;Text&quot;:&quot;51&quot;,&quot;OfficeApplication&quot;:1,&quot;HasValue&quot;:true}"/>
            <p:cNvSpPr/>
            <p:nvPr/>
          </p:nvSpPr>
          <p:spPr>
            <a:xfrm>
              <a:off x="2781110" y="4407908"/>
              <a:ext cx="745905" cy="799926"/>
            </a:xfrm>
            <a:custGeom>
              <a:avLst/>
              <a:gdLst/>
              <a:ahLst/>
              <a:cxnLst/>
              <a:rect l="l" t="t" r="r" b="b"/>
              <a:pathLst>
                <a:path w="1248" h="1332" extrusionOk="0">
                  <a:moveTo>
                    <a:pt x="10" y="248"/>
                  </a:moveTo>
                  <a:lnTo>
                    <a:pt x="10" y="250"/>
                  </a:lnTo>
                  <a:lnTo>
                    <a:pt x="10" y="251"/>
                  </a:lnTo>
                  <a:lnTo>
                    <a:pt x="10" y="251"/>
                  </a:lnTo>
                  <a:lnTo>
                    <a:pt x="7" y="263"/>
                  </a:lnTo>
                  <a:lnTo>
                    <a:pt x="2" y="279"/>
                  </a:lnTo>
                  <a:lnTo>
                    <a:pt x="3" y="286"/>
                  </a:lnTo>
                  <a:lnTo>
                    <a:pt x="0" y="295"/>
                  </a:lnTo>
                  <a:lnTo>
                    <a:pt x="2" y="297"/>
                  </a:lnTo>
                  <a:lnTo>
                    <a:pt x="6" y="304"/>
                  </a:lnTo>
                  <a:lnTo>
                    <a:pt x="16" y="319"/>
                  </a:lnTo>
                  <a:lnTo>
                    <a:pt x="16" y="319"/>
                  </a:lnTo>
                  <a:lnTo>
                    <a:pt x="16" y="328"/>
                  </a:lnTo>
                  <a:lnTo>
                    <a:pt x="11" y="337"/>
                  </a:lnTo>
                  <a:lnTo>
                    <a:pt x="11" y="343"/>
                  </a:lnTo>
                  <a:lnTo>
                    <a:pt x="19" y="356"/>
                  </a:lnTo>
                  <a:lnTo>
                    <a:pt x="25" y="366"/>
                  </a:lnTo>
                  <a:lnTo>
                    <a:pt x="28" y="368"/>
                  </a:lnTo>
                  <a:lnTo>
                    <a:pt x="34" y="372"/>
                  </a:lnTo>
                  <a:lnTo>
                    <a:pt x="36" y="378"/>
                  </a:lnTo>
                  <a:lnTo>
                    <a:pt x="50" y="381"/>
                  </a:lnTo>
                  <a:lnTo>
                    <a:pt x="65" y="379"/>
                  </a:lnTo>
                  <a:lnTo>
                    <a:pt x="77" y="382"/>
                  </a:lnTo>
                  <a:lnTo>
                    <a:pt x="83" y="387"/>
                  </a:lnTo>
                  <a:lnTo>
                    <a:pt x="92" y="393"/>
                  </a:lnTo>
                  <a:lnTo>
                    <a:pt x="93" y="394"/>
                  </a:lnTo>
                  <a:lnTo>
                    <a:pt x="99" y="399"/>
                  </a:lnTo>
                  <a:lnTo>
                    <a:pt x="109" y="404"/>
                  </a:lnTo>
                  <a:lnTo>
                    <a:pt x="115" y="410"/>
                  </a:lnTo>
                  <a:lnTo>
                    <a:pt x="122" y="423"/>
                  </a:lnTo>
                  <a:lnTo>
                    <a:pt x="125" y="431"/>
                  </a:lnTo>
                  <a:lnTo>
                    <a:pt x="130" y="438"/>
                  </a:lnTo>
                  <a:lnTo>
                    <a:pt x="136" y="442"/>
                  </a:lnTo>
                  <a:lnTo>
                    <a:pt x="150" y="443"/>
                  </a:lnTo>
                  <a:lnTo>
                    <a:pt x="165" y="443"/>
                  </a:lnTo>
                  <a:lnTo>
                    <a:pt x="184" y="448"/>
                  </a:lnTo>
                  <a:lnTo>
                    <a:pt x="184" y="448"/>
                  </a:lnTo>
                  <a:lnTo>
                    <a:pt x="199" y="451"/>
                  </a:lnTo>
                  <a:lnTo>
                    <a:pt x="202" y="453"/>
                  </a:lnTo>
                  <a:lnTo>
                    <a:pt x="203" y="452"/>
                  </a:lnTo>
                  <a:lnTo>
                    <a:pt x="216" y="459"/>
                  </a:lnTo>
                  <a:lnTo>
                    <a:pt x="217" y="460"/>
                  </a:lnTo>
                  <a:lnTo>
                    <a:pt x="229" y="468"/>
                  </a:lnTo>
                  <a:lnTo>
                    <a:pt x="234" y="471"/>
                  </a:lnTo>
                  <a:lnTo>
                    <a:pt x="244" y="478"/>
                  </a:lnTo>
                  <a:lnTo>
                    <a:pt x="263" y="489"/>
                  </a:lnTo>
                  <a:lnTo>
                    <a:pt x="269" y="495"/>
                  </a:lnTo>
                  <a:lnTo>
                    <a:pt x="295" y="510"/>
                  </a:lnTo>
                  <a:lnTo>
                    <a:pt x="298" y="511"/>
                  </a:lnTo>
                  <a:lnTo>
                    <a:pt x="298" y="511"/>
                  </a:lnTo>
                  <a:lnTo>
                    <a:pt x="304" y="513"/>
                  </a:lnTo>
                  <a:lnTo>
                    <a:pt x="320" y="519"/>
                  </a:lnTo>
                  <a:lnTo>
                    <a:pt x="324" y="521"/>
                  </a:lnTo>
                  <a:lnTo>
                    <a:pt x="336" y="525"/>
                  </a:lnTo>
                  <a:lnTo>
                    <a:pt x="336" y="528"/>
                  </a:lnTo>
                  <a:lnTo>
                    <a:pt x="343" y="530"/>
                  </a:lnTo>
                  <a:lnTo>
                    <a:pt x="350" y="532"/>
                  </a:lnTo>
                  <a:lnTo>
                    <a:pt x="359" y="536"/>
                  </a:lnTo>
                  <a:lnTo>
                    <a:pt x="364" y="541"/>
                  </a:lnTo>
                  <a:lnTo>
                    <a:pt x="365" y="543"/>
                  </a:lnTo>
                  <a:lnTo>
                    <a:pt x="367" y="547"/>
                  </a:lnTo>
                  <a:lnTo>
                    <a:pt x="371" y="550"/>
                  </a:lnTo>
                  <a:lnTo>
                    <a:pt x="377" y="551"/>
                  </a:lnTo>
                  <a:lnTo>
                    <a:pt x="388" y="554"/>
                  </a:lnTo>
                  <a:lnTo>
                    <a:pt x="399" y="564"/>
                  </a:lnTo>
                  <a:lnTo>
                    <a:pt x="408" y="574"/>
                  </a:lnTo>
                  <a:lnTo>
                    <a:pt x="421" y="580"/>
                  </a:lnTo>
                  <a:lnTo>
                    <a:pt x="433" y="584"/>
                  </a:lnTo>
                  <a:lnTo>
                    <a:pt x="433" y="584"/>
                  </a:lnTo>
                  <a:lnTo>
                    <a:pt x="449" y="582"/>
                  </a:lnTo>
                  <a:lnTo>
                    <a:pt x="464" y="580"/>
                  </a:lnTo>
                  <a:lnTo>
                    <a:pt x="472" y="579"/>
                  </a:lnTo>
                  <a:lnTo>
                    <a:pt x="474" y="580"/>
                  </a:lnTo>
                  <a:lnTo>
                    <a:pt x="475" y="580"/>
                  </a:lnTo>
                  <a:lnTo>
                    <a:pt x="486" y="582"/>
                  </a:lnTo>
                  <a:lnTo>
                    <a:pt x="494" y="586"/>
                  </a:lnTo>
                  <a:lnTo>
                    <a:pt x="503" y="589"/>
                  </a:lnTo>
                  <a:lnTo>
                    <a:pt x="506" y="590"/>
                  </a:lnTo>
                  <a:lnTo>
                    <a:pt x="510" y="592"/>
                  </a:lnTo>
                  <a:lnTo>
                    <a:pt x="511" y="597"/>
                  </a:lnTo>
                  <a:lnTo>
                    <a:pt x="514" y="600"/>
                  </a:lnTo>
                  <a:lnTo>
                    <a:pt x="517" y="605"/>
                  </a:lnTo>
                  <a:lnTo>
                    <a:pt x="519" y="608"/>
                  </a:lnTo>
                  <a:lnTo>
                    <a:pt x="517" y="610"/>
                  </a:lnTo>
                  <a:lnTo>
                    <a:pt x="514" y="613"/>
                  </a:lnTo>
                  <a:lnTo>
                    <a:pt x="506" y="621"/>
                  </a:lnTo>
                  <a:lnTo>
                    <a:pt x="500" y="629"/>
                  </a:lnTo>
                  <a:lnTo>
                    <a:pt x="498" y="631"/>
                  </a:lnTo>
                  <a:lnTo>
                    <a:pt x="492" y="639"/>
                  </a:lnTo>
                  <a:lnTo>
                    <a:pt x="484" y="648"/>
                  </a:lnTo>
                  <a:lnTo>
                    <a:pt x="485" y="651"/>
                  </a:lnTo>
                  <a:lnTo>
                    <a:pt x="486" y="659"/>
                  </a:lnTo>
                  <a:lnTo>
                    <a:pt x="487" y="668"/>
                  </a:lnTo>
                  <a:lnTo>
                    <a:pt x="485" y="673"/>
                  </a:lnTo>
                  <a:lnTo>
                    <a:pt x="482" y="682"/>
                  </a:lnTo>
                  <a:lnTo>
                    <a:pt x="478" y="691"/>
                  </a:lnTo>
                  <a:lnTo>
                    <a:pt x="475" y="698"/>
                  </a:lnTo>
                  <a:lnTo>
                    <a:pt x="474" y="701"/>
                  </a:lnTo>
                  <a:lnTo>
                    <a:pt x="461" y="704"/>
                  </a:lnTo>
                  <a:lnTo>
                    <a:pt x="454" y="709"/>
                  </a:lnTo>
                  <a:lnTo>
                    <a:pt x="447" y="708"/>
                  </a:lnTo>
                  <a:lnTo>
                    <a:pt x="446" y="708"/>
                  </a:lnTo>
                  <a:lnTo>
                    <a:pt x="439" y="710"/>
                  </a:lnTo>
                  <a:lnTo>
                    <a:pt x="431" y="708"/>
                  </a:lnTo>
                  <a:lnTo>
                    <a:pt x="430" y="709"/>
                  </a:lnTo>
                  <a:lnTo>
                    <a:pt x="425" y="712"/>
                  </a:lnTo>
                  <a:lnTo>
                    <a:pt x="422" y="714"/>
                  </a:lnTo>
                  <a:lnTo>
                    <a:pt x="419" y="716"/>
                  </a:lnTo>
                  <a:lnTo>
                    <a:pt x="416" y="718"/>
                  </a:lnTo>
                  <a:lnTo>
                    <a:pt x="416" y="722"/>
                  </a:lnTo>
                  <a:lnTo>
                    <a:pt x="418" y="728"/>
                  </a:lnTo>
                  <a:lnTo>
                    <a:pt x="431" y="742"/>
                  </a:lnTo>
                  <a:lnTo>
                    <a:pt x="435" y="750"/>
                  </a:lnTo>
                  <a:lnTo>
                    <a:pt x="459" y="777"/>
                  </a:lnTo>
                  <a:lnTo>
                    <a:pt x="460" y="777"/>
                  </a:lnTo>
                  <a:lnTo>
                    <a:pt x="517" y="843"/>
                  </a:lnTo>
                  <a:lnTo>
                    <a:pt x="517" y="844"/>
                  </a:lnTo>
                  <a:lnTo>
                    <a:pt x="552" y="886"/>
                  </a:lnTo>
                  <a:lnTo>
                    <a:pt x="598" y="939"/>
                  </a:lnTo>
                  <a:lnTo>
                    <a:pt x="627" y="970"/>
                  </a:lnTo>
                  <a:lnTo>
                    <a:pt x="637" y="982"/>
                  </a:lnTo>
                  <a:lnTo>
                    <a:pt x="642" y="990"/>
                  </a:lnTo>
                  <a:lnTo>
                    <a:pt x="644" y="996"/>
                  </a:lnTo>
                  <a:lnTo>
                    <a:pt x="650" y="1005"/>
                  </a:lnTo>
                  <a:lnTo>
                    <a:pt x="654" y="1004"/>
                  </a:lnTo>
                  <a:lnTo>
                    <a:pt x="654" y="1004"/>
                  </a:lnTo>
                  <a:lnTo>
                    <a:pt x="661" y="1022"/>
                  </a:lnTo>
                  <a:lnTo>
                    <a:pt x="666" y="1034"/>
                  </a:lnTo>
                  <a:lnTo>
                    <a:pt x="680" y="1048"/>
                  </a:lnTo>
                  <a:lnTo>
                    <a:pt x="686" y="1055"/>
                  </a:lnTo>
                  <a:lnTo>
                    <a:pt x="690" y="1076"/>
                  </a:lnTo>
                  <a:lnTo>
                    <a:pt x="695" y="1077"/>
                  </a:lnTo>
                  <a:lnTo>
                    <a:pt x="701" y="1078"/>
                  </a:lnTo>
                  <a:lnTo>
                    <a:pt x="704" y="1078"/>
                  </a:lnTo>
                  <a:lnTo>
                    <a:pt x="707" y="1080"/>
                  </a:lnTo>
                  <a:lnTo>
                    <a:pt x="710" y="1084"/>
                  </a:lnTo>
                  <a:lnTo>
                    <a:pt x="713" y="1090"/>
                  </a:lnTo>
                  <a:lnTo>
                    <a:pt x="715" y="1089"/>
                  </a:lnTo>
                  <a:lnTo>
                    <a:pt x="718" y="1095"/>
                  </a:lnTo>
                  <a:lnTo>
                    <a:pt x="715" y="1113"/>
                  </a:lnTo>
                  <a:lnTo>
                    <a:pt x="714" y="1126"/>
                  </a:lnTo>
                  <a:lnTo>
                    <a:pt x="720" y="1140"/>
                  </a:lnTo>
                  <a:lnTo>
                    <a:pt x="728" y="1146"/>
                  </a:lnTo>
                  <a:lnTo>
                    <a:pt x="729" y="1142"/>
                  </a:lnTo>
                  <a:lnTo>
                    <a:pt x="748" y="1149"/>
                  </a:lnTo>
                  <a:lnTo>
                    <a:pt x="757" y="1151"/>
                  </a:lnTo>
                  <a:lnTo>
                    <a:pt x="774" y="1144"/>
                  </a:lnTo>
                  <a:lnTo>
                    <a:pt x="794" y="1133"/>
                  </a:lnTo>
                  <a:lnTo>
                    <a:pt x="817" y="1119"/>
                  </a:lnTo>
                  <a:lnTo>
                    <a:pt x="844" y="1104"/>
                  </a:lnTo>
                  <a:lnTo>
                    <a:pt x="865" y="1092"/>
                  </a:lnTo>
                  <a:lnTo>
                    <a:pt x="883" y="1084"/>
                  </a:lnTo>
                  <a:lnTo>
                    <a:pt x="896" y="1075"/>
                  </a:lnTo>
                  <a:lnTo>
                    <a:pt x="908" y="1073"/>
                  </a:lnTo>
                  <a:lnTo>
                    <a:pt x="917" y="1072"/>
                  </a:lnTo>
                  <a:lnTo>
                    <a:pt x="921" y="1067"/>
                  </a:lnTo>
                  <a:lnTo>
                    <a:pt x="924" y="1066"/>
                  </a:lnTo>
                  <a:lnTo>
                    <a:pt x="928" y="1069"/>
                  </a:lnTo>
                  <a:lnTo>
                    <a:pt x="929" y="1069"/>
                  </a:lnTo>
                  <a:lnTo>
                    <a:pt x="932" y="1070"/>
                  </a:lnTo>
                  <a:lnTo>
                    <a:pt x="936" y="1068"/>
                  </a:lnTo>
                  <a:lnTo>
                    <a:pt x="936" y="1063"/>
                  </a:lnTo>
                  <a:lnTo>
                    <a:pt x="936" y="1063"/>
                  </a:lnTo>
                  <a:lnTo>
                    <a:pt x="937" y="1062"/>
                  </a:lnTo>
                  <a:lnTo>
                    <a:pt x="945" y="1068"/>
                  </a:lnTo>
                  <a:lnTo>
                    <a:pt x="959" y="1080"/>
                  </a:lnTo>
                  <a:lnTo>
                    <a:pt x="978" y="1093"/>
                  </a:lnTo>
                  <a:lnTo>
                    <a:pt x="995" y="1101"/>
                  </a:lnTo>
                  <a:lnTo>
                    <a:pt x="1020" y="1122"/>
                  </a:lnTo>
                  <a:lnTo>
                    <a:pt x="1035" y="1137"/>
                  </a:lnTo>
                  <a:lnTo>
                    <a:pt x="1045" y="1154"/>
                  </a:lnTo>
                  <a:lnTo>
                    <a:pt x="1062" y="1178"/>
                  </a:lnTo>
                  <a:lnTo>
                    <a:pt x="1083" y="1197"/>
                  </a:lnTo>
                  <a:lnTo>
                    <a:pt x="1095" y="1222"/>
                  </a:lnTo>
                  <a:lnTo>
                    <a:pt x="1108" y="1246"/>
                  </a:lnTo>
                  <a:lnTo>
                    <a:pt x="1141" y="1280"/>
                  </a:lnTo>
                  <a:lnTo>
                    <a:pt x="1161" y="1287"/>
                  </a:lnTo>
                  <a:lnTo>
                    <a:pt x="1183" y="1312"/>
                  </a:lnTo>
                  <a:lnTo>
                    <a:pt x="1200" y="1332"/>
                  </a:lnTo>
                  <a:lnTo>
                    <a:pt x="1207" y="1332"/>
                  </a:lnTo>
                  <a:lnTo>
                    <a:pt x="1217" y="1332"/>
                  </a:lnTo>
                  <a:lnTo>
                    <a:pt x="1222" y="1329"/>
                  </a:lnTo>
                  <a:lnTo>
                    <a:pt x="1225" y="1327"/>
                  </a:lnTo>
                  <a:lnTo>
                    <a:pt x="1230" y="1323"/>
                  </a:lnTo>
                  <a:lnTo>
                    <a:pt x="1246" y="1324"/>
                  </a:lnTo>
                  <a:lnTo>
                    <a:pt x="1248" y="1324"/>
                  </a:lnTo>
                  <a:lnTo>
                    <a:pt x="1247" y="1321"/>
                  </a:lnTo>
                  <a:lnTo>
                    <a:pt x="1245" y="1319"/>
                  </a:lnTo>
                  <a:lnTo>
                    <a:pt x="1240" y="1316"/>
                  </a:lnTo>
                  <a:lnTo>
                    <a:pt x="1237" y="1312"/>
                  </a:lnTo>
                  <a:lnTo>
                    <a:pt x="1232" y="1304"/>
                  </a:lnTo>
                  <a:lnTo>
                    <a:pt x="1226" y="1295"/>
                  </a:lnTo>
                  <a:lnTo>
                    <a:pt x="1221" y="1286"/>
                  </a:lnTo>
                  <a:lnTo>
                    <a:pt x="1211" y="1280"/>
                  </a:lnTo>
                  <a:lnTo>
                    <a:pt x="1204" y="1268"/>
                  </a:lnTo>
                  <a:lnTo>
                    <a:pt x="1200" y="1256"/>
                  </a:lnTo>
                  <a:lnTo>
                    <a:pt x="1192" y="1244"/>
                  </a:lnTo>
                  <a:lnTo>
                    <a:pt x="1190" y="1241"/>
                  </a:lnTo>
                  <a:lnTo>
                    <a:pt x="1186" y="1237"/>
                  </a:lnTo>
                  <a:lnTo>
                    <a:pt x="1184" y="1233"/>
                  </a:lnTo>
                  <a:lnTo>
                    <a:pt x="1182" y="1231"/>
                  </a:lnTo>
                  <a:lnTo>
                    <a:pt x="1177" y="1224"/>
                  </a:lnTo>
                  <a:lnTo>
                    <a:pt x="1176" y="1215"/>
                  </a:lnTo>
                  <a:lnTo>
                    <a:pt x="1176" y="1213"/>
                  </a:lnTo>
                  <a:lnTo>
                    <a:pt x="1168" y="1203"/>
                  </a:lnTo>
                  <a:lnTo>
                    <a:pt x="1166" y="1195"/>
                  </a:lnTo>
                  <a:lnTo>
                    <a:pt x="1166" y="1194"/>
                  </a:lnTo>
                  <a:lnTo>
                    <a:pt x="1166" y="1186"/>
                  </a:lnTo>
                  <a:lnTo>
                    <a:pt x="1166" y="1186"/>
                  </a:lnTo>
                  <a:lnTo>
                    <a:pt x="1163" y="1179"/>
                  </a:lnTo>
                  <a:lnTo>
                    <a:pt x="1159" y="1171"/>
                  </a:lnTo>
                  <a:lnTo>
                    <a:pt x="1161" y="1163"/>
                  </a:lnTo>
                  <a:lnTo>
                    <a:pt x="1161" y="1163"/>
                  </a:lnTo>
                  <a:lnTo>
                    <a:pt x="1163" y="1156"/>
                  </a:lnTo>
                  <a:lnTo>
                    <a:pt x="1165" y="1145"/>
                  </a:lnTo>
                  <a:lnTo>
                    <a:pt x="1164" y="1140"/>
                  </a:lnTo>
                  <a:lnTo>
                    <a:pt x="1159" y="1130"/>
                  </a:lnTo>
                  <a:lnTo>
                    <a:pt x="1158" y="1127"/>
                  </a:lnTo>
                  <a:lnTo>
                    <a:pt x="1152" y="1110"/>
                  </a:lnTo>
                  <a:lnTo>
                    <a:pt x="1147" y="1101"/>
                  </a:lnTo>
                  <a:lnTo>
                    <a:pt x="1142" y="1090"/>
                  </a:lnTo>
                  <a:lnTo>
                    <a:pt x="1141" y="1087"/>
                  </a:lnTo>
                  <a:lnTo>
                    <a:pt x="1132" y="1065"/>
                  </a:lnTo>
                  <a:lnTo>
                    <a:pt x="1126" y="1048"/>
                  </a:lnTo>
                  <a:lnTo>
                    <a:pt x="1126" y="1047"/>
                  </a:lnTo>
                  <a:lnTo>
                    <a:pt x="1124" y="1038"/>
                  </a:lnTo>
                  <a:lnTo>
                    <a:pt x="1117" y="1032"/>
                  </a:lnTo>
                  <a:lnTo>
                    <a:pt x="1110" y="1024"/>
                  </a:lnTo>
                  <a:lnTo>
                    <a:pt x="1110" y="1023"/>
                  </a:lnTo>
                  <a:lnTo>
                    <a:pt x="1108" y="1019"/>
                  </a:lnTo>
                  <a:lnTo>
                    <a:pt x="1106" y="1015"/>
                  </a:lnTo>
                  <a:lnTo>
                    <a:pt x="1103" y="1003"/>
                  </a:lnTo>
                  <a:lnTo>
                    <a:pt x="1097" y="987"/>
                  </a:lnTo>
                  <a:lnTo>
                    <a:pt x="1092" y="975"/>
                  </a:lnTo>
                  <a:lnTo>
                    <a:pt x="1091" y="974"/>
                  </a:lnTo>
                  <a:lnTo>
                    <a:pt x="1089" y="972"/>
                  </a:lnTo>
                  <a:lnTo>
                    <a:pt x="1083" y="962"/>
                  </a:lnTo>
                  <a:lnTo>
                    <a:pt x="1080" y="950"/>
                  </a:lnTo>
                  <a:lnTo>
                    <a:pt x="1080" y="950"/>
                  </a:lnTo>
                  <a:lnTo>
                    <a:pt x="1078" y="940"/>
                  </a:lnTo>
                  <a:lnTo>
                    <a:pt x="1076" y="938"/>
                  </a:lnTo>
                  <a:lnTo>
                    <a:pt x="1070" y="936"/>
                  </a:lnTo>
                  <a:lnTo>
                    <a:pt x="1068" y="930"/>
                  </a:lnTo>
                  <a:lnTo>
                    <a:pt x="1068" y="922"/>
                  </a:lnTo>
                  <a:lnTo>
                    <a:pt x="1068" y="919"/>
                  </a:lnTo>
                  <a:lnTo>
                    <a:pt x="1068" y="919"/>
                  </a:lnTo>
                  <a:lnTo>
                    <a:pt x="1065" y="914"/>
                  </a:lnTo>
                  <a:lnTo>
                    <a:pt x="1062" y="906"/>
                  </a:lnTo>
                  <a:lnTo>
                    <a:pt x="1061" y="900"/>
                  </a:lnTo>
                  <a:lnTo>
                    <a:pt x="1056" y="899"/>
                  </a:lnTo>
                  <a:lnTo>
                    <a:pt x="1051" y="892"/>
                  </a:lnTo>
                  <a:lnTo>
                    <a:pt x="1050" y="890"/>
                  </a:lnTo>
                  <a:lnTo>
                    <a:pt x="1045" y="883"/>
                  </a:lnTo>
                  <a:lnTo>
                    <a:pt x="1038" y="878"/>
                  </a:lnTo>
                  <a:lnTo>
                    <a:pt x="1035" y="866"/>
                  </a:lnTo>
                  <a:lnTo>
                    <a:pt x="1035" y="863"/>
                  </a:lnTo>
                  <a:lnTo>
                    <a:pt x="1031" y="849"/>
                  </a:lnTo>
                  <a:lnTo>
                    <a:pt x="1031" y="834"/>
                  </a:lnTo>
                  <a:lnTo>
                    <a:pt x="1028" y="825"/>
                  </a:lnTo>
                  <a:lnTo>
                    <a:pt x="1025" y="822"/>
                  </a:lnTo>
                  <a:lnTo>
                    <a:pt x="1020" y="819"/>
                  </a:lnTo>
                  <a:lnTo>
                    <a:pt x="1019" y="819"/>
                  </a:lnTo>
                  <a:lnTo>
                    <a:pt x="1010" y="818"/>
                  </a:lnTo>
                  <a:lnTo>
                    <a:pt x="1007" y="817"/>
                  </a:lnTo>
                  <a:lnTo>
                    <a:pt x="1004" y="814"/>
                  </a:lnTo>
                  <a:lnTo>
                    <a:pt x="1001" y="812"/>
                  </a:lnTo>
                  <a:lnTo>
                    <a:pt x="997" y="809"/>
                  </a:lnTo>
                  <a:lnTo>
                    <a:pt x="990" y="802"/>
                  </a:lnTo>
                  <a:lnTo>
                    <a:pt x="981" y="798"/>
                  </a:lnTo>
                  <a:lnTo>
                    <a:pt x="980" y="793"/>
                  </a:lnTo>
                  <a:lnTo>
                    <a:pt x="977" y="785"/>
                  </a:lnTo>
                  <a:lnTo>
                    <a:pt x="973" y="774"/>
                  </a:lnTo>
                  <a:lnTo>
                    <a:pt x="972" y="767"/>
                  </a:lnTo>
                  <a:lnTo>
                    <a:pt x="968" y="759"/>
                  </a:lnTo>
                  <a:lnTo>
                    <a:pt x="964" y="761"/>
                  </a:lnTo>
                  <a:lnTo>
                    <a:pt x="962" y="759"/>
                  </a:lnTo>
                  <a:lnTo>
                    <a:pt x="959" y="758"/>
                  </a:lnTo>
                  <a:lnTo>
                    <a:pt x="956" y="755"/>
                  </a:lnTo>
                  <a:lnTo>
                    <a:pt x="950" y="748"/>
                  </a:lnTo>
                  <a:lnTo>
                    <a:pt x="944" y="745"/>
                  </a:lnTo>
                  <a:lnTo>
                    <a:pt x="944" y="745"/>
                  </a:lnTo>
                  <a:lnTo>
                    <a:pt x="941" y="744"/>
                  </a:lnTo>
                  <a:lnTo>
                    <a:pt x="930" y="741"/>
                  </a:lnTo>
                  <a:lnTo>
                    <a:pt x="920" y="736"/>
                  </a:lnTo>
                  <a:lnTo>
                    <a:pt x="913" y="729"/>
                  </a:lnTo>
                  <a:lnTo>
                    <a:pt x="907" y="729"/>
                  </a:lnTo>
                  <a:lnTo>
                    <a:pt x="903" y="729"/>
                  </a:lnTo>
                  <a:lnTo>
                    <a:pt x="897" y="732"/>
                  </a:lnTo>
                  <a:lnTo>
                    <a:pt x="895" y="734"/>
                  </a:lnTo>
                  <a:lnTo>
                    <a:pt x="892" y="731"/>
                  </a:lnTo>
                  <a:lnTo>
                    <a:pt x="887" y="724"/>
                  </a:lnTo>
                  <a:lnTo>
                    <a:pt x="887" y="724"/>
                  </a:lnTo>
                  <a:lnTo>
                    <a:pt x="887" y="724"/>
                  </a:lnTo>
                  <a:lnTo>
                    <a:pt x="882" y="716"/>
                  </a:lnTo>
                  <a:lnTo>
                    <a:pt x="882" y="716"/>
                  </a:lnTo>
                  <a:lnTo>
                    <a:pt x="882" y="706"/>
                  </a:lnTo>
                  <a:lnTo>
                    <a:pt x="882" y="706"/>
                  </a:lnTo>
                  <a:lnTo>
                    <a:pt x="877" y="697"/>
                  </a:lnTo>
                  <a:lnTo>
                    <a:pt x="873" y="693"/>
                  </a:lnTo>
                  <a:lnTo>
                    <a:pt x="868" y="687"/>
                  </a:lnTo>
                  <a:lnTo>
                    <a:pt x="863" y="686"/>
                  </a:lnTo>
                  <a:lnTo>
                    <a:pt x="857" y="680"/>
                  </a:lnTo>
                  <a:lnTo>
                    <a:pt x="855" y="677"/>
                  </a:lnTo>
                  <a:lnTo>
                    <a:pt x="854" y="675"/>
                  </a:lnTo>
                  <a:lnTo>
                    <a:pt x="850" y="673"/>
                  </a:lnTo>
                  <a:lnTo>
                    <a:pt x="844" y="656"/>
                  </a:lnTo>
                  <a:lnTo>
                    <a:pt x="843" y="645"/>
                  </a:lnTo>
                  <a:lnTo>
                    <a:pt x="838" y="637"/>
                  </a:lnTo>
                  <a:lnTo>
                    <a:pt x="839" y="636"/>
                  </a:lnTo>
                  <a:lnTo>
                    <a:pt x="841" y="634"/>
                  </a:lnTo>
                  <a:lnTo>
                    <a:pt x="842" y="630"/>
                  </a:lnTo>
                  <a:lnTo>
                    <a:pt x="842" y="629"/>
                  </a:lnTo>
                  <a:lnTo>
                    <a:pt x="832" y="617"/>
                  </a:lnTo>
                  <a:lnTo>
                    <a:pt x="827" y="605"/>
                  </a:lnTo>
                  <a:lnTo>
                    <a:pt x="823" y="592"/>
                  </a:lnTo>
                  <a:lnTo>
                    <a:pt x="823" y="592"/>
                  </a:lnTo>
                  <a:lnTo>
                    <a:pt x="815" y="589"/>
                  </a:lnTo>
                  <a:lnTo>
                    <a:pt x="808" y="588"/>
                  </a:lnTo>
                  <a:lnTo>
                    <a:pt x="806" y="586"/>
                  </a:lnTo>
                  <a:lnTo>
                    <a:pt x="803" y="579"/>
                  </a:lnTo>
                  <a:lnTo>
                    <a:pt x="801" y="576"/>
                  </a:lnTo>
                  <a:lnTo>
                    <a:pt x="800" y="573"/>
                  </a:lnTo>
                  <a:lnTo>
                    <a:pt x="794" y="572"/>
                  </a:lnTo>
                  <a:lnTo>
                    <a:pt x="786" y="577"/>
                  </a:lnTo>
                  <a:lnTo>
                    <a:pt x="777" y="578"/>
                  </a:lnTo>
                  <a:lnTo>
                    <a:pt x="773" y="579"/>
                  </a:lnTo>
                  <a:lnTo>
                    <a:pt x="763" y="582"/>
                  </a:lnTo>
                  <a:lnTo>
                    <a:pt x="761" y="584"/>
                  </a:lnTo>
                  <a:lnTo>
                    <a:pt x="753" y="588"/>
                  </a:lnTo>
                  <a:lnTo>
                    <a:pt x="753" y="589"/>
                  </a:lnTo>
                  <a:lnTo>
                    <a:pt x="749" y="591"/>
                  </a:lnTo>
                  <a:lnTo>
                    <a:pt x="748" y="589"/>
                  </a:lnTo>
                  <a:lnTo>
                    <a:pt x="748" y="589"/>
                  </a:lnTo>
                  <a:lnTo>
                    <a:pt x="748" y="588"/>
                  </a:lnTo>
                  <a:lnTo>
                    <a:pt x="747" y="583"/>
                  </a:lnTo>
                  <a:lnTo>
                    <a:pt x="747" y="577"/>
                  </a:lnTo>
                  <a:lnTo>
                    <a:pt x="747" y="570"/>
                  </a:lnTo>
                  <a:lnTo>
                    <a:pt x="741" y="567"/>
                  </a:lnTo>
                  <a:lnTo>
                    <a:pt x="735" y="558"/>
                  </a:lnTo>
                  <a:lnTo>
                    <a:pt x="735" y="544"/>
                  </a:lnTo>
                  <a:lnTo>
                    <a:pt x="740" y="534"/>
                  </a:lnTo>
                  <a:lnTo>
                    <a:pt x="741" y="532"/>
                  </a:lnTo>
                  <a:lnTo>
                    <a:pt x="738" y="519"/>
                  </a:lnTo>
                  <a:lnTo>
                    <a:pt x="741" y="502"/>
                  </a:lnTo>
                  <a:lnTo>
                    <a:pt x="737" y="489"/>
                  </a:lnTo>
                  <a:lnTo>
                    <a:pt x="738" y="483"/>
                  </a:lnTo>
                  <a:lnTo>
                    <a:pt x="737" y="478"/>
                  </a:lnTo>
                  <a:lnTo>
                    <a:pt x="735" y="471"/>
                  </a:lnTo>
                  <a:lnTo>
                    <a:pt x="732" y="468"/>
                  </a:lnTo>
                  <a:lnTo>
                    <a:pt x="729" y="468"/>
                  </a:lnTo>
                  <a:lnTo>
                    <a:pt x="724" y="471"/>
                  </a:lnTo>
                  <a:lnTo>
                    <a:pt x="725" y="468"/>
                  </a:lnTo>
                  <a:lnTo>
                    <a:pt x="725" y="467"/>
                  </a:lnTo>
                  <a:lnTo>
                    <a:pt x="727" y="462"/>
                  </a:lnTo>
                  <a:lnTo>
                    <a:pt x="727" y="457"/>
                  </a:lnTo>
                  <a:lnTo>
                    <a:pt x="727" y="457"/>
                  </a:lnTo>
                  <a:lnTo>
                    <a:pt x="724" y="454"/>
                  </a:lnTo>
                  <a:lnTo>
                    <a:pt x="725" y="448"/>
                  </a:lnTo>
                  <a:lnTo>
                    <a:pt x="723" y="444"/>
                  </a:lnTo>
                  <a:lnTo>
                    <a:pt x="723" y="443"/>
                  </a:lnTo>
                  <a:lnTo>
                    <a:pt x="718" y="436"/>
                  </a:lnTo>
                  <a:lnTo>
                    <a:pt x="711" y="422"/>
                  </a:lnTo>
                  <a:lnTo>
                    <a:pt x="704" y="402"/>
                  </a:lnTo>
                  <a:lnTo>
                    <a:pt x="701" y="395"/>
                  </a:lnTo>
                  <a:lnTo>
                    <a:pt x="698" y="388"/>
                  </a:lnTo>
                  <a:lnTo>
                    <a:pt x="697" y="379"/>
                  </a:lnTo>
                  <a:lnTo>
                    <a:pt x="697" y="375"/>
                  </a:lnTo>
                  <a:lnTo>
                    <a:pt x="701" y="362"/>
                  </a:lnTo>
                  <a:lnTo>
                    <a:pt x="703" y="358"/>
                  </a:lnTo>
                  <a:lnTo>
                    <a:pt x="703" y="352"/>
                  </a:lnTo>
                  <a:lnTo>
                    <a:pt x="703" y="352"/>
                  </a:lnTo>
                  <a:lnTo>
                    <a:pt x="698" y="349"/>
                  </a:lnTo>
                  <a:lnTo>
                    <a:pt x="695" y="347"/>
                  </a:lnTo>
                  <a:lnTo>
                    <a:pt x="693" y="347"/>
                  </a:lnTo>
                  <a:lnTo>
                    <a:pt x="693" y="345"/>
                  </a:lnTo>
                  <a:lnTo>
                    <a:pt x="692" y="337"/>
                  </a:lnTo>
                  <a:lnTo>
                    <a:pt x="690" y="329"/>
                  </a:lnTo>
                  <a:lnTo>
                    <a:pt x="690" y="328"/>
                  </a:lnTo>
                  <a:lnTo>
                    <a:pt x="688" y="325"/>
                  </a:lnTo>
                  <a:lnTo>
                    <a:pt x="687" y="320"/>
                  </a:lnTo>
                  <a:lnTo>
                    <a:pt x="686" y="319"/>
                  </a:lnTo>
                  <a:lnTo>
                    <a:pt x="679" y="314"/>
                  </a:lnTo>
                  <a:lnTo>
                    <a:pt x="678" y="312"/>
                  </a:lnTo>
                  <a:lnTo>
                    <a:pt x="674" y="307"/>
                  </a:lnTo>
                  <a:lnTo>
                    <a:pt x="675" y="301"/>
                  </a:lnTo>
                  <a:lnTo>
                    <a:pt x="679" y="297"/>
                  </a:lnTo>
                  <a:lnTo>
                    <a:pt x="683" y="293"/>
                  </a:lnTo>
                  <a:lnTo>
                    <a:pt x="681" y="288"/>
                  </a:lnTo>
                  <a:lnTo>
                    <a:pt x="674" y="283"/>
                  </a:lnTo>
                  <a:lnTo>
                    <a:pt x="671" y="279"/>
                  </a:lnTo>
                  <a:lnTo>
                    <a:pt x="664" y="276"/>
                  </a:lnTo>
                  <a:lnTo>
                    <a:pt x="654" y="267"/>
                  </a:lnTo>
                  <a:lnTo>
                    <a:pt x="644" y="257"/>
                  </a:lnTo>
                  <a:lnTo>
                    <a:pt x="638" y="247"/>
                  </a:lnTo>
                  <a:lnTo>
                    <a:pt x="635" y="243"/>
                  </a:lnTo>
                  <a:lnTo>
                    <a:pt x="632" y="236"/>
                  </a:lnTo>
                  <a:lnTo>
                    <a:pt x="632" y="232"/>
                  </a:lnTo>
                  <a:lnTo>
                    <a:pt x="635" y="227"/>
                  </a:lnTo>
                  <a:lnTo>
                    <a:pt x="641" y="227"/>
                  </a:lnTo>
                  <a:lnTo>
                    <a:pt x="641" y="227"/>
                  </a:lnTo>
                  <a:lnTo>
                    <a:pt x="642" y="227"/>
                  </a:lnTo>
                  <a:lnTo>
                    <a:pt x="642" y="224"/>
                  </a:lnTo>
                  <a:lnTo>
                    <a:pt x="646" y="223"/>
                  </a:lnTo>
                  <a:lnTo>
                    <a:pt x="644" y="218"/>
                  </a:lnTo>
                  <a:lnTo>
                    <a:pt x="647" y="215"/>
                  </a:lnTo>
                  <a:lnTo>
                    <a:pt x="647" y="210"/>
                  </a:lnTo>
                  <a:lnTo>
                    <a:pt x="644" y="200"/>
                  </a:lnTo>
                  <a:lnTo>
                    <a:pt x="640" y="190"/>
                  </a:lnTo>
                  <a:lnTo>
                    <a:pt x="639" y="183"/>
                  </a:lnTo>
                  <a:lnTo>
                    <a:pt x="637" y="177"/>
                  </a:lnTo>
                  <a:lnTo>
                    <a:pt x="632" y="175"/>
                  </a:lnTo>
                  <a:lnTo>
                    <a:pt x="628" y="174"/>
                  </a:lnTo>
                  <a:lnTo>
                    <a:pt x="629" y="168"/>
                  </a:lnTo>
                  <a:lnTo>
                    <a:pt x="631" y="160"/>
                  </a:lnTo>
                  <a:lnTo>
                    <a:pt x="625" y="156"/>
                  </a:lnTo>
                  <a:lnTo>
                    <a:pt x="625" y="149"/>
                  </a:lnTo>
                  <a:lnTo>
                    <a:pt x="625" y="149"/>
                  </a:lnTo>
                  <a:lnTo>
                    <a:pt x="622" y="141"/>
                  </a:lnTo>
                  <a:lnTo>
                    <a:pt x="616" y="137"/>
                  </a:lnTo>
                  <a:lnTo>
                    <a:pt x="615" y="137"/>
                  </a:lnTo>
                  <a:lnTo>
                    <a:pt x="611" y="130"/>
                  </a:lnTo>
                  <a:lnTo>
                    <a:pt x="606" y="127"/>
                  </a:lnTo>
                  <a:lnTo>
                    <a:pt x="600" y="118"/>
                  </a:lnTo>
                  <a:lnTo>
                    <a:pt x="600" y="115"/>
                  </a:lnTo>
                  <a:lnTo>
                    <a:pt x="597" y="109"/>
                  </a:lnTo>
                  <a:lnTo>
                    <a:pt x="595" y="106"/>
                  </a:lnTo>
                  <a:lnTo>
                    <a:pt x="596" y="104"/>
                  </a:lnTo>
                  <a:lnTo>
                    <a:pt x="584" y="88"/>
                  </a:lnTo>
                  <a:lnTo>
                    <a:pt x="579" y="79"/>
                  </a:lnTo>
                  <a:lnTo>
                    <a:pt x="574" y="70"/>
                  </a:lnTo>
                  <a:lnTo>
                    <a:pt x="567" y="60"/>
                  </a:lnTo>
                  <a:lnTo>
                    <a:pt x="562" y="55"/>
                  </a:lnTo>
                  <a:lnTo>
                    <a:pt x="556" y="46"/>
                  </a:lnTo>
                  <a:lnTo>
                    <a:pt x="549" y="49"/>
                  </a:lnTo>
                  <a:lnTo>
                    <a:pt x="538" y="49"/>
                  </a:lnTo>
                  <a:lnTo>
                    <a:pt x="539" y="56"/>
                  </a:lnTo>
                  <a:lnTo>
                    <a:pt x="538" y="65"/>
                  </a:lnTo>
                  <a:lnTo>
                    <a:pt x="532" y="75"/>
                  </a:lnTo>
                  <a:lnTo>
                    <a:pt x="527" y="78"/>
                  </a:lnTo>
                  <a:lnTo>
                    <a:pt x="521" y="79"/>
                  </a:lnTo>
                  <a:lnTo>
                    <a:pt x="517" y="76"/>
                  </a:lnTo>
                  <a:lnTo>
                    <a:pt x="512" y="67"/>
                  </a:lnTo>
                  <a:lnTo>
                    <a:pt x="506" y="61"/>
                  </a:lnTo>
                  <a:lnTo>
                    <a:pt x="501" y="61"/>
                  </a:lnTo>
                  <a:lnTo>
                    <a:pt x="493" y="59"/>
                  </a:lnTo>
                  <a:lnTo>
                    <a:pt x="492" y="65"/>
                  </a:lnTo>
                  <a:lnTo>
                    <a:pt x="491" y="69"/>
                  </a:lnTo>
                  <a:lnTo>
                    <a:pt x="484" y="88"/>
                  </a:lnTo>
                  <a:lnTo>
                    <a:pt x="477" y="95"/>
                  </a:lnTo>
                  <a:lnTo>
                    <a:pt x="474" y="105"/>
                  </a:lnTo>
                  <a:lnTo>
                    <a:pt x="469" y="106"/>
                  </a:lnTo>
                  <a:lnTo>
                    <a:pt x="464" y="100"/>
                  </a:lnTo>
                  <a:lnTo>
                    <a:pt x="459" y="96"/>
                  </a:lnTo>
                  <a:lnTo>
                    <a:pt x="456" y="91"/>
                  </a:lnTo>
                  <a:lnTo>
                    <a:pt x="452" y="82"/>
                  </a:lnTo>
                  <a:lnTo>
                    <a:pt x="451" y="76"/>
                  </a:lnTo>
                  <a:lnTo>
                    <a:pt x="452" y="68"/>
                  </a:lnTo>
                  <a:lnTo>
                    <a:pt x="449" y="68"/>
                  </a:lnTo>
                  <a:lnTo>
                    <a:pt x="450" y="65"/>
                  </a:lnTo>
                  <a:lnTo>
                    <a:pt x="442" y="66"/>
                  </a:lnTo>
                  <a:lnTo>
                    <a:pt x="436" y="60"/>
                  </a:lnTo>
                  <a:lnTo>
                    <a:pt x="431" y="51"/>
                  </a:lnTo>
                  <a:lnTo>
                    <a:pt x="431" y="48"/>
                  </a:lnTo>
                  <a:lnTo>
                    <a:pt x="431" y="47"/>
                  </a:lnTo>
                  <a:lnTo>
                    <a:pt x="431" y="47"/>
                  </a:lnTo>
                  <a:lnTo>
                    <a:pt x="431" y="47"/>
                  </a:lnTo>
                  <a:lnTo>
                    <a:pt x="431" y="47"/>
                  </a:lnTo>
                  <a:lnTo>
                    <a:pt x="431" y="47"/>
                  </a:lnTo>
                  <a:lnTo>
                    <a:pt x="428" y="45"/>
                  </a:lnTo>
                  <a:lnTo>
                    <a:pt x="428" y="45"/>
                  </a:lnTo>
                  <a:lnTo>
                    <a:pt x="424" y="46"/>
                  </a:lnTo>
                  <a:lnTo>
                    <a:pt x="424" y="46"/>
                  </a:lnTo>
                  <a:lnTo>
                    <a:pt x="421" y="43"/>
                  </a:lnTo>
                  <a:lnTo>
                    <a:pt x="418" y="43"/>
                  </a:lnTo>
                  <a:lnTo>
                    <a:pt x="417" y="43"/>
                  </a:lnTo>
                  <a:lnTo>
                    <a:pt x="416" y="43"/>
                  </a:lnTo>
                  <a:lnTo>
                    <a:pt x="413" y="35"/>
                  </a:lnTo>
                  <a:lnTo>
                    <a:pt x="392" y="43"/>
                  </a:lnTo>
                  <a:lnTo>
                    <a:pt x="390" y="41"/>
                  </a:lnTo>
                  <a:lnTo>
                    <a:pt x="390" y="41"/>
                  </a:lnTo>
                  <a:lnTo>
                    <a:pt x="389" y="36"/>
                  </a:lnTo>
                  <a:lnTo>
                    <a:pt x="389" y="36"/>
                  </a:lnTo>
                  <a:lnTo>
                    <a:pt x="380" y="37"/>
                  </a:lnTo>
                  <a:lnTo>
                    <a:pt x="380" y="37"/>
                  </a:lnTo>
                  <a:lnTo>
                    <a:pt x="375" y="36"/>
                  </a:lnTo>
                  <a:lnTo>
                    <a:pt x="375" y="36"/>
                  </a:lnTo>
                  <a:lnTo>
                    <a:pt x="380" y="30"/>
                  </a:lnTo>
                  <a:lnTo>
                    <a:pt x="380" y="30"/>
                  </a:lnTo>
                  <a:lnTo>
                    <a:pt x="374" y="28"/>
                  </a:lnTo>
                  <a:lnTo>
                    <a:pt x="373" y="28"/>
                  </a:lnTo>
                  <a:lnTo>
                    <a:pt x="373" y="28"/>
                  </a:lnTo>
                  <a:lnTo>
                    <a:pt x="373" y="27"/>
                  </a:lnTo>
                  <a:lnTo>
                    <a:pt x="372" y="26"/>
                  </a:lnTo>
                  <a:lnTo>
                    <a:pt x="371" y="25"/>
                  </a:lnTo>
                  <a:lnTo>
                    <a:pt x="371" y="24"/>
                  </a:lnTo>
                  <a:lnTo>
                    <a:pt x="371" y="23"/>
                  </a:lnTo>
                  <a:lnTo>
                    <a:pt x="371" y="19"/>
                  </a:lnTo>
                  <a:lnTo>
                    <a:pt x="370" y="19"/>
                  </a:lnTo>
                  <a:lnTo>
                    <a:pt x="360" y="20"/>
                  </a:lnTo>
                  <a:lnTo>
                    <a:pt x="349" y="18"/>
                  </a:lnTo>
                  <a:lnTo>
                    <a:pt x="341" y="16"/>
                  </a:lnTo>
                  <a:lnTo>
                    <a:pt x="338" y="8"/>
                  </a:lnTo>
                  <a:lnTo>
                    <a:pt x="329" y="10"/>
                  </a:lnTo>
                  <a:lnTo>
                    <a:pt x="322" y="7"/>
                  </a:lnTo>
                  <a:lnTo>
                    <a:pt x="315" y="2"/>
                  </a:lnTo>
                  <a:lnTo>
                    <a:pt x="308" y="0"/>
                  </a:lnTo>
                  <a:lnTo>
                    <a:pt x="301" y="1"/>
                  </a:lnTo>
                  <a:lnTo>
                    <a:pt x="292" y="1"/>
                  </a:lnTo>
                  <a:lnTo>
                    <a:pt x="286" y="2"/>
                  </a:lnTo>
                  <a:lnTo>
                    <a:pt x="281" y="6"/>
                  </a:lnTo>
                  <a:lnTo>
                    <a:pt x="275" y="12"/>
                  </a:lnTo>
                  <a:lnTo>
                    <a:pt x="267" y="12"/>
                  </a:lnTo>
                  <a:lnTo>
                    <a:pt x="258" y="13"/>
                  </a:lnTo>
                  <a:lnTo>
                    <a:pt x="251" y="12"/>
                  </a:lnTo>
                  <a:lnTo>
                    <a:pt x="244" y="10"/>
                  </a:lnTo>
                  <a:lnTo>
                    <a:pt x="236" y="6"/>
                  </a:lnTo>
                  <a:lnTo>
                    <a:pt x="222" y="5"/>
                  </a:lnTo>
                  <a:lnTo>
                    <a:pt x="217" y="0"/>
                  </a:lnTo>
                  <a:lnTo>
                    <a:pt x="202" y="13"/>
                  </a:lnTo>
                  <a:lnTo>
                    <a:pt x="200" y="18"/>
                  </a:lnTo>
                  <a:lnTo>
                    <a:pt x="200" y="28"/>
                  </a:lnTo>
                  <a:lnTo>
                    <a:pt x="195" y="28"/>
                  </a:lnTo>
                  <a:lnTo>
                    <a:pt x="191" y="27"/>
                  </a:lnTo>
                  <a:lnTo>
                    <a:pt x="191" y="34"/>
                  </a:lnTo>
                  <a:lnTo>
                    <a:pt x="188" y="37"/>
                  </a:lnTo>
                  <a:lnTo>
                    <a:pt x="182" y="37"/>
                  </a:lnTo>
                  <a:lnTo>
                    <a:pt x="179" y="41"/>
                  </a:lnTo>
                  <a:lnTo>
                    <a:pt x="176" y="44"/>
                  </a:lnTo>
                  <a:lnTo>
                    <a:pt x="172" y="47"/>
                  </a:lnTo>
                  <a:lnTo>
                    <a:pt x="166" y="52"/>
                  </a:lnTo>
                  <a:lnTo>
                    <a:pt x="160" y="56"/>
                  </a:lnTo>
                  <a:lnTo>
                    <a:pt x="160" y="61"/>
                  </a:lnTo>
                  <a:lnTo>
                    <a:pt x="155" y="65"/>
                  </a:lnTo>
                  <a:lnTo>
                    <a:pt x="144" y="68"/>
                  </a:lnTo>
                  <a:lnTo>
                    <a:pt x="131" y="72"/>
                  </a:lnTo>
                  <a:lnTo>
                    <a:pt x="122" y="79"/>
                  </a:lnTo>
                  <a:lnTo>
                    <a:pt x="118" y="89"/>
                  </a:lnTo>
                  <a:lnTo>
                    <a:pt x="113" y="96"/>
                  </a:lnTo>
                  <a:lnTo>
                    <a:pt x="105" y="105"/>
                  </a:lnTo>
                  <a:lnTo>
                    <a:pt x="100" y="110"/>
                  </a:lnTo>
                  <a:lnTo>
                    <a:pt x="86" y="122"/>
                  </a:lnTo>
                  <a:lnTo>
                    <a:pt x="70" y="129"/>
                  </a:lnTo>
                  <a:lnTo>
                    <a:pt x="58" y="135"/>
                  </a:lnTo>
                  <a:lnTo>
                    <a:pt x="51" y="138"/>
                  </a:lnTo>
                  <a:lnTo>
                    <a:pt x="47" y="140"/>
                  </a:lnTo>
                  <a:lnTo>
                    <a:pt x="47" y="160"/>
                  </a:lnTo>
                  <a:lnTo>
                    <a:pt x="50" y="181"/>
                  </a:lnTo>
                  <a:lnTo>
                    <a:pt x="52" y="204"/>
                  </a:lnTo>
                  <a:lnTo>
                    <a:pt x="60" y="222"/>
                  </a:lnTo>
                  <a:lnTo>
                    <a:pt x="63" y="235"/>
                  </a:lnTo>
                  <a:lnTo>
                    <a:pt x="50" y="239"/>
                  </a:lnTo>
                  <a:lnTo>
                    <a:pt x="38" y="239"/>
                  </a:lnTo>
                  <a:lnTo>
                    <a:pt x="23" y="241"/>
                  </a:lnTo>
                  <a:lnTo>
                    <a:pt x="16" y="242"/>
                  </a:lnTo>
                  <a:lnTo>
                    <a:pt x="10" y="245"/>
                  </a:lnTo>
                  <a:lnTo>
                    <a:pt x="10" y="248"/>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93" name="Google Shape;1593;p59" descr="{&quot;Key&quot;:&quot;mandera&quot;,&quot;Name&quot;:&quot;Mandera&quot;,&quot;Value&quot;:39.0,&quot;Formula&quot;:&quot;39&quot;,&quot;Text&quot;:&quot;39&quot;,&quot;OfficeApplication&quot;:1,&quot;HasValue&quot;:true}"/>
            <p:cNvSpPr/>
            <p:nvPr/>
          </p:nvSpPr>
          <p:spPr>
            <a:xfrm>
              <a:off x="4174547" y="1241952"/>
              <a:ext cx="1189214" cy="1217387"/>
            </a:xfrm>
            <a:custGeom>
              <a:avLst/>
              <a:gdLst/>
              <a:ahLst/>
              <a:cxnLst/>
              <a:rect l="l" t="t" r="r" b="b"/>
              <a:pathLst>
                <a:path w="1989" h="2030" extrusionOk="0">
                  <a:moveTo>
                    <a:pt x="0" y="612"/>
                  </a:moveTo>
                  <a:lnTo>
                    <a:pt x="0" y="659"/>
                  </a:lnTo>
                  <a:lnTo>
                    <a:pt x="4" y="705"/>
                  </a:lnTo>
                  <a:lnTo>
                    <a:pt x="4" y="752"/>
                  </a:lnTo>
                  <a:lnTo>
                    <a:pt x="4" y="809"/>
                  </a:lnTo>
                  <a:lnTo>
                    <a:pt x="10" y="864"/>
                  </a:lnTo>
                  <a:lnTo>
                    <a:pt x="10" y="883"/>
                  </a:lnTo>
                  <a:lnTo>
                    <a:pt x="12" y="896"/>
                  </a:lnTo>
                  <a:lnTo>
                    <a:pt x="10" y="920"/>
                  </a:lnTo>
                  <a:lnTo>
                    <a:pt x="12" y="922"/>
                  </a:lnTo>
                  <a:lnTo>
                    <a:pt x="12" y="925"/>
                  </a:lnTo>
                  <a:lnTo>
                    <a:pt x="65" y="953"/>
                  </a:lnTo>
                  <a:lnTo>
                    <a:pt x="84" y="961"/>
                  </a:lnTo>
                  <a:lnTo>
                    <a:pt x="122" y="976"/>
                  </a:lnTo>
                  <a:lnTo>
                    <a:pt x="137" y="982"/>
                  </a:lnTo>
                  <a:lnTo>
                    <a:pt x="155" y="989"/>
                  </a:lnTo>
                  <a:lnTo>
                    <a:pt x="174" y="999"/>
                  </a:lnTo>
                  <a:lnTo>
                    <a:pt x="190" y="1008"/>
                  </a:lnTo>
                  <a:lnTo>
                    <a:pt x="205" y="1013"/>
                  </a:lnTo>
                  <a:lnTo>
                    <a:pt x="213" y="1016"/>
                  </a:lnTo>
                  <a:lnTo>
                    <a:pt x="218" y="1020"/>
                  </a:lnTo>
                  <a:lnTo>
                    <a:pt x="221" y="1023"/>
                  </a:lnTo>
                  <a:lnTo>
                    <a:pt x="271" y="1078"/>
                  </a:lnTo>
                  <a:lnTo>
                    <a:pt x="281" y="1087"/>
                  </a:lnTo>
                  <a:lnTo>
                    <a:pt x="300" y="1110"/>
                  </a:lnTo>
                  <a:lnTo>
                    <a:pt x="326" y="1142"/>
                  </a:lnTo>
                  <a:lnTo>
                    <a:pt x="354" y="1173"/>
                  </a:lnTo>
                  <a:lnTo>
                    <a:pt x="375" y="1199"/>
                  </a:lnTo>
                  <a:lnTo>
                    <a:pt x="392" y="1224"/>
                  </a:lnTo>
                  <a:lnTo>
                    <a:pt x="408" y="1243"/>
                  </a:lnTo>
                  <a:lnTo>
                    <a:pt x="409" y="1245"/>
                  </a:lnTo>
                  <a:lnTo>
                    <a:pt x="409" y="1248"/>
                  </a:lnTo>
                  <a:lnTo>
                    <a:pt x="413" y="1250"/>
                  </a:lnTo>
                  <a:lnTo>
                    <a:pt x="425" y="1259"/>
                  </a:lnTo>
                  <a:lnTo>
                    <a:pt x="427" y="1259"/>
                  </a:lnTo>
                  <a:lnTo>
                    <a:pt x="432" y="1260"/>
                  </a:lnTo>
                  <a:lnTo>
                    <a:pt x="524" y="1297"/>
                  </a:lnTo>
                  <a:lnTo>
                    <a:pt x="580" y="1335"/>
                  </a:lnTo>
                  <a:lnTo>
                    <a:pt x="580" y="1335"/>
                  </a:lnTo>
                  <a:lnTo>
                    <a:pt x="597" y="1353"/>
                  </a:lnTo>
                  <a:lnTo>
                    <a:pt x="604" y="1360"/>
                  </a:lnTo>
                  <a:lnTo>
                    <a:pt x="615" y="1422"/>
                  </a:lnTo>
                  <a:lnTo>
                    <a:pt x="616" y="1425"/>
                  </a:lnTo>
                  <a:lnTo>
                    <a:pt x="619" y="1437"/>
                  </a:lnTo>
                  <a:lnTo>
                    <a:pt x="624" y="1457"/>
                  </a:lnTo>
                  <a:lnTo>
                    <a:pt x="639" y="1566"/>
                  </a:lnTo>
                  <a:lnTo>
                    <a:pt x="639" y="1568"/>
                  </a:lnTo>
                  <a:lnTo>
                    <a:pt x="646" y="1582"/>
                  </a:lnTo>
                  <a:lnTo>
                    <a:pt x="652" y="1600"/>
                  </a:lnTo>
                  <a:lnTo>
                    <a:pt x="664" y="1621"/>
                  </a:lnTo>
                  <a:lnTo>
                    <a:pt x="674" y="1641"/>
                  </a:lnTo>
                  <a:lnTo>
                    <a:pt x="681" y="1658"/>
                  </a:lnTo>
                  <a:lnTo>
                    <a:pt x="682" y="1674"/>
                  </a:lnTo>
                  <a:lnTo>
                    <a:pt x="690" y="1687"/>
                  </a:lnTo>
                  <a:lnTo>
                    <a:pt x="697" y="1698"/>
                  </a:lnTo>
                  <a:lnTo>
                    <a:pt x="701" y="1707"/>
                  </a:lnTo>
                  <a:lnTo>
                    <a:pt x="708" y="1712"/>
                  </a:lnTo>
                  <a:lnTo>
                    <a:pt x="712" y="1719"/>
                  </a:lnTo>
                  <a:lnTo>
                    <a:pt x="722" y="1725"/>
                  </a:lnTo>
                  <a:lnTo>
                    <a:pt x="725" y="1727"/>
                  </a:lnTo>
                  <a:lnTo>
                    <a:pt x="737" y="1755"/>
                  </a:lnTo>
                  <a:lnTo>
                    <a:pt x="753" y="1778"/>
                  </a:lnTo>
                  <a:lnTo>
                    <a:pt x="765" y="1797"/>
                  </a:lnTo>
                  <a:lnTo>
                    <a:pt x="785" y="1825"/>
                  </a:lnTo>
                  <a:lnTo>
                    <a:pt x="787" y="1824"/>
                  </a:lnTo>
                  <a:lnTo>
                    <a:pt x="790" y="1828"/>
                  </a:lnTo>
                  <a:lnTo>
                    <a:pt x="811" y="1836"/>
                  </a:lnTo>
                  <a:lnTo>
                    <a:pt x="851" y="1851"/>
                  </a:lnTo>
                  <a:lnTo>
                    <a:pt x="870" y="1858"/>
                  </a:lnTo>
                  <a:lnTo>
                    <a:pt x="871" y="1859"/>
                  </a:lnTo>
                  <a:lnTo>
                    <a:pt x="916" y="1902"/>
                  </a:lnTo>
                  <a:lnTo>
                    <a:pt x="923" y="1909"/>
                  </a:lnTo>
                  <a:lnTo>
                    <a:pt x="971" y="1947"/>
                  </a:lnTo>
                  <a:lnTo>
                    <a:pt x="1021" y="1962"/>
                  </a:lnTo>
                  <a:lnTo>
                    <a:pt x="1024" y="1960"/>
                  </a:lnTo>
                  <a:lnTo>
                    <a:pt x="1084" y="2004"/>
                  </a:lnTo>
                  <a:lnTo>
                    <a:pt x="1087" y="2030"/>
                  </a:lnTo>
                  <a:lnTo>
                    <a:pt x="1107" y="2017"/>
                  </a:lnTo>
                  <a:lnTo>
                    <a:pt x="1124" y="1967"/>
                  </a:lnTo>
                  <a:lnTo>
                    <a:pt x="1144" y="1930"/>
                  </a:lnTo>
                  <a:lnTo>
                    <a:pt x="1164" y="1892"/>
                  </a:lnTo>
                  <a:lnTo>
                    <a:pt x="1164" y="1827"/>
                  </a:lnTo>
                  <a:lnTo>
                    <a:pt x="1164" y="1814"/>
                  </a:lnTo>
                  <a:lnTo>
                    <a:pt x="1164" y="1787"/>
                  </a:lnTo>
                  <a:lnTo>
                    <a:pt x="1165" y="1774"/>
                  </a:lnTo>
                  <a:lnTo>
                    <a:pt x="1165" y="1770"/>
                  </a:lnTo>
                  <a:lnTo>
                    <a:pt x="1165" y="1712"/>
                  </a:lnTo>
                  <a:lnTo>
                    <a:pt x="1165" y="1597"/>
                  </a:lnTo>
                  <a:lnTo>
                    <a:pt x="1165" y="1482"/>
                  </a:lnTo>
                  <a:lnTo>
                    <a:pt x="1165" y="1410"/>
                  </a:lnTo>
                  <a:lnTo>
                    <a:pt x="1165" y="1368"/>
                  </a:lnTo>
                  <a:lnTo>
                    <a:pt x="1165" y="1324"/>
                  </a:lnTo>
                  <a:lnTo>
                    <a:pt x="1216" y="1274"/>
                  </a:lnTo>
                  <a:lnTo>
                    <a:pt x="1246" y="1245"/>
                  </a:lnTo>
                  <a:lnTo>
                    <a:pt x="1293" y="1196"/>
                  </a:lnTo>
                  <a:lnTo>
                    <a:pt x="1296" y="1193"/>
                  </a:lnTo>
                  <a:lnTo>
                    <a:pt x="1323" y="1167"/>
                  </a:lnTo>
                  <a:lnTo>
                    <a:pt x="1378" y="1114"/>
                  </a:lnTo>
                  <a:lnTo>
                    <a:pt x="1407" y="1086"/>
                  </a:lnTo>
                  <a:lnTo>
                    <a:pt x="1431" y="1065"/>
                  </a:lnTo>
                  <a:lnTo>
                    <a:pt x="1446" y="1048"/>
                  </a:lnTo>
                  <a:lnTo>
                    <a:pt x="1463" y="1031"/>
                  </a:lnTo>
                  <a:lnTo>
                    <a:pt x="1471" y="1021"/>
                  </a:lnTo>
                  <a:lnTo>
                    <a:pt x="1529" y="937"/>
                  </a:lnTo>
                  <a:lnTo>
                    <a:pt x="1595" y="842"/>
                  </a:lnTo>
                  <a:lnTo>
                    <a:pt x="1660" y="748"/>
                  </a:lnTo>
                  <a:lnTo>
                    <a:pt x="1711" y="674"/>
                  </a:lnTo>
                  <a:lnTo>
                    <a:pt x="1726" y="654"/>
                  </a:lnTo>
                  <a:lnTo>
                    <a:pt x="1727" y="652"/>
                  </a:lnTo>
                  <a:lnTo>
                    <a:pt x="1774" y="584"/>
                  </a:lnTo>
                  <a:lnTo>
                    <a:pt x="1791" y="560"/>
                  </a:lnTo>
                  <a:lnTo>
                    <a:pt x="1830" y="506"/>
                  </a:lnTo>
                  <a:lnTo>
                    <a:pt x="1853" y="474"/>
                  </a:lnTo>
                  <a:lnTo>
                    <a:pt x="1858" y="467"/>
                  </a:lnTo>
                  <a:lnTo>
                    <a:pt x="1866" y="457"/>
                  </a:lnTo>
                  <a:lnTo>
                    <a:pt x="1890" y="420"/>
                  </a:lnTo>
                  <a:lnTo>
                    <a:pt x="1924" y="373"/>
                  </a:lnTo>
                  <a:lnTo>
                    <a:pt x="1926" y="371"/>
                  </a:lnTo>
                  <a:lnTo>
                    <a:pt x="1931" y="367"/>
                  </a:lnTo>
                  <a:lnTo>
                    <a:pt x="1938" y="358"/>
                  </a:lnTo>
                  <a:lnTo>
                    <a:pt x="1954" y="337"/>
                  </a:lnTo>
                  <a:lnTo>
                    <a:pt x="1966" y="315"/>
                  </a:lnTo>
                  <a:lnTo>
                    <a:pt x="1989" y="280"/>
                  </a:lnTo>
                  <a:lnTo>
                    <a:pt x="1985" y="277"/>
                  </a:lnTo>
                  <a:lnTo>
                    <a:pt x="1981" y="277"/>
                  </a:lnTo>
                  <a:lnTo>
                    <a:pt x="1970" y="287"/>
                  </a:lnTo>
                  <a:lnTo>
                    <a:pt x="1957" y="290"/>
                  </a:lnTo>
                  <a:lnTo>
                    <a:pt x="1955" y="292"/>
                  </a:lnTo>
                  <a:lnTo>
                    <a:pt x="1954" y="294"/>
                  </a:lnTo>
                  <a:lnTo>
                    <a:pt x="1951" y="299"/>
                  </a:lnTo>
                  <a:lnTo>
                    <a:pt x="1947" y="302"/>
                  </a:lnTo>
                  <a:lnTo>
                    <a:pt x="1941" y="302"/>
                  </a:lnTo>
                  <a:lnTo>
                    <a:pt x="1936" y="298"/>
                  </a:lnTo>
                  <a:lnTo>
                    <a:pt x="1935" y="300"/>
                  </a:lnTo>
                  <a:lnTo>
                    <a:pt x="1932" y="305"/>
                  </a:lnTo>
                  <a:lnTo>
                    <a:pt x="1930" y="306"/>
                  </a:lnTo>
                  <a:lnTo>
                    <a:pt x="1926" y="305"/>
                  </a:lnTo>
                  <a:lnTo>
                    <a:pt x="1922" y="307"/>
                  </a:lnTo>
                  <a:lnTo>
                    <a:pt x="1918" y="305"/>
                  </a:lnTo>
                  <a:lnTo>
                    <a:pt x="1918" y="304"/>
                  </a:lnTo>
                  <a:lnTo>
                    <a:pt x="1921" y="299"/>
                  </a:lnTo>
                  <a:lnTo>
                    <a:pt x="1919" y="297"/>
                  </a:lnTo>
                  <a:lnTo>
                    <a:pt x="1909" y="297"/>
                  </a:lnTo>
                  <a:lnTo>
                    <a:pt x="1906" y="296"/>
                  </a:lnTo>
                  <a:lnTo>
                    <a:pt x="1902" y="298"/>
                  </a:lnTo>
                  <a:lnTo>
                    <a:pt x="1898" y="297"/>
                  </a:lnTo>
                  <a:lnTo>
                    <a:pt x="1896" y="293"/>
                  </a:lnTo>
                  <a:lnTo>
                    <a:pt x="1894" y="285"/>
                  </a:lnTo>
                  <a:lnTo>
                    <a:pt x="1895" y="280"/>
                  </a:lnTo>
                  <a:lnTo>
                    <a:pt x="1893" y="276"/>
                  </a:lnTo>
                  <a:lnTo>
                    <a:pt x="1888" y="278"/>
                  </a:lnTo>
                  <a:lnTo>
                    <a:pt x="1886" y="278"/>
                  </a:lnTo>
                  <a:lnTo>
                    <a:pt x="1884" y="276"/>
                  </a:lnTo>
                  <a:lnTo>
                    <a:pt x="1880" y="281"/>
                  </a:lnTo>
                  <a:lnTo>
                    <a:pt x="1875" y="283"/>
                  </a:lnTo>
                  <a:lnTo>
                    <a:pt x="1864" y="280"/>
                  </a:lnTo>
                  <a:lnTo>
                    <a:pt x="1857" y="279"/>
                  </a:lnTo>
                  <a:lnTo>
                    <a:pt x="1857" y="277"/>
                  </a:lnTo>
                  <a:lnTo>
                    <a:pt x="1857" y="276"/>
                  </a:lnTo>
                  <a:lnTo>
                    <a:pt x="1859" y="271"/>
                  </a:lnTo>
                  <a:lnTo>
                    <a:pt x="1855" y="270"/>
                  </a:lnTo>
                  <a:lnTo>
                    <a:pt x="1851" y="272"/>
                  </a:lnTo>
                  <a:lnTo>
                    <a:pt x="1848" y="270"/>
                  </a:lnTo>
                  <a:lnTo>
                    <a:pt x="1845" y="270"/>
                  </a:lnTo>
                  <a:lnTo>
                    <a:pt x="1841" y="269"/>
                  </a:lnTo>
                  <a:lnTo>
                    <a:pt x="1839" y="264"/>
                  </a:lnTo>
                  <a:lnTo>
                    <a:pt x="1836" y="269"/>
                  </a:lnTo>
                  <a:lnTo>
                    <a:pt x="1830" y="269"/>
                  </a:lnTo>
                  <a:lnTo>
                    <a:pt x="1827" y="264"/>
                  </a:lnTo>
                  <a:lnTo>
                    <a:pt x="1821" y="272"/>
                  </a:lnTo>
                  <a:lnTo>
                    <a:pt x="1802" y="277"/>
                  </a:lnTo>
                  <a:lnTo>
                    <a:pt x="1798" y="284"/>
                  </a:lnTo>
                  <a:lnTo>
                    <a:pt x="1796" y="283"/>
                  </a:lnTo>
                  <a:lnTo>
                    <a:pt x="1793" y="284"/>
                  </a:lnTo>
                  <a:lnTo>
                    <a:pt x="1786" y="293"/>
                  </a:lnTo>
                  <a:lnTo>
                    <a:pt x="1775" y="288"/>
                  </a:lnTo>
                  <a:lnTo>
                    <a:pt x="1767" y="288"/>
                  </a:lnTo>
                  <a:lnTo>
                    <a:pt x="1745" y="272"/>
                  </a:lnTo>
                  <a:lnTo>
                    <a:pt x="1742" y="271"/>
                  </a:lnTo>
                  <a:lnTo>
                    <a:pt x="1733" y="279"/>
                  </a:lnTo>
                  <a:lnTo>
                    <a:pt x="1724" y="280"/>
                  </a:lnTo>
                  <a:lnTo>
                    <a:pt x="1718" y="279"/>
                  </a:lnTo>
                  <a:lnTo>
                    <a:pt x="1712" y="284"/>
                  </a:lnTo>
                  <a:lnTo>
                    <a:pt x="1707" y="285"/>
                  </a:lnTo>
                  <a:lnTo>
                    <a:pt x="1702" y="283"/>
                  </a:lnTo>
                  <a:lnTo>
                    <a:pt x="1696" y="283"/>
                  </a:lnTo>
                  <a:lnTo>
                    <a:pt x="1688" y="287"/>
                  </a:lnTo>
                  <a:lnTo>
                    <a:pt x="1682" y="283"/>
                  </a:lnTo>
                  <a:lnTo>
                    <a:pt x="1679" y="279"/>
                  </a:lnTo>
                  <a:lnTo>
                    <a:pt x="1676" y="277"/>
                  </a:lnTo>
                  <a:lnTo>
                    <a:pt x="1675" y="275"/>
                  </a:lnTo>
                  <a:lnTo>
                    <a:pt x="1674" y="273"/>
                  </a:lnTo>
                  <a:lnTo>
                    <a:pt x="1669" y="273"/>
                  </a:lnTo>
                  <a:lnTo>
                    <a:pt x="1650" y="283"/>
                  </a:lnTo>
                  <a:lnTo>
                    <a:pt x="1644" y="293"/>
                  </a:lnTo>
                  <a:lnTo>
                    <a:pt x="1636" y="298"/>
                  </a:lnTo>
                  <a:lnTo>
                    <a:pt x="1632" y="298"/>
                  </a:lnTo>
                  <a:lnTo>
                    <a:pt x="1634" y="291"/>
                  </a:lnTo>
                  <a:lnTo>
                    <a:pt x="1633" y="289"/>
                  </a:lnTo>
                  <a:lnTo>
                    <a:pt x="1627" y="289"/>
                  </a:lnTo>
                  <a:lnTo>
                    <a:pt x="1618" y="295"/>
                  </a:lnTo>
                  <a:lnTo>
                    <a:pt x="1614" y="294"/>
                  </a:lnTo>
                  <a:lnTo>
                    <a:pt x="1612" y="295"/>
                  </a:lnTo>
                  <a:lnTo>
                    <a:pt x="1609" y="300"/>
                  </a:lnTo>
                  <a:lnTo>
                    <a:pt x="1606" y="300"/>
                  </a:lnTo>
                  <a:lnTo>
                    <a:pt x="1604" y="298"/>
                  </a:lnTo>
                  <a:lnTo>
                    <a:pt x="1599" y="299"/>
                  </a:lnTo>
                  <a:lnTo>
                    <a:pt x="1591" y="296"/>
                  </a:lnTo>
                  <a:lnTo>
                    <a:pt x="1590" y="296"/>
                  </a:lnTo>
                  <a:lnTo>
                    <a:pt x="1577" y="299"/>
                  </a:lnTo>
                  <a:lnTo>
                    <a:pt x="1570" y="298"/>
                  </a:lnTo>
                  <a:lnTo>
                    <a:pt x="1568" y="304"/>
                  </a:lnTo>
                  <a:lnTo>
                    <a:pt x="1564" y="307"/>
                  </a:lnTo>
                  <a:lnTo>
                    <a:pt x="1561" y="307"/>
                  </a:lnTo>
                  <a:lnTo>
                    <a:pt x="1556" y="303"/>
                  </a:lnTo>
                  <a:lnTo>
                    <a:pt x="1554" y="304"/>
                  </a:lnTo>
                  <a:lnTo>
                    <a:pt x="1548" y="303"/>
                  </a:lnTo>
                  <a:lnTo>
                    <a:pt x="1541" y="299"/>
                  </a:lnTo>
                  <a:lnTo>
                    <a:pt x="1531" y="291"/>
                  </a:lnTo>
                  <a:lnTo>
                    <a:pt x="1528" y="291"/>
                  </a:lnTo>
                  <a:lnTo>
                    <a:pt x="1516" y="301"/>
                  </a:lnTo>
                  <a:lnTo>
                    <a:pt x="1512" y="301"/>
                  </a:lnTo>
                  <a:lnTo>
                    <a:pt x="1504" y="299"/>
                  </a:lnTo>
                  <a:lnTo>
                    <a:pt x="1500" y="294"/>
                  </a:lnTo>
                  <a:lnTo>
                    <a:pt x="1500" y="292"/>
                  </a:lnTo>
                  <a:lnTo>
                    <a:pt x="1495" y="293"/>
                  </a:lnTo>
                  <a:lnTo>
                    <a:pt x="1495" y="294"/>
                  </a:lnTo>
                  <a:lnTo>
                    <a:pt x="1490" y="302"/>
                  </a:lnTo>
                  <a:lnTo>
                    <a:pt x="1482" y="306"/>
                  </a:lnTo>
                  <a:lnTo>
                    <a:pt x="1473" y="312"/>
                  </a:lnTo>
                  <a:lnTo>
                    <a:pt x="1470" y="312"/>
                  </a:lnTo>
                  <a:lnTo>
                    <a:pt x="1466" y="310"/>
                  </a:lnTo>
                  <a:lnTo>
                    <a:pt x="1464" y="308"/>
                  </a:lnTo>
                  <a:lnTo>
                    <a:pt x="1459" y="308"/>
                  </a:lnTo>
                  <a:lnTo>
                    <a:pt x="1454" y="304"/>
                  </a:lnTo>
                  <a:lnTo>
                    <a:pt x="1446" y="304"/>
                  </a:lnTo>
                  <a:lnTo>
                    <a:pt x="1434" y="304"/>
                  </a:lnTo>
                  <a:lnTo>
                    <a:pt x="1429" y="304"/>
                  </a:lnTo>
                  <a:lnTo>
                    <a:pt x="1425" y="302"/>
                  </a:lnTo>
                  <a:lnTo>
                    <a:pt x="1424" y="297"/>
                  </a:lnTo>
                  <a:lnTo>
                    <a:pt x="1419" y="295"/>
                  </a:lnTo>
                  <a:lnTo>
                    <a:pt x="1402" y="298"/>
                  </a:lnTo>
                  <a:lnTo>
                    <a:pt x="1386" y="294"/>
                  </a:lnTo>
                  <a:lnTo>
                    <a:pt x="1382" y="297"/>
                  </a:lnTo>
                  <a:lnTo>
                    <a:pt x="1379" y="302"/>
                  </a:lnTo>
                  <a:lnTo>
                    <a:pt x="1367" y="299"/>
                  </a:lnTo>
                  <a:lnTo>
                    <a:pt x="1357" y="304"/>
                  </a:lnTo>
                  <a:lnTo>
                    <a:pt x="1357" y="312"/>
                  </a:lnTo>
                  <a:lnTo>
                    <a:pt x="1355" y="313"/>
                  </a:lnTo>
                  <a:lnTo>
                    <a:pt x="1342" y="310"/>
                  </a:lnTo>
                  <a:lnTo>
                    <a:pt x="1338" y="311"/>
                  </a:lnTo>
                  <a:lnTo>
                    <a:pt x="1327" y="309"/>
                  </a:lnTo>
                  <a:lnTo>
                    <a:pt x="1324" y="305"/>
                  </a:lnTo>
                  <a:lnTo>
                    <a:pt x="1322" y="301"/>
                  </a:lnTo>
                  <a:lnTo>
                    <a:pt x="1309" y="296"/>
                  </a:lnTo>
                  <a:lnTo>
                    <a:pt x="1297" y="289"/>
                  </a:lnTo>
                  <a:lnTo>
                    <a:pt x="1294" y="288"/>
                  </a:lnTo>
                  <a:lnTo>
                    <a:pt x="1297" y="283"/>
                  </a:lnTo>
                  <a:lnTo>
                    <a:pt x="1295" y="280"/>
                  </a:lnTo>
                  <a:lnTo>
                    <a:pt x="1288" y="280"/>
                  </a:lnTo>
                  <a:lnTo>
                    <a:pt x="1286" y="273"/>
                  </a:lnTo>
                  <a:lnTo>
                    <a:pt x="1282" y="268"/>
                  </a:lnTo>
                  <a:lnTo>
                    <a:pt x="1276" y="268"/>
                  </a:lnTo>
                  <a:lnTo>
                    <a:pt x="1271" y="270"/>
                  </a:lnTo>
                  <a:lnTo>
                    <a:pt x="1270" y="268"/>
                  </a:lnTo>
                  <a:lnTo>
                    <a:pt x="1269" y="267"/>
                  </a:lnTo>
                  <a:lnTo>
                    <a:pt x="1264" y="261"/>
                  </a:lnTo>
                  <a:lnTo>
                    <a:pt x="1258" y="245"/>
                  </a:lnTo>
                  <a:lnTo>
                    <a:pt x="1241" y="237"/>
                  </a:lnTo>
                  <a:lnTo>
                    <a:pt x="1234" y="224"/>
                  </a:lnTo>
                  <a:lnTo>
                    <a:pt x="1230" y="218"/>
                  </a:lnTo>
                  <a:lnTo>
                    <a:pt x="1227" y="213"/>
                  </a:lnTo>
                  <a:lnTo>
                    <a:pt x="1215" y="203"/>
                  </a:lnTo>
                  <a:lnTo>
                    <a:pt x="1212" y="198"/>
                  </a:lnTo>
                  <a:lnTo>
                    <a:pt x="1204" y="193"/>
                  </a:lnTo>
                  <a:lnTo>
                    <a:pt x="1202" y="192"/>
                  </a:lnTo>
                  <a:lnTo>
                    <a:pt x="1196" y="193"/>
                  </a:lnTo>
                  <a:lnTo>
                    <a:pt x="1193" y="188"/>
                  </a:lnTo>
                  <a:lnTo>
                    <a:pt x="1182" y="176"/>
                  </a:lnTo>
                  <a:lnTo>
                    <a:pt x="1174" y="164"/>
                  </a:lnTo>
                  <a:lnTo>
                    <a:pt x="1167" y="159"/>
                  </a:lnTo>
                  <a:lnTo>
                    <a:pt x="1157" y="157"/>
                  </a:lnTo>
                  <a:lnTo>
                    <a:pt x="1153" y="151"/>
                  </a:lnTo>
                  <a:lnTo>
                    <a:pt x="1148" y="143"/>
                  </a:lnTo>
                  <a:lnTo>
                    <a:pt x="1142" y="137"/>
                  </a:lnTo>
                  <a:lnTo>
                    <a:pt x="1126" y="128"/>
                  </a:lnTo>
                  <a:lnTo>
                    <a:pt x="1109" y="126"/>
                  </a:lnTo>
                  <a:lnTo>
                    <a:pt x="1094" y="119"/>
                  </a:lnTo>
                  <a:lnTo>
                    <a:pt x="1088" y="118"/>
                  </a:lnTo>
                  <a:lnTo>
                    <a:pt x="1086" y="117"/>
                  </a:lnTo>
                  <a:lnTo>
                    <a:pt x="1081" y="102"/>
                  </a:lnTo>
                  <a:lnTo>
                    <a:pt x="1067" y="82"/>
                  </a:lnTo>
                  <a:lnTo>
                    <a:pt x="1065" y="77"/>
                  </a:lnTo>
                  <a:lnTo>
                    <a:pt x="1067" y="70"/>
                  </a:lnTo>
                  <a:lnTo>
                    <a:pt x="1067" y="69"/>
                  </a:lnTo>
                  <a:lnTo>
                    <a:pt x="1065" y="64"/>
                  </a:lnTo>
                  <a:lnTo>
                    <a:pt x="1057" y="57"/>
                  </a:lnTo>
                  <a:lnTo>
                    <a:pt x="1042" y="51"/>
                  </a:lnTo>
                  <a:lnTo>
                    <a:pt x="1031" y="33"/>
                  </a:lnTo>
                  <a:lnTo>
                    <a:pt x="1019" y="31"/>
                  </a:lnTo>
                  <a:lnTo>
                    <a:pt x="1003" y="25"/>
                  </a:lnTo>
                  <a:lnTo>
                    <a:pt x="977" y="8"/>
                  </a:lnTo>
                  <a:lnTo>
                    <a:pt x="972" y="1"/>
                  </a:lnTo>
                  <a:lnTo>
                    <a:pt x="969" y="0"/>
                  </a:lnTo>
                  <a:lnTo>
                    <a:pt x="957" y="9"/>
                  </a:lnTo>
                  <a:lnTo>
                    <a:pt x="943" y="19"/>
                  </a:lnTo>
                  <a:lnTo>
                    <a:pt x="923" y="31"/>
                  </a:lnTo>
                  <a:lnTo>
                    <a:pt x="909" y="33"/>
                  </a:lnTo>
                  <a:lnTo>
                    <a:pt x="891" y="43"/>
                  </a:lnTo>
                  <a:lnTo>
                    <a:pt x="878" y="45"/>
                  </a:lnTo>
                  <a:lnTo>
                    <a:pt x="876" y="45"/>
                  </a:lnTo>
                  <a:lnTo>
                    <a:pt x="857" y="52"/>
                  </a:lnTo>
                  <a:lnTo>
                    <a:pt x="772" y="88"/>
                  </a:lnTo>
                  <a:lnTo>
                    <a:pt x="667" y="131"/>
                  </a:lnTo>
                  <a:lnTo>
                    <a:pt x="667" y="131"/>
                  </a:lnTo>
                  <a:lnTo>
                    <a:pt x="644" y="140"/>
                  </a:lnTo>
                  <a:lnTo>
                    <a:pt x="630" y="148"/>
                  </a:lnTo>
                  <a:lnTo>
                    <a:pt x="616" y="161"/>
                  </a:lnTo>
                  <a:lnTo>
                    <a:pt x="605" y="160"/>
                  </a:lnTo>
                  <a:lnTo>
                    <a:pt x="563" y="178"/>
                  </a:lnTo>
                  <a:lnTo>
                    <a:pt x="558" y="180"/>
                  </a:lnTo>
                  <a:lnTo>
                    <a:pt x="476" y="212"/>
                  </a:lnTo>
                  <a:lnTo>
                    <a:pt x="456" y="218"/>
                  </a:lnTo>
                  <a:lnTo>
                    <a:pt x="438" y="218"/>
                  </a:lnTo>
                  <a:lnTo>
                    <a:pt x="420" y="233"/>
                  </a:lnTo>
                  <a:lnTo>
                    <a:pt x="400" y="243"/>
                  </a:lnTo>
                  <a:lnTo>
                    <a:pt x="381" y="251"/>
                  </a:lnTo>
                  <a:lnTo>
                    <a:pt x="374" y="257"/>
                  </a:lnTo>
                  <a:lnTo>
                    <a:pt x="360" y="262"/>
                  </a:lnTo>
                  <a:lnTo>
                    <a:pt x="298" y="293"/>
                  </a:lnTo>
                  <a:lnTo>
                    <a:pt x="280" y="302"/>
                  </a:lnTo>
                  <a:lnTo>
                    <a:pt x="263" y="310"/>
                  </a:lnTo>
                  <a:lnTo>
                    <a:pt x="196" y="344"/>
                  </a:lnTo>
                  <a:lnTo>
                    <a:pt x="145" y="370"/>
                  </a:lnTo>
                  <a:lnTo>
                    <a:pt x="141" y="377"/>
                  </a:lnTo>
                  <a:lnTo>
                    <a:pt x="134" y="393"/>
                  </a:lnTo>
                  <a:lnTo>
                    <a:pt x="115" y="419"/>
                  </a:lnTo>
                  <a:lnTo>
                    <a:pt x="114" y="421"/>
                  </a:lnTo>
                  <a:lnTo>
                    <a:pt x="67" y="524"/>
                  </a:lnTo>
                  <a:lnTo>
                    <a:pt x="49" y="564"/>
                  </a:lnTo>
                  <a:lnTo>
                    <a:pt x="0" y="612"/>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94" name="Google Shape;1594;p59" descr="{&quot;Key&quot;:&quot;marsabit&quot;,&quot;Name&quot;:&quot;Marsabit&quot;,&quot;Value&quot;:33.0,&quot;Formula&quot;:&quot;33&quot;,&quot;Text&quot;:&quot;33&quot;,&quot;OfficeApplication&quot;:1,&quot;HasValue&quot;:true}"/>
            <p:cNvSpPr/>
            <p:nvPr/>
          </p:nvSpPr>
          <p:spPr>
            <a:xfrm>
              <a:off x="2185881" y="1144461"/>
              <a:ext cx="1796896" cy="1746089"/>
            </a:xfrm>
            <a:custGeom>
              <a:avLst/>
              <a:gdLst/>
              <a:ahLst/>
              <a:cxnLst/>
              <a:rect l="l" t="t" r="r" b="b"/>
              <a:pathLst>
                <a:path w="3007" h="2910" extrusionOk="0">
                  <a:moveTo>
                    <a:pt x="58" y="12"/>
                  </a:moveTo>
                  <a:lnTo>
                    <a:pt x="54" y="61"/>
                  </a:lnTo>
                  <a:lnTo>
                    <a:pt x="54" y="106"/>
                  </a:lnTo>
                  <a:lnTo>
                    <a:pt x="54" y="214"/>
                  </a:lnTo>
                  <a:lnTo>
                    <a:pt x="53" y="335"/>
                  </a:lnTo>
                  <a:lnTo>
                    <a:pt x="65" y="551"/>
                  </a:lnTo>
                  <a:lnTo>
                    <a:pt x="56" y="646"/>
                  </a:lnTo>
                  <a:lnTo>
                    <a:pt x="48" y="716"/>
                  </a:lnTo>
                  <a:lnTo>
                    <a:pt x="56" y="780"/>
                  </a:lnTo>
                  <a:lnTo>
                    <a:pt x="56" y="831"/>
                  </a:lnTo>
                  <a:lnTo>
                    <a:pt x="46" y="905"/>
                  </a:lnTo>
                  <a:lnTo>
                    <a:pt x="49" y="994"/>
                  </a:lnTo>
                  <a:lnTo>
                    <a:pt x="28" y="1058"/>
                  </a:lnTo>
                  <a:lnTo>
                    <a:pt x="0" y="1096"/>
                  </a:lnTo>
                  <a:lnTo>
                    <a:pt x="9" y="1107"/>
                  </a:lnTo>
                  <a:lnTo>
                    <a:pt x="10" y="1107"/>
                  </a:lnTo>
                  <a:lnTo>
                    <a:pt x="11" y="1117"/>
                  </a:lnTo>
                  <a:lnTo>
                    <a:pt x="46" y="1139"/>
                  </a:lnTo>
                  <a:lnTo>
                    <a:pt x="70" y="1143"/>
                  </a:lnTo>
                  <a:lnTo>
                    <a:pt x="84" y="1146"/>
                  </a:lnTo>
                  <a:lnTo>
                    <a:pt x="80" y="1156"/>
                  </a:lnTo>
                  <a:lnTo>
                    <a:pt x="77" y="1174"/>
                  </a:lnTo>
                  <a:lnTo>
                    <a:pt x="84" y="1183"/>
                  </a:lnTo>
                  <a:lnTo>
                    <a:pt x="86" y="1200"/>
                  </a:lnTo>
                  <a:lnTo>
                    <a:pt x="87" y="1226"/>
                  </a:lnTo>
                  <a:lnTo>
                    <a:pt x="87" y="1242"/>
                  </a:lnTo>
                  <a:lnTo>
                    <a:pt x="79" y="1246"/>
                  </a:lnTo>
                  <a:lnTo>
                    <a:pt x="79" y="1248"/>
                  </a:lnTo>
                  <a:lnTo>
                    <a:pt x="80" y="1258"/>
                  </a:lnTo>
                  <a:lnTo>
                    <a:pt x="77" y="1275"/>
                  </a:lnTo>
                  <a:lnTo>
                    <a:pt x="75" y="1290"/>
                  </a:lnTo>
                  <a:lnTo>
                    <a:pt x="73" y="1296"/>
                  </a:lnTo>
                  <a:lnTo>
                    <a:pt x="72" y="1310"/>
                  </a:lnTo>
                  <a:lnTo>
                    <a:pt x="72" y="1320"/>
                  </a:lnTo>
                  <a:lnTo>
                    <a:pt x="72" y="1334"/>
                  </a:lnTo>
                  <a:lnTo>
                    <a:pt x="77" y="1340"/>
                  </a:lnTo>
                  <a:lnTo>
                    <a:pt x="77" y="1341"/>
                  </a:lnTo>
                  <a:lnTo>
                    <a:pt x="87" y="1361"/>
                  </a:lnTo>
                  <a:lnTo>
                    <a:pt x="138" y="1362"/>
                  </a:lnTo>
                  <a:lnTo>
                    <a:pt x="167" y="1364"/>
                  </a:lnTo>
                  <a:lnTo>
                    <a:pt x="197" y="1380"/>
                  </a:lnTo>
                  <a:lnTo>
                    <a:pt x="199" y="1382"/>
                  </a:lnTo>
                  <a:lnTo>
                    <a:pt x="224" y="1415"/>
                  </a:lnTo>
                  <a:lnTo>
                    <a:pt x="241" y="1428"/>
                  </a:lnTo>
                  <a:lnTo>
                    <a:pt x="258" y="1442"/>
                  </a:lnTo>
                  <a:lnTo>
                    <a:pt x="303" y="1467"/>
                  </a:lnTo>
                  <a:lnTo>
                    <a:pt x="304" y="1468"/>
                  </a:lnTo>
                  <a:lnTo>
                    <a:pt x="307" y="1477"/>
                  </a:lnTo>
                  <a:lnTo>
                    <a:pt x="314" y="1494"/>
                  </a:lnTo>
                  <a:lnTo>
                    <a:pt x="318" y="1505"/>
                  </a:lnTo>
                  <a:lnTo>
                    <a:pt x="323" y="1514"/>
                  </a:lnTo>
                  <a:lnTo>
                    <a:pt x="339" y="1537"/>
                  </a:lnTo>
                  <a:lnTo>
                    <a:pt x="344" y="1564"/>
                  </a:lnTo>
                  <a:lnTo>
                    <a:pt x="352" y="1573"/>
                  </a:lnTo>
                  <a:lnTo>
                    <a:pt x="356" y="1594"/>
                  </a:lnTo>
                  <a:lnTo>
                    <a:pt x="358" y="1609"/>
                  </a:lnTo>
                  <a:lnTo>
                    <a:pt x="370" y="1657"/>
                  </a:lnTo>
                  <a:lnTo>
                    <a:pt x="411" y="1703"/>
                  </a:lnTo>
                  <a:lnTo>
                    <a:pt x="452" y="1755"/>
                  </a:lnTo>
                  <a:lnTo>
                    <a:pt x="447" y="1817"/>
                  </a:lnTo>
                  <a:lnTo>
                    <a:pt x="461" y="1863"/>
                  </a:lnTo>
                  <a:lnTo>
                    <a:pt x="470" y="1863"/>
                  </a:lnTo>
                  <a:lnTo>
                    <a:pt x="479" y="1858"/>
                  </a:lnTo>
                  <a:lnTo>
                    <a:pt x="497" y="1857"/>
                  </a:lnTo>
                  <a:lnTo>
                    <a:pt x="503" y="1866"/>
                  </a:lnTo>
                  <a:lnTo>
                    <a:pt x="503" y="1880"/>
                  </a:lnTo>
                  <a:lnTo>
                    <a:pt x="503" y="1873"/>
                  </a:lnTo>
                  <a:lnTo>
                    <a:pt x="504" y="1866"/>
                  </a:lnTo>
                  <a:lnTo>
                    <a:pt x="510" y="1864"/>
                  </a:lnTo>
                  <a:lnTo>
                    <a:pt x="515" y="1868"/>
                  </a:lnTo>
                  <a:lnTo>
                    <a:pt x="520" y="1865"/>
                  </a:lnTo>
                  <a:lnTo>
                    <a:pt x="523" y="1861"/>
                  </a:lnTo>
                  <a:lnTo>
                    <a:pt x="523" y="1855"/>
                  </a:lnTo>
                  <a:lnTo>
                    <a:pt x="524" y="1854"/>
                  </a:lnTo>
                  <a:lnTo>
                    <a:pt x="532" y="1860"/>
                  </a:lnTo>
                  <a:lnTo>
                    <a:pt x="536" y="1862"/>
                  </a:lnTo>
                  <a:lnTo>
                    <a:pt x="538" y="1865"/>
                  </a:lnTo>
                  <a:lnTo>
                    <a:pt x="538" y="1868"/>
                  </a:lnTo>
                  <a:lnTo>
                    <a:pt x="539" y="1872"/>
                  </a:lnTo>
                  <a:lnTo>
                    <a:pt x="540" y="1870"/>
                  </a:lnTo>
                  <a:lnTo>
                    <a:pt x="542" y="1871"/>
                  </a:lnTo>
                  <a:lnTo>
                    <a:pt x="544" y="1863"/>
                  </a:lnTo>
                  <a:lnTo>
                    <a:pt x="545" y="1857"/>
                  </a:lnTo>
                  <a:lnTo>
                    <a:pt x="548" y="1853"/>
                  </a:lnTo>
                  <a:lnTo>
                    <a:pt x="553" y="1849"/>
                  </a:lnTo>
                  <a:lnTo>
                    <a:pt x="558" y="1841"/>
                  </a:lnTo>
                  <a:lnTo>
                    <a:pt x="561" y="1836"/>
                  </a:lnTo>
                  <a:lnTo>
                    <a:pt x="570" y="1825"/>
                  </a:lnTo>
                  <a:lnTo>
                    <a:pt x="585" y="1816"/>
                  </a:lnTo>
                  <a:lnTo>
                    <a:pt x="589" y="1814"/>
                  </a:lnTo>
                  <a:lnTo>
                    <a:pt x="597" y="1826"/>
                  </a:lnTo>
                  <a:lnTo>
                    <a:pt x="604" y="1833"/>
                  </a:lnTo>
                  <a:lnTo>
                    <a:pt x="606" y="1835"/>
                  </a:lnTo>
                  <a:lnTo>
                    <a:pt x="611" y="1825"/>
                  </a:lnTo>
                  <a:lnTo>
                    <a:pt x="624" y="1791"/>
                  </a:lnTo>
                  <a:lnTo>
                    <a:pt x="653" y="1777"/>
                  </a:lnTo>
                  <a:lnTo>
                    <a:pt x="660" y="1773"/>
                  </a:lnTo>
                  <a:lnTo>
                    <a:pt x="681" y="1817"/>
                  </a:lnTo>
                  <a:lnTo>
                    <a:pt x="689" y="1850"/>
                  </a:lnTo>
                  <a:lnTo>
                    <a:pt x="701" y="1877"/>
                  </a:lnTo>
                  <a:lnTo>
                    <a:pt x="715" y="1924"/>
                  </a:lnTo>
                  <a:lnTo>
                    <a:pt x="733" y="1981"/>
                  </a:lnTo>
                  <a:lnTo>
                    <a:pt x="744" y="1997"/>
                  </a:lnTo>
                  <a:lnTo>
                    <a:pt x="759" y="2019"/>
                  </a:lnTo>
                  <a:lnTo>
                    <a:pt x="782" y="2054"/>
                  </a:lnTo>
                  <a:lnTo>
                    <a:pt x="798" y="2093"/>
                  </a:lnTo>
                  <a:lnTo>
                    <a:pt x="798" y="2136"/>
                  </a:lnTo>
                  <a:lnTo>
                    <a:pt x="806" y="2175"/>
                  </a:lnTo>
                  <a:lnTo>
                    <a:pt x="815" y="2204"/>
                  </a:lnTo>
                  <a:lnTo>
                    <a:pt x="816" y="2204"/>
                  </a:lnTo>
                  <a:lnTo>
                    <a:pt x="827" y="2210"/>
                  </a:lnTo>
                  <a:lnTo>
                    <a:pt x="836" y="2216"/>
                  </a:lnTo>
                  <a:lnTo>
                    <a:pt x="847" y="2224"/>
                  </a:lnTo>
                  <a:lnTo>
                    <a:pt x="858" y="2229"/>
                  </a:lnTo>
                  <a:lnTo>
                    <a:pt x="869" y="2234"/>
                  </a:lnTo>
                  <a:lnTo>
                    <a:pt x="880" y="2237"/>
                  </a:lnTo>
                  <a:lnTo>
                    <a:pt x="890" y="2239"/>
                  </a:lnTo>
                  <a:lnTo>
                    <a:pt x="900" y="2242"/>
                  </a:lnTo>
                  <a:lnTo>
                    <a:pt x="912" y="2242"/>
                  </a:lnTo>
                  <a:lnTo>
                    <a:pt x="926" y="2241"/>
                  </a:lnTo>
                  <a:lnTo>
                    <a:pt x="937" y="2242"/>
                  </a:lnTo>
                  <a:lnTo>
                    <a:pt x="950" y="2244"/>
                  </a:lnTo>
                  <a:lnTo>
                    <a:pt x="965" y="2248"/>
                  </a:lnTo>
                  <a:lnTo>
                    <a:pt x="979" y="2253"/>
                  </a:lnTo>
                  <a:lnTo>
                    <a:pt x="991" y="2255"/>
                  </a:lnTo>
                  <a:lnTo>
                    <a:pt x="1002" y="2257"/>
                  </a:lnTo>
                  <a:lnTo>
                    <a:pt x="1002" y="2263"/>
                  </a:lnTo>
                  <a:lnTo>
                    <a:pt x="1006" y="2306"/>
                  </a:lnTo>
                  <a:lnTo>
                    <a:pt x="1058" y="2325"/>
                  </a:lnTo>
                  <a:lnTo>
                    <a:pt x="1062" y="2335"/>
                  </a:lnTo>
                  <a:lnTo>
                    <a:pt x="1069" y="2351"/>
                  </a:lnTo>
                  <a:lnTo>
                    <a:pt x="1098" y="2374"/>
                  </a:lnTo>
                  <a:lnTo>
                    <a:pt x="1125" y="2393"/>
                  </a:lnTo>
                  <a:lnTo>
                    <a:pt x="1126" y="2395"/>
                  </a:lnTo>
                  <a:lnTo>
                    <a:pt x="1131" y="2410"/>
                  </a:lnTo>
                  <a:lnTo>
                    <a:pt x="1137" y="2423"/>
                  </a:lnTo>
                  <a:lnTo>
                    <a:pt x="1140" y="2440"/>
                  </a:lnTo>
                  <a:lnTo>
                    <a:pt x="1153" y="2449"/>
                  </a:lnTo>
                  <a:lnTo>
                    <a:pt x="1157" y="2451"/>
                  </a:lnTo>
                  <a:lnTo>
                    <a:pt x="1157" y="2451"/>
                  </a:lnTo>
                  <a:lnTo>
                    <a:pt x="1176" y="2473"/>
                  </a:lnTo>
                  <a:lnTo>
                    <a:pt x="1194" y="2483"/>
                  </a:lnTo>
                  <a:lnTo>
                    <a:pt x="1224" y="2500"/>
                  </a:lnTo>
                  <a:lnTo>
                    <a:pt x="1269" y="2573"/>
                  </a:lnTo>
                  <a:lnTo>
                    <a:pt x="1287" y="2610"/>
                  </a:lnTo>
                  <a:lnTo>
                    <a:pt x="1305" y="2639"/>
                  </a:lnTo>
                  <a:lnTo>
                    <a:pt x="1342" y="2702"/>
                  </a:lnTo>
                  <a:lnTo>
                    <a:pt x="1365" y="2749"/>
                  </a:lnTo>
                  <a:lnTo>
                    <a:pt x="1383" y="2780"/>
                  </a:lnTo>
                  <a:lnTo>
                    <a:pt x="1397" y="2807"/>
                  </a:lnTo>
                  <a:lnTo>
                    <a:pt x="1400" y="2813"/>
                  </a:lnTo>
                  <a:lnTo>
                    <a:pt x="1408" y="2832"/>
                  </a:lnTo>
                  <a:lnTo>
                    <a:pt x="1479" y="2805"/>
                  </a:lnTo>
                  <a:lnTo>
                    <a:pt x="1515" y="2799"/>
                  </a:lnTo>
                  <a:lnTo>
                    <a:pt x="1544" y="2795"/>
                  </a:lnTo>
                  <a:lnTo>
                    <a:pt x="1609" y="2776"/>
                  </a:lnTo>
                  <a:lnTo>
                    <a:pt x="1651" y="2776"/>
                  </a:lnTo>
                  <a:lnTo>
                    <a:pt x="1671" y="2751"/>
                  </a:lnTo>
                  <a:lnTo>
                    <a:pt x="1681" y="2741"/>
                  </a:lnTo>
                  <a:lnTo>
                    <a:pt x="1712" y="2771"/>
                  </a:lnTo>
                  <a:lnTo>
                    <a:pt x="1748" y="2798"/>
                  </a:lnTo>
                  <a:lnTo>
                    <a:pt x="1751" y="2835"/>
                  </a:lnTo>
                  <a:lnTo>
                    <a:pt x="1745" y="2900"/>
                  </a:lnTo>
                  <a:lnTo>
                    <a:pt x="1746" y="2910"/>
                  </a:lnTo>
                  <a:lnTo>
                    <a:pt x="1977" y="2731"/>
                  </a:lnTo>
                  <a:lnTo>
                    <a:pt x="2087" y="2647"/>
                  </a:lnTo>
                  <a:lnTo>
                    <a:pt x="2125" y="2498"/>
                  </a:lnTo>
                  <a:lnTo>
                    <a:pt x="2146" y="2496"/>
                  </a:lnTo>
                  <a:lnTo>
                    <a:pt x="2150" y="2482"/>
                  </a:lnTo>
                  <a:lnTo>
                    <a:pt x="2151" y="2472"/>
                  </a:lnTo>
                  <a:lnTo>
                    <a:pt x="2151" y="2464"/>
                  </a:lnTo>
                  <a:lnTo>
                    <a:pt x="2255" y="2406"/>
                  </a:lnTo>
                  <a:lnTo>
                    <a:pt x="2391" y="2332"/>
                  </a:lnTo>
                  <a:lnTo>
                    <a:pt x="2594" y="2206"/>
                  </a:lnTo>
                  <a:lnTo>
                    <a:pt x="2651" y="2166"/>
                  </a:lnTo>
                  <a:lnTo>
                    <a:pt x="2681" y="2146"/>
                  </a:lnTo>
                  <a:lnTo>
                    <a:pt x="2651" y="2116"/>
                  </a:lnTo>
                  <a:lnTo>
                    <a:pt x="2635" y="2086"/>
                  </a:lnTo>
                  <a:lnTo>
                    <a:pt x="2634" y="2078"/>
                  </a:lnTo>
                  <a:lnTo>
                    <a:pt x="2633" y="2056"/>
                  </a:lnTo>
                  <a:lnTo>
                    <a:pt x="2632" y="2041"/>
                  </a:lnTo>
                  <a:lnTo>
                    <a:pt x="2630" y="2025"/>
                  </a:lnTo>
                  <a:lnTo>
                    <a:pt x="2630" y="2014"/>
                  </a:lnTo>
                  <a:lnTo>
                    <a:pt x="2632" y="2001"/>
                  </a:lnTo>
                  <a:lnTo>
                    <a:pt x="2635" y="1990"/>
                  </a:lnTo>
                  <a:lnTo>
                    <a:pt x="2637" y="1977"/>
                  </a:lnTo>
                  <a:lnTo>
                    <a:pt x="2635" y="1963"/>
                  </a:lnTo>
                  <a:lnTo>
                    <a:pt x="2637" y="1951"/>
                  </a:lnTo>
                  <a:lnTo>
                    <a:pt x="2638" y="1934"/>
                  </a:lnTo>
                  <a:lnTo>
                    <a:pt x="2634" y="1920"/>
                  </a:lnTo>
                  <a:lnTo>
                    <a:pt x="2631" y="1901"/>
                  </a:lnTo>
                  <a:lnTo>
                    <a:pt x="2625" y="1883"/>
                  </a:lnTo>
                  <a:lnTo>
                    <a:pt x="2617" y="1864"/>
                  </a:lnTo>
                  <a:lnTo>
                    <a:pt x="2611" y="1852"/>
                  </a:lnTo>
                  <a:lnTo>
                    <a:pt x="2611" y="1849"/>
                  </a:lnTo>
                  <a:lnTo>
                    <a:pt x="2600" y="1849"/>
                  </a:lnTo>
                  <a:lnTo>
                    <a:pt x="2596" y="1826"/>
                  </a:lnTo>
                  <a:lnTo>
                    <a:pt x="2595" y="1815"/>
                  </a:lnTo>
                  <a:lnTo>
                    <a:pt x="2596" y="1803"/>
                  </a:lnTo>
                  <a:lnTo>
                    <a:pt x="2601" y="1793"/>
                  </a:lnTo>
                  <a:lnTo>
                    <a:pt x="2612" y="1787"/>
                  </a:lnTo>
                  <a:lnTo>
                    <a:pt x="2616" y="1785"/>
                  </a:lnTo>
                  <a:lnTo>
                    <a:pt x="2611" y="1760"/>
                  </a:lnTo>
                  <a:lnTo>
                    <a:pt x="2600" y="1734"/>
                  </a:lnTo>
                  <a:lnTo>
                    <a:pt x="2627" y="1731"/>
                  </a:lnTo>
                  <a:lnTo>
                    <a:pt x="2661" y="1734"/>
                  </a:lnTo>
                  <a:lnTo>
                    <a:pt x="2691" y="1723"/>
                  </a:lnTo>
                  <a:lnTo>
                    <a:pt x="2693" y="1717"/>
                  </a:lnTo>
                  <a:lnTo>
                    <a:pt x="2702" y="1692"/>
                  </a:lnTo>
                  <a:lnTo>
                    <a:pt x="2704" y="1687"/>
                  </a:lnTo>
                  <a:lnTo>
                    <a:pt x="2710" y="1672"/>
                  </a:lnTo>
                  <a:lnTo>
                    <a:pt x="2748" y="1613"/>
                  </a:lnTo>
                  <a:lnTo>
                    <a:pt x="2761" y="1552"/>
                  </a:lnTo>
                  <a:lnTo>
                    <a:pt x="2762" y="1487"/>
                  </a:lnTo>
                  <a:lnTo>
                    <a:pt x="2762" y="1468"/>
                  </a:lnTo>
                  <a:lnTo>
                    <a:pt x="2782" y="1439"/>
                  </a:lnTo>
                  <a:lnTo>
                    <a:pt x="2815" y="1421"/>
                  </a:lnTo>
                  <a:lnTo>
                    <a:pt x="2832" y="1387"/>
                  </a:lnTo>
                  <a:lnTo>
                    <a:pt x="2872" y="1376"/>
                  </a:lnTo>
                  <a:lnTo>
                    <a:pt x="2929" y="1353"/>
                  </a:lnTo>
                  <a:lnTo>
                    <a:pt x="2962" y="1319"/>
                  </a:lnTo>
                  <a:lnTo>
                    <a:pt x="2969" y="1314"/>
                  </a:lnTo>
                  <a:lnTo>
                    <a:pt x="3002" y="1293"/>
                  </a:lnTo>
                  <a:lnTo>
                    <a:pt x="3005" y="1288"/>
                  </a:lnTo>
                  <a:lnTo>
                    <a:pt x="3005" y="1288"/>
                  </a:lnTo>
                  <a:lnTo>
                    <a:pt x="3007" y="1279"/>
                  </a:lnTo>
                  <a:lnTo>
                    <a:pt x="3006" y="1278"/>
                  </a:lnTo>
                  <a:lnTo>
                    <a:pt x="3001" y="1274"/>
                  </a:lnTo>
                  <a:lnTo>
                    <a:pt x="2995" y="1269"/>
                  </a:lnTo>
                  <a:lnTo>
                    <a:pt x="2993" y="1262"/>
                  </a:lnTo>
                  <a:lnTo>
                    <a:pt x="2992" y="1259"/>
                  </a:lnTo>
                  <a:lnTo>
                    <a:pt x="2990" y="1257"/>
                  </a:lnTo>
                  <a:lnTo>
                    <a:pt x="2986" y="1253"/>
                  </a:lnTo>
                  <a:lnTo>
                    <a:pt x="2985" y="1252"/>
                  </a:lnTo>
                  <a:lnTo>
                    <a:pt x="2981" y="1248"/>
                  </a:lnTo>
                  <a:lnTo>
                    <a:pt x="2972" y="1244"/>
                  </a:lnTo>
                  <a:lnTo>
                    <a:pt x="2966" y="1240"/>
                  </a:lnTo>
                  <a:lnTo>
                    <a:pt x="2966" y="1240"/>
                  </a:lnTo>
                  <a:lnTo>
                    <a:pt x="2966" y="1220"/>
                  </a:lnTo>
                  <a:lnTo>
                    <a:pt x="2964" y="1214"/>
                  </a:lnTo>
                  <a:lnTo>
                    <a:pt x="2964" y="1208"/>
                  </a:lnTo>
                  <a:lnTo>
                    <a:pt x="2963" y="1199"/>
                  </a:lnTo>
                  <a:lnTo>
                    <a:pt x="2963" y="1197"/>
                  </a:lnTo>
                  <a:lnTo>
                    <a:pt x="2963" y="1195"/>
                  </a:lnTo>
                  <a:lnTo>
                    <a:pt x="2964" y="1186"/>
                  </a:lnTo>
                  <a:lnTo>
                    <a:pt x="2964" y="1186"/>
                  </a:lnTo>
                  <a:lnTo>
                    <a:pt x="2965" y="1181"/>
                  </a:lnTo>
                  <a:lnTo>
                    <a:pt x="2965" y="1179"/>
                  </a:lnTo>
                  <a:lnTo>
                    <a:pt x="2965" y="1179"/>
                  </a:lnTo>
                  <a:lnTo>
                    <a:pt x="2964" y="1166"/>
                  </a:lnTo>
                  <a:lnTo>
                    <a:pt x="2964" y="1161"/>
                  </a:lnTo>
                  <a:lnTo>
                    <a:pt x="2962" y="1149"/>
                  </a:lnTo>
                  <a:lnTo>
                    <a:pt x="2961" y="1144"/>
                  </a:lnTo>
                  <a:lnTo>
                    <a:pt x="2959" y="1141"/>
                  </a:lnTo>
                  <a:lnTo>
                    <a:pt x="2955" y="1137"/>
                  </a:lnTo>
                  <a:lnTo>
                    <a:pt x="2953" y="1133"/>
                  </a:lnTo>
                  <a:lnTo>
                    <a:pt x="2952" y="1130"/>
                  </a:lnTo>
                  <a:lnTo>
                    <a:pt x="2951" y="1125"/>
                  </a:lnTo>
                  <a:lnTo>
                    <a:pt x="2948" y="1107"/>
                  </a:lnTo>
                  <a:lnTo>
                    <a:pt x="2941" y="1076"/>
                  </a:lnTo>
                  <a:lnTo>
                    <a:pt x="2941" y="1075"/>
                  </a:lnTo>
                  <a:lnTo>
                    <a:pt x="2941" y="1075"/>
                  </a:lnTo>
                  <a:lnTo>
                    <a:pt x="2941" y="1051"/>
                  </a:lnTo>
                  <a:lnTo>
                    <a:pt x="2935" y="1031"/>
                  </a:lnTo>
                  <a:lnTo>
                    <a:pt x="2930" y="1013"/>
                  </a:lnTo>
                  <a:lnTo>
                    <a:pt x="2932" y="1015"/>
                  </a:lnTo>
                  <a:lnTo>
                    <a:pt x="2939" y="1021"/>
                  </a:lnTo>
                  <a:lnTo>
                    <a:pt x="2948" y="1026"/>
                  </a:lnTo>
                  <a:lnTo>
                    <a:pt x="2960" y="1032"/>
                  </a:lnTo>
                  <a:lnTo>
                    <a:pt x="2960" y="1032"/>
                  </a:lnTo>
                  <a:lnTo>
                    <a:pt x="2960" y="1031"/>
                  </a:lnTo>
                  <a:lnTo>
                    <a:pt x="2959" y="1021"/>
                  </a:lnTo>
                  <a:lnTo>
                    <a:pt x="2960" y="1009"/>
                  </a:lnTo>
                  <a:lnTo>
                    <a:pt x="2961" y="1002"/>
                  </a:lnTo>
                  <a:lnTo>
                    <a:pt x="2961" y="1001"/>
                  </a:lnTo>
                  <a:lnTo>
                    <a:pt x="2958" y="989"/>
                  </a:lnTo>
                  <a:lnTo>
                    <a:pt x="2958" y="977"/>
                  </a:lnTo>
                  <a:lnTo>
                    <a:pt x="2963" y="972"/>
                  </a:lnTo>
                  <a:lnTo>
                    <a:pt x="2974" y="973"/>
                  </a:lnTo>
                  <a:lnTo>
                    <a:pt x="2979" y="973"/>
                  </a:lnTo>
                  <a:lnTo>
                    <a:pt x="2981" y="973"/>
                  </a:lnTo>
                  <a:lnTo>
                    <a:pt x="2987" y="973"/>
                  </a:lnTo>
                  <a:lnTo>
                    <a:pt x="2996" y="929"/>
                  </a:lnTo>
                  <a:lnTo>
                    <a:pt x="3002" y="900"/>
                  </a:lnTo>
                  <a:lnTo>
                    <a:pt x="2998" y="900"/>
                  </a:lnTo>
                  <a:lnTo>
                    <a:pt x="2987" y="900"/>
                  </a:lnTo>
                  <a:lnTo>
                    <a:pt x="2984" y="894"/>
                  </a:lnTo>
                  <a:lnTo>
                    <a:pt x="2983" y="889"/>
                  </a:lnTo>
                  <a:lnTo>
                    <a:pt x="2982" y="880"/>
                  </a:lnTo>
                  <a:lnTo>
                    <a:pt x="2983" y="869"/>
                  </a:lnTo>
                  <a:lnTo>
                    <a:pt x="2980" y="867"/>
                  </a:lnTo>
                  <a:lnTo>
                    <a:pt x="2974" y="869"/>
                  </a:lnTo>
                  <a:lnTo>
                    <a:pt x="2955" y="885"/>
                  </a:lnTo>
                  <a:lnTo>
                    <a:pt x="2938" y="894"/>
                  </a:lnTo>
                  <a:lnTo>
                    <a:pt x="2920" y="892"/>
                  </a:lnTo>
                  <a:lnTo>
                    <a:pt x="2897" y="891"/>
                  </a:lnTo>
                  <a:lnTo>
                    <a:pt x="2867" y="886"/>
                  </a:lnTo>
                  <a:lnTo>
                    <a:pt x="2856" y="889"/>
                  </a:lnTo>
                  <a:lnTo>
                    <a:pt x="2848" y="881"/>
                  </a:lnTo>
                  <a:lnTo>
                    <a:pt x="2843" y="878"/>
                  </a:lnTo>
                  <a:lnTo>
                    <a:pt x="2814" y="863"/>
                  </a:lnTo>
                  <a:lnTo>
                    <a:pt x="2807" y="860"/>
                  </a:lnTo>
                  <a:lnTo>
                    <a:pt x="2793" y="858"/>
                  </a:lnTo>
                  <a:lnTo>
                    <a:pt x="2774" y="842"/>
                  </a:lnTo>
                  <a:lnTo>
                    <a:pt x="2769" y="839"/>
                  </a:lnTo>
                  <a:lnTo>
                    <a:pt x="2761" y="837"/>
                  </a:lnTo>
                  <a:lnTo>
                    <a:pt x="2756" y="837"/>
                  </a:lnTo>
                  <a:lnTo>
                    <a:pt x="2728" y="846"/>
                  </a:lnTo>
                  <a:lnTo>
                    <a:pt x="2723" y="846"/>
                  </a:lnTo>
                  <a:lnTo>
                    <a:pt x="2723" y="846"/>
                  </a:lnTo>
                  <a:lnTo>
                    <a:pt x="2711" y="842"/>
                  </a:lnTo>
                  <a:lnTo>
                    <a:pt x="2710" y="842"/>
                  </a:lnTo>
                  <a:lnTo>
                    <a:pt x="2704" y="842"/>
                  </a:lnTo>
                  <a:lnTo>
                    <a:pt x="2702" y="843"/>
                  </a:lnTo>
                  <a:lnTo>
                    <a:pt x="2702" y="851"/>
                  </a:lnTo>
                  <a:lnTo>
                    <a:pt x="2699" y="856"/>
                  </a:lnTo>
                  <a:lnTo>
                    <a:pt x="2695" y="855"/>
                  </a:lnTo>
                  <a:lnTo>
                    <a:pt x="2691" y="848"/>
                  </a:lnTo>
                  <a:lnTo>
                    <a:pt x="2681" y="846"/>
                  </a:lnTo>
                  <a:lnTo>
                    <a:pt x="2680" y="846"/>
                  </a:lnTo>
                  <a:lnTo>
                    <a:pt x="2673" y="848"/>
                  </a:lnTo>
                  <a:lnTo>
                    <a:pt x="2661" y="843"/>
                  </a:lnTo>
                  <a:lnTo>
                    <a:pt x="2653" y="842"/>
                  </a:lnTo>
                  <a:lnTo>
                    <a:pt x="2651" y="843"/>
                  </a:lnTo>
                  <a:lnTo>
                    <a:pt x="2645" y="856"/>
                  </a:lnTo>
                  <a:lnTo>
                    <a:pt x="2640" y="860"/>
                  </a:lnTo>
                  <a:lnTo>
                    <a:pt x="2638" y="860"/>
                  </a:lnTo>
                  <a:lnTo>
                    <a:pt x="2619" y="861"/>
                  </a:lnTo>
                  <a:lnTo>
                    <a:pt x="2604" y="862"/>
                  </a:lnTo>
                  <a:lnTo>
                    <a:pt x="2549" y="839"/>
                  </a:lnTo>
                  <a:lnTo>
                    <a:pt x="2537" y="840"/>
                  </a:lnTo>
                  <a:lnTo>
                    <a:pt x="2526" y="838"/>
                  </a:lnTo>
                  <a:lnTo>
                    <a:pt x="2511" y="832"/>
                  </a:lnTo>
                  <a:lnTo>
                    <a:pt x="2453" y="810"/>
                  </a:lnTo>
                  <a:lnTo>
                    <a:pt x="2428" y="802"/>
                  </a:lnTo>
                  <a:lnTo>
                    <a:pt x="2423" y="799"/>
                  </a:lnTo>
                  <a:lnTo>
                    <a:pt x="2413" y="781"/>
                  </a:lnTo>
                  <a:lnTo>
                    <a:pt x="2405" y="768"/>
                  </a:lnTo>
                  <a:lnTo>
                    <a:pt x="2398" y="761"/>
                  </a:lnTo>
                  <a:lnTo>
                    <a:pt x="2391" y="759"/>
                  </a:lnTo>
                  <a:lnTo>
                    <a:pt x="2387" y="760"/>
                  </a:lnTo>
                  <a:lnTo>
                    <a:pt x="2385" y="762"/>
                  </a:lnTo>
                  <a:lnTo>
                    <a:pt x="2380" y="781"/>
                  </a:lnTo>
                  <a:lnTo>
                    <a:pt x="2347" y="773"/>
                  </a:lnTo>
                  <a:lnTo>
                    <a:pt x="2347" y="773"/>
                  </a:lnTo>
                  <a:lnTo>
                    <a:pt x="2336" y="775"/>
                  </a:lnTo>
                  <a:lnTo>
                    <a:pt x="2334" y="773"/>
                  </a:lnTo>
                  <a:lnTo>
                    <a:pt x="2333" y="767"/>
                  </a:lnTo>
                  <a:lnTo>
                    <a:pt x="2332" y="766"/>
                  </a:lnTo>
                  <a:lnTo>
                    <a:pt x="2331" y="765"/>
                  </a:lnTo>
                  <a:lnTo>
                    <a:pt x="2329" y="765"/>
                  </a:lnTo>
                  <a:lnTo>
                    <a:pt x="2323" y="771"/>
                  </a:lnTo>
                  <a:lnTo>
                    <a:pt x="2316" y="774"/>
                  </a:lnTo>
                  <a:lnTo>
                    <a:pt x="2308" y="773"/>
                  </a:lnTo>
                  <a:lnTo>
                    <a:pt x="2301" y="771"/>
                  </a:lnTo>
                  <a:lnTo>
                    <a:pt x="2286" y="761"/>
                  </a:lnTo>
                  <a:lnTo>
                    <a:pt x="2284" y="758"/>
                  </a:lnTo>
                  <a:lnTo>
                    <a:pt x="2285" y="749"/>
                  </a:lnTo>
                  <a:lnTo>
                    <a:pt x="2282" y="741"/>
                  </a:lnTo>
                  <a:lnTo>
                    <a:pt x="2274" y="734"/>
                  </a:lnTo>
                  <a:lnTo>
                    <a:pt x="2261" y="730"/>
                  </a:lnTo>
                  <a:lnTo>
                    <a:pt x="2255" y="729"/>
                  </a:lnTo>
                  <a:lnTo>
                    <a:pt x="2249" y="731"/>
                  </a:lnTo>
                  <a:lnTo>
                    <a:pt x="2248" y="733"/>
                  </a:lnTo>
                  <a:lnTo>
                    <a:pt x="2246" y="738"/>
                  </a:lnTo>
                  <a:lnTo>
                    <a:pt x="2247" y="751"/>
                  </a:lnTo>
                  <a:lnTo>
                    <a:pt x="2243" y="755"/>
                  </a:lnTo>
                  <a:lnTo>
                    <a:pt x="2218" y="765"/>
                  </a:lnTo>
                  <a:lnTo>
                    <a:pt x="2208" y="767"/>
                  </a:lnTo>
                  <a:lnTo>
                    <a:pt x="2190" y="776"/>
                  </a:lnTo>
                  <a:lnTo>
                    <a:pt x="2180" y="779"/>
                  </a:lnTo>
                  <a:lnTo>
                    <a:pt x="2173" y="779"/>
                  </a:lnTo>
                  <a:lnTo>
                    <a:pt x="2158" y="779"/>
                  </a:lnTo>
                  <a:lnTo>
                    <a:pt x="2150" y="779"/>
                  </a:lnTo>
                  <a:lnTo>
                    <a:pt x="2044" y="771"/>
                  </a:lnTo>
                  <a:lnTo>
                    <a:pt x="2043" y="771"/>
                  </a:lnTo>
                  <a:lnTo>
                    <a:pt x="2039" y="771"/>
                  </a:lnTo>
                  <a:lnTo>
                    <a:pt x="2027" y="771"/>
                  </a:lnTo>
                  <a:lnTo>
                    <a:pt x="2002" y="768"/>
                  </a:lnTo>
                  <a:lnTo>
                    <a:pt x="1997" y="769"/>
                  </a:lnTo>
                  <a:lnTo>
                    <a:pt x="1944" y="765"/>
                  </a:lnTo>
                  <a:lnTo>
                    <a:pt x="1935" y="761"/>
                  </a:lnTo>
                  <a:lnTo>
                    <a:pt x="1930" y="761"/>
                  </a:lnTo>
                  <a:lnTo>
                    <a:pt x="1929" y="761"/>
                  </a:lnTo>
                  <a:lnTo>
                    <a:pt x="1919" y="761"/>
                  </a:lnTo>
                  <a:lnTo>
                    <a:pt x="1917" y="762"/>
                  </a:lnTo>
                  <a:lnTo>
                    <a:pt x="1912" y="765"/>
                  </a:lnTo>
                  <a:lnTo>
                    <a:pt x="1906" y="763"/>
                  </a:lnTo>
                  <a:lnTo>
                    <a:pt x="1899" y="766"/>
                  </a:lnTo>
                  <a:lnTo>
                    <a:pt x="1890" y="766"/>
                  </a:lnTo>
                  <a:lnTo>
                    <a:pt x="1883" y="761"/>
                  </a:lnTo>
                  <a:lnTo>
                    <a:pt x="1866" y="746"/>
                  </a:lnTo>
                  <a:lnTo>
                    <a:pt x="1858" y="741"/>
                  </a:lnTo>
                  <a:lnTo>
                    <a:pt x="1831" y="721"/>
                  </a:lnTo>
                  <a:lnTo>
                    <a:pt x="1810" y="705"/>
                  </a:lnTo>
                  <a:lnTo>
                    <a:pt x="1801" y="695"/>
                  </a:lnTo>
                  <a:lnTo>
                    <a:pt x="1796" y="685"/>
                  </a:lnTo>
                  <a:lnTo>
                    <a:pt x="1784" y="674"/>
                  </a:lnTo>
                  <a:lnTo>
                    <a:pt x="1778" y="663"/>
                  </a:lnTo>
                  <a:lnTo>
                    <a:pt x="1772" y="659"/>
                  </a:lnTo>
                  <a:lnTo>
                    <a:pt x="1761" y="659"/>
                  </a:lnTo>
                  <a:lnTo>
                    <a:pt x="1751" y="654"/>
                  </a:lnTo>
                  <a:lnTo>
                    <a:pt x="1745" y="654"/>
                  </a:lnTo>
                  <a:lnTo>
                    <a:pt x="1742" y="654"/>
                  </a:lnTo>
                  <a:lnTo>
                    <a:pt x="1738" y="652"/>
                  </a:lnTo>
                  <a:lnTo>
                    <a:pt x="1649" y="592"/>
                  </a:lnTo>
                  <a:lnTo>
                    <a:pt x="1609" y="566"/>
                  </a:lnTo>
                  <a:lnTo>
                    <a:pt x="1555" y="530"/>
                  </a:lnTo>
                  <a:lnTo>
                    <a:pt x="1459" y="466"/>
                  </a:lnTo>
                  <a:lnTo>
                    <a:pt x="1458" y="465"/>
                  </a:lnTo>
                  <a:lnTo>
                    <a:pt x="1454" y="461"/>
                  </a:lnTo>
                  <a:lnTo>
                    <a:pt x="1450" y="450"/>
                  </a:lnTo>
                  <a:lnTo>
                    <a:pt x="1441" y="442"/>
                  </a:lnTo>
                  <a:lnTo>
                    <a:pt x="1398" y="416"/>
                  </a:lnTo>
                  <a:lnTo>
                    <a:pt x="1380" y="405"/>
                  </a:lnTo>
                  <a:lnTo>
                    <a:pt x="1372" y="398"/>
                  </a:lnTo>
                  <a:lnTo>
                    <a:pt x="1371" y="397"/>
                  </a:lnTo>
                  <a:lnTo>
                    <a:pt x="1361" y="392"/>
                  </a:lnTo>
                  <a:lnTo>
                    <a:pt x="1348" y="381"/>
                  </a:lnTo>
                  <a:lnTo>
                    <a:pt x="1338" y="377"/>
                  </a:lnTo>
                  <a:lnTo>
                    <a:pt x="1327" y="368"/>
                  </a:lnTo>
                  <a:lnTo>
                    <a:pt x="1312" y="361"/>
                  </a:lnTo>
                  <a:lnTo>
                    <a:pt x="1275" y="336"/>
                  </a:lnTo>
                  <a:lnTo>
                    <a:pt x="1178" y="273"/>
                  </a:lnTo>
                  <a:lnTo>
                    <a:pt x="1171" y="269"/>
                  </a:lnTo>
                  <a:lnTo>
                    <a:pt x="1125" y="240"/>
                  </a:lnTo>
                  <a:lnTo>
                    <a:pt x="1082" y="212"/>
                  </a:lnTo>
                  <a:lnTo>
                    <a:pt x="1046" y="188"/>
                  </a:lnTo>
                  <a:lnTo>
                    <a:pt x="1041" y="183"/>
                  </a:lnTo>
                  <a:lnTo>
                    <a:pt x="1018" y="170"/>
                  </a:lnTo>
                  <a:lnTo>
                    <a:pt x="990" y="152"/>
                  </a:lnTo>
                  <a:lnTo>
                    <a:pt x="986" y="150"/>
                  </a:lnTo>
                  <a:lnTo>
                    <a:pt x="985" y="150"/>
                  </a:lnTo>
                  <a:lnTo>
                    <a:pt x="975" y="149"/>
                  </a:lnTo>
                  <a:lnTo>
                    <a:pt x="965" y="140"/>
                  </a:lnTo>
                  <a:lnTo>
                    <a:pt x="949" y="115"/>
                  </a:lnTo>
                  <a:lnTo>
                    <a:pt x="947" y="110"/>
                  </a:lnTo>
                  <a:lnTo>
                    <a:pt x="942" y="108"/>
                  </a:lnTo>
                  <a:lnTo>
                    <a:pt x="927" y="105"/>
                  </a:lnTo>
                  <a:lnTo>
                    <a:pt x="914" y="93"/>
                  </a:lnTo>
                  <a:lnTo>
                    <a:pt x="907" y="81"/>
                  </a:lnTo>
                  <a:lnTo>
                    <a:pt x="904" y="79"/>
                  </a:lnTo>
                  <a:lnTo>
                    <a:pt x="902" y="77"/>
                  </a:lnTo>
                  <a:lnTo>
                    <a:pt x="888" y="74"/>
                  </a:lnTo>
                  <a:lnTo>
                    <a:pt x="870" y="72"/>
                  </a:lnTo>
                  <a:lnTo>
                    <a:pt x="867" y="70"/>
                  </a:lnTo>
                  <a:lnTo>
                    <a:pt x="859" y="70"/>
                  </a:lnTo>
                  <a:lnTo>
                    <a:pt x="846" y="59"/>
                  </a:lnTo>
                  <a:lnTo>
                    <a:pt x="841" y="57"/>
                  </a:lnTo>
                  <a:lnTo>
                    <a:pt x="831" y="57"/>
                  </a:lnTo>
                  <a:lnTo>
                    <a:pt x="825" y="49"/>
                  </a:lnTo>
                  <a:lnTo>
                    <a:pt x="819" y="46"/>
                  </a:lnTo>
                  <a:lnTo>
                    <a:pt x="800" y="40"/>
                  </a:lnTo>
                  <a:lnTo>
                    <a:pt x="777" y="31"/>
                  </a:lnTo>
                  <a:lnTo>
                    <a:pt x="757" y="22"/>
                  </a:lnTo>
                  <a:lnTo>
                    <a:pt x="744" y="15"/>
                  </a:lnTo>
                  <a:lnTo>
                    <a:pt x="691" y="16"/>
                  </a:lnTo>
                  <a:lnTo>
                    <a:pt x="619" y="18"/>
                  </a:lnTo>
                  <a:lnTo>
                    <a:pt x="577" y="19"/>
                  </a:lnTo>
                  <a:lnTo>
                    <a:pt x="560" y="19"/>
                  </a:lnTo>
                  <a:lnTo>
                    <a:pt x="551" y="15"/>
                  </a:lnTo>
                  <a:lnTo>
                    <a:pt x="543" y="6"/>
                  </a:lnTo>
                  <a:lnTo>
                    <a:pt x="467" y="12"/>
                  </a:lnTo>
                  <a:lnTo>
                    <a:pt x="449" y="14"/>
                  </a:lnTo>
                  <a:lnTo>
                    <a:pt x="353" y="13"/>
                  </a:lnTo>
                  <a:lnTo>
                    <a:pt x="286" y="12"/>
                  </a:lnTo>
                  <a:lnTo>
                    <a:pt x="238" y="11"/>
                  </a:lnTo>
                  <a:lnTo>
                    <a:pt x="209" y="11"/>
                  </a:lnTo>
                  <a:lnTo>
                    <a:pt x="196" y="10"/>
                  </a:lnTo>
                  <a:lnTo>
                    <a:pt x="179" y="0"/>
                  </a:lnTo>
                  <a:lnTo>
                    <a:pt x="168" y="10"/>
                  </a:lnTo>
                  <a:lnTo>
                    <a:pt x="149" y="11"/>
                  </a:lnTo>
                  <a:lnTo>
                    <a:pt x="131" y="10"/>
                  </a:lnTo>
                  <a:lnTo>
                    <a:pt x="128" y="10"/>
                  </a:lnTo>
                  <a:lnTo>
                    <a:pt x="86" y="11"/>
                  </a:lnTo>
                  <a:lnTo>
                    <a:pt x="81" y="13"/>
                  </a:lnTo>
                  <a:lnTo>
                    <a:pt x="58" y="12"/>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95" name="Google Shape;1595;p59" descr="{&quot;Key&quot;:&quot;mombassa&quot;,&quot;Name&quot;:&quot;Mombassa&quot;,&quot;Value&quot;:42.0,&quot;Formula&quot;:&quot;42&quot;,&quot;Text&quot;:&quot;42&quot;,&quot;OfficeApplication&quot;:1,&quot;HasValue&quot;:true}"/>
            <p:cNvSpPr/>
            <p:nvPr/>
          </p:nvSpPr>
          <p:spPr>
            <a:xfrm>
              <a:off x="4103566" y="5706537"/>
              <a:ext cx="100866" cy="117489"/>
            </a:xfrm>
            <a:custGeom>
              <a:avLst/>
              <a:gdLst/>
              <a:ahLst/>
              <a:cxnLst/>
              <a:rect l="l" t="t" r="r" b="b"/>
              <a:pathLst>
                <a:path w="169" h="197" extrusionOk="0">
                  <a:moveTo>
                    <a:pt x="72" y="147"/>
                  </a:moveTo>
                  <a:lnTo>
                    <a:pt x="72" y="147"/>
                  </a:lnTo>
                  <a:lnTo>
                    <a:pt x="64" y="131"/>
                  </a:lnTo>
                  <a:lnTo>
                    <a:pt x="68" y="122"/>
                  </a:lnTo>
                  <a:lnTo>
                    <a:pt x="68" y="121"/>
                  </a:lnTo>
                  <a:lnTo>
                    <a:pt x="78" y="117"/>
                  </a:lnTo>
                  <a:lnTo>
                    <a:pt x="82" y="117"/>
                  </a:lnTo>
                  <a:lnTo>
                    <a:pt x="82" y="117"/>
                  </a:lnTo>
                  <a:lnTo>
                    <a:pt x="83" y="119"/>
                  </a:lnTo>
                  <a:lnTo>
                    <a:pt x="87" y="126"/>
                  </a:lnTo>
                  <a:lnTo>
                    <a:pt x="97" y="149"/>
                  </a:lnTo>
                  <a:lnTo>
                    <a:pt x="94" y="153"/>
                  </a:lnTo>
                  <a:lnTo>
                    <a:pt x="89" y="157"/>
                  </a:lnTo>
                  <a:lnTo>
                    <a:pt x="83" y="158"/>
                  </a:lnTo>
                  <a:lnTo>
                    <a:pt x="80" y="156"/>
                  </a:lnTo>
                  <a:lnTo>
                    <a:pt x="72" y="147"/>
                  </a:lnTo>
                  <a:close/>
                  <a:moveTo>
                    <a:pt x="13" y="127"/>
                  </a:moveTo>
                  <a:lnTo>
                    <a:pt x="13" y="127"/>
                  </a:lnTo>
                  <a:lnTo>
                    <a:pt x="13" y="123"/>
                  </a:lnTo>
                  <a:lnTo>
                    <a:pt x="13" y="120"/>
                  </a:lnTo>
                  <a:lnTo>
                    <a:pt x="13" y="117"/>
                  </a:lnTo>
                  <a:lnTo>
                    <a:pt x="13" y="113"/>
                  </a:lnTo>
                  <a:lnTo>
                    <a:pt x="15" y="108"/>
                  </a:lnTo>
                  <a:lnTo>
                    <a:pt x="16" y="105"/>
                  </a:lnTo>
                  <a:lnTo>
                    <a:pt x="14" y="101"/>
                  </a:lnTo>
                  <a:lnTo>
                    <a:pt x="12" y="98"/>
                  </a:lnTo>
                  <a:lnTo>
                    <a:pt x="8" y="96"/>
                  </a:lnTo>
                  <a:lnTo>
                    <a:pt x="5" y="96"/>
                  </a:lnTo>
                  <a:lnTo>
                    <a:pt x="2" y="95"/>
                  </a:lnTo>
                  <a:lnTo>
                    <a:pt x="2" y="94"/>
                  </a:lnTo>
                  <a:lnTo>
                    <a:pt x="1" y="94"/>
                  </a:lnTo>
                  <a:lnTo>
                    <a:pt x="0" y="92"/>
                  </a:lnTo>
                  <a:lnTo>
                    <a:pt x="0" y="89"/>
                  </a:lnTo>
                  <a:lnTo>
                    <a:pt x="1" y="86"/>
                  </a:lnTo>
                  <a:lnTo>
                    <a:pt x="2" y="82"/>
                  </a:lnTo>
                  <a:lnTo>
                    <a:pt x="3" y="78"/>
                  </a:lnTo>
                  <a:lnTo>
                    <a:pt x="3" y="75"/>
                  </a:lnTo>
                  <a:lnTo>
                    <a:pt x="5" y="71"/>
                  </a:lnTo>
                  <a:lnTo>
                    <a:pt x="6" y="67"/>
                  </a:lnTo>
                  <a:lnTo>
                    <a:pt x="6" y="66"/>
                  </a:lnTo>
                  <a:lnTo>
                    <a:pt x="6" y="65"/>
                  </a:lnTo>
                  <a:lnTo>
                    <a:pt x="6" y="62"/>
                  </a:lnTo>
                  <a:lnTo>
                    <a:pt x="6" y="59"/>
                  </a:lnTo>
                  <a:lnTo>
                    <a:pt x="6" y="56"/>
                  </a:lnTo>
                  <a:lnTo>
                    <a:pt x="5" y="53"/>
                  </a:lnTo>
                  <a:lnTo>
                    <a:pt x="6" y="51"/>
                  </a:lnTo>
                  <a:lnTo>
                    <a:pt x="8" y="50"/>
                  </a:lnTo>
                  <a:lnTo>
                    <a:pt x="11" y="50"/>
                  </a:lnTo>
                  <a:lnTo>
                    <a:pt x="13" y="49"/>
                  </a:lnTo>
                  <a:lnTo>
                    <a:pt x="16" y="48"/>
                  </a:lnTo>
                  <a:lnTo>
                    <a:pt x="18" y="46"/>
                  </a:lnTo>
                  <a:lnTo>
                    <a:pt x="19" y="44"/>
                  </a:lnTo>
                  <a:lnTo>
                    <a:pt x="21" y="41"/>
                  </a:lnTo>
                  <a:lnTo>
                    <a:pt x="23" y="38"/>
                  </a:lnTo>
                  <a:lnTo>
                    <a:pt x="25" y="35"/>
                  </a:lnTo>
                  <a:lnTo>
                    <a:pt x="28" y="32"/>
                  </a:lnTo>
                  <a:lnTo>
                    <a:pt x="31" y="32"/>
                  </a:lnTo>
                  <a:lnTo>
                    <a:pt x="33" y="32"/>
                  </a:lnTo>
                  <a:lnTo>
                    <a:pt x="34" y="32"/>
                  </a:lnTo>
                  <a:lnTo>
                    <a:pt x="36" y="33"/>
                  </a:lnTo>
                  <a:lnTo>
                    <a:pt x="37" y="33"/>
                  </a:lnTo>
                  <a:lnTo>
                    <a:pt x="39" y="34"/>
                  </a:lnTo>
                  <a:lnTo>
                    <a:pt x="41" y="35"/>
                  </a:lnTo>
                  <a:lnTo>
                    <a:pt x="42" y="35"/>
                  </a:lnTo>
                  <a:lnTo>
                    <a:pt x="43" y="35"/>
                  </a:lnTo>
                  <a:lnTo>
                    <a:pt x="45" y="36"/>
                  </a:lnTo>
                  <a:lnTo>
                    <a:pt x="48" y="36"/>
                  </a:lnTo>
                  <a:lnTo>
                    <a:pt x="50" y="37"/>
                  </a:lnTo>
                  <a:lnTo>
                    <a:pt x="52" y="38"/>
                  </a:lnTo>
                  <a:lnTo>
                    <a:pt x="56" y="39"/>
                  </a:lnTo>
                  <a:lnTo>
                    <a:pt x="59" y="38"/>
                  </a:lnTo>
                  <a:lnTo>
                    <a:pt x="64" y="37"/>
                  </a:lnTo>
                  <a:lnTo>
                    <a:pt x="68" y="36"/>
                  </a:lnTo>
                  <a:lnTo>
                    <a:pt x="71" y="35"/>
                  </a:lnTo>
                  <a:lnTo>
                    <a:pt x="72" y="35"/>
                  </a:lnTo>
                  <a:lnTo>
                    <a:pt x="73" y="34"/>
                  </a:lnTo>
                  <a:lnTo>
                    <a:pt x="72" y="32"/>
                  </a:lnTo>
                  <a:lnTo>
                    <a:pt x="72" y="30"/>
                  </a:lnTo>
                  <a:lnTo>
                    <a:pt x="72" y="29"/>
                  </a:lnTo>
                  <a:lnTo>
                    <a:pt x="73" y="27"/>
                  </a:lnTo>
                  <a:lnTo>
                    <a:pt x="74" y="25"/>
                  </a:lnTo>
                  <a:lnTo>
                    <a:pt x="76" y="24"/>
                  </a:lnTo>
                  <a:lnTo>
                    <a:pt x="76" y="23"/>
                  </a:lnTo>
                  <a:lnTo>
                    <a:pt x="76" y="22"/>
                  </a:lnTo>
                  <a:lnTo>
                    <a:pt x="76" y="21"/>
                  </a:lnTo>
                  <a:lnTo>
                    <a:pt x="76" y="18"/>
                  </a:lnTo>
                  <a:lnTo>
                    <a:pt x="74" y="15"/>
                  </a:lnTo>
                  <a:lnTo>
                    <a:pt x="73" y="14"/>
                  </a:lnTo>
                  <a:lnTo>
                    <a:pt x="73" y="13"/>
                  </a:lnTo>
                  <a:lnTo>
                    <a:pt x="73" y="13"/>
                  </a:lnTo>
                  <a:lnTo>
                    <a:pt x="70" y="10"/>
                  </a:lnTo>
                  <a:lnTo>
                    <a:pt x="69" y="8"/>
                  </a:lnTo>
                  <a:lnTo>
                    <a:pt x="67" y="6"/>
                  </a:lnTo>
                  <a:lnTo>
                    <a:pt x="70" y="3"/>
                  </a:lnTo>
                  <a:lnTo>
                    <a:pt x="80" y="1"/>
                  </a:lnTo>
                  <a:lnTo>
                    <a:pt x="85" y="1"/>
                  </a:lnTo>
                  <a:lnTo>
                    <a:pt x="92" y="0"/>
                  </a:lnTo>
                  <a:lnTo>
                    <a:pt x="96" y="0"/>
                  </a:lnTo>
                  <a:lnTo>
                    <a:pt x="104" y="3"/>
                  </a:lnTo>
                  <a:lnTo>
                    <a:pt x="104" y="3"/>
                  </a:lnTo>
                  <a:lnTo>
                    <a:pt x="106" y="3"/>
                  </a:lnTo>
                  <a:lnTo>
                    <a:pt x="111" y="3"/>
                  </a:lnTo>
                  <a:lnTo>
                    <a:pt x="113" y="4"/>
                  </a:lnTo>
                  <a:lnTo>
                    <a:pt x="113" y="5"/>
                  </a:lnTo>
                  <a:lnTo>
                    <a:pt x="115" y="7"/>
                  </a:lnTo>
                  <a:lnTo>
                    <a:pt x="115" y="10"/>
                  </a:lnTo>
                  <a:lnTo>
                    <a:pt x="115" y="14"/>
                  </a:lnTo>
                  <a:lnTo>
                    <a:pt x="116" y="16"/>
                  </a:lnTo>
                  <a:lnTo>
                    <a:pt x="117" y="20"/>
                  </a:lnTo>
                  <a:lnTo>
                    <a:pt x="119" y="23"/>
                  </a:lnTo>
                  <a:lnTo>
                    <a:pt x="123" y="26"/>
                  </a:lnTo>
                  <a:lnTo>
                    <a:pt x="155" y="44"/>
                  </a:lnTo>
                  <a:lnTo>
                    <a:pt x="154" y="44"/>
                  </a:lnTo>
                  <a:lnTo>
                    <a:pt x="148" y="42"/>
                  </a:lnTo>
                  <a:lnTo>
                    <a:pt x="135" y="44"/>
                  </a:lnTo>
                  <a:lnTo>
                    <a:pt x="127" y="40"/>
                  </a:lnTo>
                  <a:lnTo>
                    <a:pt x="123" y="41"/>
                  </a:lnTo>
                  <a:lnTo>
                    <a:pt x="124" y="45"/>
                  </a:lnTo>
                  <a:lnTo>
                    <a:pt x="130" y="46"/>
                  </a:lnTo>
                  <a:lnTo>
                    <a:pt x="166" y="47"/>
                  </a:lnTo>
                  <a:lnTo>
                    <a:pt x="169" y="50"/>
                  </a:lnTo>
                  <a:lnTo>
                    <a:pt x="167" y="54"/>
                  </a:lnTo>
                  <a:lnTo>
                    <a:pt x="160" y="59"/>
                  </a:lnTo>
                  <a:lnTo>
                    <a:pt x="152" y="73"/>
                  </a:lnTo>
                  <a:lnTo>
                    <a:pt x="146" y="80"/>
                  </a:lnTo>
                  <a:lnTo>
                    <a:pt x="140" y="88"/>
                  </a:lnTo>
                  <a:lnTo>
                    <a:pt x="136" y="96"/>
                  </a:lnTo>
                  <a:lnTo>
                    <a:pt x="136" y="99"/>
                  </a:lnTo>
                  <a:lnTo>
                    <a:pt x="140" y="103"/>
                  </a:lnTo>
                  <a:lnTo>
                    <a:pt x="140" y="104"/>
                  </a:lnTo>
                  <a:lnTo>
                    <a:pt x="140" y="106"/>
                  </a:lnTo>
                  <a:lnTo>
                    <a:pt x="130" y="117"/>
                  </a:lnTo>
                  <a:lnTo>
                    <a:pt x="121" y="136"/>
                  </a:lnTo>
                  <a:lnTo>
                    <a:pt x="113" y="146"/>
                  </a:lnTo>
                  <a:lnTo>
                    <a:pt x="109" y="146"/>
                  </a:lnTo>
                  <a:lnTo>
                    <a:pt x="104" y="143"/>
                  </a:lnTo>
                  <a:lnTo>
                    <a:pt x="95" y="132"/>
                  </a:lnTo>
                  <a:lnTo>
                    <a:pt x="94" y="127"/>
                  </a:lnTo>
                  <a:lnTo>
                    <a:pt x="94" y="126"/>
                  </a:lnTo>
                  <a:lnTo>
                    <a:pt x="93" y="123"/>
                  </a:lnTo>
                  <a:lnTo>
                    <a:pt x="91" y="115"/>
                  </a:lnTo>
                  <a:lnTo>
                    <a:pt x="88" y="111"/>
                  </a:lnTo>
                  <a:lnTo>
                    <a:pt x="83" y="110"/>
                  </a:lnTo>
                  <a:lnTo>
                    <a:pt x="78" y="109"/>
                  </a:lnTo>
                  <a:lnTo>
                    <a:pt x="78" y="109"/>
                  </a:lnTo>
                  <a:lnTo>
                    <a:pt x="76" y="107"/>
                  </a:lnTo>
                  <a:lnTo>
                    <a:pt x="76" y="104"/>
                  </a:lnTo>
                  <a:lnTo>
                    <a:pt x="76" y="104"/>
                  </a:lnTo>
                  <a:lnTo>
                    <a:pt x="76" y="102"/>
                  </a:lnTo>
                  <a:lnTo>
                    <a:pt x="73" y="98"/>
                  </a:lnTo>
                  <a:lnTo>
                    <a:pt x="67" y="100"/>
                  </a:lnTo>
                  <a:lnTo>
                    <a:pt x="65" y="102"/>
                  </a:lnTo>
                  <a:lnTo>
                    <a:pt x="64" y="103"/>
                  </a:lnTo>
                  <a:lnTo>
                    <a:pt x="64" y="108"/>
                  </a:lnTo>
                  <a:lnTo>
                    <a:pt x="66" y="111"/>
                  </a:lnTo>
                  <a:lnTo>
                    <a:pt x="68" y="113"/>
                  </a:lnTo>
                  <a:lnTo>
                    <a:pt x="68" y="116"/>
                  </a:lnTo>
                  <a:lnTo>
                    <a:pt x="66" y="117"/>
                  </a:lnTo>
                  <a:lnTo>
                    <a:pt x="63" y="117"/>
                  </a:lnTo>
                  <a:lnTo>
                    <a:pt x="61" y="116"/>
                  </a:lnTo>
                  <a:lnTo>
                    <a:pt x="58" y="116"/>
                  </a:lnTo>
                  <a:lnTo>
                    <a:pt x="54" y="116"/>
                  </a:lnTo>
                  <a:lnTo>
                    <a:pt x="53" y="118"/>
                  </a:lnTo>
                  <a:lnTo>
                    <a:pt x="53" y="118"/>
                  </a:lnTo>
                  <a:lnTo>
                    <a:pt x="55" y="123"/>
                  </a:lnTo>
                  <a:lnTo>
                    <a:pt x="53" y="125"/>
                  </a:lnTo>
                  <a:lnTo>
                    <a:pt x="48" y="121"/>
                  </a:lnTo>
                  <a:lnTo>
                    <a:pt x="46" y="126"/>
                  </a:lnTo>
                  <a:lnTo>
                    <a:pt x="13" y="127"/>
                  </a:lnTo>
                  <a:close/>
                  <a:moveTo>
                    <a:pt x="73" y="197"/>
                  </a:moveTo>
                  <a:lnTo>
                    <a:pt x="68" y="196"/>
                  </a:lnTo>
                  <a:lnTo>
                    <a:pt x="62" y="194"/>
                  </a:lnTo>
                  <a:lnTo>
                    <a:pt x="59" y="193"/>
                  </a:lnTo>
                  <a:lnTo>
                    <a:pt x="59" y="192"/>
                  </a:lnTo>
                  <a:lnTo>
                    <a:pt x="60" y="188"/>
                  </a:lnTo>
                  <a:lnTo>
                    <a:pt x="60" y="187"/>
                  </a:lnTo>
                  <a:lnTo>
                    <a:pt x="58" y="187"/>
                  </a:lnTo>
                  <a:lnTo>
                    <a:pt x="55" y="186"/>
                  </a:lnTo>
                  <a:lnTo>
                    <a:pt x="51" y="180"/>
                  </a:lnTo>
                  <a:lnTo>
                    <a:pt x="46" y="173"/>
                  </a:lnTo>
                  <a:lnTo>
                    <a:pt x="44" y="172"/>
                  </a:lnTo>
                  <a:lnTo>
                    <a:pt x="41" y="168"/>
                  </a:lnTo>
                  <a:lnTo>
                    <a:pt x="38" y="165"/>
                  </a:lnTo>
                  <a:lnTo>
                    <a:pt x="41" y="160"/>
                  </a:lnTo>
                  <a:lnTo>
                    <a:pt x="35" y="160"/>
                  </a:lnTo>
                  <a:lnTo>
                    <a:pt x="32" y="160"/>
                  </a:lnTo>
                  <a:lnTo>
                    <a:pt x="32" y="160"/>
                  </a:lnTo>
                  <a:lnTo>
                    <a:pt x="31" y="156"/>
                  </a:lnTo>
                  <a:lnTo>
                    <a:pt x="28" y="151"/>
                  </a:lnTo>
                  <a:lnTo>
                    <a:pt x="26" y="144"/>
                  </a:lnTo>
                  <a:lnTo>
                    <a:pt x="26" y="143"/>
                  </a:lnTo>
                  <a:lnTo>
                    <a:pt x="40" y="143"/>
                  </a:lnTo>
                  <a:lnTo>
                    <a:pt x="51" y="143"/>
                  </a:lnTo>
                  <a:lnTo>
                    <a:pt x="57" y="139"/>
                  </a:lnTo>
                  <a:lnTo>
                    <a:pt x="59" y="147"/>
                  </a:lnTo>
                  <a:lnTo>
                    <a:pt x="59" y="148"/>
                  </a:lnTo>
                  <a:lnTo>
                    <a:pt x="62" y="150"/>
                  </a:lnTo>
                  <a:lnTo>
                    <a:pt x="63" y="157"/>
                  </a:lnTo>
                  <a:lnTo>
                    <a:pt x="64" y="159"/>
                  </a:lnTo>
                  <a:lnTo>
                    <a:pt x="69" y="155"/>
                  </a:lnTo>
                  <a:lnTo>
                    <a:pt x="72" y="155"/>
                  </a:lnTo>
                  <a:lnTo>
                    <a:pt x="73" y="157"/>
                  </a:lnTo>
                  <a:lnTo>
                    <a:pt x="74" y="162"/>
                  </a:lnTo>
                  <a:lnTo>
                    <a:pt x="84" y="165"/>
                  </a:lnTo>
                  <a:lnTo>
                    <a:pt x="89" y="168"/>
                  </a:lnTo>
                  <a:lnTo>
                    <a:pt x="90" y="171"/>
                  </a:lnTo>
                  <a:lnTo>
                    <a:pt x="80" y="193"/>
                  </a:lnTo>
                  <a:lnTo>
                    <a:pt x="73" y="197"/>
                  </a:lnTo>
                  <a:close/>
                </a:path>
              </a:pathLst>
            </a:custGeom>
            <a:solidFill>
              <a:srgbClr val="323F4F"/>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96" name="Google Shape;1596;p59" descr="{&quot;Key&quot;:&quot;meru&quot;,&quot;Name&quot;:&quot;Meru&quot;,&quot;Value&quot;:73.0,&quot;Formula&quot;:&quot;73&quot;,&quot;Text&quot;:&quot;73&quot;,&quot;OfficeApplication&quot;:1,&quot;HasValue&quot;:true}"/>
            <p:cNvSpPr/>
            <p:nvPr/>
          </p:nvSpPr>
          <p:spPr>
            <a:xfrm>
              <a:off x="2751223" y="3215518"/>
              <a:ext cx="718508" cy="563699"/>
            </a:xfrm>
            <a:custGeom>
              <a:avLst/>
              <a:gdLst/>
              <a:ahLst/>
              <a:cxnLst/>
              <a:rect l="l" t="t" r="r" b="b"/>
              <a:pathLst>
                <a:path w="1201" h="939" extrusionOk="0">
                  <a:moveTo>
                    <a:pt x="271" y="334"/>
                  </a:moveTo>
                  <a:lnTo>
                    <a:pt x="265" y="343"/>
                  </a:lnTo>
                  <a:lnTo>
                    <a:pt x="256" y="349"/>
                  </a:lnTo>
                  <a:lnTo>
                    <a:pt x="252" y="359"/>
                  </a:lnTo>
                  <a:lnTo>
                    <a:pt x="252" y="362"/>
                  </a:lnTo>
                  <a:lnTo>
                    <a:pt x="253" y="368"/>
                  </a:lnTo>
                  <a:lnTo>
                    <a:pt x="252" y="376"/>
                  </a:lnTo>
                  <a:lnTo>
                    <a:pt x="252" y="376"/>
                  </a:lnTo>
                  <a:lnTo>
                    <a:pt x="247" y="386"/>
                  </a:lnTo>
                  <a:lnTo>
                    <a:pt x="247" y="386"/>
                  </a:lnTo>
                  <a:lnTo>
                    <a:pt x="244" y="386"/>
                  </a:lnTo>
                  <a:lnTo>
                    <a:pt x="243" y="389"/>
                  </a:lnTo>
                  <a:lnTo>
                    <a:pt x="243" y="393"/>
                  </a:lnTo>
                  <a:lnTo>
                    <a:pt x="241" y="398"/>
                  </a:lnTo>
                  <a:lnTo>
                    <a:pt x="240" y="402"/>
                  </a:lnTo>
                  <a:lnTo>
                    <a:pt x="241" y="405"/>
                  </a:lnTo>
                  <a:lnTo>
                    <a:pt x="238" y="408"/>
                  </a:lnTo>
                  <a:lnTo>
                    <a:pt x="235" y="412"/>
                  </a:lnTo>
                  <a:lnTo>
                    <a:pt x="234" y="415"/>
                  </a:lnTo>
                  <a:lnTo>
                    <a:pt x="233" y="419"/>
                  </a:lnTo>
                  <a:lnTo>
                    <a:pt x="234" y="423"/>
                  </a:lnTo>
                  <a:lnTo>
                    <a:pt x="230" y="423"/>
                  </a:lnTo>
                  <a:lnTo>
                    <a:pt x="228" y="429"/>
                  </a:lnTo>
                  <a:lnTo>
                    <a:pt x="228" y="429"/>
                  </a:lnTo>
                  <a:lnTo>
                    <a:pt x="224" y="431"/>
                  </a:lnTo>
                  <a:lnTo>
                    <a:pt x="224" y="433"/>
                  </a:lnTo>
                  <a:lnTo>
                    <a:pt x="225" y="436"/>
                  </a:lnTo>
                  <a:lnTo>
                    <a:pt x="223" y="437"/>
                  </a:lnTo>
                  <a:lnTo>
                    <a:pt x="221" y="438"/>
                  </a:lnTo>
                  <a:lnTo>
                    <a:pt x="218" y="440"/>
                  </a:lnTo>
                  <a:lnTo>
                    <a:pt x="214" y="438"/>
                  </a:lnTo>
                  <a:lnTo>
                    <a:pt x="210" y="437"/>
                  </a:lnTo>
                  <a:lnTo>
                    <a:pt x="204" y="441"/>
                  </a:lnTo>
                  <a:lnTo>
                    <a:pt x="199" y="442"/>
                  </a:lnTo>
                  <a:lnTo>
                    <a:pt x="196" y="443"/>
                  </a:lnTo>
                  <a:lnTo>
                    <a:pt x="195" y="444"/>
                  </a:lnTo>
                  <a:lnTo>
                    <a:pt x="193" y="447"/>
                  </a:lnTo>
                  <a:lnTo>
                    <a:pt x="191" y="450"/>
                  </a:lnTo>
                  <a:lnTo>
                    <a:pt x="190" y="453"/>
                  </a:lnTo>
                  <a:lnTo>
                    <a:pt x="184" y="459"/>
                  </a:lnTo>
                  <a:lnTo>
                    <a:pt x="179" y="470"/>
                  </a:lnTo>
                  <a:lnTo>
                    <a:pt x="177" y="476"/>
                  </a:lnTo>
                  <a:lnTo>
                    <a:pt x="173" y="482"/>
                  </a:lnTo>
                  <a:lnTo>
                    <a:pt x="171" y="484"/>
                  </a:lnTo>
                  <a:lnTo>
                    <a:pt x="164" y="491"/>
                  </a:lnTo>
                  <a:lnTo>
                    <a:pt x="158" y="496"/>
                  </a:lnTo>
                  <a:lnTo>
                    <a:pt x="146" y="504"/>
                  </a:lnTo>
                  <a:lnTo>
                    <a:pt x="141" y="501"/>
                  </a:lnTo>
                  <a:lnTo>
                    <a:pt x="133" y="501"/>
                  </a:lnTo>
                  <a:lnTo>
                    <a:pt x="129" y="506"/>
                  </a:lnTo>
                  <a:lnTo>
                    <a:pt x="129" y="510"/>
                  </a:lnTo>
                  <a:lnTo>
                    <a:pt x="129" y="515"/>
                  </a:lnTo>
                  <a:lnTo>
                    <a:pt x="129" y="522"/>
                  </a:lnTo>
                  <a:lnTo>
                    <a:pt x="127" y="523"/>
                  </a:lnTo>
                  <a:lnTo>
                    <a:pt x="126" y="528"/>
                  </a:lnTo>
                  <a:lnTo>
                    <a:pt x="125" y="529"/>
                  </a:lnTo>
                  <a:lnTo>
                    <a:pt x="121" y="532"/>
                  </a:lnTo>
                  <a:lnTo>
                    <a:pt x="116" y="534"/>
                  </a:lnTo>
                  <a:lnTo>
                    <a:pt x="109" y="536"/>
                  </a:lnTo>
                  <a:lnTo>
                    <a:pt x="100" y="541"/>
                  </a:lnTo>
                  <a:lnTo>
                    <a:pt x="90" y="546"/>
                  </a:lnTo>
                  <a:lnTo>
                    <a:pt x="79" y="549"/>
                  </a:lnTo>
                  <a:lnTo>
                    <a:pt x="70" y="552"/>
                  </a:lnTo>
                  <a:lnTo>
                    <a:pt x="60" y="555"/>
                  </a:lnTo>
                  <a:lnTo>
                    <a:pt x="49" y="558"/>
                  </a:lnTo>
                  <a:lnTo>
                    <a:pt x="38" y="563"/>
                  </a:lnTo>
                  <a:lnTo>
                    <a:pt x="27" y="565"/>
                  </a:lnTo>
                  <a:lnTo>
                    <a:pt x="15" y="567"/>
                  </a:lnTo>
                  <a:lnTo>
                    <a:pt x="10" y="571"/>
                  </a:lnTo>
                  <a:lnTo>
                    <a:pt x="7" y="573"/>
                  </a:lnTo>
                  <a:lnTo>
                    <a:pt x="0" y="578"/>
                  </a:lnTo>
                  <a:lnTo>
                    <a:pt x="5" y="582"/>
                  </a:lnTo>
                  <a:lnTo>
                    <a:pt x="9" y="584"/>
                  </a:lnTo>
                  <a:lnTo>
                    <a:pt x="11" y="592"/>
                  </a:lnTo>
                  <a:lnTo>
                    <a:pt x="17" y="595"/>
                  </a:lnTo>
                  <a:lnTo>
                    <a:pt x="19" y="600"/>
                  </a:lnTo>
                  <a:lnTo>
                    <a:pt x="20" y="606"/>
                  </a:lnTo>
                  <a:lnTo>
                    <a:pt x="25" y="609"/>
                  </a:lnTo>
                  <a:lnTo>
                    <a:pt x="24" y="616"/>
                  </a:lnTo>
                  <a:lnTo>
                    <a:pt x="24" y="616"/>
                  </a:lnTo>
                  <a:lnTo>
                    <a:pt x="23" y="618"/>
                  </a:lnTo>
                  <a:lnTo>
                    <a:pt x="29" y="623"/>
                  </a:lnTo>
                  <a:lnTo>
                    <a:pt x="35" y="628"/>
                  </a:lnTo>
                  <a:lnTo>
                    <a:pt x="36" y="632"/>
                  </a:lnTo>
                  <a:lnTo>
                    <a:pt x="38" y="636"/>
                  </a:lnTo>
                  <a:lnTo>
                    <a:pt x="102" y="679"/>
                  </a:lnTo>
                  <a:lnTo>
                    <a:pt x="104" y="678"/>
                  </a:lnTo>
                  <a:lnTo>
                    <a:pt x="121" y="689"/>
                  </a:lnTo>
                  <a:lnTo>
                    <a:pt x="132" y="696"/>
                  </a:lnTo>
                  <a:lnTo>
                    <a:pt x="198" y="739"/>
                  </a:lnTo>
                  <a:lnTo>
                    <a:pt x="197" y="742"/>
                  </a:lnTo>
                  <a:lnTo>
                    <a:pt x="196" y="745"/>
                  </a:lnTo>
                  <a:lnTo>
                    <a:pt x="200" y="747"/>
                  </a:lnTo>
                  <a:lnTo>
                    <a:pt x="201" y="751"/>
                  </a:lnTo>
                  <a:lnTo>
                    <a:pt x="388" y="915"/>
                  </a:lnTo>
                  <a:lnTo>
                    <a:pt x="395" y="920"/>
                  </a:lnTo>
                  <a:lnTo>
                    <a:pt x="399" y="923"/>
                  </a:lnTo>
                  <a:lnTo>
                    <a:pt x="403" y="926"/>
                  </a:lnTo>
                  <a:lnTo>
                    <a:pt x="405" y="928"/>
                  </a:lnTo>
                  <a:lnTo>
                    <a:pt x="406" y="928"/>
                  </a:lnTo>
                  <a:lnTo>
                    <a:pt x="412" y="929"/>
                  </a:lnTo>
                  <a:lnTo>
                    <a:pt x="417" y="930"/>
                  </a:lnTo>
                  <a:lnTo>
                    <a:pt x="418" y="931"/>
                  </a:lnTo>
                  <a:lnTo>
                    <a:pt x="419" y="933"/>
                  </a:lnTo>
                  <a:lnTo>
                    <a:pt x="419" y="933"/>
                  </a:lnTo>
                  <a:lnTo>
                    <a:pt x="422" y="933"/>
                  </a:lnTo>
                  <a:lnTo>
                    <a:pt x="425" y="934"/>
                  </a:lnTo>
                  <a:lnTo>
                    <a:pt x="431" y="935"/>
                  </a:lnTo>
                  <a:lnTo>
                    <a:pt x="435" y="936"/>
                  </a:lnTo>
                  <a:lnTo>
                    <a:pt x="442" y="938"/>
                  </a:lnTo>
                  <a:lnTo>
                    <a:pt x="446" y="939"/>
                  </a:lnTo>
                  <a:lnTo>
                    <a:pt x="452" y="936"/>
                  </a:lnTo>
                  <a:lnTo>
                    <a:pt x="458" y="934"/>
                  </a:lnTo>
                  <a:lnTo>
                    <a:pt x="462" y="928"/>
                  </a:lnTo>
                  <a:lnTo>
                    <a:pt x="463" y="924"/>
                  </a:lnTo>
                  <a:lnTo>
                    <a:pt x="463" y="919"/>
                  </a:lnTo>
                  <a:lnTo>
                    <a:pt x="464" y="917"/>
                  </a:lnTo>
                  <a:lnTo>
                    <a:pt x="466" y="915"/>
                  </a:lnTo>
                  <a:lnTo>
                    <a:pt x="467" y="912"/>
                  </a:lnTo>
                  <a:lnTo>
                    <a:pt x="468" y="909"/>
                  </a:lnTo>
                  <a:lnTo>
                    <a:pt x="468" y="906"/>
                  </a:lnTo>
                  <a:lnTo>
                    <a:pt x="467" y="903"/>
                  </a:lnTo>
                  <a:lnTo>
                    <a:pt x="467" y="904"/>
                  </a:lnTo>
                  <a:lnTo>
                    <a:pt x="467" y="899"/>
                  </a:lnTo>
                  <a:lnTo>
                    <a:pt x="468" y="896"/>
                  </a:lnTo>
                  <a:lnTo>
                    <a:pt x="469" y="894"/>
                  </a:lnTo>
                  <a:lnTo>
                    <a:pt x="470" y="890"/>
                  </a:lnTo>
                  <a:lnTo>
                    <a:pt x="472" y="885"/>
                  </a:lnTo>
                  <a:lnTo>
                    <a:pt x="473" y="881"/>
                  </a:lnTo>
                  <a:lnTo>
                    <a:pt x="473" y="876"/>
                  </a:lnTo>
                  <a:lnTo>
                    <a:pt x="474" y="871"/>
                  </a:lnTo>
                  <a:lnTo>
                    <a:pt x="472" y="869"/>
                  </a:lnTo>
                  <a:lnTo>
                    <a:pt x="470" y="867"/>
                  </a:lnTo>
                  <a:lnTo>
                    <a:pt x="467" y="865"/>
                  </a:lnTo>
                  <a:lnTo>
                    <a:pt x="464" y="862"/>
                  </a:lnTo>
                  <a:lnTo>
                    <a:pt x="462" y="859"/>
                  </a:lnTo>
                  <a:lnTo>
                    <a:pt x="462" y="855"/>
                  </a:lnTo>
                  <a:lnTo>
                    <a:pt x="462" y="853"/>
                  </a:lnTo>
                  <a:lnTo>
                    <a:pt x="462" y="851"/>
                  </a:lnTo>
                  <a:lnTo>
                    <a:pt x="459" y="849"/>
                  </a:lnTo>
                  <a:lnTo>
                    <a:pt x="456" y="847"/>
                  </a:lnTo>
                  <a:lnTo>
                    <a:pt x="452" y="844"/>
                  </a:lnTo>
                  <a:lnTo>
                    <a:pt x="451" y="840"/>
                  </a:lnTo>
                  <a:lnTo>
                    <a:pt x="451" y="834"/>
                  </a:lnTo>
                  <a:lnTo>
                    <a:pt x="452" y="828"/>
                  </a:lnTo>
                  <a:lnTo>
                    <a:pt x="453" y="822"/>
                  </a:lnTo>
                  <a:lnTo>
                    <a:pt x="455" y="817"/>
                  </a:lnTo>
                  <a:lnTo>
                    <a:pt x="458" y="814"/>
                  </a:lnTo>
                  <a:lnTo>
                    <a:pt x="459" y="811"/>
                  </a:lnTo>
                  <a:lnTo>
                    <a:pt x="456" y="805"/>
                  </a:lnTo>
                  <a:lnTo>
                    <a:pt x="452" y="799"/>
                  </a:lnTo>
                  <a:lnTo>
                    <a:pt x="450" y="793"/>
                  </a:lnTo>
                  <a:lnTo>
                    <a:pt x="450" y="788"/>
                  </a:lnTo>
                  <a:lnTo>
                    <a:pt x="451" y="784"/>
                  </a:lnTo>
                  <a:lnTo>
                    <a:pt x="447" y="781"/>
                  </a:lnTo>
                  <a:lnTo>
                    <a:pt x="444" y="774"/>
                  </a:lnTo>
                  <a:lnTo>
                    <a:pt x="442" y="770"/>
                  </a:lnTo>
                  <a:lnTo>
                    <a:pt x="446" y="771"/>
                  </a:lnTo>
                  <a:lnTo>
                    <a:pt x="451" y="773"/>
                  </a:lnTo>
                  <a:lnTo>
                    <a:pt x="454" y="775"/>
                  </a:lnTo>
                  <a:lnTo>
                    <a:pt x="459" y="779"/>
                  </a:lnTo>
                  <a:lnTo>
                    <a:pt x="462" y="781"/>
                  </a:lnTo>
                  <a:lnTo>
                    <a:pt x="466" y="782"/>
                  </a:lnTo>
                  <a:lnTo>
                    <a:pt x="472" y="783"/>
                  </a:lnTo>
                  <a:lnTo>
                    <a:pt x="476" y="784"/>
                  </a:lnTo>
                  <a:lnTo>
                    <a:pt x="481" y="787"/>
                  </a:lnTo>
                  <a:lnTo>
                    <a:pt x="483" y="791"/>
                  </a:lnTo>
                  <a:lnTo>
                    <a:pt x="489" y="794"/>
                  </a:lnTo>
                  <a:lnTo>
                    <a:pt x="495" y="794"/>
                  </a:lnTo>
                  <a:lnTo>
                    <a:pt x="496" y="795"/>
                  </a:lnTo>
                  <a:lnTo>
                    <a:pt x="499" y="797"/>
                  </a:lnTo>
                  <a:lnTo>
                    <a:pt x="502" y="799"/>
                  </a:lnTo>
                  <a:lnTo>
                    <a:pt x="509" y="798"/>
                  </a:lnTo>
                  <a:lnTo>
                    <a:pt x="512" y="797"/>
                  </a:lnTo>
                  <a:lnTo>
                    <a:pt x="513" y="798"/>
                  </a:lnTo>
                  <a:lnTo>
                    <a:pt x="518" y="799"/>
                  </a:lnTo>
                  <a:lnTo>
                    <a:pt x="522" y="801"/>
                  </a:lnTo>
                  <a:lnTo>
                    <a:pt x="523" y="798"/>
                  </a:lnTo>
                  <a:lnTo>
                    <a:pt x="525" y="794"/>
                  </a:lnTo>
                  <a:lnTo>
                    <a:pt x="531" y="793"/>
                  </a:lnTo>
                  <a:lnTo>
                    <a:pt x="537" y="792"/>
                  </a:lnTo>
                  <a:lnTo>
                    <a:pt x="544" y="792"/>
                  </a:lnTo>
                  <a:lnTo>
                    <a:pt x="548" y="793"/>
                  </a:lnTo>
                  <a:lnTo>
                    <a:pt x="553" y="791"/>
                  </a:lnTo>
                  <a:lnTo>
                    <a:pt x="564" y="790"/>
                  </a:lnTo>
                  <a:lnTo>
                    <a:pt x="572" y="789"/>
                  </a:lnTo>
                  <a:lnTo>
                    <a:pt x="580" y="786"/>
                  </a:lnTo>
                  <a:lnTo>
                    <a:pt x="584" y="784"/>
                  </a:lnTo>
                  <a:lnTo>
                    <a:pt x="586" y="781"/>
                  </a:lnTo>
                  <a:lnTo>
                    <a:pt x="589" y="780"/>
                  </a:lnTo>
                  <a:lnTo>
                    <a:pt x="593" y="778"/>
                  </a:lnTo>
                  <a:lnTo>
                    <a:pt x="599" y="775"/>
                  </a:lnTo>
                  <a:lnTo>
                    <a:pt x="600" y="773"/>
                  </a:lnTo>
                  <a:lnTo>
                    <a:pt x="603" y="769"/>
                  </a:lnTo>
                  <a:lnTo>
                    <a:pt x="605" y="764"/>
                  </a:lnTo>
                  <a:lnTo>
                    <a:pt x="608" y="758"/>
                  </a:lnTo>
                  <a:lnTo>
                    <a:pt x="613" y="750"/>
                  </a:lnTo>
                  <a:lnTo>
                    <a:pt x="615" y="751"/>
                  </a:lnTo>
                  <a:lnTo>
                    <a:pt x="621" y="752"/>
                  </a:lnTo>
                  <a:lnTo>
                    <a:pt x="625" y="754"/>
                  </a:lnTo>
                  <a:lnTo>
                    <a:pt x="630" y="757"/>
                  </a:lnTo>
                  <a:lnTo>
                    <a:pt x="633" y="762"/>
                  </a:lnTo>
                  <a:lnTo>
                    <a:pt x="637" y="766"/>
                  </a:lnTo>
                  <a:lnTo>
                    <a:pt x="639" y="770"/>
                  </a:lnTo>
                  <a:lnTo>
                    <a:pt x="640" y="774"/>
                  </a:lnTo>
                  <a:lnTo>
                    <a:pt x="643" y="774"/>
                  </a:lnTo>
                  <a:lnTo>
                    <a:pt x="645" y="774"/>
                  </a:lnTo>
                  <a:lnTo>
                    <a:pt x="644" y="769"/>
                  </a:lnTo>
                  <a:lnTo>
                    <a:pt x="643" y="765"/>
                  </a:lnTo>
                  <a:lnTo>
                    <a:pt x="643" y="762"/>
                  </a:lnTo>
                  <a:lnTo>
                    <a:pt x="642" y="755"/>
                  </a:lnTo>
                  <a:lnTo>
                    <a:pt x="644" y="754"/>
                  </a:lnTo>
                  <a:lnTo>
                    <a:pt x="649" y="749"/>
                  </a:lnTo>
                  <a:lnTo>
                    <a:pt x="653" y="745"/>
                  </a:lnTo>
                  <a:lnTo>
                    <a:pt x="659" y="741"/>
                  </a:lnTo>
                  <a:lnTo>
                    <a:pt x="665" y="735"/>
                  </a:lnTo>
                  <a:lnTo>
                    <a:pt x="672" y="731"/>
                  </a:lnTo>
                  <a:lnTo>
                    <a:pt x="679" y="724"/>
                  </a:lnTo>
                  <a:lnTo>
                    <a:pt x="684" y="720"/>
                  </a:lnTo>
                  <a:lnTo>
                    <a:pt x="691" y="714"/>
                  </a:lnTo>
                  <a:lnTo>
                    <a:pt x="694" y="712"/>
                  </a:lnTo>
                  <a:lnTo>
                    <a:pt x="694" y="711"/>
                  </a:lnTo>
                  <a:lnTo>
                    <a:pt x="692" y="708"/>
                  </a:lnTo>
                  <a:lnTo>
                    <a:pt x="690" y="706"/>
                  </a:lnTo>
                  <a:lnTo>
                    <a:pt x="693" y="706"/>
                  </a:lnTo>
                  <a:lnTo>
                    <a:pt x="697" y="705"/>
                  </a:lnTo>
                  <a:lnTo>
                    <a:pt x="701" y="703"/>
                  </a:lnTo>
                  <a:lnTo>
                    <a:pt x="703" y="701"/>
                  </a:lnTo>
                  <a:lnTo>
                    <a:pt x="703" y="699"/>
                  </a:lnTo>
                  <a:lnTo>
                    <a:pt x="710" y="697"/>
                  </a:lnTo>
                  <a:lnTo>
                    <a:pt x="718" y="693"/>
                  </a:lnTo>
                  <a:lnTo>
                    <a:pt x="727" y="688"/>
                  </a:lnTo>
                  <a:lnTo>
                    <a:pt x="733" y="683"/>
                  </a:lnTo>
                  <a:lnTo>
                    <a:pt x="738" y="679"/>
                  </a:lnTo>
                  <a:lnTo>
                    <a:pt x="742" y="673"/>
                  </a:lnTo>
                  <a:lnTo>
                    <a:pt x="746" y="668"/>
                  </a:lnTo>
                  <a:lnTo>
                    <a:pt x="751" y="663"/>
                  </a:lnTo>
                  <a:lnTo>
                    <a:pt x="756" y="660"/>
                  </a:lnTo>
                  <a:lnTo>
                    <a:pt x="760" y="653"/>
                  </a:lnTo>
                  <a:lnTo>
                    <a:pt x="758" y="648"/>
                  </a:lnTo>
                  <a:lnTo>
                    <a:pt x="757" y="644"/>
                  </a:lnTo>
                  <a:lnTo>
                    <a:pt x="754" y="641"/>
                  </a:lnTo>
                  <a:lnTo>
                    <a:pt x="753" y="637"/>
                  </a:lnTo>
                  <a:lnTo>
                    <a:pt x="750" y="634"/>
                  </a:lnTo>
                  <a:lnTo>
                    <a:pt x="748" y="631"/>
                  </a:lnTo>
                  <a:lnTo>
                    <a:pt x="745" y="628"/>
                  </a:lnTo>
                  <a:lnTo>
                    <a:pt x="742" y="624"/>
                  </a:lnTo>
                  <a:lnTo>
                    <a:pt x="739" y="622"/>
                  </a:lnTo>
                  <a:lnTo>
                    <a:pt x="733" y="622"/>
                  </a:lnTo>
                  <a:lnTo>
                    <a:pt x="731" y="623"/>
                  </a:lnTo>
                  <a:lnTo>
                    <a:pt x="729" y="623"/>
                  </a:lnTo>
                  <a:lnTo>
                    <a:pt x="730" y="620"/>
                  </a:lnTo>
                  <a:lnTo>
                    <a:pt x="729" y="613"/>
                  </a:lnTo>
                  <a:lnTo>
                    <a:pt x="728" y="610"/>
                  </a:lnTo>
                  <a:lnTo>
                    <a:pt x="729" y="607"/>
                  </a:lnTo>
                  <a:lnTo>
                    <a:pt x="730" y="605"/>
                  </a:lnTo>
                  <a:lnTo>
                    <a:pt x="731" y="603"/>
                  </a:lnTo>
                  <a:lnTo>
                    <a:pt x="731" y="603"/>
                  </a:lnTo>
                  <a:lnTo>
                    <a:pt x="735" y="603"/>
                  </a:lnTo>
                  <a:lnTo>
                    <a:pt x="738" y="602"/>
                  </a:lnTo>
                  <a:lnTo>
                    <a:pt x="738" y="601"/>
                  </a:lnTo>
                  <a:lnTo>
                    <a:pt x="737" y="600"/>
                  </a:lnTo>
                  <a:lnTo>
                    <a:pt x="734" y="599"/>
                  </a:lnTo>
                  <a:lnTo>
                    <a:pt x="733" y="596"/>
                  </a:lnTo>
                  <a:lnTo>
                    <a:pt x="734" y="593"/>
                  </a:lnTo>
                  <a:lnTo>
                    <a:pt x="736" y="593"/>
                  </a:lnTo>
                  <a:lnTo>
                    <a:pt x="739" y="594"/>
                  </a:lnTo>
                  <a:lnTo>
                    <a:pt x="741" y="595"/>
                  </a:lnTo>
                  <a:lnTo>
                    <a:pt x="743" y="596"/>
                  </a:lnTo>
                  <a:lnTo>
                    <a:pt x="744" y="596"/>
                  </a:lnTo>
                  <a:lnTo>
                    <a:pt x="745" y="594"/>
                  </a:lnTo>
                  <a:lnTo>
                    <a:pt x="747" y="594"/>
                  </a:lnTo>
                  <a:lnTo>
                    <a:pt x="750" y="595"/>
                  </a:lnTo>
                  <a:lnTo>
                    <a:pt x="753" y="595"/>
                  </a:lnTo>
                  <a:lnTo>
                    <a:pt x="757" y="594"/>
                  </a:lnTo>
                  <a:lnTo>
                    <a:pt x="760" y="594"/>
                  </a:lnTo>
                  <a:lnTo>
                    <a:pt x="763" y="593"/>
                  </a:lnTo>
                  <a:lnTo>
                    <a:pt x="763" y="591"/>
                  </a:lnTo>
                  <a:lnTo>
                    <a:pt x="765" y="588"/>
                  </a:lnTo>
                  <a:lnTo>
                    <a:pt x="766" y="585"/>
                  </a:lnTo>
                  <a:lnTo>
                    <a:pt x="769" y="584"/>
                  </a:lnTo>
                  <a:lnTo>
                    <a:pt x="771" y="583"/>
                  </a:lnTo>
                  <a:lnTo>
                    <a:pt x="769" y="582"/>
                  </a:lnTo>
                  <a:lnTo>
                    <a:pt x="767" y="579"/>
                  </a:lnTo>
                  <a:lnTo>
                    <a:pt x="769" y="576"/>
                  </a:lnTo>
                  <a:lnTo>
                    <a:pt x="772" y="576"/>
                  </a:lnTo>
                  <a:lnTo>
                    <a:pt x="774" y="577"/>
                  </a:lnTo>
                  <a:lnTo>
                    <a:pt x="777" y="576"/>
                  </a:lnTo>
                  <a:lnTo>
                    <a:pt x="781" y="575"/>
                  </a:lnTo>
                  <a:lnTo>
                    <a:pt x="782" y="572"/>
                  </a:lnTo>
                  <a:lnTo>
                    <a:pt x="781" y="569"/>
                  </a:lnTo>
                  <a:lnTo>
                    <a:pt x="783" y="566"/>
                  </a:lnTo>
                  <a:lnTo>
                    <a:pt x="784" y="564"/>
                  </a:lnTo>
                  <a:lnTo>
                    <a:pt x="791" y="562"/>
                  </a:lnTo>
                  <a:lnTo>
                    <a:pt x="794" y="561"/>
                  </a:lnTo>
                  <a:lnTo>
                    <a:pt x="797" y="558"/>
                  </a:lnTo>
                  <a:lnTo>
                    <a:pt x="800" y="556"/>
                  </a:lnTo>
                  <a:lnTo>
                    <a:pt x="806" y="552"/>
                  </a:lnTo>
                  <a:lnTo>
                    <a:pt x="810" y="550"/>
                  </a:lnTo>
                  <a:lnTo>
                    <a:pt x="814" y="548"/>
                  </a:lnTo>
                  <a:lnTo>
                    <a:pt x="817" y="544"/>
                  </a:lnTo>
                  <a:lnTo>
                    <a:pt x="821" y="541"/>
                  </a:lnTo>
                  <a:lnTo>
                    <a:pt x="824" y="541"/>
                  </a:lnTo>
                  <a:lnTo>
                    <a:pt x="829" y="543"/>
                  </a:lnTo>
                  <a:lnTo>
                    <a:pt x="833" y="543"/>
                  </a:lnTo>
                  <a:lnTo>
                    <a:pt x="837" y="545"/>
                  </a:lnTo>
                  <a:lnTo>
                    <a:pt x="841" y="548"/>
                  </a:lnTo>
                  <a:lnTo>
                    <a:pt x="844" y="552"/>
                  </a:lnTo>
                  <a:lnTo>
                    <a:pt x="846" y="555"/>
                  </a:lnTo>
                  <a:lnTo>
                    <a:pt x="850" y="556"/>
                  </a:lnTo>
                  <a:lnTo>
                    <a:pt x="853" y="561"/>
                  </a:lnTo>
                  <a:lnTo>
                    <a:pt x="855" y="566"/>
                  </a:lnTo>
                  <a:lnTo>
                    <a:pt x="857" y="571"/>
                  </a:lnTo>
                  <a:lnTo>
                    <a:pt x="863" y="574"/>
                  </a:lnTo>
                  <a:lnTo>
                    <a:pt x="865" y="576"/>
                  </a:lnTo>
                  <a:lnTo>
                    <a:pt x="868" y="576"/>
                  </a:lnTo>
                  <a:lnTo>
                    <a:pt x="870" y="574"/>
                  </a:lnTo>
                  <a:lnTo>
                    <a:pt x="870" y="570"/>
                  </a:lnTo>
                  <a:lnTo>
                    <a:pt x="874" y="566"/>
                  </a:lnTo>
                  <a:lnTo>
                    <a:pt x="878" y="566"/>
                  </a:lnTo>
                  <a:lnTo>
                    <a:pt x="882" y="569"/>
                  </a:lnTo>
                  <a:lnTo>
                    <a:pt x="886" y="571"/>
                  </a:lnTo>
                  <a:lnTo>
                    <a:pt x="893" y="572"/>
                  </a:lnTo>
                  <a:lnTo>
                    <a:pt x="896" y="573"/>
                  </a:lnTo>
                  <a:lnTo>
                    <a:pt x="898" y="572"/>
                  </a:lnTo>
                  <a:lnTo>
                    <a:pt x="900" y="567"/>
                  </a:lnTo>
                  <a:lnTo>
                    <a:pt x="903" y="562"/>
                  </a:lnTo>
                  <a:lnTo>
                    <a:pt x="905" y="562"/>
                  </a:lnTo>
                  <a:lnTo>
                    <a:pt x="908" y="557"/>
                  </a:lnTo>
                  <a:lnTo>
                    <a:pt x="912" y="557"/>
                  </a:lnTo>
                  <a:lnTo>
                    <a:pt x="916" y="556"/>
                  </a:lnTo>
                  <a:lnTo>
                    <a:pt x="921" y="553"/>
                  </a:lnTo>
                  <a:lnTo>
                    <a:pt x="925" y="550"/>
                  </a:lnTo>
                  <a:lnTo>
                    <a:pt x="929" y="552"/>
                  </a:lnTo>
                  <a:lnTo>
                    <a:pt x="934" y="554"/>
                  </a:lnTo>
                  <a:lnTo>
                    <a:pt x="941" y="554"/>
                  </a:lnTo>
                  <a:lnTo>
                    <a:pt x="949" y="559"/>
                  </a:lnTo>
                  <a:lnTo>
                    <a:pt x="955" y="565"/>
                  </a:lnTo>
                  <a:lnTo>
                    <a:pt x="960" y="570"/>
                  </a:lnTo>
                  <a:lnTo>
                    <a:pt x="965" y="574"/>
                  </a:lnTo>
                  <a:lnTo>
                    <a:pt x="969" y="577"/>
                  </a:lnTo>
                  <a:lnTo>
                    <a:pt x="973" y="577"/>
                  </a:lnTo>
                  <a:lnTo>
                    <a:pt x="978" y="579"/>
                  </a:lnTo>
                  <a:lnTo>
                    <a:pt x="981" y="580"/>
                  </a:lnTo>
                  <a:lnTo>
                    <a:pt x="985" y="582"/>
                  </a:lnTo>
                  <a:lnTo>
                    <a:pt x="988" y="585"/>
                  </a:lnTo>
                  <a:lnTo>
                    <a:pt x="993" y="586"/>
                  </a:lnTo>
                  <a:lnTo>
                    <a:pt x="998" y="588"/>
                  </a:lnTo>
                  <a:lnTo>
                    <a:pt x="1003" y="588"/>
                  </a:lnTo>
                  <a:lnTo>
                    <a:pt x="1007" y="588"/>
                  </a:lnTo>
                  <a:lnTo>
                    <a:pt x="1011" y="588"/>
                  </a:lnTo>
                  <a:lnTo>
                    <a:pt x="1014" y="590"/>
                  </a:lnTo>
                  <a:lnTo>
                    <a:pt x="1016" y="591"/>
                  </a:lnTo>
                  <a:lnTo>
                    <a:pt x="1021" y="592"/>
                  </a:lnTo>
                  <a:lnTo>
                    <a:pt x="1023" y="596"/>
                  </a:lnTo>
                  <a:lnTo>
                    <a:pt x="1024" y="600"/>
                  </a:lnTo>
                  <a:lnTo>
                    <a:pt x="1025" y="602"/>
                  </a:lnTo>
                  <a:lnTo>
                    <a:pt x="1029" y="601"/>
                  </a:lnTo>
                  <a:lnTo>
                    <a:pt x="1030" y="603"/>
                  </a:lnTo>
                  <a:lnTo>
                    <a:pt x="1032" y="607"/>
                  </a:lnTo>
                  <a:lnTo>
                    <a:pt x="1035" y="606"/>
                  </a:lnTo>
                  <a:lnTo>
                    <a:pt x="1037" y="609"/>
                  </a:lnTo>
                  <a:lnTo>
                    <a:pt x="1039" y="612"/>
                  </a:lnTo>
                  <a:lnTo>
                    <a:pt x="1042" y="615"/>
                  </a:lnTo>
                  <a:lnTo>
                    <a:pt x="1046" y="618"/>
                  </a:lnTo>
                  <a:lnTo>
                    <a:pt x="1047" y="616"/>
                  </a:lnTo>
                  <a:lnTo>
                    <a:pt x="1049" y="613"/>
                  </a:lnTo>
                  <a:lnTo>
                    <a:pt x="1053" y="613"/>
                  </a:lnTo>
                  <a:lnTo>
                    <a:pt x="1057" y="613"/>
                  </a:lnTo>
                  <a:lnTo>
                    <a:pt x="1061" y="613"/>
                  </a:lnTo>
                  <a:lnTo>
                    <a:pt x="1066" y="613"/>
                  </a:lnTo>
                  <a:lnTo>
                    <a:pt x="1070" y="615"/>
                  </a:lnTo>
                  <a:lnTo>
                    <a:pt x="1075" y="616"/>
                  </a:lnTo>
                  <a:lnTo>
                    <a:pt x="1080" y="618"/>
                  </a:lnTo>
                  <a:lnTo>
                    <a:pt x="1084" y="621"/>
                  </a:lnTo>
                  <a:lnTo>
                    <a:pt x="1086" y="623"/>
                  </a:lnTo>
                  <a:lnTo>
                    <a:pt x="1086" y="626"/>
                  </a:lnTo>
                  <a:lnTo>
                    <a:pt x="1089" y="629"/>
                  </a:lnTo>
                  <a:lnTo>
                    <a:pt x="1091" y="633"/>
                  </a:lnTo>
                  <a:lnTo>
                    <a:pt x="1094" y="636"/>
                  </a:lnTo>
                  <a:lnTo>
                    <a:pt x="1096" y="638"/>
                  </a:lnTo>
                  <a:lnTo>
                    <a:pt x="1096" y="642"/>
                  </a:lnTo>
                  <a:lnTo>
                    <a:pt x="1095" y="643"/>
                  </a:lnTo>
                  <a:lnTo>
                    <a:pt x="1096" y="644"/>
                  </a:lnTo>
                  <a:lnTo>
                    <a:pt x="1099" y="648"/>
                  </a:lnTo>
                  <a:lnTo>
                    <a:pt x="1102" y="649"/>
                  </a:lnTo>
                  <a:lnTo>
                    <a:pt x="1110" y="663"/>
                  </a:lnTo>
                  <a:lnTo>
                    <a:pt x="1121" y="673"/>
                  </a:lnTo>
                  <a:lnTo>
                    <a:pt x="1125" y="672"/>
                  </a:lnTo>
                  <a:lnTo>
                    <a:pt x="1136" y="667"/>
                  </a:lnTo>
                  <a:lnTo>
                    <a:pt x="1142" y="670"/>
                  </a:lnTo>
                  <a:lnTo>
                    <a:pt x="1154" y="679"/>
                  </a:lnTo>
                  <a:lnTo>
                    <a:pt x="1168" y="687"/>
                  </a:lnTo>
                  <a:lnTo>
                    <a:pt x="1173" y="684"/>
                  </a:lnTo>
                  <a:lnTo>
                    <a:pt x="1179" y="677"/>
                  </a:lnTo>
                  <a:lnTo>
                    <a:pt x="1185" y="675"/>
                  </a:lnTo>
                  <a:lnTo>
                    <a:pt x="1191" y="676"/>
                  </a:lnTo>
                  <a:lnTo>
                    <a:pt x="1201" y="676"/>
                  </a:lnTo>
                  <a:lnTo>
                    <a:pt x="1199" y="667"/>
                  </a:lnTo>
                  <a:lnTo>
                    <a:pt x="1196" y="658"/>
                  </a:lnTo>
                  <a:lnTo>
                    <a:pt x="1188" y="656"/>
                  </a:lnTo>
                  <a:lnTo>
                    <a:pt x="1184" y="646"/>
                  </a:lnTo>
                  <a:lnTo>
                    <a:pt x="1183" y="631"/>
                  </a:lnTo>
                  <a:lnTo>
                    <a:pt x="1174" y="611"/>
                  </a:lnTo>
                  <a:lnTo>
                    <a:pt x="1167" y="601"/>
                  </a:lnTo>
                  <a:lnTo>
                    <a:pt x="1166" y="600"/>
                  </a:lnTo>
                  <a:lnTo>
                    <a:pt x="1163" y="598"/>
                  </a:lnTo>
                  <a:lnTo>
                    <a:pt x="1156" y="592"/>
                  </a:lnTo>
                  <a:lnTo>
                    <a:pt x="1141" y="580"/>
                  </a:lnTo>
                  <a:lnTo>
                    <a:pt x="1139" y="577"/>
                  </a:lnTo>
                  <a:lnTo>
                    <a:pt x="1139" y="572"/>
                  </a:lnTo>
                  <a:lnTo>
                    <a:pt x="1142" y="567"/>
                  </a:lnTo>
                  <a:lnTo>
                    <a:pt x="1138" y="563"/>
                  </a:lnTo>
                  <a:lnTo>
                    <a:pt x="1137" y="562"/>
                  </a:lnTo>
                  <a:lnTo>
                    <a:pt x="1137" y="562"/>
                  </a:lnTo>
                  <a:lnTo>
                    <a:pt x="1131" y="556"/>
                  </a:lnTo>
                  <a:lnTo>
                    <a:pt x="1131" y="556"/>
                  </a:lnTo>
                  <a:lnTo>
                    <a:pt x="1127" y="549"/>
                  </a:lnTo>
                  <a:lnTo>
                    <a:pt x="1129" y="543"/>
                  </a:lnTo>
                  <a:lnTo>
                    <a:pt x="1130" y="540"/>
                  </a:lnTo>
                  <a:lnTo>
                    <a:pt x="1125" y="537"/>
                  </a:lnTo>
                  <a:lnTo>
                    <a:pt x="1122" y="535"/>
                  </a:lnTo>
                  <a:lnTo>
                    <a:pt x="1112" y="526"/>
                  </a:lnTo>
                  <a:lnTo>
                    <a:pt x="1108" y="517"/>
                  </a:lnTo>
                  <a:lnTo>
                    <a:pt x="1106" y="508"/>
                  </a:lnTo>
                  <a:lnTo>
                    <a:pt x="1100" y="499"/>
                  </a:lnTo>
                  <a:lnTo>
                    <a:pt x="1098" y="496"/>
                  </a:lnTo>
                  <a:lnTo>
                    <a:pt x="1097" y="496"/>
                  </a:lnTo>
                  <a:lnTo>
                    <a:pt x="1097" y="495"/>
                  </a:lnTo>
                  <a:lnTo>
                    <a:pt x="1095" y="492"/>
                  </a:lnTo>
                  <a:lnTo>
                    <a:pt x="1094" y="489"/>
                  </a:lnTo>
                  <a:lnTo>
                    <a:pt x="1095" y="483"/>
                  </a:lnTo>
                  <a:lnTo>
                    <a:pt x="1095" y="476"/>
                  </a:lnTo>
                  <a:lnTo>
                    <a:pt x="1093" y="468"/>
                  </a:lnTo>
                  <a:lnTo>
                    <a:pt x="1091" y="462"/>
                  </a:lnTo>
                  <a:lnTo>
                    <a:pt x="1089" y="457"/>
                  </a:lnTo>
                  <a:lnTo>
                    <a:pt x="1086" y="454"/>
                  </a:lnTo>
                  <a:lnTo>
                    <a:pt x="1083" y="451"/>
                  </a:lnTo>
                  <a:lnTo>
                    <a:pt x="1079" y="448"/>
                  </a:lnTo>
                  <a:lnTo>
                    <a:pt x="1078" y="445"/>
                  </a:lnTo>
                  <a:lnTo>
                    <a:pt x="1069" y="439"/>
                  </a:lnTo>
                  <a:lnTo>
                    <a:pt x="1061" y="433"/>
                  </a:lnTo>
                  <a:lnTo>
                    <a:pt x="1060" y="432"/>
                  </a:lnTo>
                  <a:lnTo>
                    <a:pt x="1031" y="410"/>
                  </a:lnTo>
                  <a:lnTo>
                    <a:pt x="1008" y="399"/>
                  </a:lnTo>
                  <a:lnTo>
                    <a:pt x="1002" y="393"/>
                  </a:lnTo>
                  <a:lnTo>
                    <a:pt x="997" y="390"/>
                  </a:lnTo>
                  <a:lnTo>
                    <a:pt x="997" y="389"/>
                  </a:lnTo>
                  <a:lnTo>
                    <a:pt x="996" y="387"/>
                  </a:lnTo>
                  <a:lnTo>
                    <a:pt x="996" y="364"/>
                  </a:lnTo>
                  <a:lnTo>
                    <a:pt x="999" y="328"/>
                  </a:lnTo>
                  <a:lnTo>
                    <a:pt x="999" y="321"/>
                  </a:lnTo>
                  <a:lnTo>
                    <a:pt x="996" y="305"/>
                  </a:lnTo>
                  <a:lnTo>
                    <a:pt x="992" y="304"/>
                  </a:lnTo>
                  <a:lnTo>
                    <a:pt x="982" y="298"/>
                  </a:lnTo>
                  <a:lnTo>
                    <a:pt x="982" y="298"/>
                  </a:lnTo>
                  <a:lnTo>
                    <a:pt x="983" y="297"/>
                  </a:lnTo>
                  <a:lnTo>
                    <a:pt x="977" y="282"/>
                  </a:lnTo>
                  <a:lnTo>
                    <a:pt x="972" y="261"/>
                  </a:lnTo>
                  <a:lnTo>
                    <a:pt x="966" y="261"/>
                  </a:lnTo>
                  <a:lnTo>
                    <a:pt x="954" y="222"/>
                  </a:lnTo>
                  <a:lnTo>
                    <a:pt x="940" y="183"/>
                  </a:lnTo>
                  <a:lnTo>
                    <a:pt x="892" y="42"/>
                  </a:lnTo>
                  <a:lnTo>
                    <a:pt x="881" y="0"/>
                  </a:lnTo>
                  <a:lnTo>
                    <a:pt x="858" y="9"/>
                  </a:lnTo>
                  <a:lnTo>
                    <a:pt x="854" y="11"/>
                  </a:lnTo>
                  <a:lnTo>
                    <a:pt x="837" y="17"/>
                  </a:lnTo>
                  <a:lnTo>
                    <a:pt x="797" y="34"/>
                  </a:lnTo>
                  <a:lnTo>
                    <a:pt x="796" y="32"/>
                  </a:lnTo>
                  <a:lnTo>
                    <a:pt x="793" y="27"/>
                  </a:lnTo>
                  <a:lnTo>
                    <a:pt x="760" y="43"/>
                  </a:lnTo>
                  <a:lnTo>
                    <a:pt x="738" y="53"/>
                  </a:lnTo>
                  <a:lnTo>
                    <a:pt x="739" y="60"/>
                  </a:lnTo>
                  <a:lnTo>
                    <a:pt x="739" y="60"/>
                  </a:lnTo>
                  <a:lnTo>
                    <a:pt x="705" y="75"/>
                  </a:lnTo>
                  <a:lnTo>
                    <a:pt x="693" y="82"/>
                  </a:lnTo>
                  <a:lnTo>
                    <a:pt x="692" y="76"/>
                  </a:lnTo>
                  <a:lnTo>
                    <a:pt x="668" y="87"/>
                  </a:lnTo>
                  <a:lnTo>
                    <a:pt x="598" y="112"/>
                  </a:lnTo>
                  <a:lnTo>
                    <a:pt x="581" y="117"/>
                  </a:lnTo>
                  <a:lnTo>
                    <a:pt x="559" y="125"/>
                  </a:lnTo>
                  <a:lnTo>
                    <a:pt x="542" y="139"/>
                  </a:lnTo>
                  <a:lnTo>
                    <a:pt x="510" y="143"/>
                  </a:lnTo>
                  <a:lnTo>
                    <a:pt x="483" y="153"/>
                  </a:lnTo>
                  <a:lnTo>
                    <a:pt x="473" y="157"/>
                  </a:lnTo>
                  <a:lnTo>
                    <a:pt x="487" y="264"/>
                  </a:lnTo>
                  <a:lnTo>
                    <a:pt x="474" y="268"/>
                  </a:lnTo>
                  <a:lnTo>
                    <a:pt x="464" y="271"/>
                  </a:lnTo>
                  <a:lnTo>
                    <a:pt x="465" y="282"/>
                  </a:lnTo>
                  <a:lnTo>
                    <a:pt x="447" y="303"/>
                  </a:lnTo>
                  <a:lnTo>
                    <a:pt x="439" y="302"/>
                  </a:lnTo>
                  <a:lnTo>
                    <a:pt x="422" y="303"/>
                  </a:lnTo>
                  <a:lnTo>
                    <a:pt x="419" y="310"/>
                  </a:lnTo>
                  <a:lnTo>
                    <a:pt x="416" y="313"/>
                  </a:lnTo>
                  <a:lnTo>
                    <a:pt x="415" y="316"/>
                  </a:lnTo>
                  <a:lnTo>
                    <a:pt x="415" y="318"/>
                  </a:lnTo>
                  <a:lnTo>
                    <a:pt x="414" y="322"/>
                  </a:lnTo>
                  <a:lnTo>
                    <a:pt x="414" y="322"/>
                  </a:lnTo>
                  <a:lnTo>
                    <a:pt x="416" y="328"/>
                  </a:lnTo>
                  <a:lnTo>
                    <a:pt x="416" y="333"/>
                  </a:lnTo>
                  <a:lnTo>
                    <a:pt x="413" y="340"/>
                  </a:lnTo>
                  <a:lnTo>
                    <a:pt x="413" y="343"/>
                  </a:lnTo>
                  <a:lnTo>
                    <a:pt x="414" y="345"/>
                  </a:lnTo>
                  <a:lnTo>
                    <a:pt x="414" y="347"/>
                  </a:lnTo>
                  <a:lnTo>
                    <a:pt x="413" y="351"/>
                  </a:lnTo>
                  <a:lnTo>
                    <a:pt x="410" y="355"/>
                  </a:lnTo>
                  <a:lnTo>
                    <a:pt x="407" y="359"/>
                  </a:lnTo>
                  <a:lnTo>
                    <a:pt x="405" y="362"/>
                  </a:lnTo>
                  <a:lnTo>
                    <a:pt x="346" y="346"/>
                  </a:lnTo>
                  <a:lnTo>
                    <a:pt x="337" y="343"/>
                  </a:lnTo>
                  <a:lnTo>
                    <a:pt x="309" y="331"/>
                  </a:lnTo>
                  <a:lnTo>
                    <a:pt x="299" y="331"/>
                  </a:lnTo>
                  <a:lnTo>
                    <a:pt x="286" y="332"/>
                  </a:lnTo>
                  <a:lnTo>
                    <a:pt x="285" y="335"/>
                  </a:lnTo>
                  <a:lnTo>
                    <a:pt x="281" y="341"/>
                  </a:lnTo>
                  <a:lnTo>
                    <a:pt x="277" y="345"/>
                  </a:lnTo>
                  <a:lnTo>
                    <a:pt x="264" y="349"/>
                  </a:lnTo>
                  <a:lnTo>
                    <a:pt x="270" y="339"/>
                  </a:lnTo>
                  <a:lnTo>
                    <a:pt x="271" y="334"/>
                  </a:lnTo>
                  <a:close/>
                </a:path>
              </a:pathLst>
            </a:custGeom>
            <a:solidFill>
              <a:srgbClr val="323F4F"/>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97" name="Google Shape;1597;p59" descr="{&quot;Key&quot;:&quot;migori&quot;,&quot;Name&quot;:&quot;Migori&quot;,&quot;Value&quot;:53.0,&quot;Formula&quot;:&quot;53&quot;,&quot;Text&quot;:&quot;53&quot;,&quot;OfficeApplication&quot;:1,&quot;HasValue&quot;:true}"/>
            <p:cNvSpPr/>
            <p:nvPr/>
          </p:nvSpPr>
          <p:spPr>
            <a:xfrm>
              <a:off x="1093798" y="3934202"/>
              <a:ext cx="369840" cy="393713"/>
            </a:xfrm>
            <a:custGeom>
              <a:avLst/>
              <a:gdLst/>
              <a:ahLst/>
              <a:cxnLst/>
              <a:rect l="l" t="t" r="r" b="b"/>
              <a:pathLst>
                <a:path w="619" h="656" extrusionOk="0">
                  <a:moveTo>
                    <a:pt x="619" y="656"/>
                  </a:moveTo>
                  <a:lnTo>
                    <a:pt x="615" y="639"/>
                  </a:lnTo>
                  <a:lnTo>
                    <a:pt x="616" y="639"/>
                  </a:lnTo>
                  <a:lnTo>
                    <a:pt x="616" y="638"/>
                  </a:lnTo>
                  <a:lnTo>
                    <a:pt x="615" y="633"/>
                  </a:lnTo>
                  <a:lnTo>
                    <a:pt x="613" y="633"/>
                  </a:lnTo>
                  <a:lnTo>
                    <a:pt x="610" y="621"/>
                  </a:lnTo>
                  <a:lnTo>
                    <a:pt x="603" y="593"/>
                  </a:lnTo>
                  <a:lnTo>
                    <a:pt x="605" y="591"/>
                  </a:lnTo>
                  <a:lnTo>
                    <a:pt x="600" y="566"/>
                  </a:lnTo>
                  <a:lnTo>
                    <a:pt x="600" y="562"/>
                  </a:lnTo>
                  <a:lnTo>
                    <a:pt x="597" y="563"/>
                  </a:lnTo>
                  <a:lnTo>
                    <a:pt x="592" y="538"/>
                  </a:lnTo>
                  <a:lnTo>
                    <a:pt x="593" y="537"/>
                  </a:lnTo>
                  <a:lnTo>
                    <a:pt x="589" y="516"/>
                  </a:lnTo>
                  <a:lnTo>
                    <a:pt x="587" y="516"/>
                  </a:lnTo>
                  <a:lnTo>
                    <a:pt x="579" y="515"/>
                  </a:lnTo>
                  <a:lnTo>
                    <a:pt x="573" y="511"/>
                  </a:lnTo>
                  <a:lnTo>
                    <a:pt x="568" y="504"/>
                  </a:lnTo>
                  <a:lnTo>
                    <a:pt x="567" y="501"/>
                  </a:lnTo>
                  <a:lnTo>
                    <a:pt x="554" y="491"/>
                  </a:lnTo>
                  <a:lnTo>
                    <a:pt x="556" y="486"/>
                  </a:lnTo>
                  <a:lnTo>
                    <a:pt x="547" y="477"/>
                  </a:lnTo>
                  <a:lnTo>
                    <a:pt x="543" y="475"/>
                  </a:lnTo>
                  <a:lnTo>
                    <a:pt x="543" y="475"/>
                  </a:lnTo>
                  <a:lnTo>
                    <a:pt x="543" y="471"/>
                  </a:lnTo>
                  <a:lnTo>
                    <a:pt x="543" y="468"/>
                  </a:lnTo>
                  <a:lnTo>
                    <a:pt x="541" y="466"/>
                  </a:lnTo>
                  <a:lnTo>
                    <a:pt x="538" y="466"/>
                  </a:lnTo>
                  <a:lnTo>
                    <a:pt x="536" y="464"/>
                  </a:lnTo>
                  <a:lnTo>
                    <a:pt x="533" y="460"/>
                  </a:lnTo>
                  <a:lnTo>
                    <a:pt x="533" y="458"/>
                  </a:lnTo>
                  <a:lnTo>
                    <a:pt x="533" y="457"/>
                  </a:lnTo>
                  <a:lnTo>
                    <a:pt x="533" y="455"/>
                  </a:lnTo>
                  <a:lnTo>
                    <a:pt x="534" y="452"/>
                  </a:lnTo>
                  <a:lnTo>
                    <a:pt x="536" y="447"/>
                  </a:lnTo>
                  <a:lnTo>
                    <a:pt x="537" y="446"/>
                  </a:lnTo>
                  <a:lnTo>
                    <a:pt x="537" y="437"/>
                  </a:lnTo>
                  <a:lnTo>
                    <a:pt x="536" y="436"/>
                  </a:lnTo>
                  <a:lnTo>
                    <a:pt x="536" y="434"/>
                  </a:lnTo>
                  <a:lnTo>
                    <a:pt x="536" y="433"/>
                  </a:lnTo>
                  <a:lnTo>
                    <a:pt x="532" y="426"/>
                  </a:lnTo>
                  <a:lnTo>
                    <a:pt x="530" y="424"/>
                  </a:lnTo>
                  <a:lnTo>
                    <a:pt x="528" y="418"/>
                  </a:lnTo>
                  <a:lnTo>
                    <a:pt x="524" y="407"/>
                  </a:lnTo>
                  <a:lnTo>
                    <a:pt x="521" y="396"/>
                  </a:lnTo>
                  <a:lnTo>
                    <a:pt x="521" y="395"/>
                  </a:lnTo>
                  <a:lnTo>
                    <a:pt x="521" y="392"/>
                  </a:lnTo>
                  <a:lnTo>
                    <a:pt x="523" y="387"/>
                  </a:lnTo>
                  <a:lnTo>
                    <a:pt x="523" y="386"/>
                  </a:lnTo>
                  <a:lnTo>
                    <a:pt x="521" y="383"/>
                  </a:lnTo>
                  <a:lnTo>
                    <a:pt x="517" y="379"/>
                  </a:lnTo>
                  <a:lnTo>
                    <a:pt x="513" y="375"/>
                  </a:lnTo>
                  <a:lnTo>
                    <a:pt x="509" y="370"/>
                  </a:lnTo>
                  <a:lnTo>
                    <a:pt x="506" y="367"/>
                  </a:lnTo>
                  <a:lnTo>
                    <a:pt x="505" y="366"/>
                  </a:lnTo>
                  <a:lnTo>
                    <a:pt x="505" y="366"/>
                  </a:lnTo>
                  <a:lnTo>
                    <a:pt x="504" y="365"/>
                  </a:lnTo>
                  <a:lnTo>
                    <a:pt x="502" y="357"/>
                  </a:lnTo>
                  <a:lnTo>
                    <a:pt x="502" y="357"/>
                  </a:lnTo>
                  <a:lnTo>
                    <a:pt x="500" y="351"/>
                  </a:lnTo>
                  <a:lnTo>
                    <a:pt x="500" y="346"/>
                  </a:lnTo>
                  <a:lnTo>
                    <a:pt x="500" y="341"/>
                  </a:lnTo>
                  <a:lnTo>
                    <a:pt x="500" y="338"/>
                  </a:lnTo>
                  <a:lnTo>
                    <a:pt x="501" y="335"/>
                  </a:lnTo>
                  <a:lnTo>
                    <a:pt x="503" y="333"/>
                  </a:lnTo>
                  <a:lnTo>
                    <a:pt x="507" y="330"/>
                  </a:lnTo>
                  <a:lnTo>
                    <a:pt x="508" y="328"/>
                  </a:lnTo>
                  <a:lnTo>
                    <a:pt x="514" y="321"/>
                  </a:lnTo>
                  <a:lnTo>
                    <a:pt x="520" y="315"/>
                  </a:lnTo>
                  <a:lnTo>
                    <a:pt x="526" y="308"/>
                  </a:lnTo>
                  <a:lnTo>
                    <a:pt x="528" y="305"/>
                  </a:lnTo>
                  <a:lnTo>
                    <a:pt x="533" y="300"/>
                  </a:lnTo>
                  <a:lnTo>
                    <a:pt x="544" y="289"/>
                  </a:lnTo>
                  <a:lnTo>
                    <a:pt x="543" y="289"/>
                  </a:lnTo>
                  <a:lnTo>
                    <a:pt x="538" y="286"/>
                  </a:lnTo>
                  <a:lnTo>
                    <a:pt x="537" y="285"/>
                  </a:lnTo>
                  <a:lnTo>
                    <a:pt x="536" y="281"/>
                  </a:lnTo>
                  <a:lnTo>
                    <a:pt x="535" y="280"/>
                  </a:lnTo>
                  <a:lnTo>
                    <a:pt x="534" y="277"/>
                  </a:lnTo>
                  <a:lnTo>
                    <a:pt x="535" y="277"/>
                  </a:lnTo>
                  <a:lnTo>
                    <a:pt x="533" y="267"/>
                  </a:lnTo>
                  <a:lnTo>
                    <a:pt x="523" y="225"/>
                  </a:lnTo>
                  <a:lnTo>
                    <a:pt x="523" y="224"/>
                  </a:lnTo>
                  <a:lnTo>
                    <a:pt x="525" y="176"/>
                  </a:lnTo>
                  <a:lnTo>
                    <a:pt x="525" y="174"/>
                  </a:lnTo>
                  <a:lnTo>
                    <a:pt x="525" y="174"/>
                  </a:lnTo>
                  <a:lnTo>
                    <a:pt x="528" y="130"/>
                  </a:lnTo>
                  <a:lnTo>
                    <a:pt x="528" y="127"/>
                  </a:lnTo>
                  <a:lnTo>
                    <a:pt x="529" y="116"/>
                  </a:lnTo>
                  <a:lnTo>
                    <a:pt x="529" y="113"/>
                  </a:lnTo>
                  <a:lnTo>
                    <a:pt x="529" y="110"/>
                  </a:lnTo>
                  <a:lnTo>
                    <a:pt x="529" y="101"/>
                  </a:lnTo>
                  <a:lnTo>
                    <a:pt x="529" y="101"/>
                  </a:lnTo>
                  <a:lnTo>
                    <a:pt x="529" y="90"/>
                  </a:lnTo>
                  <a:lnTo>
                    <a:pt x="529" y="89"/>
                  </a:lnTo>
                  <a:lnTo>
                    <a:pt x="529" y="87"/>
                  </a:lnTo>
                  <a:lnTo>
                    <a:pt x="529" y="85"/>
                  </a:lnTo>
                  <a:lnTo>
                    <a:pt x="529" y="85"/>
                  </a:lnTo>
                  <a:lnTo>
                    <a:pt x="529" y="84"/>
                  </a:lnTo>
                  <a:lnTo>
                    <a:pt x="529" y="81"/>
                  </a:lnTo>
                  <a:lnTo>
                    <a:pt x="529" y="78"/>
                  </a:lnTo>
                  <a:lnTo>
                    <a:pt x="530" y="74"/>
                  </a:lnTo>
                  <a:lnTo>
                    <a:pt x="531" y="71"/>
                  </a:lnTo>
                  <a:lnTo>
                    <a:pt x="533" y="68"/>
                  </a:lnTo>
                  <a:lnTo>
                    <a:pt x="533" y="67"/>
                  </a:lnTo>
                  <a:lnTo>
                    <a:pt x="534" y="64"/>
                  </a:lnTo>
                  <a:lnTo>
                    <a:pt x="537" y="59"/>
                  </a:lnTo>
                  <a:lnTo>
                    <a:pt x="541" y="53"/>
                  </a:lnTo>
                  <a:lnTo>
                    <a:pt x="541" y="52"/>
                  </a:lnTo>
                  <a:lnTo>
                    <a:pt x="540" y="50"/>
                  </a:lnTo>
                  <a:lnTo>
                    <a:pt x="540" y="45"/>
                  </a:lnTo>
                  <a:lnTo>
                    <a:pt x="540" y="44"/>
                  </a:lnTo>
                  <a:lnTo>
                    <a:pt x="540" y="41"/>
                  </a:lnTo>
                  <a:lnTo>
                    <a:pt x="539" y="35"/>
                  </a:lnTo>
                  <a:lnTo>
                    <a:pt x="538" y="29"/>
                  </a:lnTo>
                  <a:lnTo>
                    <a:pt x="540" y="24"/>
                  </a:lnTo>
                  <a:lnTo>
                    <a:pt x="539" y="21"/>
                  </a:lnTo>
                  <a:lnTo>
                    <a:pt x="538" y="18"/>
                  </a:lnTo>
                  <a:lnTo>
                    <a:pt x="538" y="17"/>
                  </a:lnTo>
                  <a:lnTo>
                    <a:pt x="538" y="13"/>
                  </a:lnTo>
                  <a:lnTo>
                    <a:pt x="539" y="10"/>
                  </a:lnTo>
                  <a:lnTo>
                    <a:pt x="537" y="10"/>
                  </a:lnTo>
                  <a:lnTo>
                    <a:pt x="535" y="9"/>
                  </a:lnTo>
                  <a:lnTo>
                    <a:pt x="533" y="7"/>
                  </a:lnTo>
                  <a:lnTo>
                    <a:pt x="529" y="5"/>
                  </a:lnTo>
                  <a:lnTo>
                    <a:pt x="525" y="3"/>
                  </a:lnTo>
                  <a:lnTo>
                    <a:pt x="522" y="3"/>
                  </a:lnTo>
                  <a:lnTo>
                    <a:pt x="518" y="2"/>
                  </a:lnTo>
                  <a:lnTo>
                    <a:pt x="513" y="1"/>
                  </a:lnTo>
                  <a:lnTo>
                    <a:pt x="510" y="1"/>
                  </a:lnTo>
                  <a:lnTo>
                    <a:pt x="507" y="1"/>
                  </a:lnTo>
                  <a:lnTo>
                    <a:pt x="505" y="1"/>
                  </a:lnTo>
                  <a:lnTo>
                    <a:pt x="503" y="1"/>
                  </a:lnTo>
                  <a:lnTo>
                    <a:pt x="501" y="1"/>
                  </a:lnTo>
                  <a:lnTo>
                    <a:pt x="499" y="1"/>
                  </a:lnTo>
                  <a:lnTo>
                    <a:pt x="497" y="1"/>
                  </a:lnTo>
                  <a:lnTo>
                    <a:pt x="493" y="0"/>
                  </a:lnTo>
                  <a:lnTo>
                    <a:pt x="489" y="1"/>
                  </a:lnTo>
                  <a:lnTo>
                    <a:pt x="487" y="3"/>
                  </a:lnTo>
                  <a:lnTo>
                    <a:pt x="486" y="6"/>
                  </a:lnTo>
                  <a:lnTo>
                    <a:pt x="484" y="8"/>
                  </a:lnTo>
                  <a:lnTo>
                    <a:pt x="482" y="8"/>
                  </a:lnTo>
                  <a:lnTo>
                    <a:pt x="479" y="9"/>
                  </a:lnTo>
                  <a:lnTo>
                    <a:pt x="475" y="12"/>
                  </a:lnTo>
                  <a:lnTo>
                    <a:pt x="473" y="13"/>
                  </a:lnTo>
                  <a:lnTo>
                    <a:pt x="469" y="13"/>
                  </a:lnTo>
                  <a:lnTo>
                    <a:pt x="467" y="18"/>
                  </a:lnTo>
                  <a:lnTo>
                    <a:pt x="467" y="21"/>
                  </a:lnTo>
                  <a:lnTo>
                    <a:pt x="463" y="26"/>
                  </a:lnTo>
                  <a:lnTo>
                    <a:pt x="459" y="32"/>
                  </a:lnTo>
                  <a:lnTo>
                    <a:pt x="457" y="34"/>
                  </a:lnTo>
                  <a:lnTo>
                    <a:pt x="454" y="34"/>
                  </a:lnTo>
                  <a:lnTo>
                    <a:pt x="453" y="37"/>
                  </a:lnTo>
                  <a:lnTo>
                    <a:pt x="450" y="43"/>
                  </a:lnTo>
                  <a:lnTo>
                    <a:pt x="447" y="47"/>
                  </a:lnTo>
                  <a:lnTo>
                    <a:pt x="448" y="51"/>
                  </a:lnTo>
                  <a:lnTo>
                    <a:pt x="448" y="54"/>
                  </a:lnTo>
                  <a:lnTo>
                    <a:pt x="448" y="62"/>
                  </a:lnTo>
                  <a:lnTo>
                    <a:pt x="448" y="65"/>
                  </a:lnTo>
                  <a:lnTo>
                    <a:pt x="448" y="67"/>
                  </a:lnTo>
                  <a:lnTo>
                    <a:pt x="448" y="72"/>
                  </a:lnTo>
                  <a:lnTo>
                    <a:pt x="448" y="75"/>
                  </a:lnTo>
                  <a:lnTo>
                    <a:pt x="446" y="81"/>
                  </a:lnTo>
                  <a:lnTo>
                    <a:pt x="443" y="84"/>
                  </a:lnTo>
                  <a:lnTo>
                    <a:pt x="441" y="88"/>
                  </a:lnTo>
                  <a:lnTo>
                    <a:pt x="440" y="92"/>
                  </a:lnTo>
                  <a:lnTo>
                    <a:pt x="436" y="94"/>
                  </a:lnTo>
                  <a:lnTo>
                    <a:pt x="433" y="97"/>
                  </a:lnTo>
                  <a:lnTo>
                    <a:pt x="421" y="109"/>
                  </a:lnTo>
                  <a:lnTo>
                    <a:pt x="414" y="114"/>
                  </a:lnTo>
                  <a:lnTo>
                    <a:pt x="410" y="117"/>
                  </a:lnTo>
                  <a:lnTo>
                    <a:pt x="406" y="121"/>
                  </a:lnTo>
                  <a:lnTo>
                    <a:pt x="402" y="124"/>
                  </a:lnTo>
                  <a:lnTo>
                    <a:pt x="402" y="128"/>
                  </a:lnTo>
                  <a:lnTo>
                    <a:pt x="402" y="130"/>
                  </a:lnTo>
                  <a:lnTo>
                    <a:pt x="402" y="133"/>
                  </a:lnTo>
                  <a:lnTo>
                    <a:pt x="402" y="135"/>
                  </a:lnTo>
                  <a:lnTo>
                    <a:pt x="400" y="139"/>
                  </a:lnTo>
                  <a:lnTo>
                    <a:pt x="398" y="144"/>
                  </a:lnTo>
                  <a:lnTo>
                    <a:pt x="394" y="149"/>
                  </a:lnTo>
                  <a:lnTo>
                    <a:pt x="391" y="156"/>
                  </a:lnTo>
                  <a:lnTo>
                    <a:pt x="389" y="161"/>
                  </a:lnTo>
                  <a:lnTo>
                    <a:pt x="386" y="166"/>
                  </a:lnTo>
                  <a:lnTo>
                    <a:pt x="385" y="174"/>
                  </a:lnTo>
                  <a:lnTo>
                    <a:pt x="384" y="180"/>
                  </a:lnTo>
                  <a:lnTo>
                    <a:pt x="384" y="186"/>
                  </a:lnTo>
                  <a:lnTo>
                    <a:pt x="384" y="189"/>
                  </a:lnTo>
                  <a:lnTo>
                    <a:pt x="385" y="195"/>
                  </a:lnTo>
                  <a:lnTo>
                    <a:pt x="381" y="190"/>
                  </a:lnTo>
                  <a:lnTo>
                    <a:pt x="375" y="185"/>
                  </a:lnTo>
                  <a:lnTo>
                    <a:pt x="370" y="180"/>
                  </a:lnTo>
                  <a:lnTo>
                    <a:pt x="364" y="176"/>
                  </a:lnTo>
                  <a:lnTo>
                    <a:pt x="358" y="172"/>
                  </a:lnTo>
                  <a:lnTo>
                    <a:pt x="354" y="166"/>
                  </a:lnTo>
                  <a:lnTo>
                    <a:pt x="348" y="164"/>
                  </a:lnTo>
                  <a:lnTo>
                    <a:pt x="340" y="159"/>
                  </a:lnTo>
                  <a:lnTo>
                    <a:pt x="332" y="153"/>
                  </a:lnTo>
                  <a:lnTo>
                    <a:pt x="326" y="151"/>
                  </a:lnTo>
                  <a:lnTo>
                    <a:pt x="320" y="151"/>
                  </a:lnTo>
                  <a:lnTo>
                    <a:pt x="317" y="149"/>
                  </a:lnTo>
                  <a:lnTo>
                    <a:pt x="315" y="151"/>
                  </a:lnTo>
                  <a:lnTo>
                    <a:pt x="314" y="154"/>
                  </a:lnTo>
                  <a:lnTo>
                    <a:pt x="316" y="156"/>
                  </a:lnTo>
                  <a:lnTo>
                    <a:pt x="317" y="158"/>
                  </a:lnTo>
                  <a:lnTo>
                    <a:pt x="321" y="161"/>
                  </a:lnTo>
                  <a:lnTo>
                    <a:pt x="321" y="163"/>
                  </a:lnTo>
                  <a:lnTo>
                    <a:pt x="318" y="164"/>
                  </a:lnTo>
                  <a:lnTo>
                    <a:pt x="317" y="166"/>
                  </a:lnTo>
                  <a:lnTo>
                    <a:pt x="315" y="169"/>
                  </a:lnTo>
                  <a:lnTo>
                    <a:pt x="313" y="173"/>
                  </a:lnTo>
                  <a:lnTo>
                    <a:pt x="311" y="177"/>
                  </a:lnTo>
                  <a:lnTo>
                    <a:pt x="307" y="178"/>
                  </a:lnTo>
                  <a:lnTo>
                    <a:pt x="304" y="179"/>
                  </a:lnTo>
                  <a:lnTo>
                    <a:pt x="301" y="178"/>
                  </a:lnTo>
                  <a:lnTo>
                    <a:pt x="299" y="181"/>
                  </a:lnTo>
                  <a:lnTo>
                    <a:pt x="296" y="183"/>
                  </a:lnTo>
                  <a:lnTo>
                    <a:pt x="291" y="182"/>
                  </a:lnTo>
                  <a:lnTo>
                    <a:pt x="286" y="180"/>
                  </a:lnTo>
                  <a:lnTo>
                    <a:pt x="281" y="179"/>
                  </a:lnTo>
                  <a:lnTo>
                    <a:pt x="279" y="179"/>
                  </a:lnTo>
                  <a:lnTo>
                    <a:pt x="281" y="182"/>
                  </a:lnTo>
                  <a:lnTo>
                    <a:pt x="281" y="185"/>
                  </a:lnTo>
                  <a:lnTo>
                    <a:pt x="278" y="185"/>
                  </a:lnTo>
                  <a:lnTo>
                    <a:pt x="272" y="185"/>
                  </a:lnTo>
                  <a:lnTo>
                    <a:pt x="271" y="185"/>
                  </a:lnTo>
                  <a:lnTo>
                    <a:pt x="270" y="187"/>
                  </a:lnTo>
                  <a:lnTo>
                    <a:pt x="269" y="189"/>
                  </a:lnTo>
                  <a:lnTo>
                    <a:pt x="266" y="191"/>
                  </a:lnTo>
                  <a:lnTo>
                    <a:pt x="263" y="192"/>
                  </a:lnTo>
                  <a:lnTo>
                    <a:pt x="260" y="193"/>
                  </a:lnTo>
                  <a:lnTo>
                    <a:pt x="257" y="194"/>
                  </a:lnTo>
                  <a:lnTo>
                    <a:pt x="256" y="196"/>
                  </a:lnTo>
                  <a:lnTo>
                    <a:pt x="253" y="193"/>
                  </a:lnTo>
                  <a:lnTo>
                    <a:pt x="248" y="188"/>
                  </a:lnTo>
                  <a:lnTo>
                    <a:pt x="244" y="184"/>
                  </a:lnTo>
                  <a:lnTo>
                    <a:pt x="240" y="179"/>
                  </a:lnTo>
                  <a:lnTo>
                    <a:pt x="237" y="174"/>
                  </a:lnTo>
                  <a:lnTo>
                    <a:pt x="233" y="169"/>
                  </a:lnTo>
                  <a:lnTo>
                    <a:pt x="225" y="162"/>
                  </a:lnTo>
                  <a:lnTo>
                    <a:pt x="221" y="157"/>
                  </a:lnTo>
                  <a:lnTo>
                    <a:pt x="218" y="157"/>
                  </a:lnTo>
                  <a:lnTo>
                    <a:pt x="214" y="157"/>
                  </a:lnTo>
                  <a:lnTo>
                    <a:pt x="210" y="157"/>
                  </a:lnTo>
                  <a:lnTo>
                    <a:pt x="203" y="155"/>
                  </a:lnTo>
                  <a:lnTo>
                    <a:pt x="197" y="154"/>
                  </a:lnTo>
                  <a:lnTo>
                    <a:pt x="192" y="151"/>
                  </a:lnTo>
                  <a:lnTo>
                    <a:pt x="191" y="146"/>
                  </a:lnTo>
                  <a:lnTo>
                    <a:pt x="186" y="141"/>
                  </a:lnTo>
                  <a:lnTo>
                    <a:pt x="181" y="136"/>
                  </a:lnTo>
                  <a:lnTo>
                    <a:pt x="177" y="130"/>
                  </a:lnTo>
                  <a:lnTo>
                    <a:pt x="174" y="124"/>
                  </a:lnTo>
                  <a:lnTo>
                    <a:pt x="172" y="120"/>
                  </a:lnTo>
                  <a:lnTo>
                    <a:pt x="169" y="117"/>
                  </a:lnTo>
                  <a:lnTo>
                    <a:pt x="167" y="116"/>
                  </a:lnTo>
                  <a:lnTo>
                    <a:pt x="161" y="110"/>
                  </a:lnTo>
                  <a:lnTo>
                    <a:pt x="158" y="109"/>
                  </a:lnTo>
                  <a:lnTo>
                    <a:pt x="154" y="104"/>
                  </a:lnTo>
                  <a:lnTo>
                    <a:pt x="151" y="99"/>
                  </a:lnTo>
                  <a:lnTo>
                    <a:pt x="149" y="96"/>
                  </a:lnTo>
                  <a:lnTo>
                    <a:pt x="147" y="93"/>
                  </a:lnTo>
                  <a:lnTo>
                    <a:pt x="143" y="92"/>
                  </a:lnTo>
                  <a:lnTo>
                    <a:pt x="141" y="92"/>
                  </a:lnTo>
                  <a:lnTo>
                    <a:pt x="141" y="95"/>
                  </a:lnTo>
                  <a:lnTo>
                    <a:pt x="140" y="100"/>
                  </a:lnTo>
                  <a:lnTo>
                    <a:pt x="137" y="103"/>
                  </a:lnTo>
                  <a:lnTo>
                    <a:pt x="133" y="106"/>
                  </a:lnTo>
                  <a:lnTo>
                    <a:pt x="131" y="106"/>
                  </a:lnTo>
                  <a:lnTo>
                    <a:pt x="130" y="105"/>
                  </a:lnTo>
                  <a:lnTo>
                    <a:pt x="126" y="105"/>
                  </a:lnTo>
                  <a:lnTo>
                    <a:pt x="125" y="106"/>
                  </a:lnTo>
                  <a:lnTo>
                    <a:pt x="124" y="107"/>
                  </a:lnTo>
                  <a:lnTo>
                    <a:pt x="122" y="110"/>
                  </a:lnTo>
                  <a:lnTo>
                    <a:pt x="121" y="111"/>
                  </a:lnTo>
                  <a:lnTo>
                    <a:pt x="117" y="112"/>
                  </a:lnTo>
                  <a:lnTo>
                    <a:pt x="112" y="113"/>
                  </a:lnTo>
                  <a:lnTo>
                    <a:pt x="108" y="115"/>
                  </a:lnTo>
                  <a:lnTo>
                    <a:pt x="105" y="116"/>
                  </a:lnTo>
                  <a:lnTo>
                    <a:pt x="102" y="116"/>
                  </a:lnTo>
                  <a:lnTo>
                    <a:pt x="96" y="118"/>
                  </a:lnTo>
                  <a:lnTo>
                    <a:pt x="91" y="122"/>
                  </a:lnTo>
                  <a:lnTo>
                    <a:pt x="86" y="125"/>
                  </a:lnTo>
                  <a:lnTo>
                    <a:pt x="81" y="127"/>
                  </a:lnTo>
                  <a:lnTo>
                    <a:pt x="77" y="128"/>
                  </a:lnTo>
                  <a:lnTo>
                    <a:pt x="75" y="127"/>
                  </a:lnTo>
                  <a:lnTo>
                    <a:pt x="75" y="124"/>
                  </a:lnTo>
                  <a:lnTo>
                    <a:pt x="72" y="121"/>
                  </a:lnTo>
                  <a:lnTo>
                    <a:pt x="68" y="120"/>
                  </a:lnTo>
                  <a:lnTo>
                    <a:pt x="65" y="121"/>
                  </a:lnTo>
                  <a:lnTo>
                    <a:pt x="61" y="121"/>
                  </a:lnTo>
                  <a:lnTo>
                    <a:pt x="57" y="120"/>
                  </a:lnTo>
                  <a:lnTo>
                    <a:pt x="52" y="122"/>
                  </a:lnTo>
                  <a:lnTo>
                    <a:pt x="49" y="124"/>
                  </a:lnTo>
                  <a:lnTo>
                    <a:pt x="45" y="126"/>
                  </a:lnTo>
                  <a:lnTo>
                    <a:pt x="43" y="130"/>
                  </a:lnTo>
                  <a:lnTo>
                    <a:pt x="41" y="133"/>
                  </a:lnTo>
                  <a:lnTo>
                    <a:pt x="40" y="136"/>
                  </a:lnTo>
                  <a:lnTo>
                    <a:pt x="39" y="138"/>
                  </a:lnTo>
                  <a:lnTo>
                    <a:pt x="41" y="138"/>
                  </a:lnTo>
                  <a:lnTo>
                    <a:pt x="43" y="138"/>
                  </a:lnTo>
                  <a:lnTo>
                    <a:pt x="46" y="143"/>
                  </a:lnTo>
                  <a:lnTo>
                    <a:pt x="49" y="146"/>
                  </a:lnTo>
                  <a:lnTo>
                    <a:pt x="52" y="146"/>
                  </a:lnTo>
                  <a:lnTo>
                    <a:pt x="53" y="144"/>
                  </a:lnTo>
                  <a:lnTo>
                    <a:pt x="56" y="142"/>
                  </a:lnTo>
                  <a:lnTo>
                    <a:pt x="60" y="141"/>
                  </a:lnTo>
                  <a:lnTo>
                    <a:pt x="64" y="145"/>
                  </a:lnTo>
                  <a:lnTo>
                    <a:pt x="67" y="148"/>
                  </a:lnTo>
                  <a:lnTo>
                    <a:pt x="69" y="152"/>
                  </a:lnTo>
                  <a:lnTo>
                    <a:pt x="71" y="154"/>
                  </a:lnTo>
                  <a:lnTo>
                    <a:pt x="75" y="156"/>
                  </a:lnTo>
                  <a:lnTo>
                    <a:pt x="79" y="160"/>
                  </a:lnTo>
                  <a:lnTo>
                    <a:pt x="81" y="161"/>
                  </a:lnTo>
                  <a:lnTo>
                    <a:pt x="84" y="164"/>
                  </a:lnTo>
                  <a:lnTo>
                    <a:pt x="88" y="167"/>
                  </a:lnTo>
                  <a:lnTo>
                    <a:pt x="91" y="168"/>
                  </a:lnTo>
                  <a:lnTo>
                    <a:pt x="93" y="169"/>
                  </a:lnTo>
                  <a:lnTo>
                    <a:pt x="98" y="169"/>
                  </a:lnTo>
                  <a:lnTo>
                    <a:pt x="100" y="171"/>
                  </a:lnTo>
                  <a:lnTo>
                    <a:pt x="101" y="173"/>
                  </a:lnTo>
                  <a:lnTo>
                    <a:pt x="101" y="176"/>
                  </a:lnTo>
                  <a:lnTo>
                    <a:pt x="100" y="177"/>
                  </a:lnTo>
                  <a:lnTo>
                    <a:pt x="100" y="179"/>
                  </a:lnTo>
                  <a:lnTo>
                    <a:pt x="98" y="181"/>
                  </a:lnTo>
                  <a:lnTo>
                    <a:pt x="98" y="183"/>
                  </a:lnTo>
                  <a:lnTo>
                    <a:pt x="99" y="184"/>
                  </a:lnTo>
                  <a:lnTo>
                    <a:pt x="101" y="182"/>
                  </a:lnTo>
                  <a:lnTo>
                    <a:pt x="101" y="181"/>
                  </a:lnTo>
                  <a:lnTo>
                    <a:pt x="102" y="180"/>
                  </a:lnTo>
                  <a:lnTo>
                    <a:pt x="103" y="179"/>
                  </a:lnTo>
                  <a:lnTo>
                    <a:pt x="104" y="178"/>
                  </a:lnTo>
                  <a:lnTo>
                    <a:pt x="107" y="177"/>
                  </a:lnTo>
                  <a:lnTo>
                    <a:pt x="110" y="177"/>
                  </a:lnTo>
                  <a:lnTo>
                    <a:pt x="111" y="176"/>
                  </a:lnTo>
                  <a:lnTo>
                    <a:pt x="113" y="175"/>
                  </a:lnTo>
                  <a:lnTo>
                    <a:pt x="114" y="174"/>
                  </a:lnTo>
                  <a:lnTo>
                    <a:pt x="116" y="174"/>
                  </a:lnTo>
                  <a:lnTo>
                    <a:pt x="119" y="175"/>
                  </a:lnTo>
                  <a:lnTo>
                    <a:pt x="121" y="177"/>
                  </a:lnTo>
                  <a:lnTo>
                    <a:pt x="122" y="178"/>
                  </a:lnTo>
                  <a:lnTo>
                    <a:pt x="123" y="179"/>
                  </a:lnTo>
                  <a:lnTo>
                    <a:pt x="125" y="180"/>
                  </a:lnTo>
                  <a:lnTo>
                    <a:pt x="128" y="180"/>
                  </a:lnTo>
                  <a:lnTo>
                    <a:pt x="131" y="180"/>
                  </a:lnTo>
                  <a:lnTo>
                    <a:pt x="132" y="182"/>
                  </a:lnTo>
                  <a:lnTo>
                    <a:pt x="132" y="184"/>
                  </a:lnTo>
                  <a:lnTo>
                    <a:pt x="131" y="186"/>
                  </a:lnTo>
                  <a:lnTo>
                    <a:pt x="131" y="188"/>
                  </a:lnTo>
                  <a:lnTo>
                    <a:pt x="131" y="190"/>
                  </a:lnTo>
                  <a:lnTo>
                    <a:pt x="131" y="193"/>
                  </a:lnTo>
                  <a:lnTo>
                    <a:pt x="130" y="195"/>
                  </a:lnTo>
                  <a:lnTo>
                    <a:pt x="129" y="197"/>
                  </a:lnTo>
                  <a:lnTo>
                    <a:pt x="128" y="199"/>
                  </a:lnTo>
                  <a:lnTo>
                    <a:pt x="127" y="201"/>
                  </a:lnTo>
                  <a:lnTo>
                    <a:pt x="127" y="202"/>
                  </a:lnTo>
                  <a:lnTo>
                    <a:pt x="126" y="205"/>
                  </a:lnTo>
                  <a:lnTo>
                    <a:pt x="124" y="208"/>
                  </a:lnTo>
                  <a:lnTo>
                    <a:pt x="123" y="210"/>
                  </a:lnTo>
                  <a:lnTo>
                    <a:pt x="122" y="212"/>
                  </a:lnTo>
                  <a:lnTo>
                    <a:pt x="119" y="215"/>
                  </a:lnTo>
                  <a:lnTo>
                    <a:pt x="118" y="217"/>
                  </a:lnTo>
                  <a:lnTo>
                    <a:pt x="112" y="217"/>
                  </a:lnTo>
                  <a:lnTo>
                    <a:pt x="111" y="220"/>
                  </a:lnTo>
                  <a:lnTo>
                    <a:pt x="108" y="223"/>
                  </a:lnTo>
                  <a:lnTo>
                    <a:pt x="105" y="226"/>
                  </a:lnTo>
                  <a:lnTo>
                    <a:pt x="102" y="228"/>
                  </a:lnTo>
                  <a:lnTo>
                    <a:pt x="101" y="231"/>
                  </a:lnTo>
                  <a:lnTo>
                    <a:pt x="100" y="234"/>
                  </a:lnTo>
                  <a:lnTo>
                    <a:pt x="97" y="237"/>
                  </a:lnTo>
                  <a:lnTo>
                    <a:pt x="95" y="239"/>
                  </a:lnTo>
                  <a:lnTo>
                    <a:pt x="92" y="242"/>
                  </a:lnTo>
                  <a:lnTo>
                    <a:pt x="91" y="244"/>
                  </a:lnTo>
                  <a:lnTo>
                    <a:pt x="89" y="245"/>
                  </a:lnTo>
                  <a:lnTo>
                    <a:pt x="87" y="247"/>
                  </a:lnTo>
                  <a:lnTo>
                    <a:pt x="86" y="248"/>
                  </a:lnTo>
                  <a:lnTo>
                    <a:pt x="86" y="251"/>
                  </a:lnTo>
                  <a:lnTo>
                    <a:pt x="86" y="254"/>
                  </a:lnTo>
                  <a:lnTo>
                    <a:pt x="84" y="257"/>
                  </a:lnTo>
                  <a:lnTo>
                    <a:pt x="83" y="261"/>
                  </a:lnTo>
                  <a:lnTo>
                    <a:pt x="82" y="265"/>
                  </a:lnTo>
                  <a:lnTo>
                    <a:pt x="82" y="271"/>
                  </a:lnTo>
                  <a:lnTo>
                    <a:pt x="80" y="274"/>
                  </a:lnTo>
                  <a:lnTo>
                    <a:pt x="80" y="277"/>
                  </a:lnTo>
                  <a:lnTo>
                    <a:pt x="81" y="278"/>
                  </a:lnTo>
                  <a:lnTo>
                    <a:pt x="82" y="279"/>
                  </a:lnTo>
                  <a:lnTo>
                    <a:pt x="82" y="281"/>
                  </a:lnTo>
                  <a:lnTo>
                    <a:pt x="84" y="284"/>
                  </a:lnTo>
                  <a:lnTo>
                    <a:pt x="86" y="286"/>
                  </a:lnTo>
                  <a:lnTo>
                    <a:pt x="87" y="288"/>
                  </a:lnTo>
                  <a:lnTo>
                    <a:pt x="86" y="290"/>
                  </a:lnTo>
                  <a:lnTo>
                    <a:pt x="85" y="292"/>
                  </a:lnTo>
                  <a:lnTo>
                    <a:pt x="82" y="294"/>
                  </a:lnTo>
                  <a:lnTo>
                    <a:pt x="81" y="294"/>
                  </a:lnTo>
                  <a:lnTo>
                    <a:pt x="79" y="297"/>
                  </a:lnTo>
                  <a:lnTo>
                    <a:pt x="77" y="297"/>
                  </a:lnTo>
                  <a:lnTo>
                    <a:pt x="74" y="297"/>
                  </a:lnTo>
                  <a:lnTo>
                    <a:pt x="73" y="298"/>
                  </a:lnTo>
                  <a:lnTo>
                    <a:pt x="75" y="302"/>
                  </a:lnTo>
                  <a:lnTo>
                    <a:pt x="77" y="305"/>
                  </a:lnTo>
                  <a:lnTo>
                    <a:pt x="79" y="307"/>
                  </a:lnTo>
                  <a:lnTo>
                    <a:pt x="81" y="310"/>
                  </a:lnTo>
                  <a:lnTo>
                    <a:pt x="83" y="312"/>
                  </a:lnTo>
                  <a:lnTo>
                    <a:pt x="83" y="316"/>
                  </a:lnTo>
                  <a:lnTo>
                    <a:pt x="85" y="319"/>
                  </a:lnTo>
                  <a:lnTo>
                    <a:pt x="86" y="322"/>
                  </a:lnTo>
                  <a:lnTo>
                    <a:pt x="87" y="325"/>
                  </a:lnTo>
                  <a:lnTo>
                    <a:pt x="85" y="327"/>
                  </a:lnTo>
                  <a:lnTo>
                    <a:pt x="83" y="328"/>
                  </a:lnTo>
                  <a:lnTo>
                    <a:pt x="81" y="327"/>
                  </a:lnTo>
                  <a:lnTo>
                    <a:pt x="80" y="326"/>
                  </a:lnTo>
                  <a:lnTo>
                    <a:pt x="78" y="326"/>
                  </a:lnTo>
                  <a:lnTo>
                    <a:pt x="76" y="325"/>
                  </a:lnTo>
                  <a:lnTo>
                    <a:pt x="76" y="323"/>
                  </a:lnTo>
                  <a:lnTo>
                    <a:pt x="74" y="321"/>
                  </a:lnTo>
                  <a:lnTo>
                    <a:pt x="72" y="320"/>
                  </a:lnTo>
                  <a:lnTo>
                    <a:pt x="69" y="318"/>
                  </a:lnTo>
                  <a:lnTo>
                    <a:pt x="66" y="317"/>
                  </a:lnTo>
                  <a:lnTo>
                    <a:pt x="66" y="315"/>
                  </a:lnTo>
                  <a:lnTo>
                    <a:pt x="63" y="314"/>
                  </a:lnTo>
                  <a:lnTo>
                    <a:pt x="61" y="314"/>
                  </a:lnTo>
                  <a:lnTo>
                    <a:pt x="57" y="315"/>
                  </a:lnTo>
                  <a:lnTo>
                    <a:pt x="54" y="312"/>
                  </a:lnTo>
                  <a:lnTo>
                    <a:pt x="52" y="310"/>
                  </a:lnTo>
                  <a:lnTo>
                    <a:pt x="50" y="307"/>
                  </a:lnTo>
                  <a:lnTo>
                    <a:pt x="47" y="305"/>
                  </a:lnTo>
                  <a:lnTo>
                    <a:pt x="45" y="303"/>
                  </a:lnTo>
                  <a:lnTo>
                    <a:pt x="43" y="302"/>
                  </a:lnTo>
                  <a:lnTo>
                    <a:pt x="39" y="298"/>
                  </a:lnTo>
                  <a:lnTo>
                    <a:pt x="36" y="297"/>
                  </a:lnTo>
                  <a:lnTo>
                    <a:pt x="34" y="296"/>
                  </a:lnTo>
                  <a:lnTo>
                    <a:pt x="34" y="297"/>
                  </a:lnTo>
                  <a:lnTo>
                    <a:pt x="35" y="299"/>
                  </a:lnTo>
                  <a:lnTo>
                    <a:pt x="34" y="301"/>
                  </a:lnTo>
                  <a:lnTo>
                    <a:pt x="34" y="304"/>
                  </a:lnTo>
                  <a:lnTo>
                    <a:pt x="36" y="306"/>
                  </a:lnTo>
                  <a:lnTo>
                    <a:pt x="37" y="308"/>
                  </a:lnTo>
                  <a:lnTo>
                    <a:pt x="38" y="311"/>
                  </a:lnTo>
                  <a:lnTo>
                    <a:pt x="38" y="313"/>
                  </a:lnTo>
                  <a:lnTo>
                    <a:pt x="36" y="315"/>
                  </a:lnTo>
                  <a:lnTo>
                    <a:pt x="35" y="317"/>
                  </a:lnTo>
                  <a:lnTo>
                    <a:pt x="33" y="318"/>
                  </a:lnTo>
                  <a:lnTo>
                    <a:pt x="32" y="317"/>
                  </a:lnTo>
                  <a:lnTo>
                    <a:pt x="31" y="318"/>
                  </a:lnTo>
                  <a:lnTo>
                    <a:pt x="29" y="318"/>
                  </a:lnTo>
                  <a:lnTo>
                    <a:pt x="26" y="318"/>
                  </a:lnTo>
                  <a:lnTo>
                    <a:pt x="24" y="317"/>
                  </a:lnTo>
                  <a:lnTo>
                    <a:pt x="22" y="317"/>
                  </a:lnTo>
                  <a:lnTo>
                    <a:pt x="22" y="319"/>
                  </a:lnTo>
                  <a:lnTo>
                    <a:pt x="19" y="319"/>
                  </a:lnTo>
                  <a:lnTo>
                    <a:pt x="16" y="318"/>
                  </a:lnTo>
                  <a:lnTo>
                    <a:pt x="15" y="317"/>
                  </a:lnTo>
                  <a:lnTo>
                    <a:pt x="15" y="314"/>
                  </a:lnTo>
                  <a:lnTo>
                    <a:pt x="12" y="315"/>
                  </a:lnTo>
                  <a:lnTo>
                    <a:pt x="12" y="317"/>
                  </a:lnTo>
                  <a:lnTo>
                    <a:pt x="12" y="318"/>
                  </a:lnTo>
                  <a:lnTo>
                    <a:pt x="10" y="319"/>
                  </a:lnTo>
                  <a:lnTo>
                    <a:pt x="7" y="319"/>
                  </a:lnTo>
                  <a:lnTo>
                    <a:pt x="5" y="319"/>
                  </a:lnTo>
                  <a:lnTo>
                    <a:pt x="4" y="318"/>
                  </a:lnTo>
                  <a:lnTo>
                    <a:pt x="3" y="318"/>
                  </a:lnTo>
                  <a:lnTo>
                    <a:pt x="3" y="317"/>
                  </a:lnTo>
                  <a:lnTo>
                    <a:pt x="2" y="316"/>
                  </a:lnTo>
                  <a:lnTo>
                    <a:pt x="1" y="316"/>
                  </a:lnTo>
                  <a:lnTo>
                    <a:pt x="0" y="316"/>
                  </a:lnTo>
                  <a:lnTo>
                    <a:pt x="1" y="318"/>
                  </a:lnTo>
                  <a:lnTo>
                    <a:pt x="1" y="321"/>
                  </a:lnTo>
                  <a:lnTo>
                    <a:pt x="2" y="323"/>
                  </a:lnTo>
                  <a:lnTo>
                    <a:pt x="3" y="323"/>
                  </a:lnTo>
                  <a:lnTo>
                    <a:pt x="5" y="326"/>
                  </a:lnTo>
                  <a:lnTo>
                    <a:pt x="7" y="328"/>
                  </a:lnTo>
                  <a:lnTo>
                    <a:pt x="8" y="330"/>
                  </a:lnTo>
                  <a:lnTo>
                    <a:pt x="10" y="329"/>
                  </a:lnTo>
                  <a:lnTo>
                    <a:pt x="11" y="330"/>
                  </a:lnTo>
                  <a:lnTo>
                    <a:pt x="11" y="332"/>
                  </a:lnTo>
                  <a:lnTo>
                    <a:pt x="9" y="334"/>
                  </a:lnTo>
                  <a:lnTo>
                    <a:pt x="10" y="337"/>
                  </a:lnTo>
                  <a:lnTo>
                    <a:pt x="8" y="339"/>
                  </a:lnTo>
                  <a:lnTo>
                    <a:pt x="8" y="343"/>
                  </a:lnTo>
                  <a:lnTo>
                    <a:pt x="11" y="345"/>
                  </a:lnTo>
                  <a:lnTo>
                    <a:pt x="13" y="342"/>
                  </a:lnTo>
                  <a:lnTo>
                    <a:pt x="14" y="339"/>
                  </a:lnTo>
                  <a:lnTo>
                    <a:pt x="14" y="337"/>
                  </a:lnTo>
                  <a:lnTo>
                    <a:pt x="15" y="334"/>
                  </a:lnTo>
                  <a:lnTo>
                    <a:pt x="18" y="334"/>
                  </a:lnTo>
                  <a:lnTo>
                    <a:pt x="20" y="334"/>
                  </a:lnTo>
                  <a:lnTo>
                    <a:pt x="23" y="333"/>
                  </a:lnTo>
                  <a:lnTo>
                    <a:pt x="27" y="331"/>
                  </a:lnTo>
                  <a:lnTo>
                    <a:pt x="30" y="329"/>
                  </a:lnTo>
                  <a:lnTo>
                    <a:pt x="32" y="327"/>
                  </a:lnTo>
                  <a:lnTo>
                    <a:pt x="33" y="326"/>
                  </a:lnTo>
                  <a:lnTo>
                    <a:pt x="34" y="324"/>
                  </a:lnTo>
                  <a:lnTo>
                    <a:pt x="36" y="323"/>
                  </a:lnTo>
                  <a:lnTo>
                    <a:pt x="39" y="323"/>
                  </a:lnTo>
                  <a:lnTo>
                    <a:pt x="42" y="323"/>
                  </a:lnTo>
                  <a:lnTo>
                    <a:pt x="43" y="323"/>
                  </a:lnTo>
                  <a:lnTo>
                    <a:pt x="45" y="323"/>
                  </a:lnTo>
                  <a:lnTo>
                    <a:pt x="47" y="322"/>
                  </a:lnTo>
                  <a:lnTo>
                    <a:pt x="50" y="321"/>
                  </a:lnTo>
                  <a:lnTo>
                    <a:pt x="52" y="321"/>
                  </a:lnTo>
                  <a:lnTo>
                    <a:pt x="54" y="322"/>
                  </a:lnTo>
                  <a:lnTo>
                    <a:pt x="55" y="323"/>
                  </a:lnTo>
                  <a:lnTo>
                    <a:pt x="56" y="325"/>
                  </a:lnTo>
                  <a:lnTo>
                    <a:pt x="54" y="327"/>
                  </a:lnTo>
                  <a:lnTo>
                    <a:pt x="56" y="329"/>
                  </a:lnTo>
                  <a:lnTo>
                    <a:pt x="58" y="331"/>
                  </a:lnTo>
                  <a:lnTo>
                    <a:pt x="60" y="335"/>
                  </a:lnTo>
                  <a:lnTo>
                    <a:pt x="59" y="337"/>
                  </a:lnTo>
                  <a:lnTo>
                    <a:pt x="59" y="337"/>
                  </a:lnTo>
                  <a:lnTo>
                    <a:pt x="60" y="337"/>
                  </a:lnTo>
                  <a:lnTo>
                    <a:pt x="70" y="343"/>
                  </a:lnTo>
                  <a:lnTo>
                    <a:pt x="72" y="344"/>
                  </a:lnTo>
                  <a:lnTo>
                    <a:pt x="117" y="372"/>
                  </a:lnTo>
                  <a:lnTo>
                    <a:pt x="118" y="372"/>
                  </a:lnTo>
                  <a:lnTo>
                    <a:pt x="128" y="377"/>
                  </a:lnTo>
                  <a:lnTo>
                    <a:pt x="170" y="401"/>
                  </a:lnTo>
                  <a:lnTo>
                    <a:pt x="187" y="411"/>
                  </a:lnTo>
                  <a:lnTo>
                    <a:pt x="197" y="415"/>
                  </a:lnTo>
                  <a:lnTo>
                    <a:pt x="203" y="418"/>
                  </a:lnTo>
                  <a:lnTo>
                    <a:pt x="232" y="437"/>
                  </a:lnTo>
                  <a:lnTo>
                    <a:pt x="270" y="457"/>
                  </a:lnTo>
                  <a:lnTo>
                    <a:pt x="310" y="479"/>
                  </a:lnTo>
                  <a:lnTo>
                    <a:pt x="370" y="513"/>
                  </a:lnTo>
                  <a:lnTo>
                    <a:pt x="388" y="523"/>
                  </a:lnTo>
                  <a:lnTo>
                    <a:pt x="420" y="541"/>
                  </a:lnTo>
                  <a:lnTo>
                    <a:pt x="438" y="553"/>
                  </a:lnTo>
                  <a:lnTo>
                    <a:pt x="444" y="557"/>
                  </a:lnTo>
                  <a:lnTo>
                    <a:pt x="469" y="570"/>
                  </a:lnTo>
                  <a:lnTo>
                    <a:pt x="497" y="586"/>
                  </a:lnTo>
                  <a:lnTo>
                    <a:pt x="538" y="608"/>
                  </a:lnTo>
                  <a:lnTo>
                    <a:pt x="551" y="616"/>
                  </a:lnTo>
                  <a:lnTo>
                    <a:pt x="569" y="627"/>
                  </a:lnTo>
                  <a:lnTo>
                    <a:pt x="577" y="631"/>
                  </a:lnTo>
                  <a:lnTo>
                    <a:pt x="594" y="639"/>
                  </a:lnTo>
                  <a:lnTo>
                    <a:pt x="605" y="647"/>
                  </a:lnTo>
                  <a:lnTo>
                    <a:pt x="619" y="656"/>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98" name="Google Shape;1598;p59" descr="{&quot;Key&quot;:&quot;muranga&quot;,&quot;Name&quot;:&quot;Muranga&quot;,&quot;Value&quot;:30.0,&quot;Formula&quot;:&quot;30&quot;,&quot;Text&quot;:&quot;30&quot;,&quot;OfficeApplication&quot;:1,&quot;HasValue&quot;:true}"/>
            <p:cNvSpPr/>
            <p:nvPr/>
          </p:nvSpPr>
          <p:spPr>
            <a:xfrm>
              <a:off x="2542023" y="3887955"/>
              <a:ext cx="387273" cy="303721"/>
            </a:xfrm>
            <a:custGeom>
              <a:avLst/>
              <a:gdLst/>
              <a:ahLst/>
              <a:cxnLst/>
              <a:rect l="l" t="t" r="r" b="b"/>
              <a:pathLst>
                <a:path w="311" h="243" extrusionOk="0">
                  <a:moveTo>
                    <a:pt x="201" y="30"/>
                  </a:moveTo>
                  <a:lnTo>
                    <a:pt x="200" y="30"/>
                  </a:lnTo>
                  <a:lnTo>
                    <a:pt x="199" y="30"/>
                  </a:lnTo>
                  <a:lnTo>
                    <a:pt x="198" y="30"/>
                  </a:lnTo>
                  <a:lnTo>
                    <a:pt x="197" y="30"/>
                  </a:lnTo>
                  <a:lnTo>
                    <a:pt x="196" y="30"/>
                  </a:lnTo>
                  <a:lnTo>
                    <a:pt x="195" y="30"/>
                  </a:lnTo>
                  <a:lnTo>
                    <a:pt x="195" y="30"/>
                  </a:lnTo>
                  <a:lnTo>
                    <a:pt x="194" y="31"/>
                  </a:lnTo>
                  <a:lnTo>
                    <a:pt x="193" y="31"/>
                  </a:lnTo>
                  <a:lnTo>
                    <a:pt x="192" y="30"/>
                  </a:lnTo>
                  <a:lnTo>
                    <a:pt x="190" y="30"/>
                  </a:lnTo>
                  <a:lnTo>
                    <a:pt x="189" y="30"/>
                  </a:lnTo>
                  <a:lnTo>
                    <a:pt x="188" y="30"/>
                  </a:lnTo>
                  <a:lnTo>
                    <a:pt x="186" y="31"/>
                  </a:lnTo>
                  <a:lnTo>
                    <a:pt x="184" y="32"/>
                  </a:lnTo>
                  <a:lnTo>
                    <a:pt x="182" y="33"/>
                  </a:lnTo>
                  <a:lnTo>
                    <a:pt x="180" y="33"/>
                  </a:lnTo>
                  <a:lnTo>
                    <a:pt x="178" y="32"/>
                  </a:lnTo>
                  <a:lnTo>
                    <a:pt x="178" y="32"/>
                  </a:lnTo>
                  <a:lnTo>
                    <a:pt x="178" y="32"/>
                  </a:lnTo>
                  <a:lnTo>
                    <a:pt x="176" y="31"/>
                  </a:lnTo>
                  <a:lnTo>
                    <a:pt x="174" y="31"/>
                  </a:lnTo>
                  <a:lnTo>
                    <a:pt x="173" y="30"/>
                  </a:lnTo>
                  <a:lnTo>
                    <a:pt x="173" y="30"/>
                  </a:lnTo>
                  <a:lnTo>
                    <a:pt x="173" y="29"/>
                  </a:lnTo>
                  <a:lnTo>
                    <a:pt x="173" y="28"/>
                  </a:lnTo>
                  <a:lnTo>
                    <a:pt x="172" y="27"/>
                  </a:lnTo>
                  <a:lnTo>
                    <a:pt x="172" y="27"/>
                  </a:lnTo>
                  <a:lnTo>
                    <a:pt x="172" y="27"/>
                  </a:lnTo>
                  <a:lnTo>
                    <a:pt x="171" y="26"/>
                  </a:lnTo>
                  <a:lnTo>
                    <a:pt x="170" y="25"/>
                  </a:lnTo>
                  <a:lnTo>
                    <a:pt x="169" y="25"/>
                  </a:lnTo>
                  <a:lnTo>
                    <a:pt x="168" y="24"/>
                  </a:lnTo>
                  <a:lnTo>
                    <a:pt x="167" y="24"/>
                  </a:lnTo>
                  <a:lnTo>
                    <a:pt x="165" y="24"/>
                  </a:lnTo>
                  <a:lnTo>
                    <a:pt x="164" y="23"/>
                  </a:lnTo>
                  <a:lnTo>
                    <a:pt x="164" y="22"/>
                  </a:lnTo>
                  <a:lnTo>
                    <a:pt x="163" y="22"/>
                  </a:lnTo>
                  <a:lnTo>
                    <a:pt x="163" y="22"/>
                  </a:lnTo>
                  <a:lnTo>
                    <a:pt x="161" y="21"/>
                  </a:lnTo>
                  <a:lnTo>
                    <a:pt x="161" y="21"/>
                  </a:lnTo>
                  <a:lnTo>
                    <a:pt x="160" y="21"/>
                  </a:lnTo>
                  <a:lnTo>
                    <a:pt x="159" y="20"/>
                  </a:lnTo>
                  <a:lnTo>
                    <a:pt x="159" y="20"/>
                  </a:lnTo>
                  <a:lnTo>
                    <a:pt x="159" y="19"/>
                  </a:lnTo>
                  <a:lnTo>
                    <a:pt x="158" y="19"/>
                  </a:lnTo>
                  <a:lnTo>
                    <a:pt x="158" y="19"/>
                  </a:lnTo>
                  <a:lnTo>
                    <a:pt x="157" y="19"/>
                  </a:lnTo>
                  <a:lnTo>
                    <a:pt x="156" y="19"/>
                  </a:lnTo>
                  <a:lnTo>
                    <a:pt x="154" y="18"/>
                  </a:lnTo>
                  <a:lnTo>
                    <a:pt x="154" y="18"/>
                  </a:lnTo>
                  <a:lnTo>
                    <a:pt x="154" y="18"/>
                  </a:lnTo>
                  <a:lnTo>
                    <a:pt x="153" y="16"/>
                  </a:lnTo>
                  <a:lnTo>
                    <a:pt x="152" y="14"/>
                  </a:lnTo>
                  <a:lnTo>
                    <a:pt x="150" y="13"/>
                  </a:lnTo>
                  <a:lnTo>
                    <a:pt x="148" y="11"/>
                  </a:lnTo>
                  <a:lnTo>
                    <a:pt x="148" y="11"/>
                  </a:lnTo>
                  <a:lnTo>
                    <a:pt x="146" y="11"/>
                  </a:lnTo>
                  <a:lnTo>
                    <a:pt x="145" y="10"/>
                  </a:lnTo>
                  <a:lnTo>
                    <a:pt x="145" y="10"/>
                  </a:lnTo>
                  <a:lnTo>
                    <a:pt x="143" y="10"/>
                  </a:lnTo>
                  <a:lnTo>
                    <a:pt x="141" y="10"/>
                  </a:lnTo>
                  <a:lnTo>
                    <a:pt x="140" y="9"/>
                  </a:lnTo>
                  <a:lnTo>
                    <a:pt x="139" y="9"/>
                  </a:lnTo>
                  <a:lnTo>
                    <a:pt x="138" y="9"/>
                  </a:lnTo>
                  <a:lnTo>
                    <a:pt x="137" y="8"/>
                  </a:lnTo>
                  <a:lnTo>
                    <a:pt x="137" y="8"/>
                  </a:lnTo>
                  <a:lnTo>
                    <a:pt x="137" y="8"/>
                  </a:lnTo>
                  <a:lnTo>
                    <a:pt x="135" y="7"/>
                  </a:lnTo>
                  <a:lnTo>
                    <a:pt x="134" y="7"/>
                  </a:lnTo>
                  <a:lnTo>
                    <a:pt x="133" y="7"/>
                  </a:lnTo>
                  <a:lnTo>
                    <a:pt x="130" y="9"/>
                  </a:lnTo>
                  <a:lnTo>
                    <a:pt x="128" y="8"/>
                  </a:lnTo>
                  <a:lnTo>
                    <a:pt x="128" y="8"/>
                  </a:lnTo>
                  <a:lnTo>
                    <a:pt x="126" y="7"/>
                  </a:lnTo>
                  <a:lnTo>
                    <a:pt x="126" y="6"/>
                  </a:lnTo>
                  <a:lnTo>
                    <a:pt x="125" y="5"/>
                  </a:lnTo>
                  <a:lnTo>
                    <a:pt x="124" y="5"/>
                  </a:lnTo>
                  <a:lnTo>
                    <a:pt x="124" y="4"/>
                  </a:lnTo>
                  <a:lnTo>
                    <a:pt x="124" y="4"/>
                  </a:lnTo>
                  <a:lnTo>
                    <a:pt x="123" y="4"/>
                  </a:lnTo>
                  <a:lnTo>
                    <a:pt x="121" y="4"/>
                  </a:lnTo>
                  <a:lnTo>
                    <a:pt x="119" y="5"/>
                  </a:lnTo>
                  <a:lnTo>
                    <a:pt x="117" y="5"/>
                  </a:lnTo>
                  <a:lnTo>
                    <a:pt x="116" y="6"/>
                  </a:lnTo>
                  <a:lnTo>
                    <a:pt x="114" y="6"/>
                  </a:lnTo>
                  <a:lnTo>
                    <a:pt x="113" y="7"/>
                  </a:lnTo>
                  <a:lnTo>
                    <a:pt x="110" y="7"/>
                  </a:lnTo>
                  <a:lnTo>
                    <a:pt x="108" y="8"/>
                  </a:lnTo>
                  <a:lnTo>
                    <a:pt x="107" y="10"/>
                  </a:lnTo>
                  <a:lnTo>
                    <a:pt x="106" y="10"/>
                  </a:lnTo>
                  <a:lnTo>
                    <a:pt x="103" y="11"/>
                  </a:lnTo>
                  <a:lnTo>
                    <a:pt x="101" y="12"/>
                  </a:lnTo>
                  <a:lnTo>
                    <a:pt x="98" y="13"/>
                  </a:lnTo>
                  <a:lnTo>
                    <a:pt x="97" y="14"/>
                  </a:lnTo>
                  <a:lnTo>
                    <a:pt x="96" y="15"/>
                  </a:lnTo>
                  <a:lnTo>
                    <a:pt x="95" y="16"/>
                  </a:lnTo>
                  <a:lnTo>
                    <a:pt x="93" y="16"/>
                  </a:lnTo>
                  <a:lnTo>
                    <a:pt x="91" y="16"/>
                  </a:lnTo>
                  <a:lnTo>
                    <a:pt x="91" y="16"/>
                  </a:lnTo>
                  <a:lnTo>
                    <a:pt x="90" y="16"/>
                  </a:lnTo>
                  <a:lnTo>
                    <a:pt x="90" y="16"/>
                  </a:lnTo>
                  <a:lnTo>
                    <a:pt x="89" y="16"/>
                  </a:lnTo>
                  <a:lnTo>
                    <a:pt x="89" y="16"/>
                  </a:lnTo>
                  <a:lnTo>
                    <a:pt x="89" y="18"/>
                  </a:lnTo>
                  <a:lnTo>
                    <a:pt x="87" y="18"/>
                  </a:lnTo>
                  <a:lnTo>
                    <a:pt x="86" y="18"/>
                  </a:lnTo>
                  <a:lnTo>
                    <a:pt x="85" y="18"/>
                  </a:lnTo>
                  <a:lnTo>
                    <a:pt x="83" y="18"/>
                  </a:lnTo>
                  <a:lnTo>
                    <a:pt x="81" y="18"/>
                  </a:lnTo>
                  <a:lnTo>
                    <a:pt x="81" y="18"/>
                  </a:lnTo>
                  <a:lnTo>
                    <a:pt x="79" y="18"/>
                  </a:lnTo>
                  <a:lnTo>
                    <a:pt x="78" y="19"/>
                  </a:lnTo>
                  <a:lnTo>
                    <a:pt x="78" y="19"/>
                  </a:lnTo>
                  <a:lnTo>
                    <a:pt x="78" y="19"/>
                  </a:lnTo>
                  <a:lnTo>
                    <a:pt x="77" y="18"/>
                  </a:lnTo>
                  <a:lnTo>
                    <a:pt x="76" y="18"/>
                  </a:lnTo>
                  <a:lnTo>
                    <a:pt x="74" y="17"/>
                  </a:lnTo>
                  <a:lnTo>
                    <a:pt x="73" y="18"/>
                  </a:lnTo>
                  <a:lnTo>
                    <a:pt x="71" y="17"/>
                  </a:lnTo>
                  <a:lnTo>
                    <a:pt x="71" y="17"/>
                  </a:lnTo>
                  <a:lnTo>
                    <a:pt x="69" y="17"/>
                  </a:lnTo>
                  <a:lnTo>
                    <a:pt x="67" y="17"/>
                  </a:lnTo>
                  <a:lnTo>
                    <a:pt x="67" y="17"/>
                  </a:lnTo>
                  <a:lnTo>
                    <a:pt x="65" y="16"/>
                  </a:lnTo>
                  <a:lnTo>
                    <a:pt x="64" y="14"/>
                  </a:lnTo>
                  <a:lnTo>
                    <a:pt x="62" y="12"/>
                  </a:lnTo>
                  <a:lnTo>
                    <a:pt x="61" y="11"/>
                  </a:lnTo>
                  <a:lnTo>
                    <a:pt x="59" y="12"/>
                  </a:lnTo>
                  <a:lnTo>
                    <a:pt x="57" y="11"/>
                  </a:lnTo>
                  <a:lnTo>
                    <a:pt x="55" y="10"/>
                  </a:lnTo>
                  <a:lnTo>
                    <a:pt x="52" y="9"/>
                  </a:lnTo>
                  <a:lnTo>
                    <a:pt x="52" y="8"/>
                  </a:lnTo>
                  <a:lnTo>
                    <a:pt x="50" y="7"/>
                  </a:lnTo>
                  <a:lnTo>
                    <a:pt x="49" y="6"/>
                  </a:lnTo>
                  <a:lnTo>
                    <a:pt x="46" y="6"/>
                  </a:lnTo>
                  <a:lnTo>
                    <a:pt x="46" y="5"/>
                  </a:lnTo>
                  <a:lnTo>
                    <a:pt x="46" y="3"/>
                  </a:lnTo>
                  <a:lnTo>
                    <a:pt x="45" y="3"/>
                  </a:lnTo>
                  <a:lnTo>
                    <a:pt x="43" y="3"/>
                  </a:lnTo>
                  <a:lnTo>
                    <a:pt x="43" y="2"/>
                  </a:lnTo>
                  <a:lnTo>
                    <a:pt x="42" y="1"/>
                  </a:lnTo>
                  <a:lnTo>
                    <a:pt x="40" y="0"/>
                  </a:lnTo>
                  <a:lnTo>
                    <a:pt x="38" y="1"/>
                  </a:lnTo>
                  <a:lnTo>
                    <a:pt x="37" y="2"/>
                  </a:lnTo>
                  <a:lnTo>
                    <a:pt x="35" y="2"/>
                  </a:lnTo>
                  <a:lnTo>
                    <a:pt x="33" y="1"/>
                  </a:lnTo>
                  <a:lnTo>
                    <a:pt x="29" y="0"/>
                  </a:lnTo>
                  <a:lnTo>
                    <a:pt x="26" y="1"/>
                  </a:lnTo>
                  <a:lnTo>
                    <a:pt x="24" y="1"/>
                  </a:lnTo>
                  <a:lnTo>
                    <a:pt x="21" y="1"/>
                  </a:lnTo>
                  <a:lnTo>
                    <a:pt x="17" y="1"/>
                  </a:lnTo>
                  <a:lnTo>
                    <a:pt x="16" y="1"/>
                  </a:lnTo>
                  <a:lnTo>
                    <a:pt x="14" y="0"/>
                  </a:lnTo>
                  <a:lnTo>
                    <a:pt x="13" y="0"/>
                  </a:lnTo>
                  <a:lnTo>
                    <a:pt x="11" y="0"/>
                  </a:lnTo>
                  <a:lnTo>
                    <a:pt x="10" y="0"/>
                  </a:lnTo>
                  <a:lnTo>
                    <a:pt x="8" y="1"/>
                  </a:lnTo>
                  <a:lnTo>
                    <a:pt x="7" y="1"/>
                  </a:lnTo>
                  <a:lnTo>
                    <a:pt x="5" y="3"/>
                  </a:lnTo>
                  <a:lnTo>
                    <a:pt x="3" y="5"/>
                  </a:lnTo>
                  <a:lnTo>
                    <a:pt x="1" y="7"/>
                  </a:lnTo>
                  <a:lnTo>
                    <a:pt x="1" y="7"/>
                  </a:lnTo>
                  <a:lnTo>
                    <a:pt x="0" y="9"/>
                  </a:lnTo>
                  <a:lnTo>
                    <a:pt x="0" y="9"/>
                  </a:lnTo>
                  <a:lnTo>
                    <a:pt x="0" y="10"/>
                  </a:lnTo>
                  <a:lnTo>
                    <a:pt x="0" y="12"/>
                  </a:lnTo>
                  <a:lnTo>
                    <a:pt x="1" y="15"/>
                  </a:lnTo>
                  <a:lnTo>
                    <a:pt x="1" y="18"/>
                  </a:lnTo>
                  <a:lnTo>
                    <a:pt x="0" y="22"/>
                  </a:lnTo>
                  <a:lnTo>
                    <a:pt x="0" y="25"/>
                  </a:lnTo>
                  <a:lnTo>
                    <a:pt x="0" y="26"/>
                  </a:lnTo>
                  <a:lnTo>
                    <a:pt x="0" y="27"/>
                  </a:lnTo>
                  <a:lnTo>
                    <a:pt x="0" y="28"/>
                  </a:lnTo>
                  <a:lnTo>
                    <a:pt x="0" y="28"/>
                  </a:lnTo>
                  <a:lnTo>
                    <a:pt x="0" y="30"/>
                  </a:lnTo>
                  <a:lnTo>
                    <a:pt x="0" y="30"/>
                  </a:lnTo>
                  <a:lnTo>
                    <a:pt x="0" y="31"/>
                  </a:lnTo>
                  <a:lnTo>
                    <a:pt x="0" y="33"/>
                  </a:lnTo>
                  <a:lnTo>
                    <a:pt x="0" y="35"/>
                  </a:lnTo>
                  <a:lnTo>
                    <a:pt x="0" y="37"/>
                  </a:lnTo>
                  <a:lnTo>
                    <a:pt x="0" y="38"/>
                  </a:lnTo>
                  <a:lnTo>
                    <a:pt x="0" y="40"/>
                  </a:lnTo>
                  <a:lnTo>
                    <a:pt x="0" y="41"/>
                  </a:lnTo>
                  <a:lnTo>
                    <a:pt x="1" y="42"/>
                  </a:lnTo>
                  <a:lnTo>
                    <a:pt x="1" y="42"/>
                  </a:lnTo>
                  <a:lnTo>
                    <a:pt x="1" y="43"/>
                  </a:lnTo>
                  <a:lnTo>
                    <a:pt x="1" y="44"/>
                  </a:lnTo>
                  <a:lnTo>
                    <a:pt x="1" y="45"/>
                  </a:lnTo>
                  <a:lnTo>
                    <a:pt x="1" y="46"/>
                  </a:lnTo>
                  <a:lnTo>
                    <a:pt x="0" y="49"/>
                  </a:lnTo>
                  <a:lnTo>
                    <a:pt x="0" y="49"/>
                  </a:lnTo>
                  <a:lnTo>
                    <a:pt x="0" y="51"/>
                  </a:lnTo>
                  <a:lnTo>
                    <a:pt x="0" y="52"/>
                  </a:lnTo>
                  <a:lnTo>
                    <a:pt x="0" y="53"/>
                  </a:lnTo>
                  <a:lnTo>
                    <a:pt x="0" y="54"/>
                  </a:lnTo>
                  <a:lnTo>
                    <a:pt x="0" y="54"/>
                  </a:lnTo>
                  <a:lnTo>
                    <a:pt x="0" y="57"/>
                  </a:lnTo>
                  <a:lnTo>
                    <a:pt x="1" y="60"/>
                  </a:lnTo>
                  <a:lnTo>
                    <a:pt x="2" y="64"/>
                  </a:lnTo>
                  <a:lnTo>
                    <a:pt x="2" y="68"/>
                  </a:lnTo>
                  <a:lnTo>
                    <a:pt x="3" y="73"/>
                  </a:lnTo>
                  <a:lnTo>
                    <a:pt x="4" y="77"/>
                  </a:lnTo>
                  <a:lnTo>
                    <a:pt x="3" y="78"/>
                  </a:lnTo>
                  <a:lnTo>
                    <a:pt x="4" y="82"/>
                  </a:lnTo>
                  <a:lnTo>
                    <a:pt x="6" y="84"/>
                  </a:lnTo>
                  <a:lnTo>
                    <a:pt x="8" y="88"/>
                  </a:lnTo>
                  <a:lnTo>
                    <a:pt x="10" y="90"/>
                  </a:lnTo>
                  <a:lnTo>
                    <a:pt x="12" y="93"/>
                  </a:lnTo>
                  <a:lnTo>
                    <a:pt x="11" y="93"/>
                  </a:lnTo>
                  <a:lnTo>
                    <a:pt x="10" y="93"/>
                  </a:lnTo>
                  <a:lnTo>
                    <a:pt x="9" y="94"/>
                  </a:lnTo>
                  <a:lnTo>
                    <a:pt x="9" y="94"/>
                  </a:lnTo>
                  <a:lnTo>
                    <a:pt x="9" y="94"/>
                  </a:lnTo>
                  <a:lnTo>
                    <a:pt x="8" y="94"/>
                  </a:lnTo>
                  <a:lnTo>
                    <a:pt x="8" y="95"/>
                  </a:lnTo>
                  <a:lnTo>
                    <a:pt x="8" y="96"/>
                  </a:lnTo>
                  <a:lnTo>
                    <a:pt x="7" y="95"/>
                  </a:lnTo>
                  <a:lnTo>
                    <a:pt x="7" y="96"/>
                  </a:lnTo>
                  <a:lnTo>
                    <a:pt x="8" y="97"/>
                  </a:lnTo>
                  <a:lnTo>
                    <a:pt x="9" y="99"/>
                  </a:lnTo>
                  <a:lnTo>
                    <a:pt x="8" y="100"/>
                  </a:lnTo>
                  <a:lnTo>
                    <a:pt x="8" y="102"/>
                  </a:lnTo>
                  <a:lnTo>
                    <a:pt x="8" y="104"/>
                  </a:lnTo>
                  <a:lnTo>
                    <a:pt x="8" y="105"/>
                  </a:lnTo>
                  <a:lnTo>
                    <a:pt x="7" y="105"/>
                  </a:lnTo>
                  <a:lnTo>
                    <a:pt x="9" y="106"/>
                  </a:lnTo>
                  <a:lnTo>
                    <a:pt x="10" y="107"/>
                  </a:lnTo>
                  <a:lnTo>
                    <a:pt x="13" y="108"/>
                  </a:lnTo>
                  <a:lnTo>
                    <a:pt x="14" y="110"/>
                  </a:lnTo>
                  <a:lnTo>
                    <a:pt x="15" y="110"/>
                  </a:lnTo>
                  <a:lnTo>
                    <a:pt x="15" y="111"/>
                  </a:lnTo>
                  <a:lnTo>
                    <a:pt x="16" y="112"/>
                  </a:lnTo>
                  <a:lnTo>
                    <a:pt x="17" y="114"/>
                  </a:lnTo>
                  <a:lnTo>
                    <a:pt x="17" y="114"/>
                  </a:lnTo>
                  <a:lnTo>
                    <a:pt x="19" y="116"/>
                  </a:lnTo>
                  <a:lnTo>
                    <a:pt x="20" y="116"/>
                  </a:lnTo>
                  <a:lnTo>
                    <a:pt x="23" y="116"/>
                  </a:lnTo>
                  <a:lnTo>
                    <a:pt x="24" y="116"/>
                  </a:lnTo>
                  <a:lnTo>
                    <a:pt x="27" y="116"/>
                  </a:lnTo>
                  <a:lnTo>
                    <a:pt x="29" y="116"/>
                  </a:lnTo>
                  <a:lnTo>
                    <a:pt x="30" y="117"/>
                  </a:lnTo>
                  <a:lnTo>
                    <a:pt x="31" y="117"/>
                  </a:lnTo>
                  <a:lnTo>
                    <a:pt x="31" y="117"/>
                  </a:lnTo>
                  <a:lnTo>
                    <a:pt x="32" y="118"/>
                  </a:lnTo>
                  <a:lnTo>
                    <a:pt x="33" y="119"/>
                  </a:lnTo>
                  <a:lnTo>
                    <a:pt x="33" y="119"/>
                  </a:lnTo>
                  <a:lnTo>
                    <a:pt x="34" y="119"/>
                  </a:lnTo>
                  <a:lnTo>
                    <a:pt x="35" y="120"/>
                  </a:lnTo>
                  <a:lnTo>
                    <a:pt x="35" y="120"/>
                  </a:lnTo>
                  <a:lnTo>
                    <a:pt x="36" y="121"/>
                  </a:lnTo>
                  <a:lnTo>
                    <a:pt x="37" y="121"/>
                  </a:lnTo>
                  <a:lnTo>
                    <a:pt x="37" y="121"/>
                  </a:lnTo>
                  <a:lnTo>
                    <a:pt x="39" y="121"/>
                  </a:lnTo>
                  <a:lnTo>
                    <a:pt x="41" y="124"/>
                  </a:lnTo>
                  <a:lnTo>
                    <a:pt x="44" y="126"/>
                  </a:lnTo>
                  <a:lnTo>
                    <a:pt x="44" y="126"/>
                  </a:lnTo>
                  <a:lnTo>
                    <a:pt x="45" y="126"/>
                  </a:lnTo>
                  <a:lnTo>
                    <a:pt x="45" y="126"/>
                  </a:lnTo>
                  <a:lnTo>
                    <a:pt x="46" y="126"/>
                  </a:lnTo>
                  <a:lnTo>
                    <a:pt x="46" y="127"/>
                  </a:lnTo>
                  <a:lnTo>
                    <a:pt x="48" y="128"/>
                  </a:lnTo>
                  <a:lnTo>
                    <a:pt x="50" y="129"/>
                  </a:lnTo>
                  <a:lnTo>
                    <a:pt x="52" y="130"/>
                  </a:lnTo>
                  <a:lnTo>
                    <a:pt x="52" y="130"/>
                  </a:lnTo>
                  <a:lnTo>
                    <a:pt x="53" y="131"/>
                  </a:lnTo>
                  <a:lnTo>
                    <a:pt x="53" y="131"/>
                  </a:lnTo>
                  <a:lnTo>
                    <a:pt x="54" y="132"/>
                  </a:lnTo>
                  <a:lnTo>
                    <a:pt x="55" y="133"/>
                  </a:lnTo>
                  <a:lnTo>
                    <a:pt x="56" y="134"/>
                  </a:lnTo>
                  <a:lnTo>
                    <a:pt x="57" y="134"/>
                  </a:lnTo>
                  <a:lnTo>
                    <a:pt x="58" y="135"/>
                  </a:lnTo>
                  <a:lnTo>
                    <a:pt x="59" y="135"/>
                  </a:lnTo>
                  <a:lnTo>
                    <a:pt x="59" y="135"/>
                  </a:lnTo>
                  <a:lnTo>
                    <a:pt x="60" y="136"/>
                  </a:lnTo>
                  <a:lnTo>
                    <a:pt x="60" y="136"/>
                  </a:lnTo>
                  <a:lnTo>
                    <a:pt x="61" y="136"/>
                  </a:lnTo>
                  <a:lnTo>
                    <a:pt x="62" y="136"/>
                  </a:lnTo>
                  <a:lnTo>
                    <a:pt x="63" y="136"/>
                  </a:lnTo>
                  <a:lnTo>
                    <a:pt x="64" y="138"/>
                  </a:lnTo>
                  <a:lnTo>
                    <a:pt x="65" y="138"/>
                  </a:lnTo>
                  <a:lnTo>
                    <a:pt x="65" y="138"/>
                  </a:lnTo>
                  <a:lnTo>
                    <a:pt x="66" y="138"/>
                  </a:lnTo>
                  <a:lnTo>
                    <a:pt x="67" y="138"/>
                  </a:lnTo>
                  <a:lnTo>
                    <a:pt x="68" y="138"/>
                  </a:lnTo>
                  <a:lnTo>
                    <a:pt x="68" y="138"/>
                  </a:lnTo>
                  <a:lnTo>
                    <a:pt x="68" y="139"/>
                  </a:lnTo>
                  <a:lnTo>
                    <a:pt x="70" y="140"/>
                  </a:lnTo>
                  <a:lnTo>
                    <a:pt x="71" y="141"/>
                  </a:lnTo>
                  <a:lnTo>
                    <a:pt x="72" y="141"/>
                  </a:lnTo>
                  <a:lnTo>
                    <a:pt x="72" y="141"/>
                  </a:lnTo>
                  <a:lnTo>
                    <a:pt x="72" y="141"/>
                  </a:lnTo>
                  <a:lnTo>
                    <a:pt x="72" y="140"/>
                  </a:lnTo>
                  <a:lnTo>
                    <a:pt x="73" y="141"/>
                  </a:lnTo>
                  <a:lnTo>
                    <a:pt x="73" y="141"/>
                  </a:lnTo>
                  <a:lnTo>
                    <a:pt x="74" y="141"/>
                  </a:lnTo>
                  <a:lnTo>
                    <a:pt x="75" y="141"/>
                  </a:lnTo>
                  <a:lnTo>
                    <a:pt x="75" y="141"/>
                  </a:lnTo>
                  <a:lnTo>
                    <a:pt x="76" y="143"/>
                  </a:lnTo>
                  <a:lnTo>
                    <a:pt x="78" y="144"/>
                  </a:lnTo>
                  <a:lnTo>
                    <a:pt x="78" y="144"/>
                  </a:lnTo>
                  <a:lnTo>
                    <a:pt x="79" y="143"/>
                  </a:lnTo>
                  <a:lnTo>
                    <a:pt x="79" y="144"/>
                  </a:lnTo>
                  <a:lnTo>
                    <a:pt x="80" y="145"/>
                  </a:lnTo>
                  <a:lnTo>
                    <a:pt x="80" y="146"/>
                  </a:lnTo>
                  <a:lnTo>
                    <a:pt x="80" y="147"/>
                  </a:lnTo>
                  <a:lnTo>
                    <a:pt x="81" y="148"/>
                  </a:lnTo>
                  <a:lnTo>
                    <a:pt x="81" y="149"/>
                  </a:lnTo>
                  <a:lnTo>
                    <a:pt x="82" y="149"/>
                  </a:lnTo>
                  <a:lnTo>
                    <a:pt x="82" y="150"/>
                  </a:lnTo>
                  <a:lnTo>
                    <a:pt x="83" y="150"/>
                  </a:lnTo>
                  <a:lnTo>
                    <a:pt x="83" y="150"/>
                  </a:lnTo>
                  <a:lnTo>
                    <a:pt x="85" y="151"/>
                  </a:lnTo>
                  <a:lnTo>
                    <a:pt x="87" y="152"/>
                  </a:lnTo>
                  <a:lnTo>
                    <a:pt x="89" y="154"/>
                  </a:lnTo>
                  <a:lnTo>
                    <a:pt x="89" y="154"/>
                  </a:lnTo>
                  <a:lnTo>
                    <a:pt x="91" y="156"/>
                  </a:lnTo>
                  <a:lnTo>
                    <a:pt x="91" y="157"/>
                  </a:lnTo>
                  <a:lnTo>
                    <a:pt x="91" y="157"/>
                  </a:lnTo>
                  <a:lnTo>
                    <a:pt x="92" y="159"/>
                  </a:lnTo>
                  <a:lnTo>
                    <a:pt x="92" y="159"/>
                  </a:lnTo>
                  <a:lnTo>
                    <a:pt x="92" y="159"/>
                  </a:lnTo>
                  <a:lnTo>
                    <a:pt x="93" y="160"/>
                  </a:lnTo>
                  <a:lnTo>
                    <a:pt x="94" y="160"/>
                  </a:lnTo>
                  <a:lnTo>
                    <a:pt x="94" y="160"/>
                  </a:lnTo>
                  <a:lnTo>
                    <a:pt x="95" y="161"/>
                  </a:lnTo>
                  <a:lnTo>
                    <a:pt x="97" y="162"/>
                  </a:lnTo>
                  <a:lnTo>
                    <a:pt x="97" y="162"/>
                  </a:lnTo>
                  <a:lnTo>
                    <a:pt x="98" y="162"/>
                  </a:lnTo>
                  <a:lnTo>
                    <a:pt x="99" y="163"/>
                  </a:lnTo>
                  <a:lnTo>
                    <a:pt x="99" y="163"/>
                  </a:lnTo>
                  <a:lnTo>
                    <a:pt x="100" y="164"/>
                  </a:lnTo>
                  <a:lnTo>
                    <a:pt x="101" y="164"/>
                  </a:lnTo>
                  <a:lnTo>
                    <a:pt x="102" y="165"/>
                  </a:lnTo>
                  <a:lnTo>
                    <a:pt x="104" y="166"/>
                  </a:lnTo>
                  <a:lnTo>
                    <a:pt x="104" y="166"/>
                  </a:lnTo>
                  <a:lnTo>
                    <a:pt x="106" y="168"/>
                  </a:lnTo>
                  <a:lnTo>
                    <a:pt x="106" y="169"/>
                  </a:lnTo>
                  <a:lnTo>
                    <a:pt x="106" y="169"/>
                  </a:lnTo>
                  <a:lnTo>
                    <a:pt x="107" y="169"/>
                  </a:lnTo>
                  <a:lnTo>
                    <a:pt x="107" y="170"/>
                  </a:lnTo>
                  <a:lnTo>
                    <a:pt x="108" y="170"/>
                  </a:lnTo>
                  <a:lnTo>
                    <a:pt x="109" y="170"/>
                  </a:lnTo>
                  <a:lnTo>
                    <a:pt x="109" y="171"/>
                  </a:lnTo>
                  <a:lnTo>
                    <a:pt x="110" y="173"/>
                  </a:lnTo>
                  <a:lnTo>
                    <a:pt x="110" y="173"/>
                  </a:lnTo>
                  <a:lnTo>
                    <a:pt x="111" y="174"/>
                  </a:lnTo>
                  <a:lnTo>
                    <a:pt x="111" y="174"/>
                  </a:lnTo>
                  <a:lnTo>
                    <a:pt x="113" y="176"/>
                  </a:lnTo>
                  <a:lnTo>
                    <a:pt x="113" y="177"/>
                  </a:lnTo>
                  <a:lnTo>
                    <a:pt x="115" y="178"/>
                  </a:lnTo>
                  <a:lnTo>
                    <a:pt x="115" y="179"/>
                  </a:lnTo>
                  <a:lnTo>
                    <a:pt x="116" y="179"/>
                  </a:lnTo>
                  <a:lnTo>
                    <a:pt x="117" y="179"/>
                  </a:lnTo>
                  <a:lnTo>
                    <a:pt x="119" y="179"/>
                  </a:lnTo>
                  <a:lnTo>
                    <a:pt x="120" y="179"/>
                  </a:lnTo>
                  <a:lnTo>
                    <a:pt x="120" y="179"/>
                  </a:lnTo>
                  <a:lnTo>
                    <a:pt x="121" y="180"/>
                  </a:lnTo>
                  <a:lnTo>
                    <a:pt x="122" y="181"/>
                  </a:lnTo>
                  <a:lnTo>
                    <a:pt x="124" y="184"/>
                  </a:lnTo>
                  <a:lnTo>
                    <a:pt x="127" y="186"/>
                  </a:lnTo>
                  <a:lnTo>
                    <a:pt x="128" y="186"/>
                  </a:lnTo>
                  <a:lnTo>
                    <a:pt x="130" y="188"/>
                  </a:lnTo>
                  <a:lnTo>
                    <a:pt x="133" y="189"/>
                  </a:lnTo>
                  <a:lnTo>
                    <a:pt x="134" y="191"/>
                  </a:lnTo>
                  <a:lnTo>
                    <a:pt x="135" y="193"/>
                  </a:lnTo>
                  <a:lnTo>
                    <a:pt x="138" y="194"/>
                  </a:lnTo>
                  <a:lnTo>
                    <a:pt x="139" y="196"/>
                  </a:lnTo>
                  <a:lnTo>
                    <a:pt x="140" y="197"/>
                  </a:lnTo>
                  <a:lnTo>
                    <a:pt x="141" y="198"/>
                  </a:lnTo>
                  <a:lnTo>
                    <a:pt x="141" y="199"/>
                  </a:lnTo>
                  <a:lnTo>
                    <a:pt x="144" y="201"/>
                  </a:lnTo>
                  <a:lnTo>
                    <a:pt x="146" y="203"/>
                  </a:lnTo>
                  <a:lnTo>
                    <a:pt x="148" y="203"/>
                  </a:lnTo>
                  <a:lnTo>
                    <a:pt x="150" y="204"/>
                  </a:lnTo>
                  <a:lnTo>
                    <a:pt x="151" y="204"/>
                  </a:lnTo>
                  <a:lnTo>
                    <a:pt x="151" y="203"/>
                  </a:lnTo>
                  <a:lnTo>
                    <a:pt x="153" y="203"/>
                  </a:lnTo>
                  <a:lnTo>
                    <a:pt x="154" y="203"/>
                  </a:lnTo>
                  <a:lnTo>
                    <a:pt x="155" y="203"/>
                  </a:lnTo>
                  <a:lnTo>
                    <a:pt x="155" y="202"/>
                  </a:lnTo>
                  <a:lnTo>
                    <a:pt x="156" y="201"/>
                  </a:lnTo>
                  <a:lnTo>
                    <a:pt x="157" y="200"/>
                  </a:lnTo>
                  <a:lnTo>
                    <a:pt x="157" y="199"/>
                  </a:lnTo>
                  <a:lnTo>
                    <a:pt x="157" y="199"/>
                  </a:lnTo>
                  <a:lnTo>
                    <a:pt x="157" y="200"/>
                  </a:lnTo>
                  <a:lnTo>
                    <a:pt x="158" y="199"/>
                  </a:lnTo>
                  <a:lnTo>
                    <a:pt x="158" y="199"/>
                  </a:lnTo>
                  <a:lnTo>
                    <a:pt x="159" y="199"/>
                  </a:lnTo>
                  <a:lnTo>
                    <a:pt x="160" y="199"/>
                  </a:lnTo>
                  <a:lnTo>
                    <a:pt x="163" y="201"/>
                  </a:lnTo>
                  <a:lnTo>
                    <a:pt x="165" y="202"/>
                  </a:lnTo>
                  <a:lnTo>
                    <a:pt x="165" y="202"/>
                  </a:lnTo>
                  <a:lnTo>
                    <a:pt x="165" y="203"/>
                  </a:lnTo>
                  <a:lnTo>
                    <a:pt x="165" y="203"/>
                  </a:lnTo>
                  <a:lnTo>
                    <a:pt x="167" y="203"/>
                  </a:lnTo>
                  <a:lnTo>
                    <a:pt x="168" y="204"/>
                  </a:lnTo>
                  <a:lnTo>
                    <a:pt x="170" y="204"/>
                  </a:lnTo>
                  <a:lnTo>
                    <a:pt x="171" y="204"/>
                  </a:lnTo>
                  <a:lnTo>
                    <a:pt x="173" y="204"/>
                  </a:lnTo>
                  <a:lnTo>
                    <a:pt x="174" y="204"/>
                  </a:lnTo>
                  <a:lnTo>
                    <a:pt x="175" y="204"/>
                  </a:lnTo>
                  <a:lnTo>
                    <a:pt x="177" y="205"/>
                  </a:lnTo>
                  <a:lnTo>
                    <a:pt x="179" y="206"/>
                  </a:lnTo>
                  <a:lnTo>
                    <a:pt x="180" y="208"/>
                  </a:lnTo>
                  <a:lnTo>
                    <a:pt x="181" y="210"/>
                  </a:lnTo>
                  <a:lnTo>
                    <a:pt x="182" y="212"/>
                  </a:lnTo>
                  <a:lnTo>
                    <a:pt x="183" y="212"/>
                  </a:lnTo>
                  <a:lnTo>
                    <a:pt x="185" y="211"/>
                  </a:lnTo>
                  <a:lnTo>
                    <a:pt x="185" y="211"/>
                  </a:lnTo>
                  <a:lnTo>
                    <a:pt x="187" y="211"/>
                  </a:lnTo>
                  <a:lnTo>
                    <a:pt x="189" y="211"/>
                  </a:lnTo>
                  <a:lnTo>
                    <a:pt x="190" y="211"/>
                  </a:lnTo>
                  <a:lnTo>
                    <a:pt x="191" y="211"/>
                  </a:lnTo>
                  <a:lnTo>
                    <a:pt x="192" y="211"/>
                  </a:lnTo>
                  <a:lnTo>
                    <a:pt x="194" y="212"/>
                  </a:lnTo>
                  <a:lnTo>
                    <a:pt x="196" y="212"/>
                  </a:lnTo>
                  <a:lnTo>
                    <a:pt x="196" y="212"/>
                  </a:lnTo>
                  <a:lnTo>
                    <a:pt x="197" y="212"/>
                  </a:lnTo>
                  <a:lnTo>
                    <a:pt x="198" y="211"/>
                  </a:lnTo>
                  <a:lnTo>
                    <a:pt x="198" y="211"/>
                  </a:lnTo>
                  <a:lnTo>
                    <a:pt x="198" y="211"/>
                  </a:lnTo>
                  <a:lnTo>
                    <a:pt x="200" y="210"/>
                  </a:lnTo>
                  <a:lnTo>
                    <a:pt x="202" y="209"/>
                  </a:lnTo>
                  <a:lnTo>
                    <a:pt x="203" y="209"/>
                  </a:lnTo>
                  <a:lnTo>
                    <a:pt x="204" y="208"/>
                  </a:lnTo>
                  <a:lnTo>
                    <a:pt x="204" y="206"/>
                  </a:lnTo>
                  <a:lnTo>
                    <a:pt x="204" y="206"/>
                  </a:lnTo>
                  <a:lnTo>
                    <a:pt x="204" y="205"/>
                  </a:lnTo>
                  <a:lnTo>
                    <a:pt x="205" y="205"/>
                  </a:lnTo>
                  <a:lnTo>
                    <a:pt x="205" y="205"/>
                  </a:lnTo>
                  <a:lnTo>
                    <a:pt x="205" y="205"/>
                  </a:lnTo>
                  <a:lnTo>
                    <a:pt x="207" y="207"/>
                  </a:lnTo>
                  <a:lnTo>
                    <a:pt x="208" y="208"/>
                  </a:lnTo>
                  <a:lnTo>
                    <a:pt x="209" y="208"/>
                  </a:lnTo>
                  <a:lnTo>
                    <a:pt x="209" y="208"/>
                  </a:lnTo>
                  <a:lnTo>
                    <a:pt x="211" y="208"/>
                  </a:lnTo>
                  <a:lnTo>
                    <a:pt x="213" y="208"/>
                  </a:lnTo>
                  <a:lnTo>
                    <a:pt x="216" y="206"/>
                  </a:lnTo>
                  <a:lnTo>
                    <a:pt x="217" y="204"/>
                  </a:lnTo>
                  <a:lnTo>
                    <a:pt x="217" y="204"/>
                  </a:lnTo>
                  <a:lnTo>
                    <a:pt x="219" y="204"/>
                  </a:lnTo>
                  <a:lnTo>
                    <a:pt x="220" y="204"/>
                  </a:lnTo>
                  <a:lnTo>
                    <a:pt x="221" y="204"/>
                  </a:lnTo>
                  <a:lnTo>
                    <a:pt x="222" y="203"/>
                  </a:lnTo>
                  <a:lnTo>
                    <a:pt x="224" y="201"/>
                  </a:lnTo>
                  <a:lnTo>
                    <a:pt x="225" y="201"/>
                  </a:lnTo>
                  <a:lnTo>
                    <a:pt x="226" y="201"/>
                  </a:lnTo>
                  <a:lnTo>
                    <a:pt x="227" y="201"/>
                  </a:lnTo>
                  <a:lnTo>
                    <a:pt x="228" y="199"/>
                  </a:lnTo>
                  <a:lnTo>
                    <a:pt x="229" y="198"/>
                  </a:lnTo>
                  <a:lnTo>
                    <a:pt x="229" y="198"/>
                  </a:lnTo>
                  <a:lnTo>
                    <a:pt x="230" y="198"/>
                  </a:lnTo>
                  <a:lnTo>
                    <a:pt x="231" y="198"/>
                  </a:lnTo>
                  <a:lnTo>
                    <a:pt x="232" y="199"/>
                  </a:lnTo>
                  <a:lnTo>
                    <a:pt x="233" y="199"/>
                  </a:lnTo>
                  <a:lnTo>
                    <a:pt x="234" y="200"/>
                  </a:lnTo>
                  <a:lnTo>
                    <a:pt x="235" y="200"/>
                  </a:lnTo>
                  <a:lnTo>
                    <a:pt x="237" y="199"/>
                  </a:lnTo>
                  <a:lnTo>
                    <a:pt x="238" y="198"/>
                  </a:lnTo>
                  <a:lnTo>
                    <a:pt x="238" y="198"/>
                  </a:lnTo>
                  <a:lnTo>
                    <a:pt x="240" y="198"/>
                  </a:lnTo>
                  <a:lnTo>
                    <a:pt x="242" y="198"/>
                  </a:lnTo>
                  <a:lnTo>
                    <a:pt x="243" y="198"/>
                  </a:lnTo>
                  <a:lnTo>
                    <a:pt x="244" y="199"/>
                  </a:lnTo>
                  <a:lnTo>
                    <a:pt x="245" y="200"/>
                  </a:lnTo>
                  <a:lnTo>
                    <a:pt x="246" y="200"/>
                  </a:lnTo>
                  <a:lnTo>
                    <a:pt x="248" y="202"/>
                  </a:lnTo>
                  <a:lnTo>
                    <a:pt x="249" y="203"/>
                  </a:lnTo>
                  <a:lnTo>
                    <a:pt x="249" y="203"/>
                  </a:lnTo>
                  <a:lnTo>
                    <a:pt x="250" y="204"/>
                  </a:lnTo>
                  <a:lnTo>
                    <a:pt x="251" y="206"/>
                  </a:lnTo>
                  <a:lnTo>
                    <a:pt x="252" y="207"/>
                  </a:lnTo>
                  <a:lnTo>
                    <a:pt x="254" y="209"/>
                  </a:lnTo>
                  <a:lnTo>
                    <a:pt x="255" y="210"/>
                  </a:lnTo>
                  <a:lnTo>
                    <a:pt x="256" y="211"/>
                  </a:lnTo>
                  <a:lnTo>
                    <a:pt x="257" y="212"/>
                  </a:lnTo>
                  <a:lnTo>
                    <a:pt x="259" y="213"/>
                  </a:lnTo>
                  <a:lnTo>
                    <a:pt x="260" y="214"/>
                  </a:lnTo>
                  <a:lnTo>
                    <a:pt x="261" y="216"/>
                  </a:lnTo>
                  <a:lnTo>
                    <a:pt x="264" y="218"/>
                  </a:lnTo>
                  <a:lnTo>
                    <a:pt x="265" y="218"/>
                  </a:lnTo>
                  <a:lnTo>
                    <a:pt x="265" y="219"/>
                  </a:lnTo>
                  <a:lnTo>
                    <a:pt x="266" y="220"/>
                  </a:lnTo>
                  <a:lnTo>
                    <a:pt x="267" y="222"/>
                  </a:lnTo>
                  <a:lnTo>
                    <a:pt x="269" y="223"/>
                  </a:lnTo>
                  <a:lnTo>
                    <a:pt x="269" y="223"/>
                  </a:lnTo>
                  <a:lnTo>
                    <a:pt x="270" y="224"/>
                  </a:lnTo>
                  <a:lnTo>
                    <a:pt x="271" y="224"/>
                  </a:lnTo>
                  <a:lnTo>
                    <a:pt x="272" y="225"/>
                  </a:lnTo>
                  <a:lnTo>
                    <a:pt x="273" y="225"/>
                  </a:lnTo>
                  <a:lnTo>
                    <a:pt x="274" y="225"/>
                  </a:lnTo>
                  <a:lnTo>
                    <a:pt x="275" y="225"/>
                  </a:lnTo>
                  <a:lnTo>
                    <a:pt x="275" y="225"/>
                  </a:lnTo>
                  <a:lnTo>
                    <a:pt x="276" y="227"/>
                  </a:lnTo>
                  <a:lnTo>
                    <a:pt x="277" y="229"/>
                  </a:lnTo>
                  <a:lnTo>
                    <a:pt x="280" y="231"/>
                  </a:lnTo>
                  <a:lnTo>
                    <a:pt x="282" y="231"/>
                  </a:lnTo>
                  <a:lnTo>
                    <a:pt x="283" y="232"/>
                  </a:lnTo>
                  <a:lnTo>
                    <a:pt x="285" y="233"/>
                  </a:lnTo>
                  <a:lnTo>
                    <a:pt x="277" y="242"/>
                  </a:lnTo>
                  <a:lnTo>
                    <a:pt x="277" y="243"/>
                  </a:lnTo>
                  <a:lnTo>
                    <a:pt x="281" y="239"/>
                  </a:lnTo>
                  <a:lnTo>
                    <a:pt x="283" y="236"/>
                  </a:lnTo>
                  <a:lnTo>
                    <a:pt x="285" y="234"/>
                  </a:lnTo>
                  <a:lnTo>
                    <a:pt x="289" y="229"/>
                  </a:lnTo>
                  <a:lnTo>
                    <a:pt x="293" y="223"/>
                  </a:lnTo>
                  <a:lnTo>
                    <a:pt x="297" y="218"/>
                  </a:lnTo>
                  <a:lnTo>
                    <a:pt x="303" y="214"/>
                  </a:lnTo>
                  <a:lnTo>
                    <a:pt x="309" y="210"/>
                  </a:lnTo>
                  <a:lnTo>
                    <a:pt x="311" y="207"/>
                  </a:lnTo>
                  <a:lnTo>
                    <a:pt x="311" y="207"/>
                  </a:lnTo>
                  <a:lnTo>
                    <a:pt x="309" y="205"/>
                  </a:lnTo>
                  <a:lnTo>
                    <a:pt x="307" y="201"/>
                  </a:lnTo>
                  <a:lnTo>
                    <a:pt x="305" y="197"/>
                  </a:lnTo>
                  <a:lnTo>
                    <a:pt x="300" y="194"/>
                  </a:lnTo>
                  <a:lnTo>
                    <a:pt x="294" y="190"/>
                  </a:lnTo>
                  <a:lnTo>
                    <a:pt x="289" y="187"/>
                  </a:lnTo>
                  <a:lnTo>
                    <a:pt x="285" y="186"/>
                  </a:lnTo>
                  <a:lnTo>
                    <a:pt x="286" y="185"/>
                  </a:lnTo>
                  <a:lnTo>
                    <a:pt x="281" y="183"/>
                  </a:lnTo>
                  <a:lnTo>
                    <a:pt x="280" y="182"/>
                  </a:lnTo>
                  <a:lnTo>
                    <a:pt x="280" y="180"/>
                  </a:lnTo>
                  <a:lnTo>
                    <a:pt x="279" y="178"/>
                  </a:lnTo>
                  <a:lnTo>
                    <a:pt x="279" y="175"/>
                  </a:lnTo>
                  <a:lnTo>
                    <a:pt x="277" y="174"/>
                  </a:lnTo>
                  <a:lnTo>
                    <a:pt x="277" y="173"/>
                  </a:lnTo>
                  <a:lnTo>
                    <a:pt x="276" y="174"/>
                  </a:lnTo>
                  <a:lnTo>
                    <a:pt x="275" y="172"/>
                  </a:lnTo>
                  <a:lnTo>
                    <a:pt x="271" y="169"/>
                  </a:lnTo>
                  <a:lnTo>
                    <a:pt x="271" y="169"/>
                  </a:lnTo>
                  <a:lnTo>
                    <a:pt x="271" y="168"/>
                  </a:lnTo>
                  <a:lnTo>
                    <a:pt x="270" y="162"/>
                  </a:lnTo>
                  <a:lnTo>
                    <a:pt x="268" y="156"/>
                  </a:lnTo>
                  <a:lnTo>
                    <a:pt x="266" y="155"/>
                  </a:lnTo>
                  <a:lnTo>
                    <a:pt x="266" y="154"/>
                  </a:lnTo>
                  <a:lnTo>
                    <a:pt x="266" y="153"/>
                  </a:lnTo>
                  <a:lnTo>
                    <a:pt x="264" y="150"/>
                  </a:lnTo>
                  <a:lnTo>
                    <a:pt x="260" y="148"/>
                  </a:lnTo>
                  <a:lnTo>
                    <a:pt x="256" y="146"/>
                  </a:lnTo>
                  <a:lnTo>
                    <a:pt x="253" y="145"/>
                  </a:lnTo>
                  <a:lnTo>
                    <a:pt x="250" y="142"/>
                  </a:lnTo>
                  <a:lnTo>
                    <a:pt x="247" y="138"/>
                  </a:lnTo>
                  <a:lnTo>
                    <a:pt x="244" y="135"/>
                  </a:lnTo>
                  <a:lnTo>
                    <a:pt x="241" y="131"/>
                  </a:lnTo>
                  <a:lnTo>
                    <a:pt x="239" y="128"/>
                  </a:lnTo>
                  <a:lnTo>
                    <a:pt x="239" y="129"/>
                  </a:lnTo>
                  <a:lnTo>
                    <a:pt x="239" y="130"/>
                  </a:lnTo>
                  <a:lnTo>
                    <a:pt x="238" y="131"/>
                  </a:lnTo>
                  <a:lnTo>
                    <a:pt x="237" y="131"/>
                  </a:lnTo>
                  <a:lnTo>
                    <a:pt x="231" y="129"/>
                  </a:lnTo>
                  <a:lnTo>
                    <a:pt x="230" y="128"/>
                  </a:lnTo>
                  <a:lnTo>
                    <a:pt x="231" y="128"/>
                  </a:lnTo>
                  <a:lnTo>
                    <a:pt x="232" y="126"/>
                  </a:lnTo>
                  <a:lnTo>
                    <a:pt x="228" y="125"/>
                  </a:lnTo>
                  <a:lnTo>
                    <a:pt x="228" y="125"/>
                  </a:lnTo>
                  <a:lnTo>
                    <a:pt x="231" y="118"/>
                  </a:lnTo>
                  <a:lnTo>
                    <a:pt x="241" y="118"/>
                  </a:lnTo>
                  <a:lnTo>
                    <a:pt x="242" y="112"/>
                  </a:lnTo>
                  <a:lnTo>
                    <a:pt x="242" y="111"/>
                  </a:lnTo>
                  <a:lnTo>
                    <a:pt x="242" y="106"/>
                  </a:lnTo>
                  <a:lnTo>
                    <a:pt x="243" y="103"/>
                  </a:lnTo>
                  <a:lnTo>
                    <a:pt x="243" y="99"/>
                  </a:lnTo>
                  <a:lnTo>
                    <a:pt x="243" y="98"/>
                  </a:lnTo>
                  <a:lnTo>
                    <a:pt x="244" y="98"/>
                  </a:lnTo>
                  <a:lnTo>
                    <a:pt x="245" y="96"/>
                  </a:lnTo>
                  <a:lnTo>
                    <a:pt x="245" y="95"/>
                  </a:lnTo>
                  <a:lnTo>
                    <a:pt x="245" y="95"/>
                  </a:lnTo>
                  <a:lnTo>
                    <a:pt x="245" y="95"/>
                  </a:lnTo>
                  <a:lnTo>
                    <a:pt x="245" y="94"/>
                  </a:lnTo>
                  <a:lnTo>
                    <a:pt x="246" y="93"/>
                  </a:lnTo>
                  <a:lnTo>
                    <a:pt x="245" y="93"/>
                  </a:lnTo>
                  <a:lnTo>
                    <a:pt x="244" y="93"/>
                  </a:lnTo>
                  <a:lnTo>
                    <a:pt x="244" y="91"/>
                  </a:lnTo>
                  <a:lnTo>
                    <a:pt x="243" y="88"/>
                  </a:lnTo>
                  <a:lnTo>
                    <a:pt x="242" y="85"/>
                  </a:lnTo>
                  <a:lnTo>
                    <a:pt x="240" y="83"/>
                  </a:lnTo>
                  <a:lnTo>
                    <a:pt x="240" y="82"/>
                  </a:lnTo>
                  <a:lnTo>
                    <a:pt x="241" y="81"/>
                  </a:lnTo>
                  <a:lnTo>
                    <a:pt x="242" y="81"/>
                  </a:lnTo>
                  <a:lnTo>
                    <a:pt x="243" y="82"/>
                  </a:lnTo>
                  <a:lnTo>
                    <a:pt x="243" y="82"/>
                  </a:lnTo>
                  <a:lnTo>
                    <a:pt x="245" y="82"/>
                  </a:lnTo>
                  <a:lnTo>
                    <a:pt x="245" y="82"/>
                  </a:lnTo>
                  <a:lnTo>
                    <a:pt x="244" y="80"/>
                  </a:lnTo>
                  <a:lnTo>
                    <a:pt x="243" y="79"/>
                  </a:lnTo>
                  <a:lnTo>
                    <a:pt x="243" y="79"/>
                  </a:lnTo>
                  <a:lnTo>
                    <a:pt x="242" y="78"/>
                  </a:lnTo>
                  <a:lnTo>
                    <a:pt x="242" y="78"/>
                  </a:lnTo>
                  <a:lnTo>
                    <a:pt x="242" y="77"/>
                  </a:lnTo>
                  <a:lnTo>
                    <a:pt x="242" y="76"/>
                  </a:lnTo>
                  <a:lnTo>
                    <a:pt x="242" y="75"/>
                  </a:lnTo>
                  <a:lnTo>
                    <a:pt x="241" y="73"/>
                  </a:lnTo>
                  <a:lnTo>
                    <a:pt x="241" y="72"/>
                  </a:lnTo>
                  <a:lnTo>
                    <a:pt x="240" y="70"/>
                  </a:lnTo>
                  <a:lnTo>
                    <a:pt x="239" y="69"/>
                  </a:lnTo>
                  <a:lnTo>
                    <a:pt x="239" y="68"/>
                  </a:lnTo>
                  <a:lnTo>
                    <a:pt x="238" y="68"/>
                  </a:lnTo>
                  <a:lnTo>
                    <a:pt x="237" y="68"/>
                  </a:lnTo>
                  <a:lnTo>
                    <a:pt x="237" y="67"/>
                  </a:lnTo>
                  <a:lnTo>
                    <a:pt x="238" y="66"/>
                  </a:lnTo>
                  <a:lnTo>
                    <a:pt x="237" y="66"/>
                  </a:lnTo>
                  <a:lnTo>
                    <a:pt x="237" y="66"/>
                  </a:lnTo>
                  <a:lnTo>
                    <a:pt x="237" y="65"/>
                  </a:lnTo>
                  <a:lnTo>
                    <a:pt x="236" y="64"/>
                  </a:lnTo>
                  <a:lnTo>
                    <a:pt x="235" y="63"/>
                  </a:lnTo>
                  <a:lnTo>
                    <a:pt x="235" y="62"/>
                  </a:lnTo>
                  <a:lnTo>
                    <a:pt x="234" y="62"/>
                  </a:lnTo>
                  <a:lnTo>
                    <a:pt x="233" y="61"/>
                  </a:lnTo>
                  <a:lnTo>
                    <a:pt x="233" y="59"/>
                  </a:lnTo>
                  <a:lnTo>
                    <a:pt x="233" y="59"/>
                  </a:lnTo>
                  <a:lnTo>
                    <a:pt x="233" y="57"/>
                  </a:lnTo>
                  <a:lnTo>
                    <a:pt x="233" y="55"/>
                  </a:lnTo>
                  <a:lnTo>
                    <a:pt x="233" y="54"/>
                  </a:lnTo>
                  <a:lnTo>
                    <a:pt x="233" y="54"/>
                  </a:lnTo>
                  <a:lnTo>
                    <a:pt x="232" y="53"/>
                  </a:lnTo>
                  <a:lnTo>
                    <a:pt x="232" y="51"/>
                  </a:lnTo>
                  <a:lnTo>
                    <a:pt x="232" y="50"/>
                  </a:lnTo>
                  <a:lnTo>
                    <a:pt x="231" y="48"/>
                  </a:lnTo>
                  <a:lnTo>
                    <a:pt x="231" y="47"/>
                  </a:lnTo>
                  <a:lnTo>
                    <a:pt x="231" y="46"/>
                  </a:lnTo>
                  <a:lnTo>
                    <a:pt x="231" y="44"/>
                  </a:lnTo>
                  <a:lnTo>
                    <a:pt x="230" y="45"/>
                  </a:lnTo>
                  <a:lnTo>
                    <a:pt x="229" y="46"/>
                  </a:lnTo>
                  <a:lnTo>
                    <a:pt x="229" y="46"/>
                  </a:lnTo>
                  <a:lnTo>
                    <a:pt x="228" y="47"/>
                  </a:lnTo>
                  <a:lnTo>
                    <a:pt x="227" y="48"/>
                  </a:lnTo>
                  <a:lnTo>
                    <a:pt x="225" y="49"/>
                  </a:lnTo>
                  <a:lnTo>
                    <a:pt x="224" y="50"/>
                  </a:lnTo>
                  <a:lnTo>
                    <a:pt x="223" y="51"/>
                  </a:lnTo>
                  <a:lnTo>
                    <a:pt x="222" y="52"/>
                  </a:lnTo>
                  <a:lnTo>
                    <a:pt x="221" y="53"/>
                  </a:lnTo>
                  <a:lnTo>
                    <a:pt x="220" y="52"/>
                  </a:lnTo>
                  <a:lnTo>
                    <a:pt x="219" y="50"/>
                  </a:lnTo>
                  <a:lnTo>
                    <a:pt x="218" y="49"/>
                  </a:lnTo>
                  <a:lnTo>
                    <a:pt x="217" y="48"/>
                  </a:lnTo>
                  <a:lnTo>
                    <a:pt x="216" y="46"/>
                  </a:lnTo>
                  <a:lnTo>
                    <a:pt x="216" y="45"/>
                  </a:lnTo>
                  <a:lnTo>
                    <a:pt x="216" y="45"/>
                  </a:lnTo>
                  <a:lnTo>
                    <a:pt x="216" y="44"/>
                  </a:lnTo>
                  <a:lnTo>
                    <a:pt x="215" y="43"/>
                  </a:lnTo>
                  <a:lnTo>
                    <a:pt x="215" y="42"/>
                  </a:lnTo>
                  <a:lnTo>
                    <a:pt x="214" y="42"/>
                  </a:lnTo>
                  <a:lnTo>
                    <a:pt x="213" y="42"/>
                  </a:lnTo>
                  <a:lnTo>
                    <a:pt x="212" y="42"/>
                  </a:lnTo>
                  <a:lnTo>
                    <a:pt x="211" y="42"/>
                  </a:lnTo>
                  <a:lnTo>
                    <a:pt x="210" y="42"/>
                  </a:lnTo>
                  <a:lnTo>
                    <a:pt x="209" y="43"/>
                  </a:lnTo>
                  <a:lnTo>
                    <a:pt x="207" y="43"/>
                  </a:lnTo>
                  <a:lnTo>
                    <a:pt x="205" y="43"/>
                  </a:lnTo>
                  <a:lnTo>
                    <a:pt x="205" y="42"/>
                  </a:lnTo>
                  <a:lnTo>
                    <a:pt x="205" y="41"/>
                  </a:lnTo>
                  <a:lnTo>
                    <a:pt x="205" y="40"/>
                  </a:lnTo>
                  <a:lnTo>
                    <a:pt x="205" y="40"/>
                  </a:lnTo>
                  <a:lnTo>
                    <a:pt x="205" y="39"/>
                  </a:lnTo>
                  <a:lnTo>
                    <a:pt x="205" y="38"/>
                  </a:lnTo>
                  <a:lnTo>
                    <a:pt x="204" y="37"/>
                  </a:lnTo>
                  <a:lnTo>
                    <a:pt x="203" y="36"/>
                  </a:lnTo>
                  <a:lnTo>
                    <a:pt x="202" y="35"/>
                  </a:lnTo>
                  <a:lnTo>
                    <a:pt x="201" y="34"/>
                  </a:lnTo>
                  <a:lnTo>
                    <a:pt x="202" y="34"/>
                  </a:lnTo>
                  <a:lnTo>
                    <a:pt x="202" y="33"/>
                  </a:lnTo>
                  <a:lnTo>
                    <a:pt x="202" y="32"/>
                  </a:lnTo>
                  <a:lnTo>
                    <a:pt x="201" y="31"/>
                  </a:lnTo>
                  <a:lnTo>
                    <a:pt x="201" y="31"/>
                  </a:lnTo>
                  <a:lnTo>
                    <a:pt x="201" y="30"/>
                  </a:lnTo>
                  <a:lnTo>
                    <a:pt x="201" y="30"/>
                  </a:lnTo>
                  <a:close/>
                </a:path>
              </a:pathLst>
            </a:custGeom>
            <a:solidFill>
              <a:srgbClr val="323F4F"/>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highlight>
                  <a:srgbClr val="FFFF00"/>
                </a:highlight>
                <a:latin typeface="Calibri"/>
                <a:ea typeface="Calibri"/>
                <a:cs typeface="Calibri"/>
                <a:sym typeface="Calibri"/>
              </a:endParaRPr>
            </a:p>
          </p:txBody>
        </p:sp>
        <p:sp>
          <p:nvSpPr>
            <p:cNvPr id="1599" name="Google Shape;1599;p59" descr="{&quot;Key&quot;:&quot;nairobi&quot;,&quot;Name&quot;:&quot;Nairobi&quot;,&quot;Value&quot;:183.0,&quot;Formula&quot;:&quot;183&quot;,&quot;Text&quot;:&quot;183&quot;,&quot;OfficeApplication&quot;:1,&quot;HasValue&quot;:true}"/>
            <p:cNvSpPr/>
            <p:nvPr/>
          </p:nvSpPr>
          <p:spPr>
            <a:xfrm>
              <a:off x="2512137" y="4211675"/>
              <a:ext cx="247806" cy="157485"/>
            </a:xfrm>
            <a:custGeom>
              <a:avLst/>
              <a:gdLst/>
              <a:ahLst/>
              <a:cxnLst/>
              <a:rect l="l" t="t" r="r" b="b"/>
              <a:pathLst>
                <a:path w="415" h="261" extrusionOk="0">
                  <a:moveTo>
                    <a:pt x="3" y="141"/>
                  </a:moveTo>
                  <a:lnTo>
                    <a:pt x="2" y="143"/>
                  </a:lnTo>
                  <a:lnTo>
                    <a:pt x="1" y="146"/>
                  </a:lnTo>
                  <a:lnTo>
                    <a:pt x="0" y="148"/>
                  </a:lnTo>
                  <a:lnTo>
                    <a:pt x="4" y="151"/>
                  </a:lnTo>
                  <a:lnTo>
                    <a:pt x="8" y="153"/>
                  </a:lnTo>
                  <a:lnTo>
                    <a:pt x="5" y="154"/>
                  </a:lnTo>
                  <a:lnTo>
                    <a:pt x="9" y="157"/>
                  </a:lnTo>
                  <a:lnTo>
                    <a:pt x="12" y="160"/>
                  </a:lnTo>
                  <a:lnTo>
                    <a:pt x="17" y="164"/>
                  </a:lnTo>
                  <a:lnTo>
                    <a:pt x="20" y="165"/>
                  </a:lnTo>
                  <a:lnTo>
                    <a:pt x="22" y="167"/>
                  </a:lnTo>
                  <a:lnTo>
                    <a:pt x="22" y="167"/>
                  </a:lnTo>
                  <a:lnTo>
                    <a:pt x="26" y="172"/>
                  </a:lnTo>
                  <a:lnTo>
                    <a:pt x="35" y="178"/>
                  </a:lnTo>
                  <a:lnTo>
                    <a:pt x="44" y="185"/>
                  </a:lnTo>
                  <a:lnTo>
                    <a:pt x="45" y="186"/>
                  </a:lnTo>
                  <a:lnTo>
                    <a:pt x="45" y="187"/>
                  </a:lnTo>
                  <a:lnTo>
                    <a:pt x="46" y="188"/>
                  </a:lnTo>
                  <a:lnTo>
                    <a:pt x="47" y="189"/>
                  </a:lnTo>
                  <a:lnTo>
                    <a:pt x="49" y="191"/>
                  </a:lnTo>
                  <a:lnTo>
                    <a:pt x="50" y="193"/>
                  </a:lnTo>
                  <a:lnTo>
                    <a:pt x="53" y="194"/>
                  </a:lnTo>
                  <a:lnTo>
                    <a:pt x="55" y="197"/>
                  </a:lnTo>
                  <a:lnTo>
                    <a:pt x="56" y="197"/>
                  </a:lnTo>
                  <a:lnTo>
                    <a:pt x="57" y="196"/>
                  </a:lnTo>
                  <a:lnTo>
                    <a:pt x="64" y="201"/>
                  </a:lnTo>
                  <a:lnTo>
                    <a:pt x="76" y="206"/>
                  </a:lnTo>
                  <a:lnTo>
                    <a:pt x="91" y="210"/>
                  </a:lnTo>
                  <a:lnTo>
                    <a:pt x="92" y="210"/>
                  </a:lnTo>
                  <a:lnTo>
                    <a:pt x="94" y="211"/>
                  </a:lnTo>
                  <a:lnTo>
                    <a:pt x="95" y="211"/>
                  </a:lnTo>
                  <a:lnTo>
                    <a:pt x="101" y="212"/>
                  </a:lnTo>
                  <a:lnTo>
                    <a:pt x="101" y="214"/>
                  </a:lnTo>
                  <a:lnTo>
                    <a:pt x="103" y="214"/>
                  </a:lnTo>
                  <a:lnTo>
                    <a:pt x="104" y="214"/>
                  </a:lnTo>
                  <a:lnTo>
                    <a:pt x="106" y="213"/>
                  </a:lnTo>
                  <a:lnTo>
                    <a:pt x="107" y="212"/>
                  </a:lnTo>
                  <a:lnTo>
                    <a:pt x="113" y="213"/>
                  </a:lnTo>
                  <a:lnTo>
                    <a:pt x="115" y="214"/>
                  </a:lnTo>
                  <a:lnTo>
                    <a:pt x="116" y="214"/>
                  </a:lnTo>
                  <a:lnTo>
                    <a:pt x="125" y="213"/>
                  </a:lnTo>
                  <a:lnTo>
                    <a:pt x="133" y="212"/>
                  </a:lnTo>
                  <a:lnTo>
                    <a:pt x="134" y="212"/>
                  </a:lnTo>
                  <a:lnTo>
                    <a:pt x="142" y="209"/>
                  </a:lnTo>
                  <a:lnTo>
                    <a:pt x="148" y="207"/>
                  </a:lnTo>
                  <a:lnTo>
                    <a:pt x="148" y="207"/>
                  </a:lnTo>
                  <a:lnTo>
                    <a:pt x="148" y="208"/>
                  </a:lnTo>
                  <a:lnTo>
                    <a:pt x="149" y="208"/>
                  </a:lnTo>
                  <a:lnTo>
                    <a:pt x="149" y="210"/>
                  </a:lnTo>
                  <a:lnTo>
                    <a:pt x="150" y="211"/>
                  </a:lnTo>
                  <a:lnTo>
                    <a:pt x="153" y="211"/>
                  </a:lnTo>
                  <a:lnTo>
                    <a:pt x="153" y="212"/>
                  </a:lnTo>
                  <a:lnTo>
                    <a:pt x="155" y="213"/>
                  </a:lnTo>
                  <a:lnTo>
                    <a:pt x="157" y="213"/>
                  </a:lnTo>
                  <a:lnTo>
                    <a:pt x="158" y="213"/>
                  </a:lnTo>
                  <a:lnTo>
                    <a:pt x="162" y="209"/>
                  </a:lnTo>
                  <a:lnTo>
                    <a:pt x="167" y="212"/>
                  </a:lnTo>
                  <a:lnTo>
                    <a:pt x="168" y="213"/>
                  </a:lnTo>
                  <a:lnTo>
                    <a:pt x="169" y="215"/>
                  </a:lnTo>
                  <a:lnTo>
                    <a:pt x="176" y="220"/>
                  </a:lnTo>
                  <a:lnTo>
                    <a:pt x="196" y="226"/>
                  </a:lnTo>
                  <a:lnTo>
                    <a:pt x="212" y="233"/>
                  </a:lnTo>
                  <a:lnTo>
                    <a:pt x="212" y="234"/>
                  </a:lnTo>
                  <a:lnTo>
                    <a:pt x="213" y="236"/>
                  </a:lnTo>
                  <a:lnTo>
                    <a:pt x="213" y="239"/>
                  </a:lnTo>
                  <a:lnTo>
                    <a:pt x="213" y="239"/>
                  </a:lnTo>
                  <a:lnTo>
                    <a:pt x="215" y="240"/>
                  </a:lnTo>
                  <a:lnTo>
                    <a:pt x="215" y="240"/>
                  </a:lnTo>
                  <a:lnTo>
                    <a:pt x="230" y="246"/>
                  </a:lnTo>
                  <a:lnTo>
                    <a:pt x="231" y="246"/>
                  </a:lnTo>
                  <a:lnTo>
                    <a:pt x="238" y="249"/>
                  </a:lnTo>
                  <a:lnTo>
                    <a:pt x="240" y="250"/>
                  </a:lnTo>
                  <a:lnTo>
                    <a:pt x="250" y="254"/>
                  </a:lnTo>
                  <a:lnTo>
                    <a:pt x="254" y="254"/>
                  </a:lnTo>
                  <a:lnTo>
                    <a:pt x="260" y="255"/>
                  </a:lnTo>
                  <a:lnTo>
                    <a:pt x="265" y="255"/>
                  </a:lnTo>
                  <a:lnTo>
                    <a:pt x="265" y="255"/>
                  </a:lnTo>
                  <a:lnTo>
                    <a:pt x="269" y="255"/>
                  </a:lnTo>
                  <a:lnTo>
                    <a:pt x="275" y="259"/>
                  </a:lnTo>
                  <a:lnTo>
                    <a:pt x="278" y="261"/>
                  </a:lnTo>
                  <a:lnTo>
                    <a:pt x="278" y="261"/>
                  </a:lnTo>
                  <a:lnTo>
                    <a:pt x="274" y="257"/>
                  </a:lnTo>
                  <a:lnTo>
                    <a:pt x="273" y="254"/>
                  </a:lnTo>
                  <a:lnTo>
                    <a:pt x="273" y="252"/>
                  </a:lnTo>
                  <a:lnTo>
                    <a:pt x="270" y="250"/>
                  </a:lnTo>
                  <a:lnTo>
                    <a:pt x="267" y="248"/>
                  </a:lnTo>
                  <a:lnTo>
                    <a:pt x="265" y="246"/>
                  </a:lnTo>
                  <a:lnTo>
                    <a:pt x="265" y="243"/>
                  </a:lnTo>
                  <a:lnTo>
                    <a:pt x="264" y="240"/>
                  </a:lnTo>
                  <a:lnTo>
                    <a:pt x="264" y="237"/>
                  </a:lnTo>
                  <a:lnTo>
                    <a:pt x="264" y="235"/>
                  </a:lnTo>
                  <a:lnTo>
                    <a:pt x="264" y="233"/>
                  </a:lnTo>
                  <a:lnTo>
                    <a:pt x="263" y="231"/>
                  </a:lnTo>
                  <a:lnTo>
                    <a:pt x="262" y="229"/>
                  </a:lnTo>
                  <a:lnTo>
                    <a:pt x="262" y="229"/>
                  </a:lnTo>
                  <a:lnTo>
                    <a:pt x="259" y="226"/>
                  </a:lnTo>
                  <a:lnTo>
                    <a:pt x="257" y="224"/>
                  </a:lnTo>
                  <a:lnTo>
                    <a:pt x="256" y="223"/>
                  </a:lnTo>
                  <a:lnTo>
                    <a:pt x="254" y="223"/>
                  </a:lnTo>
                  <a:lnTo>
                    <a:pt x="252" y="223"/>
                  </a:lnTo>
                  <a:lnTo>
                    <a:pt x="250" y="221"/>
                  </a:lnTo>
                  <a:lnTo>
                    <a:pt x="249" y="220"/>
                  </a:lnTo>
                  <a:lnTo>
                    <a:pt x="247" y="219"/>
                  </a:lnTo>
                  <a:lnTo>
                    <a:pt x="244" y="219"/>
                  </a:lnTo>
                  <a:lnTo>
                    <a:pt x="244" y="219"/>
                  </a:lnTo>
                  <a:lnTo>
                    <a:pt x="243" y="216"/>
                  </a:lnTo>
                  <a:lnTo>
                    <a:pt x="241" y="211"/>
                  </a:lnTo>
                  <a:lnTo>
                    <a:pt x="239" y="207"/>
                  </a:lnTo>
                  <a:lnTo>
                    <a:pt x="236" y="203"/>
                  </a:lnTo>
                  <a:lnTo>
                    <a:pt x="234" y="200"/>
                  </a:lnTo>
                  <a:lnTo>
                    <a:pt x="232" y="196"/>
                  </a:lnTo>
                  <a:lnTo>
                    <a:pt x="229" y="193"/>
                  </a:lnTo>
                  <a:lnTo>
                    <a:pt x="227" y="191"/>
                  </a:lnTo>
                  <a:lnTo>
                    <a:pt x="234" y="184"/>
                  </a:lnTo>
                  <a:lnTo>
                    <a:pt x="247" y="173"/>
                  </a:lnTo>
                  <a:lnTo>
                    <a:pt x="258" y="163"/>
                  </a:lnTo>
                  <a:lnTo>
                    <a:pt x="263" y="158"/>
                  </a:lnTo>
                  <a:lnTo>
                    <a:pt x="261" y="157"/>
                  </a:lnTo>
                  <a:lnTo>
                    <a:pt x="260" y="156"/>
                  </a:lnTo>
                  <a:lnTo>
                    <a:pt x="262" y="156"/>
                  </a:lnTo>
                  <a:lnTo>
                    <a:pt x="264" y="157"/>
                  </a:lnTo>
                  <a:lnTo>
                    <a:pt x="265" y="158"/>
                  </a:lnTo>
                  <a:lnTo>
                    <a:pt x="269" y="157"/>
                  </a:lnTo>
                  <a:lnTo>
                    <a:pt x="276" y="154"/>
                  </a:lnTo>
                  <a:lnTo>
                    <a:pt x="281" y="153"/>
                  </a:lnTo>
                  <a:lnTo>
                    <a:pt x="288" y="151"/>
                  </a:lnTo>
                  <a:lnTo>
                    <a:pt x="296" y="148"/>
                  </a:lnTo>
                  <a:lnTo>
                    <a:pt x="302" y="146"/>
                  </a:lnTo>
                  <a:lnTo>
                    <a:pt x="298" y="135"/>
                  </a:lnTo>
                  <a:lnTo>
                    <a:pt x="294" y="127"/>
                  </a:lnTo>
                  <a:lnTo>
                    <a:pt x="293" y="123"/>
                  </a:lnTo>
                  <a:lnTo>
                    <a:pt x="293" y="122"/>
                  </a:lnTo>
                  <a:lnTo>
                    <a:pt x="298" y="120"/>
                  </a:lnTo>
                  <a:lnTo>
                    <a:pt x="309" y="115"/>
                  </a:lnTo>
                  <a:lnTo>
                    <a:pt x="313" y="114"/>
                  </a:lnTo>
                  <a:lnTo>
                    <a:pt x="314" y="115"/>
                  </a:lnTo>
                  <a:lnTo>
                    <a:pt x="316" y="114"/>
                  </a:lnTo>
                  <a:lnTo>
                    <a:pt x="319" y="124"/>
                  </a:lnTo>
                  <a:lnTo>
                    <a:pt x="321" y="131"/>
                  </a:lnTo>
                  <a:lnTo>
                    <a:pt x="341" y="123"/>
                  </a:lnTo>
                  <a:lnTo>
                    <a:pt x="348" y="124"/>
                  </a:lnTo>
                  <a:lnTo>
                    <a:pt x="351" y="125"/>
                  </a:lnTo>
                  <a:lnTo>
                    <a:pt x="374" y="130"/>
                  </a:lnTo>
                  <a:lnTo>
                    <a:pt x="385" y="132"/>
                  </a:lnTo>
                  <a:lnTo>
                    <a:pt x="386" y="127"/>
                  </a:lnTo>
                  <a:lnTo>
                    <a:pt x="386" y="124"/>
                  </a:lnTo>
                  <a:lnTo>
                    <a:pt x="386" y="123"/>
                  </a:lnTo>
                  <a:lnTo>
                    <a:pt x="388" y="121"/>
                  </a:lnTo>
                  <a:lnTo>
                    <a:pt x="390" y="118"/>
                  </a:lnTo>
                  <a:lnTo>
                    <a:pt x="393" y="117"/>
                  </a:lnTo>
                  <a:lnTo>
                    <a:pt x="394" y="116"/>
                  </a:lnTo>
                  <a:lnTo>
                    <a:pt x="395" y="114"/>
                  </a:lnTo>
                  <a:lnTo>
                    <a:pt x="399" y="111"/>
                  </a:lnTo>
                  <a:lnTo>
                    <a:pt x="404" y="108"/>
                  </a:lnTo>
                  <a:lnTo>
                    <a:pt x="411" y="106"/>
                  </a:lnTo>
                  <a:lnTo>
                    <a:pt x="413" y="106"/>
                  </a:lnTo>
                  <a:lnTo>
                    <a:pt x="413" y="99"/>
                  </a:lnTo>
                  <a:lnTo>
                    <a:pt x="415" y="97"/>
                  </a:lnTo>
                  <a:lnTo>
                    <a:pt x="415" y="96"/>
                  </a:lnTo>
                  <a:lnTo>
                    <a:pt x="414" y="95"/>
                  </a:lnTo>
                  <a:lnTo>
                    <a:pt x="413" y="93"/>
                  </a:lnTo>
                  <a:lnTo>
                    <a:pt x="413" y="93"/>
                  </a:lnTo>
                  <a:lnTo>
                    <a:pt x="411" y="91"/>
                  </a:lnTo>
                  <a:lnTo>
                    <a:pt x="410" y="90"/>
                  </a:lnTo>
                  <a:lnTo>
                    <a:pt x="407" y="87"/>
                  </a:lnTo>
                  <a:lnTo>
                    <a:pt x="404" y="84"/>
                  </a:lnTo>
                  <a:lnTo>
                    <a:pt x="401" y="83"/>
                  </a:lnTo>
                  <a:lnTo>
                    <a:pt x="398" y="80"/>
                  </a:lnTo>
                  <a:lnTo>
                    <a:pt x="402" y="78"/>
                  </a:lnTo>
                  <a:lnTo>
                    <a:pt x="406" y="76"/>
                  </a:lnTo>
                  <a:lnTo>
                    <a:pt x="400" y="69"/>
                  </a:lnTo>
                  <a:lnTo>
                    <a:pt x="398" y="70"/>
                  </a:lnTo>
                  <a:lnTo>
                    <a:pt x="396" y="67"/>
                  </a:lnTo>
                  <a:lnTo>
                    <a:pt x="391" y="69"/>
                  </a:lnTo>
                  <a:lnTo>
                    <a:pt x="375" y="42"/>
                  </a:lnTo>
                  <a:lnTo>
                    <a:pt x="374" y="43"/>
                  </a:lnTo>
                  <a:lnTo>
                    <a:pt x="372" y="44"/>
                  </a:lnTo>
                  <a:lnTo>
                    <a:pt x="370" y="44"/>
                  </a:lnTo>
                  <a:lnTo>
                    <a:pt x="369" y="44"/>
                  </a:lnTo>
                  <a:lnTo>
                    <a:pt x="368" y="45"/>
                  </a:lnTo>
                  <a:lnTo>
                    <a:pt x="366" y="44"/>
                  </a:lnTo>
                  <a:lnTo>
                    <a:pt x="365" y="45"/>
                  </a:lnTo>
                  <a:lnTo>
                    <a:pt x="364" y="45"/>
                  </a:lnTo>
                  <a:lnTo>
                    <a:pt x="363" y="45"/>
                  </a:lnTo>
                  <a:lnTo>
                    <a:pt x="362" y="46"/>
                  </a:lnTo>
                  <a:lnTo>
                    <a:pt x="360" y="47"/>
                  </a:lnTo>
                  <a:lnTo>
                    <a:pt x="357" y="47"/>
                  </a:lnTo>
                  <a:lnTo>
                    <a:pt x="355" y="48"/>
                  </a:lnTo>
                  <a:lnTo>
                    <a:pt x="352" y="49"/>
                  </a:lnTo>
                  <a:lnTo>
                    <a:pt x="352" y="50"/>
                  </a:lnTo>
                  <a:lnTo>
                    <a:pt x="351" y="51"/>
                  </a:lnTo>
                  <a:lnTo>
                    <a:pt x="349" y="52"/>
                  </a:lnTo>
                  <a:lnTo>
                    <a:pt x="349" y="52"/>
                  </a:lnTo>
                  <a:lnTo>
                    <a:pt x="348" y="54"/>
                  </a:lnTo>
                  <a:lnTo>
                    <a:pt x="346" y="56"/>
                  </a:lnTo>
                  <a:lnTo>
                    <a:pt x="345" y="58"/>
                  </a:lnTo>
                  <a:lnTo>
                    <a:pt x="343" y="59"/>
                  </a:lnTo>
                  <a:lnTo>
                    <a:pt x="342" y="60"/>
                  </a:lnTo>
                  <a:lnTo>
                    <a:pt x="341" y="60"/>
                  </a:lnTo>
                  <a:lnTo>
                    <a:pt x="340" y="60"/>
                  </a:lnTo>
                  <a:lnTo>
                    <a:pt x="339" y="61"/>
                  </a:lnTo>
                  <a:lnTo>
                    <a:pt x="338" y="62"/>
                  </a:lnTo>
                  <a:lnTo>
                    <a:pt x="337" y="61"/>
                  </a:lnTo>
                  <a:lnTo>
                    <a:pt x="337" y="62"/>
                  </a:lnTo>
                  <a:lnTo>
                    <a:pt x="336" y="62"/>
                  </a:lnTo>
                  <a:lnTo>
                    <a:pt x="335" y="62"/>
                  </a:lnTo>
                  <a:lnTo>
                    <a:pt x="334" y="62"/>
                  </a:lnTo>
                  <a:lnTo>
                    <a:pt x="334" y="63"/>
                  </a:lnTo>
                  <a:lnTo>
                    <a:pt x="333" y="63"/>
                  </a:lnTo>
                  <a:lnTo>
                    <a:pt x="331" y="64"/>
                  </a:lnTo>
                  <a:lnTo>
                    <a:pt x="330" y="65"/>
                  </a:lnTo>
                  <a:lnTo>
                    <a:pt x="329" y="67"/>
                  </a:lnTo>
                  <a:lnTo>
                    <a:pt x="328" y="68"/>
                  </a:lnTo>
                  <a:lnTo>
                    <a:pt x="328" y="69"/>
                  </a:lnTo>
                  <a:lnTo>
                    <a:pt x="328" y="70"/>
                  </a:lnTo>
                  <a:lnTo>
                    <a:pt x="328" y="70"/>
                  </a:lnTo>
                  <a:lnTo>
                    <a:pt x="327" y="70"/>
                  </a:lnTo>
                  <a:lnTo>
                    <a:pt x="326" y="70"/>
                  </a:lnTo>
                  <a:lnTo>
                    <a:pt x="324" y="70"/>
                  </a:lnTo>
                  <a:lnTo>
                    <a:pt x="323" y="71"/>
                  </a:lnTo>
                  <a:lnTo>
                    <a:pt x="320" y="71"/>
                  </a:lnTo>
                  <a:lnTo>
                    <a:pt x="316" y="69"/>
                  </a:lnTo>
                  <a:lnTo>
                    <a:pt x="315" y="68"/>
                  </a:lnTo>
                  <a:lnTo>
                    <a:pt x="313" y="66"/>
                  </a:lnTo>
                  <a:lnTo>
                    <a:pt x="311" y="64"/>
                  </a:lnTo>
                  <a:lnTo>
                    <a:pt x="310" y="63"/>
                  </a:lnTo>
                  <a:lnTo>
                    <a:pt x="309" y="63"/>
                  </a:lnTo>
                  <a:lnTo>
                    <a:pt x="309" y="63"/>
                  </a:lnTo>
                  <a:lnTo>
                    <a:pt x="309" y="62"/>
                  </a:lnTo>
                  <a:lnTo>
                    <a:pt x="309" y="61"/>
                  </a:lnTo>
                  <a:lnTo>
                    <a:pt x="307" y="60"/>
                  </a:lnTo>
                  <a:lnTo>
                    <a:pt x="307" y="60"/>
                  </a:lnTo>
                  <a:lnTo>
                    <a:pt x="305" y="58"/>
                  </a:lnTo>
                  <a:lnTo>
                    <a:pt x="298" y="59"/>
                  </a:lnTo>
                  <a:lnTo>
                    <a:pt x="295" y="60"/>
                  </a:lnTo>
                  <a:lnTo>
                    <a:pt x="290" y="63"/>
                  </a:lnTo>
                  <a:lnTo>
                    <a:pt x="283" y="63"/>
                  </a:lnTo>
                  <a:lnTo>
                    <a:pt x="279" y="63"/>
                  </a:lnTo>
                  <a:lnTo>
                    <a:pt x="275" y="63"/>
                  </a:lnTo>
                  <a:lnTo>
                    <a:pt x="275" y="63"/>
                  </a:lnTo>
                  <a:lnTo>
                    <a:pt x="274" y="63"/>
                  </a:lnTo>
                  <a:lnTo>
                    <a:pt x="274" y="63"/>
                  </a:lnTo>
                  <a:lnTo>
                    <a:pt x="273" y="63"/>
                  </a:lnTo>
                  <a:lnTo>
                    <a:pt x="271" y="63"/>
                  </a:lnTo>
                  <a:lnTo>
                    <a:pt x="269" y="63"/>
                  </a:lnTo>
                  <a:lnTo>
                    <a:pt x="268" y="63"/>
                  </a:lnTo>
                  <a:lnTo>
                    <a:pt x="267" y="63"/>
                  </a:lnTo>
                  <a:lnTo>
                    <a:pt x="264" y="61"/>
                  </a:lnTo>
                  <a:lnTo>
                    <a:pt x="263" y="60"/>
                  </a:lnTo>
                  <a:lnTo>
                    <a:pt x="261" y="58"/>
                  </a:lnTo>
                  <a:lnTo>
                    <a:pt x="258" y="57"/>
                  </a:lnTo>
                  <a:lnTo>
                    <a:pt x="256" y="56"/>
                  </a:lnTo>
                  <a:lnTo>
                    <a:pt x="255" y="56"/>
                  </a:lnTo>
                  <a:lnTo>
                    <a:pt x="254" y="57"/>
                  </a:lnTo>
                  <a:lnTo>
                    <a:pt x="252" y="56"/>
                  </a:lnTo>
                  <a:lnTo>
                    <a:pt x="249" y="55"/>
                  </a:lnTo>
                  <a:lnTo>
                    <a:pt x="245" y="54"/>
                  </a:lnTo>
                  <a:lnTo>
                    <a:pt x="244" y="53"/>
                  </a:lnTo>
                  <a:lnTo>
                    <a:pt x="242" y="52"/>
                  </a:lnTo>
                  <a:lnTo>
                    <a:pt x="239" y="50"/>
                  </a:lnTo>
                  <a:lnTo>
                    <a:pt x="236" y="47"/>
                  </a:lnTo>
                  <a:lnTo>
                    <a:pt x="236" y="46"/>
                  </a:lnTo>
                  <a:lnTo>
                    <a:pt x="235" y="44"/>
                  </a:lnTo>
                  <a:lnTo>
                    <a:pt x="238" y="42"/>
                  </a:lnTo>
                  <a:lnTo>
                    <a:pt x="241" y="39"/>
                  </a:lnTo>
                  <a:lnTo>
                    <a:pt x="243" y="36"/>
                  </a:lnTo>
                  <a:lnTo>
                    <a:pt x="244" y="35"/>
                  </a:lnTo>
                  <a:lnTo>
                    <a:pt x="247" y="32"/>
                  </a:lnTo>
                  <a:lnTo>
                    <a:pt x="251" y="28"/>
                  </a:lnTo>
                  <a:lnTo>
                    <a:pt x="263" y="15"/>
                  </a:lnTo>
                  <a:lnTo>
                    <a:pt x="264" y="13"/>
                  </a:lnTo>
                  <a:lnTo>
                    <a:pt x="262" y="12"/>
                  </a:lnTo>
                  <a:lnTo>
                    <a:pt x="261" y="11"/>
                  </a:lnTo>
                  <a:lnTo>
                    <a:pt x="257" y="9"/>
                  </a:lnTo>
                  <a:lnTo>
                    <a:pt x="254" y="7"/>
                  </a:lnTo>
                  <a:lnTo>
                    <a:pt x="253" y="7"/>
                  </a:lnTo>
                  <a:lnTo>
                    <a:pt x="251" y="7"/>
                  </a:lnTo>
                  <a:lnTo>
                    <a:pt x="247" y="6"/>
                  </a:lnTo>
                  <a:lnTo>
                    <a:pt x="247" y="6"/>
                  </a:lnTo>
                  <a:lnTo>
                    <a:pt x="245" y="5"/>
                  </a:lnTo>
                  <a:lnTo>
                    <a:pt x="244" y="3"/>
                  </a:lnTo>
                  <a:lnTo>
                    <a:pt x="243" y="2"/>
                  </a:lnTo>
                  <a:lnTo>
                    <a:pt x="240" y="2"/>
                  </a:lnTo>
                  <a:lnTo>
                    <a:pt x="237" y="2"/>
                  </a:lnTo>
                  <a:lnTo>
                    <a:pt x="234" y="2"/>
                  </a:lnTo>
                  <a:lnTo>
                    <a:pt x="233" y="1"/>
                  </a:lnTo>
                  <a:lnTo>
                    <a:pt x="233" y="1"/>
                  </a:lnTo>
                  <a:lnTo>
                    <a:pt x="231" y="0"/>
                  </a:lnTo>
                  <a:lnTo>
                    <a:pt x="227" y="0"/>
                  </a:lnTo>
                  <a:lnTo>
                    <a:pt x="226" y="0"/>
                  </a:lnTo>
                  <a:lnTo>
                    <a:pt x="224" y="1"/>
                  </a:lnTo>
                  <a:lnTo>
                    <a:pt x="222" y="4"/>
                  </a:lnTo>
                  <a:lnTo>
                    <a:pt x="220" y="7"/>
                  </a:lnTo>
                  <a:lnTo>
                    <a:pt x="216" y="10"/>
                  </a:lnTo>
                  <a:lnTo>
                    <a:pt x="215" y="10"/>
                  </a:lnTo>
                  <a:lnTo>
                    <a:pt x="213" y="11"/>
                  </a:lnTo>
                  <a:lnTo>
                    <a:pt x="213" y="12"/>
                  </a:lnTo>
                  <a:lnTo>
                    <a:pt x="215" y="15"/>
                  </a:lnTo>
                  <a:lnTo>
                    <a:pt x="217" y="19"/>
                  </a:lnTo>
                  <a:lnTo>
                    <a:pt x="217" y="19"/>
                  </a:lnTo>
                  <a:lnTo>
                    <a:pt x="218" y="21"/>
                  </a:lnTo>
                  <a:lnTo>
                    <a:pt x="218" y="24"/>
                  </a:lnTo>
                  <a:lnTo>
                    <a:pt x="220" y="27"/>
                  </a:lnTo>
                  <a:lnTo>
                    <a:pt x="220" y="28"/>
                  </a:lnTo>
                  <a:lnTo>
                    <a:pt x="214" y="30"/>
                  </a:lnTo>
                  <a:lnTo>
                    <a:pt x="208" y="30"/>
                  </a:lnTo>
                  <a:lnTo>
                    <a:pt x="202" y="30"/>
                  </a:lnTo>
                  <a:lnTo>
                    <a:pt x="197" y="28"/>
                  </a:lnTo>
                  <a:lnTo>
                    <a:pt x="191" y="27"/>
                  </a:lnTo>
                  <a:lnTo>
                    <a:pt x="191" y="28"/>
                  </a:lnTo>
                  <a:lnTo>
                    <a:pt x="191" y="28"/>
                  </a:lnTo>
                  <a:lnTo>
                    <a:pt x="190" y="28"/>
                  </a:lnTo>
                  <a:lnTo>
                    <a:pt x="188" y="33"/>
                  </a:lnTo>
                  <a:lnTo>
                    <a:pt x="187" y="36"/>
                  </a:lnTo>
                  <a:lnTo>
                    <a:pt x="186" y="39"/>
                  </a:lnTo>
                  <a:lnTo>
                    <a:pt x="186" y="39"/>
                  </a:lnTo>
                  <a:lnTo>
                    <a:pt x="184" y="37"/>
                  </a:lnTo>
                  <a:lnTo>
                    <a:pt x="182" y="38"/>
                  </a:lnTo>
                  <a:lnTo>
                    <a:pt x="181" y="39"/>
                  </a:lnTo>
                  <a:lnTo>
                    <a:pt x="179" y="42"/>
                  </a:lnTo>
                  <a:lnTo>
                    <a:pt x="179" y="45"/>
                  </a:lnTo>
                  <a:lnTo>
                    <a:pt x="177" y="48"/>
                  </a:lnTo>
                  <a:lnTo>
                    <a:pt x="176" y="48"/>
                  </a:lnTo>
                  <a:lnTo>
                    <a:pt x="176" y="50"/>
                  </a:lnTo>
                  <a:lnTo>
                    <a:pt x="175" y="51"/>
                  </a:lnTo>
                  <a:lnTo>
                    <a:pt x="172" y="49"/>
                  </a:lnTo>
                  <a:lnTo>
                    <a:pt x="169" y="48"/>
                  </a:lnTo>
                  <a:lnTo>
                    <a:pt x="166" y="47"/>
                  </a:lnTo>
                  <a:lnTo>
                    <a:pt x="164" y="47"/>
                  </a:lnTo>
                  <a:lnTo>
                    <a:pt x="163" y="47"/>
                  </a:lnTo>
                  <a:lnTo>
                    <a:pt x="165" y="51"/>
                  </a:lnTo>
                  <a:lnTo>
                    <a:pt x="163" y="51"/>
                  </a:lnTo>
                  <a:lnTo>
                    <a:pt x="161" y="49"/>
                  </a:lnTo>
                  <a:lnTo>
                    <a:pt x="160" y="49"/>
                  </a:lnTo>
                  <a:lnTo>
                    <a:pt x="150" y="43"/>
                  </a:lnTo>
                  <a:lnTo>
                    <a:pt x="136" y="34"/>
                  </a:lnTo>
                  <a:lnTo>
                    <a:pt x="131" y="31"/>
                  </a:lnTo>
                  <a:lnTo>
                    <a:pt x="128" y="31"/>
                  </a:lnTo>
                  <a:lnTo>
                    <a:pt x="125" y="30"/>
                  </a:lnTo>
                  <a:lnTo>
                    <a:pt x="124" y="31"/>
                  </a:lnTo>
                  <a:lnTo>
                    <a:pt x="123" y="33"/>
                  </a:lnTo>
                  <a:lnTo>
                    <a:pt x="121" y="37"/>
                  </a:lnTo>
                  <a:lnTo>
                    <a:pt x="120" y="40"/>
                  </a:lnTo>
                  <a:lnTo>
                    <a:pt x="123" y="42"/>
                  </a:lnTo>
                  <a:lnTo>
                    <a:pt x="123" y="45"/>
                  </a:lnTo>
                  <a:lnTo>
                    <a:pt x="121" y="48"/>
                  </a:lnTo>
                  <a:lnTo>
                    <a:pt x="119" y="50"/>
                  </a:lnTo>
                  <a:lnTo>
                    <a:pt x="117" y="47"/>
                  </a:lnTo>
                  <a:lnTo>
                    <a:pt x="115" y="49"/>
                  </a:lnTo>
                  <a:lnTo>
                    <a:pt x="113" y="51"/>
                  </a:lnTo>
                  <a:lnTo>
                    <a:pt x="114" y="51"/>
                  </a:lnTo>
                  <a:lnTo>
                    <a:pt x="115" y="51"/>
                  </a:lnTo>
                  <a:lnTo>
                    <a:pt x="113" y="52"/>
                  </a:lnTo>
                  <a:lnTo>
                    <a:pt x="111" y="57"/>
                  </a:lnTo>
                  <a:lnTo>
                    <a:pt x="110" y="58"/>
                  </a:lnTo>
                  <a:lnTo>
                    <a:pt x="107" y="56"/>
                  </a:lnTo>
                  <a:lnTo>
                    <a:pt x="106" y="57"/>
                  </a:lnTo>
                  <a:lnTo>
                    <a:pt x="105" y="58"/>
                  </a:lnTo>
                  <a:lnTo>
                    <a:pt x="103" y="57"/>
                  </a:lnTo>
                  <a:lnTo>
                    <a:pt x="103" y="58"/>
                  </a:lnTo>
                  <a:lnTo>
                    <a:pt x="93" y="53"/>
                  </a:lnTo>
                  <a:lnTo>
                    <a:pt x="92" y="55"/>
                  </a:lnTo>
                  <a:lnTo>
                    <a:pt x="91" y="59"/>
                  </a:lnTo>
                  <a:lnTo>
                    <a:pt x="90" y="61"/>
                  </a:lnTo>
                  <a:lnTo>
                    <a:pt x="85" y="61"/>
                  </a:lnTo>
                  <a:lnTo>
                    <a:pt x="85" y="62"/>
                  </a:lnTo>
                  <a:lnTo>
                    <a:pt x="83" y="64"/>
                  </a:lnTo>
                  <a:lnTo>
                    <a:pt x="82" y="68"/>
                  </a:lnTo>
                  <a:lnTo>
                    <a:pt x="79" y="70"/>
                  </a:lnTo>
                  <a:lnTo>
                    <a:pt x="77" y="70"/>
                  </a:lnTo>
                  <a:lnTo>
                    <a:pt x="70" y="69"/>
                  </a:lnTo>
                  <a:lnTo>
                    <a:pt x="70" y="70"/>
                  </a:lnTo>
                  <a:lnTo>
                    <a:pt x="67" y="73"/>
                  </a:lnTo>
                  <a:lnTo>
                    <a:pt x="66" y="79"/>
                  </a:lnTo>
                  <a:lnTo>
                    <a:pt x="65" y="78"/>
                  </a:lnTo>
                  <a:lnTo>
                    <a:pt x="62" y="78"/>
                  </a:lnTo>
                  <a:lnTo>
                    <a:pt x="61" y="79"/>
                  </a:lnTo>
                  <a:lnTo>
                    <a:pt x="61" y="79"/>
                  </a:lnTo>
                  <a:lnTo>
                    <a:pt x="59" y="80"/>
                  </a:lnTo>
                  <a:lnTo>
                    <a:pt x="58" y="81"/>
                  </a:lnTo>
                  <a:lnTo>
                    <a:pt x="59" y="83"/>
                  </a:lnTo>
                  <a:lnTo>
                    <a:pt x="57" y="85"/>
                  </a:lnTo>
                  <a:lnTo>
                    <a:pt x="57" y="87"/>
                  </a:lnTo>
                  <a:lnTo>
                    <a:pt x="55" y="91"/>
                  </a:lnTo>
                  <a:lnTo>
                    <a:pt x="54" y="93"/>
                  </a:lnTo>
                  <a:lnTo>
                    <a:pt x="51" y="92"/>
                  </a:lnTo>
                  <a:lnTo>
                    <a:pt x="45" y="92"/>
                  </a:lnTo>
                  <a:lnTo>
                    <a:pt x="44" y="92"/>
                  </a:lnTo>
                  <a:lnTo>
                    <a:pt x="43" y="93"/>
                  </a:lnTo>
                  <a:lnTo>
                    <a:pt x="40" y="93"/>
                  </a:lnTo>
                  <a:lnTo>
                    <a:pt x="35" y="98"/>
                  </a:lnTo>
                  <a:lnTo>
                    <a:pt x="33" y="99"/>
                  </a:lnTo>
                  <a:lnTo>
                    <a:pt x="32" y="100"/>
                  </a:lnTo>
                  <a:lnTo>
                    <a:pt x="31" y="101"/>
                  </a:lnTo>
                  <a:lnTo>
                    <a:pt x="30" y="101"/>
                  </a:lnTo>
                  <a:lnTo>
                    <a:pt x="31" y="102"/>
                  </a:lnTo>
                  <a:lnTo>
                    <a:pt x="33" y="105"/>
                  </a:lnTo>
                  <a:lnTo>
                    <a:pt x="33" y="110"/>
                  </a:lnTo>
                  <a:lnTo>
                    <a:pt x="31" y="114"/>
                  </a:lnTo>
                  <a:lnTo>
                    <a:pt x="30" y="116"/>
                  </a:lnTo>
                  <a:lnTo>
                    <a:pt x="27" y="122"/>
                  </a:lnTo>
                  <a:lnTo>
                    <a:pt x="25" y="126"/>
                  </a:lnTo>
                  <a:lnTo>
                    <a:pt x="24" y="126"/>
                  </a:lnTo>
                  <a:lnTo>
                    <a:pt x="22" y="125"/>
                  </a:lnTo>
                  <a:lnTo>
                    <a:pt x="21" y="126"/>
                  </a:lnTo>
                  <a:lnTo>
                    <a:pt x="20" y="128"/>
                  </a:lnTo>
                  <a:lnTo>
                    <a:pt x="17" y="129"/>
                  </a:lnTo>
                  <a:lnTo>
                    <a:pt x="15" y="129"/>
                  </a:lnTo>
                  <a:lnTo>
                    <a:pt x="13" y="129"/>
                  </a:lnTo>
                  <a:lnTo>
                    <a:pt x="12" y="132"/>
                  </a:lnTo>
                  <a:lnTo>
                    <a:pt x="12" y="134"/>
                  </a:lnTo>
                  <a:lnTo>
                    <a:pt x="11" y="135"/>
                  </a:lnTo>
                  <a:lnTo>
                    <a:pt x="10" y="135"/>
                  </a:lnTo>
                  <a:lnTo>
                    <a:pt x="9" y="135"/>
                  </a:lnTo>
                  <a:lnTo>
                    <a:pt x="9" y="135"/>
                  </a:lnTo>
                  <a:lnTo>
                    <a:pt x="7" y="134"/>
                  </a:lnTo>
                  <a:lnTo>
                    <a:pt x="5" y="138"/>
                  </a:lnTo>
                  <a:lnTo>
                    <a:pt x="3" y="141"/>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600" name="Google Shape;1600;p59" descr="{&quot;Key&quot;:&quot;nakuru&quot;,&quot;Name&quot;:&quot;Nakuru&quot;,&quot;Value&quot;:92.0,&quot;Formula&quot;:&quot;92&quot;,&quot;Text&quot;:&quot;92&quot;,&quot;OfficeApplication&quot;:1,&quot;HasValue&quot;:true}"/>
            <p:cNvSpPr/>
            <p:nvPr/>
          </p:nvSpPr>
          <p:spPr>
            <a:xfrm>
              <a:off x="1839701" y="3450496"/>
              <a:ext cx="642550" cy="771179"/>
            </a:xfrm>
            <a:custGeom>
              <a:avLst/>
              <a:gdLst/>
              <a:ahLst/>
              <a:cxnLst/>
              <a:rect l="l" t="t" r="r" b="b"/>
              <a:pathLst>
                <a:path w="1074" h="1286" extrusionOk="0">
                  <a:moveTo>
                    <a:pt x="35" y="553"/>
                  </a:moveTo>
                  <a:lnTo>
                    <a:pt x="38" y="553"/>
                  </a:lnTo>
                  <a:lnTo>
                    <a:pt x="42" y="559"/>
                  </a:lnTo>
                  <a:lnTo>
                    <a:pt x="54" y="579"/>
                  </a:lnTo>
                  <a:lnTo>
                    <a:pt x="65" y="596"/>
                  </a:lnTo>
                  <a:lnTo>
                    <a:pt x="84" y="628"/>
                  </a:lnTo>
                  <a:lnTo>
                    <a:pt x="82" y="631"/>
                  </a:lnTo>
                  <a:lnTo>
                    <a:pt x="82" y="631"/>
                  </a:lnTo>
                  <a:lnTo>
                    <a:pt x="92" y="647"/>
                  </a:lnTo>
                  <a:lnTo>
                    <a:pt x="95" y="645"/>
                  </a:lnTo>
                  <a:lnTo>
                    <a:pt x="121" y="689"/>
                  </a:lnTo>
                  <a:lnTo>
                    <a:pt x="119" y="691"/>
                  </a:lnTo>
                  <a:lnTo>
                    <a:pt x="136" y="720"/>
                  </a:lnTo>
                  <a:lnTo>
                    <a:pt x="144" y="731"/>
                  </a:lnTo>
                  <a:lnTo>
                    <a:pt x="155" y="749"/>
                  </a:lnTo>
                  <a:lnTo>
                    <a:pt x="155" y="751"/>
                  </a:lnTo>
                  <a:lnTo>
                    <a:pt x="157" y="771"/>
                  </a:lnTo>
                  <a:lnTo>
                    <a:pt x="160" y="794"/>
                  </a:lnTo>
                  <a:lnTo>
                    <a:pt x="166" y="814"/>
                  </a:lnTo>
                  <a:lnTo>
                    <a:pt x="170" y="823"/>
                  </a:lnTo>
                  <a:lnTo>
                    <a:pt x="175" y="826"/>
                  </a:lnTo>
                  <a:lnTo>
                    <a:pt x="183" y="832"/>
                  </a:lnTo>
                  <a:lnTo>
                    <a:pt x="190" y="837"/>
                  </a:lnTo>
                  <a:lnTo>
                    <a:pt x="198" y="844"/>
                  </a:lnTo>
                  <a:lnTo>
                    <a:pt x="203" y="850"/>
                  </a:lnTo>
                  <a:lnTo>
                    <a:pt x="207" y="854"/>
                  </a:lnTo>
                  <a:lnTo>
                    <a:pt x="210" y="852"/>
                  </a:lnTo>
                  <a:lnTo>
                    <a:pt x="215" y="844"/>
                  </a:lnTo>
                  <a:lnTo>
                    <a:pt x="223" y="832"/>
                  </a:lnTo>
                  <a:lnTo>
                    <a:pt x="228" y="821"/>
                  </a:lnTo>
                  <a:lnTo>
                    <a:pt x="235" y="811"/>
                  </a:lnTo>
                  <a:lnTo>
                    <a:pt x="238" y="805"/>
                  </a:lnTo>
                  <a:lnTo>
                    <a:pt x="241" y="800"/>
                  </a:lnTo>
                  <a:lnTo>
                    <a:pt x="244" y="786"/>
                  </a:lnTo>
                  <a:lnTo>
                    <a:pt x="245" y="783"/>
                  </a:lnTo>
                  <a:lnTo>
                    <a:pt x="247" y="772"/>
                  </a:lnTo>
                  <a:lnTo>
                    <a:pt x="251" y="761"/>
                  </a:lnTo>
                  <a:lnTo>
                    <a:pt x="258" y="750"/>
                  </a:lnTo>
                  <a:lnTo>
                    <a:pt x="265" y="743"/>
                  </a:lnTo>
                  <a:lnTo>
                    <a:pt x="269" y="739"/>
                  </a:lnTo>
                  <a:lnTo>
                    <a:pt x="270" y="727"/>
                  </a:lnTo>
                  <a:lnTo>
                    <a:pt x="268" y="722"/>
                  </a:lnTo>
                  <a:lnTo>
                    <a:pt x="267" y="718"/>
                  </a:lnTo>
                  <a:lnTo>
                    <a:pt x="274" y="715"/>
                  </a:lnTo>
                  <a:lnTo>
                    <a:pt x="278" y="713"/>
                  </a:lnTo>
                  <a:lnTo>
                    <a:pt x="282" y="707"/>
                  </a:lnTo>
                  <a:lnTo>
                    <a:pt x="286" y="701"/>
                  </a:lnTo>
                  <a:lnTo>
                    <a:pt x="290" y="699"/>
                  </a:lnTo>
                  <a:lnTo>
                    <a:pt x="295" y="697"/>
                  </a:lnTo>
                  <a:lnTo>
                    <a:pt x="304" y="698"/>
                  </a:lnTo>
                  <a:lnTo>
                    <a:pt x="313" y="700"/>
                  </a:lnTo>
                  <a:lnTo>
                    <a:pt x="317" y="703"/>
                  </a:lnTo>
                  <a:lnTo>
                    <a:pt x="324" y="692"/>
                  </a:lnTo>
                  <a:lnTo>
                    <a:pt x="331" y="672"/>
                  </a:lnTo>
                  <a:lnTo>
                    <a:pt x="332" y="670"/>
                  </a:lnTo>
                  <a:lnTo>
                    <a:pt x="336" y="659"/>
                  </a:lnTo>
                  <a:lnTo>
                    <a:pt x="336" y="659"/>
                  </a:lnTo>
                  <a:lnTo>
                    <a:pt x="339" y="653"/>
                  </a:lnTo>
                  <a:lnTo>
                    <a:pt x="343" y="646"/>
                  </a:lnTo>
                  <a:lnTo>
                    <a:pt x="345" y="638"/>
                  </a:lnTo>
                  <a:lnTo>
                    <a:pt x="345" y="636"/>
                  </a:lnTo>
                  <a:lnTo>
                    <a:pt x="346" y="630"/>
                  </a:lnTo>
                  <a:lnTo>
                    <a:pt x="354" y="630"/>
                  </a:lnTo>
                  <a:lnTo>
                    <a:pt x="358" y="630"/>
                  </a:lnTo>
                  <a:lnTo>
                    <a:pt x="361" y="633"/>
                  </a:lnTo>
                  <a:lnTo>
                    <a:pt x="360" y="640"/>
                  </a:lnTo>
                  <a:lnTo>
                    <a:pt x="361" y="648"/>
                  </a:lnTo>
                  <a:lnTo>
                    <a:pt x="367" y="644"/>
                  </a:lnTo>
                  <a:lnTo>
                    <a:pt x="376" y="639"/>
                  </a:lnTo>
                  <a:lnTo>
                    <a:pt x="381" y="642"/>
                  </a:lnTo>
                  <a:lnTo>
                    <a:pt x="381" y="649"/>
                  </a:lnTo>
                  <a:lnTo>
                    <a:pt x="378" y="654"/>
                  </a:lnTo>
                  <a:lnTo>
                    <a:pt x="378" y="655"/>
                  </a:lnTo>
                  <a:lnTo>
                    <a:pt x="378" y="659"/>
                  </a:lnTo>
                  <a:lnTo>
                    <a:pt x="382" y="667"/>
                  </a:lnTo>
                  <a:lnTo>
                    <a:pt x="395" y="673"/>
                  </a:lnTo>
                  <a:lnTo>
                    <a:pt x="410" y="682"/>
                  </a:lnTo>
                  <a:lnTo>
                    <a:pt x="424" y="689"/>
                  </a:lnTo>
                  <a:lnTo>
                    <a:pt x="434" y="696"/>
                  </a:lnTo>
                  <a:lnTo>
                    <a:pt x="441" y="707"/>
                  </a:lnTo>
                  <a:lnTo>
                    <a:pt x="448" y="714"/>
                  </a:lnTo>
                  <a:lnTo>
                    <a:pt x="455" y="716"/>
                  </a:lnTo>
                  <a:lnTo>
                    <a:pt x="461" y="713"/>
                  </a:lnTo>
                  <a:lnTo>
                    <a:pt x="468" y="717"/>
                  </a:lnTo>
                  <a:lnTo>
                    <a:pt x="474" y="720"/>
                  </a:lnTo>
                  <a:lnTo>
                    <a:pt x="478" y="720"/>
                  </a:lnTo>
                  <a:lnTo>
                    <a:pt x="486" y="733"/>
                  </a:lnTo>
                  <a:lnTo>
                    <a:pt x="496" y="749"/>
                  </a:lnTo>
                  <a:lnTo>
                    <a:pt x="504" y="765"/>
                  </a:lnTo>
                  <a:lnTo>
                    <a:pt x="508" y="778"/>
                  </a:lnTo>
                  <a:lnTo>
                    <a:pt x="513" y="785"/>
                  </a:lnTo>
                  <a:lnTo>
                    <a:pt x="514" y="791"/>
                  </a:lnTo>
                  <a:lnTo>
                    <a:pt x="504" y="800"/>
                  </a:lnTo>
                  <a:lnTo>
                    <a:pt x="496" y="808"/>
                  </a:lnTo>
                  <a:lnTo>
                    <a:pt x="488" y="818"/>
                  </a:lnTo>
                  <a:lnTo>
                    <a:pt x="487" y="817"/>
                  </a:lnTo>
                  <a:lnTo>
                    <a:pt x="473" y="805"/>
                  </a:lnTo>
                  <a:lnTo>
                    <a:pt x="464" y="797"/>
                  </a:lnTo>
                  <a:lnTo>
                    <a:pt x="451" y="793"/>
                  </a:lnTo>
                  <a:lnTo>
                    <a:pt x="439" y="793"/>
                  </a:lnTo>
                  <a:lnTo>
                    <a:pt x="426" y="793"/>
                  </a:lnTo>
                  <a:lnTo>
                    <a:pt x="422" y="797"/>
                  </a:lnTo>
                  <a:lnTo>
                    <a:pt x="423" y="800"/>
                  </a:lnTo>
                  <a:lnTo>
                    <a:pt x="419" y="800"/>
                  </a:lnTo>
                  <a:lnTo>
                    <a:pt x="417" y="800"/>
                  </a:lnTo>
                  <a:lnTo>
                    <a:pt x="416" y="802"/>
                  </a:lnTo>
                  <a:lnTo>
                    <a:pt x="416" y="807"/>
                  </a:lnTo>
                  <a:lnTo>
                    <a:pt x="419" y="812"/>
                  </a:lnTo>
                  <a:lnTo>
                    <a:pt x="425" y="812"/>
                  </a:lnTo>
                  <a:lnTo>
                    <a:pt x="427" y="811"/>
                  </a:lnTo>
                  <a:lnTo>
                    <a:pt x="437" y="822"/>
                  </a:lnTo>
                  <a:lnTo>
                    <a:pt x="459" y="849"/>
                  </a:lnTo>
                  <a:lnTo>
                    <a:pt x="463" y="854"/>
                  </a:lnTo>
                  <a:lnTo>
                    <a:pt x="464" y="863"/>
                  </a:lnTo>
                  <a:lnTo>
                    <a:pt x="467" y="865"/>
                  </a:lnTo>
                  <a:lnTo>
                    <a:pt x="479" y="869"/>
                  </a:lnTo>
                  <a:lnTo>
                    <a:pt x="489" y="862"/>
                  </a:lnTo>
                  <a:lnTo>
                    <a:pt x="510" y="844"/>
                  </a:lnTo>
                  <a:lnTo>
                    <a:pt x="516" y="841"/>
                  </a:lnTo>
                  <a:lnTo>
                    <a:pt x="526" y="835"/>
                  </a:lnTo>
                  <a:lnTo>
                    <a:pt x="535" y="827"/>
                  </a:lnTo>
                  <a:lnTo>
                    <a:pt x="537" y="825"/>
                  </a:lnTo>
                  <a:lnTo>
                    <a:pt x="553" y="836"/>
                  </a:lnTo>
                  <a:lnTo>
                    <a:pt x="557" y="835"/>
                  </a:lnTo>
                  <a:lnTo>
                    <a:pt x="594" y="814"/>
                  </a:lnTo>
                  <a:lnTo>
                    <a:pt x="618" y="799"/>
                  </a:lnTo>
                  <a:lnTo>
                    <a:pt x="619" y="801"/>
                  </a:lnTo>
                  <a:lnTo>
                    <a:pt x="619" y="814"/>
                  </a:lnTo>
                  <a:lnTo>
                    <a:pt x="617" y="827"/>
                  </a:lnTo>
                  <a:lnTo>
                    <a:pt x="623" y="835"/>
                  </a:lnTo>
                  <a:lnTo>
                    <a:pt x="635" y="844"/>
                  </a:lnTo>
                  <a:lnTo>
                    <a:pt x="647" y="855"/>
                  </a:lnTo>
                  <a:lnTo>
                    <a:pt x="661" y="867"/>
                  </a:lnTo>
                  <a:lnTo>
                    <a:pt x="665" y="869"/>
                  </a:lnTo>
                  <a:lnTo>
                    <a:pt x="671" y="879"/>
                  </a:lnTo>
                  <a:lnTo>
                    <a:pt x="673" y="889"/>
                  </a:lnTo>
                  <a:lnTo>
                    <a:pt x="677" y="898"/>
                  </a:lnTo>
                  <a:lnTo>
                    <a:pt x="685" y="904"/>
                  </a:lnTo>
                  <a:lnTo>
                    <a:pt x="694" y="913"/>
                  </a:lnTo>
                  <a:lnTo>
                    <a:pt x="700" y="921"/>
                  </a:lnTo>
                  <a:lnTo>
                    <a:pt x="697" y="926"/>
                  </a:lnTo>
                  <a:lnTo>
                    <a:pt x="702" y="935"/>
                  </a:lnTo>
                  <a:lnTo>
                    <a:pt x="701" y="947"/>
                  </a:lnTo>
                  <a:lnTo>
                    <a:pt x="699" y="952"/>
                  </a:lnTo>
                  <a:lnTo>
                    <a:pt x="697" y="958"/>
                  </a:lnTo>
                  <a:lnTo>
                    <a:pt x="690" y="964"/>
                  </a:lnTo>
                  <a:lnTo>
                    <a:pt x="681" y="972"/>
                  </a:lnTo>
                  <a:lnTo>
                    <a:pt x="677" y="979"/>
                  </a:lnTo>
                  <a:lnTo>
                    <a:pt x="675" y="982"/>
                  </a:lnTo>
                  <a:lnTo>
                    <a:pt x="678" y="995"/>
                  </a:lnTo>
                  <a:lnTo>
                    <a:pt x="681" y="1006"/>
                  </a:lnTo>
                  <a:lnTo>
                    <a:pt x="687" y="1021"/>
                  </a:lnTo>
                  <a:lnTo>
                    <a:pt x="697" y="1039"/>
                  </a:lnTo>
                  <a:lnTo>
                    <a:pt x="700" y="1046"/>
                  </a:lnTo>
                  <a:lnTo>
                    <a:pt x="697" y="1050"/>
                  </a:lnTo>
                  <a:lnTo>
                    <a:pt x="707" y="1055"/>
                  </a:lnTo>
                  <a:lnTo>
                    <a:pt x="715" y="1067"/>
                  </a:lnTo>
                  <a:lnTo>
                    <a:pt x="767" y="1051"/>
                  </a:lnTo>
                  <a:lnTo>
                    <a:pt x="779" y="1073"/>
                  </a:lnTo>
                  <a:lnTo>
                    <a:pt x="797" y="1106"/>
                  </a:lnTo>
                  <a:lnTo>
                    <a:pt x="817" y="1145"/>
                  </a:lnTo>
                  <a:lnTo>
                    <a:pt x="833" y="1175"/>
                  </a:lnTo>
                  <a:lnTo>
                    <a:pt x="833" y="1180"/>
                  </a:lnTo>
                  <a:lnTo>
                    <a:pt x="928" y="1221"/>
                  </a:lnTo>
                  <a:lnTo>
                    <a:pt x="969" y="1241"/>
                  </a:lnTo>
                  <a:lnTo>
                    <a:pt x="1015" y="1270"/>
                  </a:lnTo>
                  <a:lnTo>
                    <a:pt x="1010" y="1286"/>
                  </a:lnTo>
                  <a:lnTo>
                    <a:pt x="1016" y="1267"/>
                  </a:lnTo>
                  <a:lnTo>
                    <a:pt x="1024" y="1238"/>
                  </a:lnTo>
                  <a:lnTo>
                    <a:pt x="1035" y="1226"/>
                  </a:lnTo>
                  <a:lnTo>
                    <a:pt x="1038" y="1226"/>
                  </a:lnTo>
                  <a:lnTo>
                    <a:pt x="1038" y="1226"/>
                  </a:lnTo>
                  <a:lnTo>
                    <a:pt x="1050" y="1215"/>
                  </a:lnTo>
                  <a:lnTo>
                    <a:pt x="1060" y="1201"/>
                  </a:lnTo>
                  <a:lnTo>
                    <a:pt x="1068" y="1185"/>
                  </a:lnTo>
                  <a:lnTo>
                    <a:pt x="1067" y="1182"/>
                  </a:lnTo>
                  <a:lnTo>
                    <a:pt x="1068" y="1182"/>
                  </a:lnTo>
                  <a:lnTo>
                    <a:pt x="1069" y="1180"/>
                  </a:lnTo>
                  <a:lnTo>
                    <a:pt x="1068" y="1174"/>
                  </a:lnTo>
                  <a:lnTo>
                    <a:pt x="1066" y="1165"/>
                  </a:lnTo>
                  <a:lnTo>
                    <a:pt x="1068" y="1151"/>
                  </a:lnTo>
                  <a:lnTo>
                    <a:pt x="1068" y="1149"/>
                  </a:lnTo>
                  <a:lnTo>
                    <a:pt x="1068" y="1149"/>
                  </a:lnTo>
                  <a:lnTo>
                    <a:pt x="1069" y="1140"/>
                  </a:lnTo>
                  <a:lnTo>
                    <a:pt x="1070" y="1135"/>
                  </a:lnTo>
                  <a:lnTo>
                    <a:pt x="1072" y="1134"/>
                  </a:lnTo>
                  <a:lnTo>
                    <a:pt x="1072" y="1131"/>
                  </a:lnTo>
                  <a:lnTo>
                    <a:pt x="1073" y="1126"/>
                  </a:lnTo>
                  <a:lnTo>
                    <a:pt x="1074" y="1119"/>
                  </a:lnTo>
                  <a:lnTo>
                    <a:pt x="1073" y="1114"/>
                  </a:lnTo>
                  <a:lnTo>
                    <a:pt x="1073" y="1111"/>
                  </a:lnTo>
                  <a:lnTo>
                    <a:pt x="1073" y="1110"/>
                  </a:lnTo>
                  <a:lnTo>
                    <a:pt x="1071" y="1109"/>
                  </a:lnTo>
                  <a:lnTo>
                    <a:pt x="1070" y="1108"/>
                  </a:lnTo>
                  <a:lnTo>
                    <a:pt x="1070" y="1107"/>
                  </a:lnTo>
                  <a:lnTo>
                    <a:pt x="1069" y="1099"/>
                  </a:lnTo>
                  <a:lnTo>
                    <a:pt x="1069" y="1092"/>
                  </a:lnTo>
                  <a:lnTo>
                    <a:pt x="1069" y="1091"/>
                  </a:lnTo>
                  <a:lnTo>
                    <a:pt x="1066" y="1084"/>
                  </a:lnTo>
                  <a:lnTo>
                    <a:pt x="1059" y="1074"/>
                  </a:lnTo>
                  <a:lnTo>
                    <a:pt x="1060" y="1065"/>
                  </a:lnTo>
                  <a:lnTo>
                    <a:pt x="1063" y="1057"/>
                  </a:lnTo>
                  <a:lnTo>
                    <a:pt x="1054" y="1054"/>
                  </a:lnTo>
                  <a:lnTo>
                    <a:pt x="1048" y="1054"/>
                  </a:lnTo>
                  <a:lnTo>
                    <a:pt x="1042" y="1054"/>
                  </a:lnTo>
                  <a:lnTo>
                    <a:pt x="1038" y="1052"/>
                  </a:lnTo>
                  <a:lnTo>
                    <a:pt x="1035" y="1053"/>
                  </a:lnTo>
                  <a:lnTo>
                    <a:pt x="1035" y="1051"/>
                  </a:lnTo>
                  <a:lnTo>
                    <a:pt x="1035" y="1051"/>
                  </a:lnTo>
                  <a:lnTo>
                    <a:pt x="1037" y="1050"/>
                  </a:lnTo>
                  <a:lnTo>
                    <a:pt x="1035" y="1048"/>
                  </a:lnTo>
                  <a:lnTo>
                    <a:pt x="1033" y="1045"/>
                  </a:lnTo>
                  <a:lnTo>
                    <a:pt x="1031" y="1044"/>
                  </a:lnTo>
                  <a:lnTo>
                    <a:pt x="1029" y="1042"/>
                  </a:lnTo>
                  <a:lnTo>
                    <a:pt x="1029" y="1038"/>
                  </a:lnTo>
                  <a:lnTo>
                    <a:pt x="1033" y="1029"/>
                  </a:lnTo>
                  <a:lnTo>
                    <a:pt x="1034" y="1024"/>
                  </a:lnTo>
                  <a:lnTo>
                    <a:pt x="1036" y="1018"/>
                  </a:lnTo>
                  <a:lnTo>
                    <a:pt x="1037" y="1014"/>
                  </a:lnTo>
                  <a:lnTo>
                    <a:pt x="1037" y="1010"/>
                  </a:lnTo>
                  <a:lnTo>
                    <a:pt x="1038" y="1005"/>
                  </a:lnTo>
                  <a:lnTo>
                    <a:pt x="1037" y="1002"/>
                  </a:lnTo>
                  <a:lnTo>
                    <a:pt x="1036" y="999"/>
                  </a:lnTo>
                  <a:lnTo>
                    <a:pt x="1036" y="998"/>
                  </a:lnTo>
                  <a:lnTo>
                    <a:pt x="1037" y="991"/>
                  </a:lnTo>
                  <a:lnTo>
                    <a:pt x="1037" y="988"/>
                  </a:lnTo>
                  <a:lnTo>
                    <a:pt x="1040" y="984"/>
                  </a:lnTo>
                  <a:lnTo>
                    <a:pt x="1043" y="980"/>
                  </a:lnTo>
                  <a:lnTo>
                    <a:pt x="1044" y="978"/>
                  </a:lnTo>
                  <a:lnTo>
                    <a:pt x="1044" y="977"/>
                  </a:lnTo>
                  <a:lnTo>
                    <a:pt x="1043" y="977"/>
                  </a:lnTo>
                  <a:lnTo>
                    <a:pt x="1042" y="976"/>
                  </a:lnTo>
                  <a:lnTo>
                    <a:pt x="1043" y="975"/>
                  </a:lnTo>
                  <a:lnTo>
                    <a:pt x="1039" y="966"/>
                  </a:lnTo>
                  <a:lnTo>
                    <a:pt x="1038" y="962"/>
                  </a:lnTo>
                  <a:lnTo>
                    <a:pt x="1034" y="946"/>
                  </a:lnTo>
                  <a:lnTo>
                    <a:pt x="1027" y="923"/>
                  </a:lnTo>
                  <a:lnTo>
                    <a:pt x="1022" y="904"/>
                  </a:lnTo>
                  <a:lnTo>
                    <a:pt x="1019" y="893"/>
                  </a:lnTo>
                  <a:lnTo>
                    <a:pt x="1018" y="889"/>
                  </a:lnTo>
                  <a:lnTo>
                    <a:pt x="1018" y="886"/>
                  </a:lnTo>
                  <a:lnTo>
                    <a:pt x="1016" y="876"/>
                  </a:lnTo>
                  <a:lnTo>
                    <a:pt x="1016" y="876"/>
                  </a:lnTo>
                  <a:lnTo>
                    <a:pt x="1016" y="875"/>
                  </a:lnTo>
                  <a:lnTo>
                    <a:pt x="1016" y="875"/>
                  </a:lnTo>
                  <a:lnTo>
                    <a:pt x="1015" y="873"/>
                  </a:lnTo>
                  <a:lnTo>
                    <a:pt x="1013" y="868"/>
                  </a:lnTo>
                  <a:lnTo>
                    <a:pt x="1011" y="865"/>
                  </a:lnTo>
                  <a:lnTo>
                    <a:pt x="1009" y="863"/>
                  </a:lnTo>
                  <a:lnTo>
                    <a:pt x="1011" y="859"/>
                  </a:lnTo>
                  <a:lnTo>
                    <a:pt x="1017" y="856"/>
                  </a:lnTo>
                  <a:lnTo>
                    <a:pt x="1022" y="853"/>
                  </a:lnTo>
                  <a:lnTo>
                    <a:pt x="1027" y="850"/>
                  </a:lnTo>
                  <a:lnTo>
                    <a:pt x="1026" y="847"/>
                  </a:lnTo>
                  <a:lnTo>
                    <a:pt x="1028" y="846"/>
                  </a:lnTo>
                  <a:lnTo>
                    <a:pt x="1024" y="839"/>
                  </a:lnTo>
                  <a:lnTo>
                    <a:pt x="1013" y="816"/>
                  </a:lnTo>
                  <a:lnTo>
                    <a:pt x="1010" y="810"/>
                  </a:lnTo>
                  <a:lnTo>
                    <a:pt x="1010" y="808"/>
                  </a:lnTo>
                  <a:lnTo>
                    <a:pt x="1011" y="801"/>
                  </a:lnTo>
                  <a:lnTo>
                    <a:pt x="1011" y="798"/>
                  </a:lnTo>
                  <a:lnTo>
                    <a:pt x="1011" y="795"/>
                  </a:lnTo>
                  <a:lnTo>
                    <a:pt x="1011" y="792"/>
                  </a:lnTo>
                  <a:lnTo>
                    <a:pt x="1011" y="791"/>
                  </a:lnTo>
                  <a:lnTo>
                    <a:pt x="1010" y="790"/>
                  </a:lnTo>
                  <a:lnTo>
                    <a:pt x="1006" y="787"/>
                  </a:lnTo>
                  <a:lnTo>
                    <a:pt x="1003" y="782"/>
                  </a:lnTo>
                  <a:lnTo>
                    <a:pt x="1003" y="782"/>
                  </a:lnTo>
                  <a:lnTo>
                    <a:pt x="1002" y="778"/>
                  </a:lnTo>
                  <a:lnTo>
                    <a:pt x="1001" y="776"/>
                  </a:lnTo>
                  <a:lnTo>
                    <a:pt x="998" y="774"/>
                  </a:lnTo>
                  <a:lnTo>
                    <a:pt x="998" y="767"/>
                  </a:lnTo>
                  <a:lnTo>
                    <a:pt x="992" y="777"/>
                  </a:lnTo>
                  <a:lnTo>
                    <a:pt x="959" y="782"/>
                  </a:lnTo>
                  <a:lnTo>
                    <a:pt x="948" y="768"/>
                  </a:lnTo>
                  <a:lnTo>
                    <a:pt x="943" y="740"/>
                  </a:lnTo>
                  <a:lnTo>
                    <a:pt x="942" y="734"/>
                  </a:lnTo>
                  <a:lnTo>
                    <a:pt x="938" y="737"/>
                  </a:lnTo>
                  <a:lnTo>
                    <a:pt x="930" y="739"/>
                  </a:lnTo>
                  <a:lnTo>
                    <a:pt x="924" y="739"/>
                  </a:lnTo>
                  <a:lnTo>
                    <a:pt x="914" y="739"/>
                  </a:lnTo>
                  <a:lnTo>
                    <a:pt x="904" y="740"/>
                  </a:lnTo>
                  <a:lnTo>
                    <a:pt x="900" y="734"/>
                  </a:lnTo>
                  <a:lnTo>
                    <a:pt x="899" y="731"/>
                  </a:lnTo>
                  <a:lnTo>
                    <a:pt x="899" y="731"/>
                  </a:lnTo>
                  <a:lnTo>
                    <a:pt x="901" y="723"/>
                  </a:lnTo>
                  <a:lnTo>
                    <a:pt x="901" y="723"/>
                  </a:lnTo>
                  <a:lnTo>
                    <a:pt x="902" y="717"/>
                  </a:lnTo>
                  <a:lnTo>
                    <a:pt x="902" y="714"/>
                  </a:lnTo>
                  <a:lnTo>
                    <a:pt x="902" y="712"/>
                  </a:lnTo>
                  <a:lnTo>
                    <a:pt x="901" y="704"/>
                  </a:lnTo>
                  <a:lnTo>
                    <a:pt x="901" y="703"/>
                  </a:lnTo>
                  <a:lnTo>
                    <a:pt x="901" y="703"/>
                  </a:lnTo>
                  <a:lnTo>
                    <a:pt x="900" y="691"/>
                  </a:lnTo>
                  <a:lnTo>
                    <a:pt x="901" y="689"/>
                  </a:lnTo>
                  <a:lnTo>
                    <a:pt x="901" y="686"/>
                  </a:lnTo>
                  <a:lnTo>
                    <a:pt x="898" y="685"/>
                  </a:lnTo>
                  <a:lnTo>
                    <a:pt x="898" y="683"/>
                  </a:lnTo>
                  <a:lnTo>
                    <a:pt x="898" y="682"/>
                  </a:lnTo>
                  <a:lnTo>
                    <a:pt x="898" y="680"/>
                  </a:lnTo>
                  <a:lnTo>
                    <a:pt x="898" y="677"/>
                  </a:lnTo>
                  <a:lnTo>
                    <a:pt x="898" y="673"/>
                  </a:lnTo>
                  <a:lnTo>
                    <a:pt x="896" y="672"/>
                  </a:lnTo>
                  <a:lnTo>
                    <a:pt x="895" y="671"/>
                  </a:lnTo>
                  <a:lnTo>
                    <a:pt x="894" y="667"/>
                  </a:lnTo>
                  <a:lnTo>
                    <a:pt x="894" y="666"/>
                  </a:lnTo>
                  <a:lnTo>
                    <a:pt x="893" y="655"/>
                  </a:lnTo>
                  <a:lnTo>
                    <a:pt x="893" y="653"/>
                  </a:lnTo>
                  <a:lnTo>
                    <a:pt x="892" y="647"/>
                  </a:lnTo>
                  <a:lnTo>
                    <a:pt x="890" y="645"/>
                  </a:lnTo>
                  <a:lnTo>
                    <a:pt x="888" y="642"/>
                  </a:lnTo>
                  <a:lnTo>
                    <a:pt x="885" y="632"/>
                  </a:lnTo>
                  <a:lnTo>
                    <a:pt x="885" y="632"/>
                  </a:lnTo>
                  <a:lnTo>
                    <a:pt x="885" y="620"/>
                  </a:lnTo>
                  <a:lnTo>
                    <a:pt x="885" y="620"/>
                  </a:lnTo>
                  <a:lnTo>
                    <a:pt x="882" y="606"/>
                  </a:lnTo>
                  <a:lnTo>
                    <a:pt x="881" y="599"/>
                  </a:lnTo>
                  <a:lnTo>
                    <a:pt x="880" y="594"/>
                  </a:lnTo>
                  <a:lnTo>
                    <a:pt x="878" y="587"/>
                  </a:lnTo>
                  <a:lnTo>
                    <a:pt x="877" y="584"/>
                  </a:lnTo>
                  <a:lnTo>
                    <a:pt x="873" y="580"/>
                  </a:lnTo>
                  <a:lnTo>
                    <a:pt x="867" y="572"/>
                  </a:lnTo>
                  <a:lnTo>
                    <a:pt x="866" y="572"/>
                  </a:lnTo>
                  <a:lnTo>
                    <a:pt x="866" y="572"/>
                  </a:lnTo>
                  <a:lnTo>
                    <a:pt x="866" y="572"/>
                  </a:lnTo>
                  <a:lnTo>
                    <a:pt x="863" y="567"/>
                  </a:lnTo>
                  <a:lnTo>
                    <a:pt x="862" y="565"/>
                  </a:lnTo>
                  <a:lnTo>
                    <a:pt x="862" y="561"/>
                  </a:lnTo>
                  <a:lnTo>
                    <a:pt x="859" y="558"/>
                  </a:lnTo>
                  <a:lnTo>
                    <a:pt x="857" y="560"/>
                  </a:lnTo>
                  <a:lnTo>
                    <a:pt x="854" y="561"/>
                  </a:lnTo>
                  <a:lnTo>
                    <a:pt x="849" y="562"/>
                  </a:lnTo>
                  <a:lnTo>
                    <a:pt x="844" y="563"/>
                  </a:lnTo>
                  <a:lnTo>
                    <a:pt x="839" y="564"/>
                  </a:lnTo>
                  <a:lnTo>
                    <a:pt x="835" y="566"/>
                  </a:lnTo>
                  <a:lnTo>
                    <a:pt x="833" y="566"/>
                  </a:lnTo>
                  <a:lnTo>
                    <a:pt x="829" y="565"/>
                  </a:lnTo>
                  <a:lnTo>
                    <a:pt x="826" y="564"/>
                  </a:lnTo>
                  <a:lnTo>
                    <a:pt x="821" y="563"/>
                  </a:lnTo>
                  <a:lnTo>
                    <a:pt x="817" y="563"/>
                  </a:lnTo>
                  <a:lnTo>
                    <a:pt x="817" y="561"/>
                  </a:lnTo>
                  <a:lnTo>
                    <a:pt x="817" y="559"/>
                  </a:lnTo>
                  <a:lnTo>
                    <a:pt x="812" y="556"/>
                  </a:lnTo>
                  <a:lnTo>
                    <a:pt x="806" y="556"/>
                  </a:lnTo>
                  <a:lnTo>
                    <a:pt x="799" y="560"/>
                  </a:lnTo>
                  <a:lnTo>
                    <a:pt x="793" y="565"/>
                  </a:lnTo>
                  <a:lnTo>
                    <a:pt x="787" y="573"/>
                  </a:lnTo>
                  <a:lnTo>
                    <a:pt x="786" y="569"/>
                  </a:lnTo>
                  <a:lnTo>
                    <a:pt x="777" y="541"/>
                  </a:lnTo>
                  <a:lnTo>
                    <a:pt x="775" y="534"/>
                  </a:lnTo>
                  <a:lnTo>
                    <a:pt x="775" y="533"/>
                  </a:lnTo>
                  <a:lnTo>
                    <a:pt x="769" y="529"/>
                  </a:lnTo>
                  <a:lnTo>
                    <a:pt x="763" y="531"/>
                  </a:lnTo>
                  <a:lnTo>
                    <a:pt x="756" y="530"/>
                  </a:lnTo>
                  <a:lnTo>
                    <a:pt x="756" y="530"/>
                  </a:lnTo>
                  <a:lnTo>
                    <a:pt x="749" y="530"/>
                  </a:lnTo>
                  <a:lnTo>
                    <a:pt x="742" y="536"/>
                  </a:lnTo>
                  <a:lnTo>
                    <a:pt x="737" y="534"/>
                  </a:lnTo>
                  <a:lnTo>
                    <a:pt x="736" y="527"/>
                  </a:lnTo>
                  <a:lnTo>
                    <a:pt x="734" y="523"/>
                  </a:lnTo>
                  <a:lnTo>
                    <a:pt x="734" y="522"/>
                  </a:lnTo>
                  <a:lnTo>
                    <a:pt x="733" y="517"/>
                  </a:lnTo>
                  <a:lnTo>
                    <a:pt x="731" y="503"/>
                  </a:lnTo>
                  <a:lnTo>
                    <a:pt x="730" y="498"/>
                  </a:lnTo>
                  <a:lnTo>
                    <a:pt x="730" y="498"/>
                  </a:lnTo>
                  <a:lnTo>
                    <a:pt x="728" y="483"/>
                  </a:lnTo>
                  <a:lnTo>
                    <a:pt x="726" y="471"/>
                  </a:lnTo>
                  <a:lnTo>
                    <a:pt x="727" y="463"/>
                  </a:lnTo>
                  <a:lnTo>
                    <a:pt x="734" y="461"/>
                  </a:lnTo>
                  <a:lnTo>
                    <a:pt x="740" y="459"/>
                  </a:lnTo>
                  <a:lnTo>
                    <a:pt x="746" y="456"/>
                  </a:lnTo>
                  <a:lnTo>
                    <a:pt x="746" y="456"/>
                  </a:lnTo>
                  <a:lnTo>
                    <a:pt x="745" y="455"/>
                  </a:lnTo>
                  <a:lnTo>
                    <a:pt x="744" y="454"/>
                  </a:lnTo>
                  <a:lnTo>
                    <a:pt x="743" y="453"/>
                  </a:lnTo>
                  <a:lnTo>
                    <a:pt x="742" y="453"/>
                  </a:lnTo>
                  <a:lnTo>
                    <a:pt x="742" y="453"/>
                  </a:lnTo>
                  <a:lnTo>
                    <a:pt x="740" y="451"/>
                  </a:lnTo>
                  <a:lnTo>
                    <a:pt x="741" y="451"/>
                  </a:lnTo>
                  <a:lnTo>
                    <a:pt x="746" y="449"/>
                  </a:lnTo>
                  <a:lnTo>
                    <a:pt x="753" y="445"/>
                  </a:lnTo>
                  <a:lnTo>
                    <a:pt x="753" y="444"/>
                  </a:lnTo>
                  <a:lnTo>
                    <a:pt x="751" y="440"/>
                  </a:lnTo>
                  <a:lnTo>
                    <a:pt x="751" y="440"/>
                  </a:lnTo>
                  <a:lnTo>
                    <a:pt x="751" y="435"/>
                  </a:lnTo>
                  <a:lnTo>
                    <a:pt x="750" y="433"/>
                  </a:lnTo>
                  <a:lnTo>
                    <a:pt x="749" y="430"/>
                  </a:lnTo>
                  <a:lnTo>
                    <a:pt x="748" y="426"/>
                  </a:lnTo>
                  <a:lnTo>
                    <a:pt x="746" y="422"/>
                  </a:lnTo>
                  <a:lnTo>
                    <a:pt x="742" y="416"/>
                  </a:lnTo>
                  <a:lnTo>
                    <a:pt x="741" y="415"/>
                  </a:lnTo>
                  <a:lnTo>
                    <a:pt x="740" y="413"/>
                  </a:lnTo>
                  <a:lnTo>
                    <a:pt x="739" y="413"/>
                  </a:lnTo>
                  <a:lnTo>
                    <a:pt x="738" y="412"/>
                  </a:lnTo>
                  <a:lnTo>
                    <a:pt x="741" y="410"/>
                  </a:lnTo>
                  <a:lnTo>
                    <a:pt x="735" y="400"/>
                  </a:lnTo>
                  <a:lnTo>
                    <a:pt x="727" y="388"/>
                  </a:lnTo>
                  <a:lnTo>
                    <a:pt x="727" y="388"/>
                  </a:lnTo>
                  <a:lnTo>
                    <a:pt x="727" y="382"/>
                  </a:lnTo>
                  <a:lnTo>
                    <a:pt x="725" y="376"/>
                  </a:lnTo>
                  <a:lnTo>
                    <a:pt x="722" y="375"/>
                  </a:lnTo>
                  <a:lnTo>
                    <a:pt x="721" y="371"/>
                  </a:lnTo>
                  <a:lnTo>
                    <a:pt x="720" y="362"/>
                  </a:lnTo>
                  <a:lnTo>
                    <a:pt x="715" y="336"/>
                  </a:lnTo>
                  <a:lnTo>
                    <a:pt x="716" y="333"/>
                  </a:lnTo>
                  <a:lnTo>
                    <a:pt x="717" y="332"/>
                  </a:lnTo>
                  <a:lnTo>
                    <a:pt x="725" y="321"/>
                  </a:lnTo>
                  <a:lnTo>
                    <a:pt x="728" y="320"/>
                  </a:lnTo>
                  <a:lnTo>
                    <a:pt x="732" y="320"/>
                  </a:lnTo>
                  <a:lnTo>
                    <a:pt x="734" y="318"/>
                  </a:lnTo>
                  <a:lnTo>
                    <a:pt x="738" y="311"/>
                  </a:lnTo>
                  <a:lnTo>
                    <a:pt x="740" y="313"/>
                  </a:lnTo>
                  <a:lnTo>
                    <a:pt x="741" y="313"/>
                  </a:lnTo>
                  <a:lnTo>
                    <a:pt x="742" y="315"/>
                  </a:lnTo>
                  <a:lnTo>
                    <a:pt x="756" y="317"/>
                  </a:lnTo>
                  <a:lnTo>
                    <a:pt x="756" y="313"/>
                  </a:lnTo>
                  <a:lnTo>
                    <a:pt x="757" y="309"/>
                  </a:lnTo>
                  <a:lnTo>
                    <a:pt x="758" y="303"/>
                  </a:lnTo>
                  <a:lnTo>
                    <a:pt x="759" y="295"/>
                  </a:lnTo>
                  <a:lnTo>
                    <a:pt x="761" y="290"/>
                  </a:lnTo>
                  <a:lnTo>
                    <a:pt x="762" y="283"/>
                  </a:lnTo>
                  <a:lnTo>
                    <a:pt x="761" y="280"/>
                  </a:lnTo>
                  <a:lnTo>
                    <a:pt x="761" y="274"/>
                  </a:lnTo>
                  <a:lnTo>
                    <a:pt x="761" y="272"/>
                  </a:lnTo>
                  <a:lnTo>
                    <a:pt x="759" y="271"/>
                  </a:lnTo>
                  <a:lnTo>
                    <a:pt x="759" y="267"/>
                  </a:lnTo>
                  <a:lnTo>
                    <a:pt x="759" y="267"/>
                  </a:lnTo>
                  <a:lnTo>
                    <a:pt x="761" y="262"/>
                  </a:lnTo>
                  <a:lnTo>
                    <a:pt x="763" y="258"/>
                  </a:lnTo>
                  <a:lnTo>
                    <a:pt x="765" y="254"/>
                  </a:lnTo>
                  <a:lnTo>
                    <a:pt x="766" y="249"/>
                  </a:lnTo>
                  <a:lnTo>
                    <a:pt x="766" y="249"/>
                  </a:lnTo>
                  <a:lnTo>
                    <a:pt x="766" y="244"/>
                  </a:lnTo>
                  <a:lnTo>
                    <a:pt x="765" y="240"/>
                  </a:lnTo>
                  <a:lnTo>
                    <a:pt x="767" y="235"/>
                  </a:lnTo>
                  <a:lnTo>
                    <a:pt x="768" y="232"/>
                  </a:lnTo>
                  <a:lnTo>
                    <a:pt x="768" y="231"/>
                  </a:lnTo>
                  <a:lnTo>
                    <a:pt x="768" y="231"/>
                  </a:lnTo>
                  <a:lnTo>
                    <a:pt x="766" y="231"/>
                  </a:lnTo>
                  <a:lnTo>
                    <a:pt x="763" y="230"/>
                  </a:lnTo>
                  <a:lnTo>
                    <a:pt x="763" y="224"/>
                  </a:lnTo>
                  <a:lnTo>
                    <a:pt x="765" y="217"/>
                  </a:lnTo>
                  <a:lnTo>
                    <a:pt x="764" y="209"/>
                  </a:lnTo>
                  <a:lnTo>
                    <a:pt x="766" y="202"/>
                  </a:lnTo>
                  <a:lnTo>
                    <a:pt x="768" y="195"/>
                  </a:lnTo>
                  <a:lnTo>
                    <a:pt x="771" y="189"/>
                  </a:lnTo>
                  <a:lnTo>
                    <a:pt x="769" y="183"/>
                  </a:lnTo>
                  <a:lnTo>
                    <a:pt x="766" y="178"/>
                  </a:lnTo>
                  <a:lnTo>
                    <a:pt x="764" y="173"/>
                  </a:lnTo>
                  <a:lnTo>
                    <a:pt x="763" y="168"/>
                  </a:lnTo>
                  <a:lnTo>
                    <a:pt x="760" y="162"/>
                  </a:lnTo>
                  <a:lnTo>
                    <a:pt x="762" y="155"/>
                  </a:lnTo>
                  <a:lnTo>
                    <a:pt x="766" y="150"/>
                  </a:lnTo>
                  <a:lnTo>
                    <a:pt x="769" y="145"/>
                  </a:lnTo>
                  <a:lnTo>
                    <a:pt x="771" y="142"/>
                  </a:lnTo>
                  <a:lnTo>
                    <a:pt x="780" y="142"/>
                  </a:lnTo>
                  <a:lnTo>
                    <a:pt x="786" y="134"/>
                  </a:lnTo>
                  <a:lnTo>
                    <a:pt x="786" y="132"/>
                  </a:lnTo>
                  <a:lnTo>
                    <a:pt x="788" y="129"/>
                  </a:lnTo>
                  <a:lnTo>
                    <a:pt x="790" y="125"/>
                  </a:lnTo>
                  <a:lnTo>
                    <a:pt x="788" y="118"/>
                  </a:lnTo>
                  <a:lnTo>
                    <a:pt x="789" y="109"/>
                  </a:lnTo>
                  <a:lnTo>
                    <a:pt x="787" y="100"/>
                  </a:lnTo>
                  <a:lnTo>
                    <a:pt x="785" y="90"/>
                  </a:lnTo>
                  <a:lnTo>
                    <a:pt x="778" y="77"/>
                  </a:lnTo>
                  <a:lnTo>
                    <a:pt x="768" y="63"/>
                  </a:lnTo>
                  <a:lnTo>
                    <a:pt x="759" y="47"/>
                  </a:lnTo>
                  <a:lnTo>
                    <a:pt x="751" y="36"/>
                  </a:lnTo>
                  <a:lnTo>
                    <a:pt x="742" y="26"/>
                  </a:lnTo>
                  <a:lnTo>
                    <a:pt x="733" y="16"/>
                  </a:lnTo>
                  <a:lnTo>
                    <a:pt x="724" y="8"/>
                  </a:lnTo>
                  <a:lnTo>
                    <a:pt x="715" y="2"/>
                  </a:lnTo>
                  <a:lnTo>
                    <a:pt x="715" y="0"/>
                  </a:lnTo>
                  <a:lnTo>
                    <a:pt x="711" y="0"/>
                  </a:lnTo>
                  <a:lnTo>
                    <a:pt x="702" y="4"/>
                  </a:lnTo>
                  <a:lnTo>
                    <a:pt x="700" y="6"/>
                  </a:lnTo>
                  <a:lnTo>
                    <a:pt x="701" y="7"/>
                  </a:lnTo>
                  <a:lnTo>
                    <a:pt x="706" y="9"/>
                  </a:lnTo>
                  <a:lnTo>
                    <a:pt x="710" y="10"/>
                  </a:lnTo>
                  <a:lnTo>
                    <a:pt x="710" y="14"/>
                  </a:lnTo>
                  <a:lnTo>
                    <a:pt x="710" y="16"/>
                  </a:lnTo>
                  <a:lnTo>
                    <a:pt x="712" y="28"/>
                  </a:lnTo>
                  <a:lnTo>
                    <a:pt x="711" y="29"/>
                  </a:lnTo>
                  <a:lnTo>
                    <a:pt x="668" y="40"/>
                  </a:lnTo>
                  <a:lnTo>
                    <a:pt x="666" y="55"/>
                  </a:lnTo>
                  <a:lnTo>
                    <a:pt x="659" y="85"/>
                  </a:lnTo>
                  <a:lnTo>
                    <a:pt x="658" y="94"/>
                  </a:lnTo>
                  <a:lnTo>
                    <a:pt x="662" y="108"/>
                  </a:lnTo>
                  <a:lnTo>
                    <a:pt x="658" y="118"/>
                  </a:lnTo>
                  <a:lnTo>
                    <a:pt x="657" y="130"/>
                  </a:lnTo>
                  <a:lnTo>
                    <a:pt x="658" y="142"/>
                  </a:lnTo>
                  <a:lnTo>
                    <a:pt x="655" y="150"/>
                  </a:lnTo>
                  <a:lnTo>
                    <a:pt x="649" y="158"/>
                  </a:lnTo>
                  <a:lnTo>
                    <a:pt x="638" y="159"/>
                  </a:lnTo>
                  <a:lnTo>
                    <a:pt x="635" y="159"/>
                  </a:lnTo>
                  <a:lnTo>
                    <a:pt x="634" y="159"/>
                  </a:lnTo>
                  <a:lnTo>
                    <a:pt x="633" y="163"/>
                  </a:lnTo>
                  <a:lnTo>
                    <a:pt x="636" y="174"/>
                  </a:lnTo>
                  <a:lnTo>
                    <a:pt x="636" y="185"/>
                  </a:lnTo>
                  <a:lnTo>
                    <a:pt x="637" y="202"/>
                  </a:lnTo>
                  <a:lnTo>
                    <a:pt x="635" y="213"/>
                  </a:lnTo>
                  <a:lnTo>
                    <a:pt x="628" y="219"/>
                  </a:lnTo>
                  <a:lnTo>
                    <a:pt x="621" y="222"/>
                  </a:lnTo>
                  <a:lnTo>
                    <a:pt x="610" y="218"/>
                  </a:lnTo>
                  <a:lnTo>
                    <a:pt x="603" y="214"/>
                  </a:lnTo>
                  <a:lnTo>
                    <a:pt x="588" y="211"/>
                  </a:lnTo>
                  <a:lnTo>
                    <a:pt x="579" y="203"/>
                  </a:lnTo>
                  <a:lnTo>
                    <a:pt x="576" y="200"/>
                  </a:lnTo>
                  <a:lnTo>
                    <a:pt x="569" y="197"/>
                  </a:lnTo>
                  <a:lnTo>
                    <a:pt x="562" y="191"/>
                  </a:lnTo>
                  <a:lnTo>
                    <a:pt x="553" y="189"/>
                  </a:lnTo>
                  <a:lnTo>
                    <a:pt x="546" y="184"/>
                  </a:lnTo>
                  <a:lnTo>
                    <a:pt x="542" y="180"/>
                  </a:lnTo>
                  <a:lnTo>
                    <a:pt x="539" y="170"/>
                  </a:lnTo>
                  <a:lnTo>
                    <a:pt x="539" y="170"/>
                  </a:lnTo>
                  <a:lnTo>
                    <a:pt x="536" y="153"/>
                  </a:lnTo>
                  <a:lnTo>
                    <a:pt x="528" y="153"/>
                  </a:lnTo>
                  <a:lnTo>
                    <a:pt x="516" y="154"/>
                  </a:lnTo>
                  <a:lnTo>
                    <a:pt x="507" y="156"/>
                  </a:lnTo>
                  <a:lnTo>
                    <a:pt x="505" y="151"/>
                  </a:lnTo>
                  <a:lnTo>
                    <a:pt x="505" y="141"/>
                  </a:lnTo>
                  <a:lnTo>
                    <a:pt x="500" y="132"/>
                  </a:lnTo>
                  <a:lnTo>
                    <a:pt x="498" y="130"/>
                  </a:lnTo>
                  <a:lnTo>
                    <a:pt x="496" y="126"/>
                  </a:lnTo>
                  <a:lnTo>
                    <a:pt x="493" y="125"/>
                  </a:lnTo>
                  <a:lnTo>
                    <a:pt x="491" y="125"/>
                  </a:lnTo>
                  <a:lnTo>
                    <a:pt x="485" y="125"/>
                  </a:lnTo>
                  <a:lnTo>
                    <a:pt x="482" y="134"/>
                  </a:lnTo>
                  <a:lnTo>
                    <a:pt x="476" y="144"/>
                  </a:lnTo>
                  <a:lnTo>
                    <a:pt x="477" y="149"/>
                  </a:lnTo>
                  <a:lnTo>
                    <a:pt x="482" y="154"/>
                  </a:lnTo>
                  <a:lnTo>
                    <a:pt x="482" y="154"/>
                  </a:lnTo>
                  <a:lnTo>
                    <a:pt x="482" y="154"/>
                  </a:lnTo>
                  <a:lnTo>
                    <a:pt x="485" y="157"/>
                  </a:lnTo>
                  <a:lnTo>
                    <a:pt x="490" y="162"/>
                  </a:lnTo>
                  <a:lnTo>
                    <a:pt x="496" y="169"/>
                  </a:lnTo>
                  <a:lnTo>
                    <a:pt x="503" y="177"/>
                  </a:lnTo>
                  <a:lnTo>
                    <a:pt x="503" y="177"/>
                  </a:lnTo>
                  <a:lnTo>
                    <a:pt x="508" y="182"/>
                  </a:lnTo>
                  <a:lnTo>
                    <a:pt x="513" y="188"/>
                  </a:lnTo>
                  <a:lnTo>
                    <a:pt x="517" y="196"/>
                  </a:lnTo>
                  <a:lnTo>
                    <a:pt x="515" y="207"/>
                  </a:lnTo>
                  <a:lnTo>
                    <a:pt x="513" y="211"/>
                  </a:lnTo>
                  <a:lnTo>
                    <a:pt x="510" y="220"/>
                  </a:lnTo>
                  <a:lnTo>
                    <a:pt x="505" y="227"/>
                  </a:lnTo>
                  <a:lnTo>
                    <a:pt x="505" y="229"/>
                  </a:lnTo>
                  <a:lnTo>
                    <a:pt x="501" y="233"/>
                  </a:lnTo>
                  <a:lnTo>
                    <a:pt x="495" y="245"/>
                  </a:lnTo>
                  <a:lnTo>
                    <a:pt x="487" y="255"/>
                  </a:lnTo>
                  <a:lnTo>
                    <a:pt x="478" y="264"/>
                  </a:lnTo>
                  <a:lnTo>
                    <a:pt x="472" y="270"/>
                  </a:lnTo>
                  <a:lnTo>
                    <a:pt x="467" y="279"/>
                  </a:lnTo>
                  <a:lnTo>
                    <a:pt x="465" y="285"/>
                  </a:lnTo>
                  <a:lnTo>
                    <a:pt x="464" y="287"/>
                  </a:lnTo>
                  <a:lnTo>
                    <a:pt x="461" y="287"/>
                  </a:lnTo>
                  <a:lnTo>
                    <a:pt x="458" y="281"/>
                  </a:lnTo>
                  <a:lnTo>
                    <a:pt x="455" y="273"/>
                  </a:lnTo>
                  <a:lnTo>
                    <a:pt x="451" y="265"/>
                  </a:lnTo>
                  <a:lnTo>
                    <a:pt x="441" y="258"/>
                  </a:lnTo>
                  <a:lnTo>
                    <a:pt x="429" y="253"/>
                  </a:lnTo>
                  <a:lnTo>
                    <a:pt x="424" y="252"/>
                  </a:lnTo>
                  <a:lnTo>
                    <a:pt x="418" y="262"/>
                  </a:lnTo>
                  <a:lnTo>
                    <a:pt x="401" y="289"/>
                  </a:lnTo>
                  <a:lnTo>
                    <a:pt x="398" y="289"/>
                  </a:lnTo>
                  <a:lnTo>
                    <a:pt x="397" y="290"/>
                  </a:lnTo>
                  <a:lnTo>
                    <a:pt x="393" y="294"/>
                  </a:lnTo>
                  <a:lnTo>
                    <a:pt x="385" y="302"/>
                  </a:lnTo>
                  <a:lnTo>
                    <a:pt x="377" y="312"/>
                  </a:lnTo>
                  <a:lnTo>
                    <a:pt x="375" y="317"/>
                  </a:lnTo>
                  <a:lnTo>
                    <a:pt x="373" y="314"/>
                  </a:lnTo>
                  <a:lnTo>
                    <a:pt x="369" y="308"/>
                  </a:lnTo>
                  <a:lnTo>
                    <a:pt x="364" y="303"/>
                  </a:lnTo>
                  <a:lnTo>
                    <a:pt x="359" y="303"/>
                  </a:lnTo>
                  <a:lnTo>
                    <a:pt x="356" y="307"/>
                  </a:lnTo>
                  <a:lnTo>
                    <a:pt x="356" y="307"/>
                  </a:lnTo>
                  <a:lnTo>
                    <a:pt x="354" y="312"/>
                  </a:lnTo>
                  <a:lnTo>
                    <a:pt x="349" y="312"/>
                  </a:lnTo>
                  <a:lnTo>
                    <a:pt x="349" y="361"/>
                  </a:lnTo>
                  <a:lnTo>
                    <a:pt x="339" y="381"/>
                  </a:lnTo>
                  <a:lnTo>
                    <a:pt x="338" y="381"/>
                  </a:lnTo>
                  <a:lnTo>
                    <a:pt x="332" y="377"/>
                  </a:lnTo>
                  <a:lnTo>
                    <a:pt x="324" y="387"/>
                  </a:lnTo>
                  <a:lnTo>
                    <a:pt x="313" y="391"/>
                  </a:lnTo>
                  <a:lnTo>
                    <a:pt x="299" y="396"/>
                  </a:lnTo>
                  <a:lnTo>
                    <a:pt x="293" y="397"/>
                  </a:lnTo>
                  <a:lnTo>
                    <a:pt x="286" y="398"/>
                  </a:lnTo>
                  <a:lnTo>
                    <a:pt x="280" y="396"/>
                  </a:lnTo>
                  <a:lnTo>
                    <a:pt x="280" y="386"/>
                  </a:lnTo>
                  <a:lnTo>
                    <a:pt x="279" y="377"/>
                  </a:lnTo>
                  <a:lnTo>
                    <a:pt x="279" y="366"/>
                  </a:lnTo>
                  <a:lnTo>
                    <a:pt x="282" y="359"/>
                  </a:lnTo>
                  <a:lnTo>
                    <a:pt x="284" y="352"/>
                  </a:lnTo>
                  <a:lnTo>
                    <a:pt x="276" y="341"/>
                  </a:lnTo>
                  <a:lnTo>
                    <a:pt x="263" y="322"/>
                  </a:lnTo>
                  <a:lnTo>
                    <a:pt x="254" y="311"/>
                  </a:lnTo>
                  <a:lnTo>
                    <a:pt x="248" y="299"/>
                  </a:lnTo>
                  <a:lnTo>
                    <a:pt x="249" y="290"/>
                  </a:lnTo>
                  <a:lnTo>
                    <a:pt x="249" y="280"/>
                  </a:lnTo>
                  <a:lnTo>
                    <a:pt x="236" y="279"/>
                  </a:lnTo>
                  <a:lnTo>
                    <a:pt x="226" y="281"/>
                  </a:lnTo>
                  <a:lnTo>
                    <a:pt x="233" y="268"/>
                  </a:lnTo>
                  <a:lnTo>
                    <a:pt x="237" y="259"/>
                  </a:lnTo>
                  <a:lnTo>
                    <a:pt x="231" y="261"/>
                  </a:lnTo>
                  <a:lnTo>
                    <a:pt x="224" y="263"/>
                  </a:lnTo>
                  <a:lnTo>
                    <a:pt x="224" y="263"/>
                  </a:lnTo>
                  <a:lnTo>
                    <a:pt x="218" y="267"/>
                  </a:lnTo>
                  <a:lnTo>
                    <a:pt x="214" y="267"/>
                  </a:lnTo>
                  <a:lnTo>
                    <a:pt x="211" y="264"/>
                  </a:lnTo>
                  <a:lnTo>
                    <a:pt x="212" y="260"/>
                  </a:lnTo>
                  <a:lnTo>
                    <a:pt x="212" y="259"/>
                  </a:lnTo>
                  <a:lnTo>
                    <a:pt x="210" y="260"/>
                  </a:lnTo>
                  <a:lnTo>
                    <a:pt x="205" y="256"/>
                  </a:lnTo>
                  <a:lnTo>
                    <a:pt x="205" y="256"/>
                  </a:lnTo>
                  <a:lnTo>
                    <a:pt x="201" y="258"/>
                  </a:lnTo>
                  <a:lnTo>
                    <a:pt x="201" y="265"/>
                  </a:lnTo>
                  <a:lnTo>
                    <a:pt x="194" y="272"/>
                  </a:lnTo>
                  <a:lnTo>
                    <a:pt x="187" y="279"/>
                  </a:lnTo>
                  <a:lnTo>
                    <a:pt x="183" y="285"/>
                  </a:lnTo>
                  <a:lnTo>
                    <a:pt x="181" y="291"/>
                  </a:lnTo>
                  <a:lnTo>
                    <a:pt x="182" y="292"/>
                  </a:lnTo>
                  <a:lnTo>
                    <a:pt x="185" y="296"/>
                  </a:lnTo>
                  <a:lnTo>
                    <a:pt x="185" y="296"/>
                  </a:lnTo>
                  <a:lnTo>
                    <a:pt x="185" y="298"/>
                  </a:lnTo>
                  <a:lnTo>
                    <a:pt x="186" y="302"/>
                  </a:lnTo>
                  <a:lnTo>
                    <a:pt x="182" y="309"/>
                  </a:lnTo>
                  <a:lnTo>
                    <a:pt x="178" y="316"/>
                  </a:lnTo>
                  <a:lnTo>
                    <a:pt x="171" y="321"/>
                  </a:lnTo>
                  <a:lnTo>
                    <a:pt x="165" y="323"/>
                  </a:lnTo>
                  <a:lnTo>
                    <a:pt x="167" y="331"/>
                  </a:lnTo>
                  <a:lnTo>
                    <a:pt x="167" y="336"/>
                  </a:lnTo>
                  <a:lnTo>
                    <a:pt x="171" y="334"/>
                  </a:lnTo>
                  <a:lnTo>
                    <a:pt x="173" y="339"/>
                  </a:lnTo>
                  <a:lnTo>
                    <a:pt x="173" y="345"/>
                  </a:lnTo>
                  <a:lnTo>
                    <a:pt x="174" y="351"/>
                  </a:lnTo>
                  <a:lnTo>
                    <a:pt x="180" y="353"/>
                  </a:lnTo>
                  <a:lnTo>
                    <a:pt x="190" y="349"/>
                  </a:lnTo>
                  <a:lnTo>
                    <a:pt x="197" y="348"/>
                  </a:lnTo>
                  <a:lnTo>
                    <a:pt x="206" y="348"/>
                  </a:lnTo>
                  <a:lnTo>
                    <a:pt x="208" y="351"/>
                  </a:lnTo>
                  <a:lnTo>
                    <a:pt x="211" y="353"/>
                  </a:lnTo>
                  <a:lnTo>
                    <a:pt x="216" y="359"/>
                  </a:lnTo>
                  <a:lnTo>
                    <a:pt x="218" y="359"/>
                  </a:lnTo>
                  <a:lnTo>
                    <a:pt x="226" y="360"/>
                  </a:lnTo>
                  <a:lnTo>
                    <a:pt x="226" y="362"/>
                  </a:lnTo>
                  <a:lnTo>
                    <a:pt x="228" y="368"/>
                  </a:lnTo>
                  <a:lnTo>
                    <a:pt x="228" y="377"/>
                  </a:lnTo>
                  <a:lnTo>
                    <a:pt x="230" y="380"/>
                  </a:lnTo>
                  <a:lnTo>
                    <a:pt x="230" y="381"/>
                  </a:lnTo>
                  <a:lnTo>
                    <a:pt x="231" y="382"/>
                  </a:lnTo>
                  <a:lnTo>
                    <a:pt x="227" y="388"/>
                  </a:lnTo>
                  <a:lnTo>
                    <a:pt x="226" y="392"/>
                  </a:lnTo>
                  <a:lnTo>
                    <a:pt x="224" y="398"/>
                  </a:lnTo>
                  <a:lnTo>
                    <a:pt x="219" y="402"/>
                  </a:lnTo>
                  <a:lnTo>
                    <a:pt x="216" y="407"/>
                  </a:lnTo>
                  <a:lnTo>
                    <a:pt x="218" y="411"/>
                  </a:lnTo>
                  <a:lnTo>
                    <a:pt x="218" y="416"/>
                  </a:lnTo>
                  <a:lnTo>
                    <a:pt x="217" y="427"/>
                  </a:lnTo>
                  <a:lnTo>
                    <a:pt x="215" y="435"/>
                  </a:lnTo>
                  <a:lnTo>
                    <a:pt x="211" y="447"/>
                  </a:lnTo>
                  <a:lnTo>
                    <a:pt x="207" y="458"/>
                  </a:lnTo>
                  <a:lnTo>
                    <a:pt x="201" y="463"/>
                  </a:lnTo>
                  <a:lnTo>
                    <a:pt x="194" y="466"/>
                  </a:lnTo>
                  <a:lnTo>
                    <a:pt x="191" y="472"/>
                  </a:lnTo>
                  <a:lnTo>
                    <a:pt x="190" y="477"/>
                  </a:lnTo>
                  <a:lnTo>
                    <a:pt x="189" y="481"/>
                  </a:lnTo>
                  <a:lnTo>
                    <a:pt x="189" y="481"/>
                  </a:lnTo>
                  <a:lnTo>
                    <a:pt x="189" y="481"/>
                  </a:lnTo>
                  <a:lnTo>
                    <a:pt x="188" y="481"/>
                  </a:lnTo>
                  <a:lnTo>
                    <a:pt x="183" y="482"/>
                  </a:lnTo>
                  <a:lnTo>
                    <a:pt x="178" y="478"/>
                  </a:lnTo>
                  <a:lnTo>
                    <a:pt x="174" y="476"/>
                  </a:lnTo>
                  <a:lnTo>
                    <a:pt x="167" y="470"/>
                  </a:lnTo>
                  <a:lnTo>
                    <a:pt x="164" y="467"/>
                  </a:lnTo>
                  <a:lnTo>
                    <a:pt x="162" y="466"/>
                  </a:lnTo>
                  <a:lnTo>
                    <a:pt x="161" y="465"/>
                  </a:lnTo>
                  <a:lnTo>
                    <a:pt x="156" y="467"/>
                  </a:lnTo>
                  <a:lnTo>
                    <a:pt x="156" y="473"/>
                  </a:lnTo>
                  <a:lnTo>
                    <a:pt x="152" y="479"/>
                  </a:lnTo>
                  <a:lnTo>
                    <a:pt x="150" y="485"/>
                  </a:lnTo>
                  <a:lnTo>
                    <a:pt x="146" y="492"/>
                  </a:lnTo>
                  <a:lnTo>
                    <a:pt x="144" y="491"/>
                  </a:lnTo>
                  <a:lnTo>
                    <a:pt x="140" y="490"/>
                  </a:lnTo>
                  <a:lnTo>
                    <a:pt x="139" y="483"/>
                  </a:lnTo>
                  <a:lnTo>
                    <a:pt x="140" y="474"/>
                  </a:lnTo>
                  <a:lnTo>
                    <a:pt x="139" y="469"/>
                  </a:lnTo>
                  <a:lnTo>
                    <a:pt x="129" y="463"/>
                  </a:lnTo>
                  <a:lnTo>
                    <a:pt x="118" y="458"/>
                  </a:lnTo>
                  <a:lnTo>
                    <a:pt x="112" y="453"/>
                  </a:lnTo>
                  <a:lnTo>
                    <a:pt x="105" y="451"/>
                  </a:lnTo>
                  <a:lnTo>
                    <a:pt x="102" y="457"/>
                  </a:lnTo>
                  <a:lnTo>
                    <a:pt x="98" y="457"/>
                  </a:lnTo>
                  <a:lnTo>
                    <a:pt x="97" y="457"/>
                  </a:lnTo>
                  <a:lnTo>
                    <a:pt x="90" y="457"/>
                  </a:lnTo>
                  <a:lnTo>
                    <a:pt x="86" y="457"/>
                  </a:lnTo>
                  <a:lnTo>
                    <a:pt x="83" y="457"/>
                  </a:lnTo>
                  <a:lnTo>
                    <a:pt x="78" y="457"/>
                  </a:lnTo>
                  <a:lnTo>
                    <a:pt x="65" y="462"/>
                  </a:lnTo>
                  <a:lnTo>
                    <a:pt x="58" y="464"/>
                  </a:lnTo>
                  <a:lnTo>
                    <a:pt x="46" y="470"/>
                  </a:lnTo>
                  <a:lnTo>
                    <a:pt x="45" y="470"/>
                  </a:lnTo>
                  <a:lnTo>
                    <a:pt x="39" y="473"/>
                  </a:lnTo>
                  <a:lnTo>
                    <a:pt x="39" y="473"/>
                  </a:lnTo>
                  <a:lnTo>
                    <a:pt x="33" y="477"/>
                  </a:lnTo>
                  <a:lnTo>
                    <a:pt x="24" y="480"/>
                  </a:lnTo>
                  <a:lnTo>
                    <a:pt x="0" y="489"/>
                  </a:lnTo>
                  <a:lnTo>
                    <a:pt x="9" y="504"/>
                  </a:lnTo>
                  <a:lnTo>
                    <a:pt x="25" y="532"/>
                  </a:lnTo>
                  <a:lnTo>
                    <a:pt x="24" y="534"/>
                  </a:lnTo>
                  <a:lnTo>
                    <a:pt x="29" y="543"/>
                  </a:lnTo>
                  <a:lnTo>
                    <a:pt x="35" y="553"/>
                  </a:lnTo>
                  <a:close/>
                </a:path>
              </a:pathLst>
            </a:custGeom>
            <a:solidFill>
              <a:srgbClr val="323F4F"/>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601" name="Google Shape;1601;p59" descr="{&quot;Key&quot;:&quot;nandi&quot;,&quot;Name&quot;:&quot;Nandi&quot;,&quot;Value&quot;:28.0,&quot;Formula&quot;:&quot;28&quot;,&quot;Text&quot;:&quot;28&quot;,&quot;OfficeApplication&quot;:1,&quot;HasValue&quot;:true}"/>
            <p:cNvSpPr/>
            <p:nvPr/>
          </p:nvSpPr>
          <p:spPr>
            <a:xfrm>
              <a:off x="1472354" y="3271763"/>
              <a:ext cx="379802" cy="366216"/>
            </a:xfrm>
            <a:custGeom>
              <a:avLst/>
              <a:gdLst/>
              <a:ahLst/>
              <a:cxnLst/>
              <a:rect l="l" t="t" r="r" b="b"/>
              <a:pathLst>
                <a:path w="305" h="293" extrusionOk="0">
                  <a:moveTo>
                    <a:pt x="213" y="291"/>
                  </a:moveTo>
                  <a:lnTo>
                    <a:pt x="228" y="289"/>
                  </a:lnTo>
                  <a:lnTo>
                    <a:pt x="229" y="289"/>
                  </a:lnTo>
                  <a:lnTo>
                    <a:pt x="234" y="288"/>
                  </a:lnTo>
                  <a:lnTo>
                    <a:pt x="239" y="287"/>
                  </a:lnTo>
                  <a:lnTo>
                    <a:pt x="241" y="285"/>
                  </a:lnTo>
                  <a:lnTo>
                    <a:pt x="244" y="283"/>
                  </a:lnTo>
                  <a:lnTo>
                    <a:pt x="246" y="282"/>
                  </a:lnTo>
                  <a:lnTo>
                    <a:pt x="248" y="282"/>
                  </a:lnTo>
                  <a:lnTo>
                    <a:pt x="249" y="282"/>
                  </a:lnTo>
                  <a:lnTo>
                    <a:pt x="250" y="283"/>
                  </a:lnTo>
                  <a:lnTo>
                    <a:pt x="252" y="285"/>
                  </a:lnTo>
                  <a:lnTo>
                    <a:pt x="254" y="287"/>
                  </a:lnTo>
                  <a:lnTo>
                    <a:pt x="256" y="288"/>
                  </a:lnTo>
                  <a:lnTo>
                    <a:pt x="259" y="290"/>
                  </a:lnTo>
                  <a:lnTo>
                    <a:pt x="260" y="290"/>
                  </a:lnTo>
                  <a:lnTo>
                    <a:pt x="262" y="292"/>
                  </a:lnTo>
                  <a:lnTo>
                    <a:pt x="277" y="293"/>
                  </a:lnTo>
                  <a:lnTo>
                    <a:pt x="286" y="287"/>
                  </a:lnTo>
                  <a:lnTo>
                    <a:pt x="291" y="283"/>
                  </a:lnTo>
                  <a:lnTo>
                    <a:pt x="293" y="282"/>
                  </a:lnTo>
                  <a:lnTo>
                    <a:pt x="300" y="279"/>
                  </a:lnTo>
                  <a:lnTo>
                    <a:pt x="292" y="255"/>
                  </a:lnTo>
                  <a:lnTo>
                    <a:pt x="295" y="244"/>
                  </a:lnTo>
                  <a:lnTo>
                    <a:pt x="295" y="243"/>
                  </a:lnTo>
                  <a:lnTo>
                    <a:pt x="297" y="241"/>
                  </a:lnTo>
                  <a:lnTo>
                    <a:pt x="298" y="241"/>
                  </a:lnTo>
                  <a:lnTo>
                    <a:pt x="305" y="237"/>
                  </a:lnTo>
                  <a:lnTo>
                    <a:pt x="305" y="236"/>
                  </a:lnTo>
                  <a:lnTo>
                    <a:pt x="305" y="235"/>
                  </a:lnTo>
                  <a:lnTo>
                    <a:pt x="302" y="230"/>
                  </a:lnTo>
                  <a:lnTo>
                    <a:pt x="295" y="219"/>
                  </a:lnTo>
                  <a:lnTo>
                    <a:pt x="290" y="209"/>
                  </a:lnTo>
                  <a:lnTo>
                    <a:pt x="285" y="200"/>
                  </a:lnTo>
                  <a:lnTo>
                    <a:pt x="283" y="196"/>
                  </a:lnTo>
                  <a:lnTo>
                    <a:pt x="282" y="194"/>
                  </a:lnTo>
                  <a:lnTo>
                    <a:pt x="280" y="194"/>
                  </a:lnTo>
                  <a:lnTo>
                    <a:pt x="278" y="194"/>
                  </a:lnTo>
                  <a:lnTo>
                    <a:pt x="277" y="192"/>
                  </a:lnTo>
                  <a:lnTo>
                    <a:pt x="277" y="191"/>
                  </a:lnTo>
                  <a:lnTo>
                    <a:pt x="277" y="191"/>
                  </a:lnTo>
                  <a:lnTo>
                    <a:pt x="276" y="189"/>
                  </a:lnTo>
                  <a:lnTo>
                    <a:pt x="274" y="189"/>
                  </a:lnTo>
                  <a:lnTo>
                    <a:pt x="272" y="188"/>
                  </a:lnTo>
                  <a:lnTo>
                    <a:pt x="270" y="188"/>
                  </a:lnTo>
                  <a:lnTo>
                    <a:pt x="268" y="187"/>
                  </a:lnTo>
                  <a:lnTo>
                    <a:pt x="264" y="186"/>
                  </a:lnTo>
                  <a:lnTo>
                    <a:pt x="262" y="185"/>
                  </a:lnTo>
                  <a:lnTo>
                    <a:pt x="261" y="183"/>
                  </a:lnTo>
                  <a:lnTo>
                    <a:pt x="260" y="176"/>
                  </a:lnTo>
                  <a:lnTo>
                    <a:pt x="262" y="174"/>
                  </a:lnTo>
                  <a:lnTo>
                    <a:pt x="262" y="172"/>
                  </a:lnTo>
                  <a:lnTo>
                    <a:pt x="262" y="165"/>
                  </a:lnTo>
                  <a:lnTo>
                    <a:pt x="262" y="162"/>
                  </a:lnTo>
                  <a:lnTo>
                    <a:pt x="264" y="162"/>
                  </a:lnTo>
                  <a:lnTo>
                    <a:pt x="267" y="162"/>
                  </a:lnTo>
                  <a:lnTo>
                    <a:pt x="268" y="163"/>
                  </a:lnTo>
                  <a:lnTo>
                    <a:pt x="269" y="163"/>
                  </a:lnTo>
                  <a:lnTo>
                    <a:pt x="271" y="163"/>
                  </a:lnTo>
                  <a:lnTo>
                    <a:pt x="272" y="163"/>
                  </a:lnTo>
                  <a:lnTo>
                    <a:pt x="274" y="163"/>
                  </a:lnTo>
                  <a:lnTo>
                    <a:pt x="274" y="161"/>
                  </a:lnTo>
                  <a:lnTo>
                    <a:pt x="274" y="160"/>
                  </a:lnTo>
                  <a:lnTo>
                    <a:pt x="273" y="158"/>
                  </a:lnTo>
                  <a:lnTo>
                    <a:pt x="272" y="156"/>
                  </a:lnTo>
                  <a:lnTo>
                    <a:pt x="270" y="153"/>
                  </a:lnTo>
                  <a:lnTo>
                    <a:pt x="270" y="152"/>
                  </a:lnTo>
                  <a:lnTo>
                    <a:pt x="268" y="153"/>
                  </a:lnTo>
                  <a:lnTo>
                    <a:pt x="266" y="154"/>
                  </a:lnTo>
                  <a:lnTo>
                    <a:pt x="265" y="154"/>
                  </a:lnTo>
                  <a:lnTo>
                    <a:pt x="263" y="155"/>
                  </a:lnTo>
                  <a:lnTo>
                    <a:pt x="260" y="152"/>
                  </a:lnTo>
                  <a:lnTo>
                    <a:pt x="259" y="150"/>
                  </a:lnTo>
                  <a:lnTo>
                    <a:pt x="258" y="148"/>
                  </a:lnTo>
                  <a:lnTo>
                    <a:pt x="257" y="148"/>
                  </a:lnTo>
                  <a:lnTo>
                    <a:pt x="255" y="146"/>
                  </a:lnTo>
                  <a:lnTo>
                    <a:pt x="254" y="146"/>
                  </a:lnTo>
                  <a:lnTo>
                    <a:pt x="252" y="149"/>
                  </a:lnTo>
                  <a:lnTo>
                    <a:pt x="250" y="150"/>
                  </a:lnTo>
                  <a:lnTo>
                    <a:pt x="249" y="148"/>
                  </a:lnTo>
                  <a:lnTo>
                    <a:pt x="247" y="148"/>
                  </a:lnTo>
                  <a:lnTo>
                    <a:pt x="244" y="147"/>
                  </a:lnTo>
                  <a:lnTo>
                    <a:pt x="244" y="147"/>
                  </a:lnTo>
                  <a:lnTo>
                    <a:pt x="243" y="146"/>
                  </a:lnTo>
                  <a:lnTo>
                    <a:pt x="241" y="145"/>
                  </a:lnTo>
                  <a:lnTo>
                    <a:pt x="241" y="144"/>
                  </a:lnTo>
                  <a:lnTo>
                    <a:pt x="240" y="143"/>
                  </a:lnTo>
                  <a:lnTo>
                    <a:pt x="236" y="137"/>
                  </a:lnTo>
                  <a:lnTo>
                    <a:pt x="234" y="134"/>
                  </a:lnTo>
                  <a:lnTo>
                    <a:pt x="234" y="133"/>
                  </a:lnTo>
                  <a:lnTo>
                    <a:pt x="231" y="129"/>
                  </a:lnTo>
                  <a:lnTo>
                    <a:pt x="229" y="126"/>
                  </a:lnTo>
                  <a:lnTo>
                    <a:pt x="228" y="125"/>
                  </a:lnTo>
                  <a:lnTo>
                    <a:pt x="226" y="123"/>
                  </a:lnTo>
                  <a:lnTo>
                    <a:pt x="225" y="120"/>
                  </a:lnTo>
                  <a:lnTo>
                    <a:pt x="223" y="117"/>
                  </a:lnTo>
                  <a:lnTo>
                    <a:pt x="221" y="114"/>
                  </a:lnTo>
                  <a:lnTo>
                    <a:pt x="216" y="110"/>
                  </a:lnTo>
                  <a:lnTo>
                    <a:pt x="213" y="104"/>
                  </a:lnTo>
                  <a:lnTo>
                    <a:pt x="209" y="97"/>
                  </a:lnTo>
                  <a:lnTo>
                    <a:pt x="203" y="90"/>
                  </a:lnTo>
                  <a:lnTo>
                    <a:pt x="201" y="83"/>
                  </a:lnTo>
                  <a:lnTo>
                    <a:pt x="199" y="80"/>
                  </a:lnTo>
                  <a:lnTo>
                    <a:pt x="198" y="76"/>
                  </a:lnTo>
                  <a:lnTo>
                    <a:pt x="196" y="76"/>
                  </a:lnTo>
                  <a:lnTo>
                    <a:pt x="194" y="70"/>
                  </a:lnTo>
                  <a:lnTo>
                    <a:pt x="193" y="66"/>
                  </a:lnTo>
                  <a:lnTo>
                    <a:pt x="190" y="61"/>
                  </a:lnTo>
                  <a:lnTo>
                    <a:pt x="187" y="59"/>
                  </a:lnTo>
                  <a:lnTo>
                    <a:pt x="182" y="51"/>
                  </a:lnTo>
                  <a:lnTo>
                    <a:pt x="182" y="50"/>
                  </a:lnTo>
                  <a:lnTo>
                    <a:pt x="176" y="39"/>
                  </a:lnTo>
                  <a:lnTo>
                    <a:pt x="179" y="35"/>
                  </a:lnTo>
                  <a:lnTo>
                    <a:pt x="182" y="30"/>
                  </a:lnTo>
                  <a:lnTo>
                    <a:pt x="184" y="25"/>
                  </a:lnTo>
                  <a:lnTo>
                    <a:pt x="184" y="25"/>
                  </a:lnTo>
                  <a:lnTo>
                    <a:pt x="184" y="21"/>
                  </a:lnTo>
                  <a:lnTo>
                    <a:pt x="184" y="17"/>
                  </a:lnTo>
                  <a:lnTo>
                    <a:pt x="186" y="12"/>
                  </a:lnTo>
                  <a:lnTo>
                    <a:pt x="187" y="8"/>
                  </a:lnTo>
                  <a:lnTo>
                    <a:pt x="187" y="8"/>
                  </a:lnTo>
                  <a:lnTo>
                    <a:pt x="184" y="9"/>
                  </a:lnTo>
                  <a:lnTo>
                    <a:pt x="182" y="10"/>
                  </a:lnTo>
                  <a:lnTo>
                    <a:pt x="178" y="11"/>
                  </a:lnTo>
                  <a:lnTo>
                    <a:pt x="177" y="11"/>
                  </a:lnTo>
                  <a:lnTo>
                    <a:pt x="176" y="10"/>
                  </a:lnTo>
                  <a:lnTo>
                    <a:pt x="174" y="9"/>
                  </a:lnTo>
                  <a:lnTo>
                    <a:pt x="172" y="8"/>
                  </a:lnTo>
                  <a:lnTo>
                    <a:pt x="169" y="8"/>
                  </a:lnTo>
                  <a:lnTo>
                    <a:pt x="168" y="7"/>
                  </a:lnTo>
                  <a:lnTo>
                    <a:pt x="167" y="7"/>
                  </a:lnTo>
                  <a:lnTo>
                    <a:pt x="165" y="7"/>
                  </a:lnTo>
                  <a:lnTo>
                    <a:pt x="162" y="6"/>
                  </a:lnTo>
                  <a:lnTo>
                    <a:pt x="161" y="4"/>
                  </a:lnTo>
                  <a:lnTo>
                    <a:pt x="160" y="6"/>
                  </a:lnTo>
                  <a:lnTo>
                    <a:pt x="159" y="10"/>
                  </a:lnTo>
                  <a:lnTo>
                    <a:pt x="157" y="9"/>
                  </a:lnTo>
                  <a:lnTo>
                    <a:pt x="157" y="10"/>
                  </a:lnTo>
                  <a:lnTo>
                    <a:pt x="155" y="9"/>
                  </a:lnTo>
                  <a:lnTo>
                    <a:pt x="153" y="8"/>
                  </a:lnTo>
                  <a:lnTo>
                    <a:pt x="146" y="5"/>
                  </a:lnTo>
                  <a:lnTo>
                    <a:pt x="143" y="4"/>
                  </a:lnTo>
                  <a:lnTo>
                    <a:pt x="139" y="2"/>
                  </a:lnTo>
                  <a:lnTo>
                    <a:pt x="138" y="1"/>
                  </a:lnTo>
                  <a:lnTo>
                    <a:pt x="135" y="0"/>
                  </a:lnTo>
                  <a:lnTo>
                    <a:pt x="124" y="1"/>
                  </a:lnTo>
                  <a:lnTo>
                    <a:pt x="124" y="0"/>
                  </a:lnTo>
                  <a:lnTo>
                    <a:pt x="124" y="0"/>
                  </a:lnTo>
                  <a:lnTo>
                    <a:pt x="123" y="1"/>
                  </a:lnTo>
                  <a:lnTo>
                    <a:pt x="106" y="3"/>
                  </a:lnTo>
                  <a:lnTo>
                    <a:pt x="104" y="3"/>
                  </a:lnTo>
                  <a:lnTo>
                    <a:pt x="97" y="3"/>
                  </a:lnTo>
                  <a:lnTo>
                    <a:pt x="97" y="2"/>
                  </a:lnTo>
                  <a:lnTo>
                    <a:pt x="82" y="3"/>
                  </a:lnTo>
                  <a:lnTo>
                    <a:pt x="76" y="3"/>
                  </a:lnTo>
                  <a:lnTo>
                    <a:pt x="70" y="4"/>
                  </a:lnTo>
                  <a:lnTo>
                    <a:pt x="62" y="5"/>
                  </a:lnTo>
                  <a:lnTo>
                    <a:pt x="58" y="5"/>
                  </a:lnTo>
                  <a:lnTo>
                    <a:pt x="54" y="5"/>
                  </a:lnTo>
                  <a:lnTo>
                    <a:pt x="51" y="6"/>
                  </a:lnTo>
                  <a:lnTo>
                    <a:pt x="58" y="11"/>
                  </a:lnTo>
                  <a:lnTo>
                    <a:pt x="59" y="13"/>
                  </a:lnTo>
                  <a:lnTo>
                    <a:pt x="61" y="14"/>
                  </a:lnTo>
                  <a:lnTo>
                    <a:pt x="64" y="16"/>
                  </a:lnTo>
                  <a:lnTo>
                    <a:pt x="64" y="16"/>
                  </a:lnTo>
                  <a:lnTo>
                    <a:pt x="66" y="18"/>
                  </a:lnTo>
                  <a:lnTo>
                    <a:pt x="68" y="19"/>
                  </a:lnTo>
                  <a:lnTo>
                    <a:pt x="71" y="22"/>
                  </a:lnTo>
                  <a:lnTo>
                    <a:pt x="74" y="24"/>
                  </a:lnTo>
                  <a:lnTo>
                    <a:pt x="74" y="25"/>
                  </a:lnTo>
                  <a:lnTo>
                    <a:pt x="74" y="27"/>
                  </a:lnTo>
                  <a:lnTo>
                    <a:pt x="74" y="29"/>
                  </a:lnTo>
                  <a:lnTo>
                    <a:pt x="75" y="30"/>
                  </a:lnTo>
                  <a:lnTo>
                    <a:pt x="76" y="31"/>
                  </a:lnTo>
                  <a:lnTo>
                    <a:pt x="76" y="31"/>
                  </a:lnTo>
                  <a:lnTo>
                    <a:pt x="79" y="33"/>
                  </a:lnTo>
                  <a:lnTo>
                    <a:pt x="79" y="34"/>
                  </a:lnTo>
                  <a:lnTo>
                    <a:pt x="81" y="35"/>
                  </a:lnTo>
                  <a:lnTo>
                    <a:pt x="81" y="36"/>
                  </a:lnTo>
                  <a:lnTo>
                    <a:pt x="82" y="37"/>
                  </a:lnTo>
                  <a:lnTo>
                    <a:pt x="83" y="37"/>
                  </a:lnTo>
                  <a:lnTo>
                    <a:pt x="84" y="40"/>
                  </a:lnTo>
                  <a:lnTo>
                    <a:pt x="87" y="46"/>
                  </a:lnTo>
                  <a:lnTo>
                    <a:pt x="90" y="52"/>
                  </a:lnTo>
                  <a:lnTo>
                    <a:pt x="93" y="58"/>
                  </a:lnTo>
                  <a:lnTo>
                    <a:pt x="95" y="61"/>
                  </a:lnTo>
                  <a:lnTo>
                    <a:pt x="95" y="61"/>
                  </a:lnTo>
                  <a:lnTo>
                    <a:pt x="95" y="63"/>
                  </a:lnTo>
                  <a:lnTo>
                    <a:pt x="96" y="64"/>
                  </a:lnTo>
                  <a:lnTo>
                    <a:pt x="96" y="66"/>
                  </a:lnTo>
                  <a:lnTo>
                    <a:pt x="96" y="67"/>
                  </a:lnTo>
                  <a:lnTo>
                    <a:pt x="95" y="75"/>
                  </a:lnTo>
                  <a:lnTo>
                    <a:pt x="95" y="79"/>
                  </a:lnTo>
                  <a:lnTo>
                    <a:pt x="95" y="83"/>
                  </a:lnTo>
                  <a:lnTo>
                    <a:pt x="94" y="86"/>
                  </a:lnTo>
                  <a:lnTo>
                    <a:pt x="93" y="88"/>
                  </a:lnTo>
                  <a:lnTo>
                    <a:pt x="92" y="89"/>
                  </a:lnTo>
                  <a:lnTo>
                    <a:pt x="92" y="89"/>
                  </a:lnTo>
                  <a:lnTo>
                    <a:pt x="91" y="90"/>
                  </a:lnTo>
                  <a:lnTo>
                    <a:pt x="87" y="87"/>
                  </a:lnTo>
                  <a:lnTo>
                    <a:pt x="88" y="92"/>
                  </a:lnTo>
                  <a:lnTo>
                    <a:pt x="88" y="92"/>
                  </a:lnTo>
                  <a:lnTo>
                    <a:pt x="89" y="98"/>
                  </a:lnTo>
                  <a:lnTo>
                    <a:pt x="89" y="102"/>
                  </a:lnTo>
                  <a:lnTo>
                    <a:pt x="91" y="105"/>
                  </a:lnTo>
                  <a:lnTo>
                    <a:pt x="99" y="123"/>
                  </a:lnTo>
                  <a:lnTo>
                    <a:pt x="99" y="124"/>
                  </a:lnTo>
                  <a:lnTo>
                    <a:pt x="99" y="125"/>
                  </a:lnTo>
                  <a:lnTo>
                    <a:pt x="100" y="126"/>
                  </a:lnTo>
                  <a:lnTo>
                    <a:pt x="105" y="136"/>
                  </a:lnTo>
                  <a:lnTo>
                    <a:pt x="105" y="138"/>
                  </a:lnTo>
                  <a:lnTo>
                    <a:pt x="105" y="138"/>
                  </a:lnTo>
                  <a:lnTo>
                    <a:pt x="103" y="140"/>
                  </a:lnTo>
                  <a:lnTo>
                    <a:pt x="99" y="139"/>
                  </a:lnTo>
                  <a:lnTo>
                    <a:pt x="96" y="139"/>
                  </a:lnTo>
                  <a:lnTo>
                    <a:pt x="95" y="139"/>
                  </a:lnTo>
                  <a:lnTo>
                    <a:pt x="94" y="142"/>
                  </a:lnTo>
                  <a:lnTo>
                    <a:pt x="92" y="145"/>
                  </a:lnTo>
                  <a:lnTo>
                    <a:pt x="91" y="149"/>
                  </a:lnTo>
                  <a:lnTo>
                    <a:pt x="91" y="149"/>
                  </a:lnTo>
                  <a:lnTo>
                    <a:pt x="89" y="153"/>
                  </a:lnTo>
                  <a:lnTo>
                    <a:pt x="85" y="154"/>
                  </a:lnTo>
                  <a:lnTo>
                    <a:pt x="84" y="154"/>
                  </a:lnTo>
                  <a:lnTo>
                    <a:pt x="83" y="156"/>
                  </a:lnTo>
                  <a:lnTo>
                    <a:pt x="82" y="160"/>
                  </a:lnTo>
                  <a:lnTo>
                    <a:pt x="81" y="163"/>
                  </a:lnTo>
                  <a:lnTo>
                    <a:pt x="79" y="167"/>
                  </a:lnTo>
                  <a:lnTo>
                    <a:pt x="78" y="171"/>
                  </a:lnTo>
                  <a:lnTo>
                    <a:pt x="78" y="171"/>
                  </a:lnTo>
                  <a:lnTo>
                    <a:pt x="78" y="171"/>
                  </a:lnTo>
                  <a:lnTo>
                    <a:pt x="78" y="171"/>
                  </a:lnTo>
                  <a:lnTo>
                    <a:pt x="78" y="172"/>
                  </a:lnTo>
                  <a:lnTo>
                    <a:pt x="78" y="174"/>
                  </a:lnTo>
                  <a:lnTo>
                    <a:pt x="78" y="174"/>
                  </a:lnTo>
                  <a:lnTo>
                    <a:pt x="77" y="175"/>
                  </a:lnTo>
                  <a:lnTo>
                    <a:pt x="76" y="176"/>
                  </a:lnTo>
                  <a:lnTo>
                    <a:pt x="75" y="176"/>
                  </a:lnTo>
                  <a:lnTo>
                    <a:pt x="74" y="177"/>
                  </a:lnTo>
                  <a:lnTo>
                    <a:pt x="71" y="177"/>
                  </a:lnTo>
                  <a:lnTo>
                    <a:pt x="69" y="179"/>
                  </a:lnTo>
                  <a:lnTo>
                    <a:pt x="66" y="180"/>
                  </a:lnTo>
                  <a:lnTo>
                    <a:pt x="64" y="181"/>
                  </a:lnTo>
                  <a:lnTo>
                    <a:pt x="62" y="183"/>
                  </a:lnTo>
                  <a:lnTo>
                    <a:pt x="62" y="183"/>
                  </a:lnTo>
                  <a:lnTo>
                    <a:pt x="62" y="184"/>
                  </a:lnTo>
                  <a:lnTo>
                    <a:pt x="61" y="184"/>
                  </a:lnTo>
                  <a:lnTo>
                    <a:pt x="60" y="185"/>
                  </a:lnTo>
                  <a:lnTo>
                    <a:pt x="58" y="186"/>
                  </a:lnTo>
                  <a:lnTo>
                    <a:pt x="58" y="186"/>
                  </a:lnTo>
                  <a:lnTo>
                    <a:pt x="57" y="186"/>
                  </a:lnTo>
                  <a:lnTo>
                    <a:pt x="57" y="188"/>
                  </a:lnTo>
                  <a:lnTo>
                    <a:pt x="55" y="189"/>
                  </a:lnTo>
                  <a:lnTo>
                    <a:pt x="55" y="189"/>
                  </a:lnTo>
                  <a:lnTo>
                    <a:pt x="55" y="189"/>
                  </a:lnTo>
                  <a:lnTo>
                    <a:pt x="54" y="190"/>
                  </a:lnTo>
                  <a:lnTo>
                    <a:pt x="52" y="191"/>
                  </a:lnTo>
                  <a:lnTo>
                    <a:pt x="52" y="192"/>
                  </a:lnTo>
                  <a:lnTo>
                    <a:pt x="52" y="194"/>
                  </a:lnTo>
                  <a:lnTo>
                    <a:pt x="52" y="195"/>
                  </a:lnTo>
                  <a:lnTo>
                    <a:pt x="52" y="195"/>
                  </a:lnTo>
                  <a:lnTo>
                    <a:pt x="52" y="197"/>
                  </a:lnTo>
                  <a:lnTo>
                    <a:pt x="52" y="199"/>
                  </a:lnTo>
                  <a:lnTo>
                    <a:pt x="52" y="201"/>
                  </a:lnTo>
                  <a:lnTo>
                    <a:pt x="52" y="203"/>
                  </a:lnTo>
                  <a:lnTo>
                    <a:pt x="53" y="206"/>
                  </a:lnTo>
                  <a:lnTo>
                    <a:pt x="52" y="207"/>
                  </a:lnTo>
                  <a:lnTo>
                    <a:pt x="52" y="207"/>
                  </a:lnTo>
                  <a:lnTo>
                    <a:pt x="51" y="209"/>
                  </a:lnTo>
                  <a:lnTo>
                    <a:pt x="51" y="209"/>
                  </a:lnTo>
                  <a:lnTo>
                    <a:pt x="51" y="210"/>
                  </a:lnTo>
                  <a:lnTo>
                    <a:pt x="50" y="210"/>
                  </a:lnTo>
                  <a:lnTo>
                    <a:pt x="50" y="210"/>
                  </a:lnTo>
                  <a:lnTo>
                    <a:pt x="49" y="213"/>
                  </a:lnTo>
                  <a:lnTo>
                    <a:pt x="49" y="213"/>
                  </a:lnTo>
                  <a:lnTo>
                    <a:pt x="48" y="214"/>
                  </a:lnTo>
                  <a:lnTo>
                    <a:pt x="48" y="215"/>
                  </a:lnTo>
                  <a:lnTo>
                    <a:pt x="47" y="217"/>
                  </a:lnTo>
                  <a:lnTo>
                    <a:pt x="48" y="217"/>
                  </a:lnTo>
                  <a:lnTo>
                    <a:pt x="48" y="218"/>
                  </a:lnTo>
                  <a:lnTo>
                    <a:pt x="47" y="218"/>
                  </a:lnTo>
                  <a:lnTo>
                    <a:pt x="47" y="219"/>
                  </a:lnTo>
                  <a:lnTo>
                    <a:pt x="47" y="220"/>
                  </a:lnTo>
                  <a:lnTo>
                    <a:pt x="46" y="222"/>
                  </a:lnTo>
                  <a:lnTo>
                    <a:pt x="46" y="222"/>
                  </a:lnTo>
                  <a:lnTo>
                    <a:pt x="45" y="223"/>
                  </a:lnTo>
                  <a:lnTo>
                    <a:pt x="45" y="223"/>
                  </a:lnTo>
                  <a:lnTo>
                    <a:pt x="44" y="224"/>
                  </a:lnTo>
                  <a:lnTo>
                    <a:pt x="43" y="226"/>
                  </a:lnTo>
                  <a:lnTo>
                    <a:pt x="43" y="228"/>
                  </a:lnTo>
                  <a:lnTo>
                    <a:pt x="43" y="229"/>
                  </a:lnTo>
                  <a:lnTo>
                    <a:pt x="43" y="229"/>
                  </a:lnTo>
                  <a:lnTo>
                    <a:pt x="42" y="230"/>
                  </a:lnTo>
                  <a:lnTo>
                    <a:pt x="42" y="230"/>
                  </a:lnTo>
                  <a:lnTo>
                    <a:pt x="41" y="231"/>
                  </a:lnTo>
                  <a:lnTo>
                    <a:pt x="39" y="230"/>
                  </a:lnTo>
                  <a:lnTo>
                    <a:pt x="38" y="230"/>
                  </a:lnTo>
                  <a:lnTo>
                    <a:pt x="37" y="230"/>
                  </a:lnTo>
                  <a:lnTo>
                    <a:pt x="36" y="229"/>
                  </a:lnTo>
                  <a:lnTo>
                    <a:pt x="36" y="229"/>
                  </a:lnTo>
                  <a:lnTo>
                    <a:pt x="35" y="229"/>
                  </a:lnTo>
                  <a:lnTo>
                    <a:pt x="33" y="229"/>
                  </a:lnTo>
                  <a:lnTo>
                    <a:pt x="32" y="230"/>
                  </a:lnTo>
                  <a:lnTo>
                    <a:pt x="31" y="232"/>
                  </a:lnTo>
                  <a:lnTo>
                    <a:pt x="31" y="232"/>
                  </a:lnTo>
                  <a:lnTo>
                    <a:pt x="31" y="232"/>
                  </a:lnTo>
                  <a:lnTo>
                    <a:pt x="31" y="233"/>
                  </a:lnTo>
                  <a:lnTo>
                    <a:pt x="31" y="234"/>
                  </a:lnTo>
                  <a:lnTo>
                    <a:pt x="30" y="234"/>
                  </a:lnTo>
                  <a:lnTo>
                    <a:pt x="28" y="234"/>
                  </a:lnTo>
                  <a:lnTo>
                    <a:pt x="25" y="234"/>
                  </a:lnTo>
                  <a:lnTo>
                    <a:pt x="23" y="235"/>
                  </a:lnTo>
                  <a:lnTo>
                    <a:pt x="21" y="237"/>
                  </a:lnTo>
                  <a:lnTo>
                    <a:pt x="20" y="238"/>
                  </a:lnTo>
                  <a:lnTo>
                    <a:pt x="19" y="239"/>
                  </a:lnTo>
                  <a:lnTo>
                    <a:pt x="18" y="240"/>
                  </a:lnTo>
                  <a:lnTo>
                    <a:pt x="15" y="242"/>
                  </a:lnTo>
                  <a:lnTo>
                    <a:pt x="13" y="243"/>
                  </a:lnTo>
                  <a:lnTo>
                    <a:pt x="11" y="244"/>
                  </a:lnTo>
                  <a:lnTo>
                    <a:pt x="10" y="244"/>
                  </a:lnTo>
                  <a:lnTo>
                    <a:pt x="10" y="244"/>
                  </a:lnTo>
                  <a:lnTo>
                    <a:pt x="10" y="244"/>
                  </a:lnTo>
                  <a:lnTo>
                    <a:pt x="10" y="243"/>
                  </a:lnTo>
                  <a:lnTo>
                    <a:pt x="10" y="242"/>
                  </a:lnTo>
                  <a:lnTo>
                    <a:pt x="9" y="240"/>
                  </a:lnTo>
                  <a:lnTo>
                    <a:pt x="9" y="239"/>
                  </a:lnTo>
                  <a:lnTo>
                    <a:pt x="7" y="240"/>
                  </a:lnTo>
                  <a:lnTo>
                    <a:pt x="6" y="240"/>
                  </a:lnTo>
                  <a:lnTo>
                    <a:pt x="5" y="241"/>
                  </a:lnTo>
                  <a:lnTo>
                    <a:pt x="5" y="241"/>
                  </a:lnTo>
                  <a:lnTo>
                    <a:pt x="4" y="242"/>
                  </a:lnTo>
                  <a:lnTo>
                    <a:pt x="2" y="242"/>
                  </a:lnTo>
                  <a:lnTo>
                    <a:pt x="2" y="241"/>
                  </a:lnTo>
                  <a:lnTo>
                    <a:pt x="1" y="242"/>
                  </a:lnTo>
                  <a:lnTo>
                    <a:pt x="1" y="242"/>
                  </a:lnTo>
                  <a:lnTo>
                    <a:pt x="0" y="243"/>
                  </a:lnTo>
                  <a:lnTo>
                    <a:pt x="0" y="244"/>
                  </a:lnTo>
                  <a:lnTo>
                    <a:pt x="0" y="245"/>
                  </a:lnTo>
                  <a:lnTo>
                    <a:pt x="0" y="245"/>
                  </a:lnTo>
                  <a:lnTo>
                    <a:pt x="1" y="246"/>
                  </a:lnTo>
                  <a:lnTo>
                    <a:pt x="1" y="246"/>
                  </a:lnTo>
                  <a:lnTo>
                    <a:pt x="2" y="248"/>
                  </a:lnTo>
                  <a:lnTo>
                    <a:pt x="3" y="250"/>
                  </a:lnTo>
                  <a:lnTo>
                    <a:pt x="3" y="251"/>
                  </a:lnTo>
                  <a:lnTo>
                    <a:pt x="4" y="252"/>
                  </a:lnTo>
                  <a:lnTo>
                    <a:pt x="4" y="252"/>
                  </a:lnTo>
                  <a:lnTo>
                    <a:pt x="4" y="252"/>
                  </a:lnTo>
                  <a:lnTo>
                    <a:pt x="4" y="253"/>
                  </a:lnTo>
                  <a:lnTo>
                    <a:pt x="4" y="254"/>
                  </a:lnTo>
                  <a:lnTo>
                    <a:pt x="4" y="254"/>
                  </a:lnTo>
                  <a:lnTo>
                    <a:pt x="4" y="254"/>
                  </a:lnTo>
                  <a:lnTo>
                    <a:pt x="4" y="255"/>
                  </a:lnTo>
                  <a:lnTo>
                    <a:pt x="4" y="256"/>
                  </a:lnTo>
                  <a:lnTo>
                    <a:pt x="4" y="256"/>
                  </a:lnTo>
                  <a:lnTo>
                    <a:pt x="4" y="257"/>
                  </a:lnTo>
                  <a:lnTo>
                    <a:pt x="4" y="258"/>
                  </a:lnTo>
                  <a:lnTo>
                    <a:pt x="5" y="258"/>
                  </a:lnTo>
                  <a:lnTo>
                    <a:pt x="6" y="258"/>
                  </a:lnTo>
                  <a:lnTo>
                    <a:pt x="7" y="257"/>
                  </a:lnTo>
                  <a:lnTo>
                    <a:pt x="8" y="256"/>
                  </a:lnTo>
                  <a:lnTo>
                    <a:pt x="9" y="254"/>
                  </a:lnTo>
                  <a:lnTo>
                    <a:pt x="9" y="254"/>
                  </a:lnTo>
                  <a:lnTo>
                    <a:pt x="9" y="254"/>
                  </a:lnTo>
                  <a:lnTo>
                    <a:pt x="10" y="252"/>
                  </a:lnTo>
                  <a:lnTo>
                    <a:pt x="10" y="252"/>
                  </a:lnTo>
                  <a:lnTo>
                    <a:pt x="10" y="251"/>
                  </a:lnTo>
                  <a:lnTo>
                    <a:pt x="11" y="251"/>
                  </a:lnTo>
                  <a:lnTo>
                    <a:pt x="12" y="251"/>
                  </a:lnTo>
                  <a:lnTo>
                    <a:pt x="13" y="251"/>
                  </a:lnTo>
                  <a:lnTo>
                    <a:pt x="13" y="251"/>
                  </a:lnTo>
                  <a:lnTo>
                    <a:pt x="13" y="251"/>
                  </a:lnTo>
                  <a:lnTo>
                    <a:pt x="15" y="251"/>
                  </a:lnTo>
                  <a:lnTo>
                    <a:pt x="16" y="252"/>
                  </a:lnTo>
                  <a:lnTo>
                    <a:pt x="17" y="252"/>
                  </a:lnTo>
                  <a:lnTo>
                    <a:pt x="17" y="252"/>
                  </a:lnTo>
                  <a:lnTo>
                    <a:pt x="17" y="252"/>
                  </a:lnTo>
                  <a:lnTo>
                    <a:pt x="18" y="251"/>
                  </a:lnTo>
                  <a:lnTo>
                    <a:pt x="19" y="249"/>
                  </a:lnTo>
                  <a:lnTo>
                    <a:pt x="21" y="248"/>
                  </a:lnTo>
                  <a:lnTo>
                    <a:pt x="21" y="247"/>
                  </a:lnTo>
                  <a:lnTo>
                    <a:pt x="21" y="247"/>
                  </a:lnTo>
                  <a:lnTo>
                    <a:pt x="22" y="246"/>
                  </a:lnTo>
                  <a:lnTo>
                    <a:pt x="22" y="246"/>
                  </a:lnTo>
                  <a:lnTo>
                    <a:pt x="22" y="246"/>
                  </a:lnTo>
                  <a:lnTo>
                    <a:pt x="23" y="245"/>
                  </a:lnTo>
                  <a:lnTo>
                    <a:pt x="23" y="245"/>
                  </a:lnTo>
                  <a:lnTo>
                    <a:pt x="24" y="244"/>
                  </a:lnTo>
                  <a:lnTo>
                    <a:pt x="25" y="243"/>
                  </a:lnTo>
                  <a:lnTo>
                    <a:pt x="27" y="241"/>
                  </a:lnTo>
                  <a:lnTo>
                    <a:pt x="28" y="241"/>
                  </a:lnTo>
                  <a:lnTo>
                    <a:pt x="28" y="240"/>
                  </a:lnTo>
                  <a:lnTo>
                    <a:pt x="29" y="239"/>
                  </a:lnTo>
                  <a:lnTo>
                    <a:pt x="31" y="239"/>
                  </a:lnTo>
                  <a:lnTo>
                    <a:pt x="31" y="239"/>
                  </a:lnTo>
                  <a:lnTo>
                    <a:pt x="32" y="238"/>
                  </a:lnTo>
                  <a:lnTo>
                    <a:pt x="33" y="237"/>
                  </a:lnTo>
                  <a:lnTo>
                    <a:pt x="33" y="236"/>
                  </a:lnTo>
                  <a:lnTo>
                    <a:pt x="34" y="235"/>
                  </a:lnTo>
                  <a:lnTo>
                    <a:pt x="34" y="235"/>
                  </a:lnTo>
                  <a:lnTo>
                    <a:pt x="35" y="234"/>
                  </a:lnTo>
                  <a:lnTo>
                    <a:pt x="36" y="234"/>
                  </a:lnTo>
                  <a:lnTo>
                    <a:pt x="37" y="234"/>
                  </a:lnTo>
                  <a:lnTo>
                    <a:pt x="38" y="234"/>
                  </a:lnTo>
                  <a:lnTo>
                    <a:pt x="38" y="234"/>
                  </a:lnTo>
                  <a:lnTo>
                    <a:pt x="40" y="234"/>
                  </a:lnTo>
                  <a:lnTo>
                    <a:pt x="40" y="234"/>
                  </a:lnTo>
                  <a:lnTo>
                    <a:pt x="39" y="235"/>
                  </a:lnTo>
                  <a:lnTo>
                    <a:pt x="38" y="237"/>
                  </a:lnTo>
                  <a:lnTo>
                    <a:pt x="37" y="239"/>
                  </a:lnTo>
                  <a:lnTo>
                    <a:pt x="36" y="239"/>
                  </a:lnTo>
                  <a:lnTo>
                    <a:pt x="34" y="241"/>
                  </a:lnTo>
                  <a:lnTo>
                    <a:pt x="33" y="243"/>
                  </a:lnTo>
                  <a:lnTo>
                    <a:pt x="33" y="244"/>
                  </a:lnTo>
                  <a:lnTo>
                    <a:pt x="34" y="244"/>
                  </a:lnTo>
                  <a:lnTo>
                    <a:pt x="34" y="244"/>
                  </a:lnTo>
                  <a:lnTo>
                    <a:pt x="33" y="245"/>
                  </a:lnTo>
                  <a:lnTo>
                    <a:pt x="33" y="245"/>
                  </a:lnTo>
                  <a:lnTo>
                    <a:pt x="33" y="246"/>
                  </a:lnTo>
                  <a:lnTo>
                    <a:pt x="31" y="246"/>
                  </a:lnTo>
                  <a:lnTo>
                    <a:pt x="30" y="247"/>
                  </a:lnTo>
                  <a:lnTo>
                    <a:pt x="30" y="248"/>
                  </a:lnTo>
                  <a:lnTo>
                    <a:pt x="30" y="249"/>
                  </a:lnTo>
                  <a:lnTo>
                    <a:pt x="31" y="250"/>
                  </a:lnTo>
                  <a:lnTo>
                    <a:pt x="30" y="251"/>
                  </a:lnTo>
                  <a:lnTo>
                    <a:pt x="30" y="252"/>
                  </a:lnTo>
                  <a:lnTo>
                    <a:pt x="30" y="253"/>
                  </a:lnTo>
                  <a:lnTo>
                    <a:pt x="30" y="253"/>
                  </a:lnTo>
                  <a:lnTo>
                    <a:pt x="30" y="254"/>
                  </a:lnTo>
                  <a:lnTo>
                    <a:pt x="30" y="254"/>
                  </a:lnTo>
                  <a:lnTo>
                    <a:pt x="31" y="255"/>
                  </a:lnTo>
                  <a:lnTo>
                    <a:pt x="34" y="256"/>
                  </a:lnTo>
                  <a:lnTo>
                    <a:pt x="34" y="256"/>
                  </a:lnTo>
                  <a:lnTo>
                    <a:pt x="36" y="257"/>
                  </a:lnTo>
                  <a:lnTo>
                    <a:pt x="37" y="257"/>
                  </a:lnTo>
                  <a:lnTo>
                    <a:pt x="38" y="257"/>
                  </a:lnTo>
                  <a:lnTo>
                    <a:pt x="40" y="257"/>
                  </a:lnTo>
                  <a:lnTo>
                    <a:pt x="42" y="257"/>
                  </a:lnTo>
                  <a:lnTo>
                    <a:pt x="45" y="257"/>
                  </a:lnTo>
                  <a:lnTo>
                    <a:pt x="47" y="257"/>
                  </a:lnTo>
                  <a:lnTo>
                    <a:pt x="49" y="257"/>
                  </a:lnTo>
                  <a:lnTo>
                    <a:pt x="49" y="257"/>
                  </a:lnTo>
                  <a:lnTo>
                    <a:pt x="54" y="257"/>
                  </a:lnTo>
                  <a:lnTo>
                    <a:pt x="54" y="257"/>
                  </a:lnTo>
                  <a:lnTo>
                    <a:pt x="56" y="257"/>
                  </a:lnTo>
                  <a:lnTo>
                    <a:pt x="57" y="257"/>
                  </a:lnTo>
                  <a:lnTo>
                    <a:pt x="59" y="257"/>
                  </a:lnTo>
                  <a:lnTo>
                    <a:pt x="61" y="257"/>
                  </a:lnTo>
                  <a:lnTo>
                    <a:pt x="62" y="256"/>
                  </a:lnTo>
                  <a:lnTo>
                    <a:pt x="64" y="256"/>
                  </a:lnTo>
                  <a:lnTo>
                    <a:pt x="64" y="256"/>
                  </a:lnTo>
                  <a:lnTo>
                    <a:pt x="65" y="256"/>
                  </a:lnTo>
                  <a:lnTo>
                    <a:pt x="66" y="256"/>
                  </a:lnTo>
                  <a:lnTo>
                    <a:pt x="67" y="256"/>
                  </a:lnTo>
                  <a:lnTo>
                    <a:pt x="69" y="256"/>
                  </a:lnTo>
                  <a:lnTo>
                    <a:pt x="71" y="257"/>
                  </a:lnTo>
                  <a:lnTo>
                    <a:pt x="73" y="257"/>
                  </a:lnTo>
                  <a:lnTo>
                    <a:pt x="74" y="257"/>
                  </a:lnTo>
                  <a:lnTo>
                    <a:pt x="75" y="257"/>
                  </a:lnTo>
                  <a:lnTo>
                    <a:pt x="77" y="257"/>
                  </a:lnTo>
                  <a:lnTo>
                    <a:pt x="78" y="256"/>
                  </a:lnTo>
                  <a:lnTo>
                    <a:pt x="80" y="256"/>
                  </a:lnTo>
                  <a:lnTo>
                    <a:pt x="79" y="258"/>
                  </a:lnTo>
                  <a:lnTo>
                    <a:pt x="78" y="259"/>
                  </a:lnTo>
                  <a:lnTo>
                    <a:pt x="78" y="260"/>
                  </a:lnTo>
                  <a:lnTo>
                    <a:pt x="80" y="260"/>
                  </a:lnTo>
                  <a:lnTo>
                    <a:pt x="82" y="260"/>
                  </a:lnTo>
                  <a:lnTo>
                    <a:pt x="83" y="260"/>
                  </a:lnTo>
                  <a:lnTo>
                    <a:pt x="85" y="260"/>
                  </a:lnTo>
                  <a:lnTo>
                    <a:pt x="85" y="260"/>
                  </a:lnTo>
                  <a:lnTo>
                    <a:pt x="86" y="259"/>
                  </a:lnTo>
                  <a:lnTo>
                    <a:pt x="88" y="259"/>
                  </a:lnTo>
                  <a:lnTo>
                    <a:pt x="89" y="259"/>
                  </a:lnTo>
                  <a:lnTo>
                    <a:pt x="91" y="258"/>
                  </a:lnTo>
                  <a:lnTo>
                    <a:pt x="92" y="258"/>
                  </a:lnTo>
                  <a:lnTo>
                    <a:pt x="93" y="258"/>
                  </a:lnTo>
                  <a:lnTo>
                    <a:pt x="93" y="258"/>
                  </a:lnTo>
                  <a:lnTo>
                    <a:pt x="93" y="257"/>
                  </a:lnTo>
                  <a:lnTo>
                    <a:pt x="93" y="257"/>
                  </a:lnTo>
                  <a:lnTo>
                    <a:pt x="94" y="256"/>
                  </a:lnTo>
                  <a:lnTo>
                    <a:pt x="95" y="256"/>
                  </a:lnTo>
                  <a:lnTo>
                    <a:pt x="95" y="256"/>
                  </a:lnTo>
                  <a:lnTo>
                    <a:pt x="96" y="258"/>
                  </a:lnTo>
                  <a:lnTo>
                    <a:pt x="97" y="258"/>
                  </a:lnTo>
                  <a:lnTo>
                    <a:pt x="98" y="259"/>
                  </a:lnTo>
                  <a:lnTo>
                    <a:pt x="99" y="259"/>
                  </a:lnTo>
                  <a:lnTo>
                    <a:pt x="101" y="258"/>
                  </a:lnTo>
                  <a:lnTo>
                    <a:pt x="101" y="258"/>
                  </a:lnTo>
                  <a:lnTo>
                    <a:pt x="103" y="257"/>
                  </a:lnTo>
                  <a:lnTo>
                    <a:pt x="104" y="256"/>
                  </a:lnTo>
                  <a:lnTo>
                    <a:pt x="105" y="256"/>
                  </a:lnTo>
                  <a:lnTo>
                    <a:pt x="105" y="256"/>
                  </a:lnTo>
                  <a:lnTo>
                    <a:pt x="107" y="256"/>
                  </a:lnTo>
                  <a:lnTo>
                    <a:pt x="108" y="256"/>
                  </a:lnTo>
                  <a:lnTo>
                    <a:pt x="108" y="256"/>
                  </a:lnTo>
                  <a:lnTo>
                    <a:pt x="109" y="255"/>
                  </a:lnTo>
                  <a:lnTo>
                    <a:pt x="109" y="255"/>
                  </a:lnTo>
                  <a:lnTo>
                    <a:pt x="110" y="255"/>
                  </a:lnTo>
                  <a:lnTo>
                    <a:pt x="112" y="256"/>
                  </a:lnTo>
                  <a:lnTo>
                    <a:pt x="114" y="256"/>
                  </a:lnTo>
                  <a:lnTo>
                    <a:pt x="114" y="256"/>
                  </a:lnTo>
                  <a:lnTo>
                    <a:pt x="118" y="258"/>
                  </a:lnTo>
                  <a:lnTo>
                    <a:pt x="117" y="269"/>
                  </a:lnTo>
                  <a:lnTo>
                    <a:pt x="118" y="269"/>
                  </a:lnTo>
                  <a:lnTo>
                    <a:pt x="139" y="269"/>
                  </a:lnTo>
                  <a:lnTo>
                    <a:pt x="140" y="269"/>
                  </a:lnTo>
                  <a:lnTo>
                    <a:pt x="140" y="269"/>
                  </a:lnTo>
                  <a:lnTo>
                    <a:pt x="141" y="271"/>
                  </a:lnTo>
                  <a:lnTo>
                    <a:pt x="141" y="271"/>
                  </a:lnTo>
                  <a:lnTo>
                    <a:pt x="142" y="273"/>
                  </a:lnTo>
                  <a:lnTo>
                    <a:pt x="143" y="275"/>
                  </a:lnTo>
                  <a:lnTo>
                    <a:pt x="143" y="274"/>
                  </a:lnTo>
                  <a:lnTo>
                    <a:pt x="144" y="273"/>
                  </a:lnTo>
                  <a:lnTo>
                    <a:pt x="144" y="271"/>
                  </a:lnTo>
                  <a:lnTo>
                    <a:pt x="145" y="272"/>
                  </a:lnTo>
                  <a:lnTo>
                    <a:pt x="146" y="271"/>
                  </a:lnTo>
                  <a:lnTo>
                    <a:pt x="147" y="270"/>
                  </a:lnTo>
                  <a:lnTo>
                    <a:pt x="149" y="269"/>
                  </a:lnTo>
                  <a:lnTo>
                    <a:pt x="149" y="268"/>
                  </a:lnTo>
                  <a:lnTo>
                    <a:pt x="150" y="267"/>
                  </a:lnTo>
                  <a:lnTo>
                    <a:pt x="152" y="266"/>
                  </a:lnTo>
                  <a:lnTo>
                    <a:pt x="153" y="265"/>
                  </a:lnTo>
                  <a:lnTo>
                    <a:pt x="153" y="265"/>
                  </a:lnTo>
                  <a:lnTo>
                    <a:pt x="154" y="263"/>
                  </a:lnTo>
                  <a:lnTo>
                    <a:pt x="155" y="262"/>
                  </a:lnTo>
                  <a:lnTo>
                    <a:pt x="155" y="261"/>
                  </a:lnTo>
                  <a:lnTo>
                    <a:pt x="157" y="259"/>
                  </a:lnTo>
                  <a:lnTo>
                    <a:pt x="158" y="258"/>
                  </a:lnTo>
                  <a:lnTo>
                    <a:pt x="158" y="257"/>
                  </a:lnTo>
                  <a:lnTo>
                    <a:pt x="159" y="255"/>
                  </a:lnTo>
                  <a:lnTo>
                    <a:pt x="159" y="254"/>
                  </a:lnTo>
                  <a:lnTo>
                    <a:pt x="159" y="251"/>
                  </a:lnTo>
                  <a:lnTo>
                    <a:pt x="159" y="249"/>
                  </a:lnTo>
                  <a:lnTo>
                    <a:pt x="159" y="248"/>
                  </a:lnTo>
                  <a:lnTo>
                    <a:pt x="161" y="249"/>
                  </a:lnTo>
                  <a:lnTo>
                    <a:pt x="163" y="251"/>
                  </a:lnTo>
                  <a:lnTo>
                    <a:pt x="167" y="254"/>
                  </a:lnTo>
                  <a:lnTo>
                    <a:pt x="173" y="258"/>
                  </a:lnTo>
                  <a:lnTo>
                    <a:pt x="175" y="259"/>
                  </a:lnTo>
                  <a:lnTo>
                    <a:pt x="177" y="259"/>
                  </a:lnTo>
                  <a:lnTo>
                    <a:pt x="178" y="260"/>
                  </a:lnTo>
                  <a:lnTo>
                    <a:pt x="178" y="261"/>
                  </a:lnTo>
                  <a:lnTo>
                    <a:pt x="179" y="262"/>
                  </a:lnTo>
                  <a:lnTo>
                    <a:pt x="179" y="262"/>
                  </a:lnTo>
                  <a:lnTo>
                    <a:pt x="180" y="263"/>
                  </a:lnTo>
                  <a:lnTo>
                    <a:pt x="180" y="263"/>
                  </a:lnTo>
                  <a:lnTo>
                    <a:pt x="180" y="263"/>
                  </a:lnTo>
                  <a:lnTo>
                    <a:pt x="182" y="262"/>
                  </a:lnTo>
                  <a:lnTo>
                    <a:pt x="183" y="262"/>
                  </a:lnTo>
                  <a:lnTo>
                    <a:pt x="183" y="261"/>
                  </a:lnTo>
                  <a:lnTo>
                    <a:pt x="184" y="261"/>
                  </a:lnTo>
                  <a:lnTo>
                    <a:pt x="184" y="260"/>
                  </a:lnTo>
                  <a:lnTo>
                    <a:pt x="185" y="259"/>
                  </a:lnTo>
                  <a:lnTo>
                    <a:pt x="187" y="260"/>
                  </a:lnTo>
                  <a:lnTo>
                    <a:pt x="189" y="259"/>
                  </a:lnTo>
                  <a:lnTo>
                    <a:pt x="192" y="258"/>
                  </a:lnTo>
                  <a:lnTo>
                    <a:pt x="192" y="258"/>
                  </a:lnTo>
                  <a:lnTo>
                    <a:pt x="192" y="258"/>
                  </a:lnTo>
                  <a:lnTo>
                    <a:pt x="195" y="258"/>
                  </a:lnTo>
                  <a:lnTo>
                    <a:pt x="195" y="258"/>
                  </a:lnTo>
                  <a:lnTo>
                    <a:pt x="196" y="258"/>
                  </a:lnTo>
                  <a:lnTo>
                    <a:pt x="197" y="258"/>
                  </a:lnTo>
                  <a:lnTo>
                    <a:pt x="197" y="258"/>
                  </a:lnTo>
                  <a:lnTo>
                    <a:pt x="199" y="258"/>
                  </a:lnTo>
                  <a:lnTo>
                    <a:pt x="201" y="258"/>
                  </a:lnTo>
                  <a:lnTo>
                    <a:pt x="204" y="259"/>
                  </a:lnTo>
                  <a:lnTo>
                    <a:pt x="207" y="259"/>
                  </a:lnTo>
                  <a:lnTo>
                    <a:pt x="208" y="261"/>
                  </a:lnTo>
                  <a:lnTo>
                    <a:pt x="208" y="261"/>
                  </a:lnTo>
                  <a:lnTo>
                    <a:pt x="208" y="261"/>
                  </a:lnTo>
                  <a:lnTo>
                    <a:pt x="208" y="261"/>
                  </a:lnTo>
                  <a:lnTo>
                    <a:pt x="210" y="263"/>
                  </a:lnTo>
                  <a:lnTo>
                    <a:pt x="211" y="265"/>
                  </a:lnTo>
                  <a:lnTo>
                    <a:pt x="211" y="269"/>
                  </a:lnTo>
                  <a:lnTo>
                    <a:pt x="212" y="270"/>
                  </a:lnTo>
                  <a:lnTo>
                    <a:pt x="212" y="273"/>
                  </a:lnTo>
                  <a:lnTo>
                    <a:pt x="212" y="276"/>
                  </a:lnTo>
                  <a:lnTo>
                    <a:pt x="213" y="276"/>
                  </a:lnTo>
                  <a:lnTo>
                    <a:pt x="213" y="283"/>
                  </a:lnTo>
                  <a:lnTo>
                    <a:pt x="212" y="283"/>
                  </a:lnTo>
                  <a:lnTo>
                    <a:pt x="212" y="284"/>
                  </a:lnTo>
                  <a:lnTo>
                    <a:pt x="213" y="288"/>
                  </a:lnTo>
                  <a:lnTo>
                    <a:pt x="213" y="288"/>
                  </a:lnTo>
                  <a:lnTo>
                    <a:pt x="213" y="288"/>
                  </a:lnTo>
                  <a:lnTo>
                    <a:pt x="213" y="291"/>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602" name="Google Shape;1602;p59" descr="{&quot;Key&quot;:&quot;narok&quot;,&quot;Name&quot;:&quot;Narok&quot;,&quot;Value&quot;:39.0,&quot;Formula&quot;:&quot;39&quot;,&quot;Text&quot;:&quot;39&quot;,&quot;OfficeApplication&quot;:1,&quot;HasValue&quot;:true}"/>
            <p:cNvSpPr/>
            <p:nvPr/>
          </p:nvSpPr>
          <p:spPr>
            <a:xfrm>
              <a:off x="1392658" y="3829211"/>
              <a:ext cx="951372" cy="892416"/>
            </a:xfrm>
            <a:custGeom>
              <a:avLst/>
              <a:gdLst/>
              <a:ahLst/>
              <a:cxnLst/>
              <a:rect l="l" t="t" r="r" b="b"/>
              <a:pathLst>
                <a:path w="1593" h="1488" extrusionOk="0">
                  <a:moveTo>
                    <a:pt x="119" y="832"/>
                  </a:moveTo>
                  <a:lnTo>
                    <a:pt x="167" y="860"/>
                  </a:lnTo>
                  <a:lnTo>
                    <a:pt x="191" y="873"/>
                  </a:lnTo>
                  <a:lnTo>
                    <a:pt x="211" y="883"/>
                  </a:lnTo>
                  <a:lnTo>
                    <a:pt x="267" y="916"/>
                  </a:lnTo>
                  <a:lnTo>
                    <a:pt x="284" y="925"/>
                  </a:lnTo>
                  <a:lnTo>
                    <a:pt x="289" y="928"/>
                  </a:lnTo>
                  <a:lnTo>
                    <a:pt x="293" y="929"/>
                  </a:lnTo>
                  <a:lnTo>
                    <a:pt x="294" y="932"/>
                  </a:lnTo>
                  <a:lnTo>
                    <a:pt x="316" y="945"/>
                  </a:lnTo>
                  <a:lnTo>
                    <a:pt x="332" y="953"/>
                  </a:lnTo>
                  <a:lnTo>
                    <a:pt x="347" y="963"/>
                  </a:lnTo>
                  <a:lnTo>
                    <a:pt x="365" y="973"/>
                  </a:lnTo>
                  <a:lnTo>
                    <a:pt x="373" y="976"/>
                  </a:lnTo>
                  <a:lnTo>
                    <a:pt x="394" y="988"/>
                  </a:lnTo>
                  <a:lnTo>
                    <a:pt x="426" y="1006"/>
                  </a:lnTo>
                  <a:lnTo>
                    <a:pt x="438" y="1013"/>
                  </a:lnTo>
                  <a:lnTo>
                    <a:pt x="453" y="1020"/>
                  </a:lnTo>
                  <a:lnTo>
                    <a:pt x="466" y="1029"/>
                  </a:lnTo>
                  <a:lnTo>
                    <a:pt x="467" y="1030"/>
                  </a:lnTo>
                  <a:lnTo>
                    <a:pt x="538" y="1070"/>
                  </a:lnTo>
                  <a:lnTo>
                    <a:pt x="545" y="1073"/>
                  </a:lnTo>
                  <a:lnTo>
                    <a:pt x="554" y="1077"/>
                  </a:lnTo>
                  <a:lnTo>
                    <a:pt x="563" y="1083"/>
                  </a:lnTo>
                  <a:lnTo>
                    <a:pt x="565" y="1085"/>
                  </a:lnTo>
                  <a:lnTo>
                    <a:pt x="621" y="1117"/>
                  </a:lnTo>
                  <a:lnTo>
                    <a:pt x="630" y="1123"/>
                  </a:lnTo>
                  <a:lnTo>
                    <a:pt x="665" y="1141"/>
                  </a:lnTo>
                  <a:lnTo>
                    <a:pt x="666" y="1141"/>
                  </a:lnTo>
                  <a:lnTo>
                    <a:pt x="684" y="1152"/>
                  </a:lnTo>
                  <a:lnTo>
                    <a:pt x="690" y="1153"/>
                  </a:lnTo>
                  <a:lnTo>
                    <a:pt x="718" y="1171"/>
                  </a:lnTo>
                  <a:lnTo>
                    <a:pt x="747" y="1187"/>
                  </a:lnTo>
                  <a:lnTo>
                    <a:pt x="755" y="1190"/>
                  </a:lnTo>
                  <a:lnTo>
                    <a:pt x="764" y="1195"/>
                  </a:lnTo>
                  <a:lnTo>
                    <a:pt x="776" y="1203"/>
                  </a:lnTo>
                  <a:lnTo>
                    <a:pt x="794" y="1212"/>
                  </a:lnTo>
                  <a:lnTo>
                    <a:pt x="797" y="1215"/>
                  </a:lnTo>
                  <a:lnTo>
                    <a:pt x="821" y="1229"/>
                  </a:lnTo>
                  <a:lnTo>
                    <a:pt x="863" y="1252"/>
                  </a:lnTo>
                  <a:lnTo>
                    <a:pt x="864" y="1253"/>
                  </a:lnTo>
                  <a:lnTo>
                    <a:pt x="900" y="1273"/>
                  </a:lnTo>
                  <a:lnTo>
                    <a:pt x="906" y="1274"/>
                  </a:lnTo>
                  <a:lnTo>
                    <a:pt x="929" y="1289"/>
                  </a:lnTo>
                  <a:lnTo>
                    <a:pt x="964" y="1307"/>
                  </a:lnTo>
                  <a:lnTo>
                    <a:pt x="1026" y="1341"/>
                  </a:lnTo>
                  <a:lnTo>
                    <a:pt x="1037" y="1347"/>
                  </a:lnTo>
                  <a:lnTo>
                    <a:pt x="1045" y="1354"/>
                  </a:lnTo>
                  <a:lnTo>
                    <a:pt x="1061" y="1363"/>
                  </a:lnTo>
                  <a:lnTo>
                    <a:pt x="1063" y="1364"/>
                  </a:lnTo>
                  <a:lnTo>
                    <a:pt x="1134" y="1403"/>
                  </a:lnTo>
                  <a:lnTo>
                    <a:pt x="1148" y="1409"/>
                  </a:lnTo>
                  <a:lnTo>
                    <a:pt x="1163" y="1419"/>
                  </a:lnTo>
                  <a:lnTo>
                    <a:pt x="1166" y="1422"/>
                  </a:lnTo>
                  <a:lnTo>
                    <a:pt x="1238" y="1461"/>
                  </a:lnTo>
                  <a:lnTo>
                    <a:pt x="1262" y="1475"/>
                  </a:lnTo>
                  <a:lnTo>
                    <a:pt x="1265" y="1477"/>
                  </a:lnTo>
                  <a:lnTo>
                    <a:pt x="1283" y="1488"/>
                  </a:lnTo>
                  <a:lnTo>
                    <a:pt x="1301" y="1487"/>
                  </a:lnTo>
                  <a:lnTo>
                    <a:pt x="1305" y="1429"/>
                  </a:lnTo>
                  <a:lnTo>
                    <a:pt x="1309" y="1424"/>
                  </a:lnTo>
                  <a:lnTo>
                    <a:pt x="1313" y="1408"/>
                  </a:lnTo>
                  <a:lnTo>
                    <a:pt x="1315" y="1377"/>
                  </a:lnTo>
                  <a:lnTo>
                    <a:pt x="1314" y="1363"/>
                  </a:lnTo>
                  <a:lnTo>
                    <a:pt x="1315" y="1355"/>
                  </a:lnTo>
                  <a:lnTo>
                    <a:pt x="1315" y="1354"/>
                  </a:lnTo>
                  <a:lnTo>
                    <a:pt x="1310" y="1344"/>
                  </a:lnTo>
                  <a:lnTo>
                    <a:pt x="1313" y="1343"/>
                  </a:lnTo>
                  <a:lnTo>
                    <a:pt x="1316" y="1340"/>
                  </a:lnTo>
                  <a:lnTo>
                    <a:pt x="1314" y="1337"/>
                  </a:lnTo>
                  <a:lnTo>
                    <a:pt x="1309" y="1331"/>
                  </a:lnTo>
                  <a:lnTo>
                    <a:pt x="1308" y="1330"/>
                  </a:lnTo>
                  <a:lnTo>
                    <a:pt x="1300" y="1320"/>
                  </a:lnTo>
                  <a:lnTo>
                    <a:pt x="1302" y="1319"/>
                  </a:lnTo>
                  <a:lnTo>
                    <a:pt x="1309" y="1315"/>
                  </a:lnTo>
                  <a:lnTo>
                    <a:pt x="1316" y="1309"/>
                  </a:lnTo>
                  <a:lnTo>
                    <a:pt x="1323" y="1308"/>
                  </a:lnTo>
                  <a:lnTo>
                    <a:pt x="1325" y="1293"/>
                  </a:lnTo>
                  <a:lnTo>
                    <a:pt x="1323" y="1281"/>
                  </a:lnTo>
                  <a:lnTo>
                    <a:pt x="1322" y="1274"/>
                  </a:lnTo>
                  <a:lnTo>
                    <a:pt x="1318" y="1259"/>
                  </a:lnTo>
                  <a:lnTo>
                    <a:pt x="1318" y="1259"/>
                  </a:lnTo>
                  <a:lnTo>
                    <a:pt x="1317" y="1257"/>
                  </a:lnTo>
                  <a:lnTo>
                    <a:pt x="1312" y="1249"/>
                  </a:lnTo>
                  <a:lnTo>
                    <a:pt x="1308" y="1252"/>
                  </a:lnTo>
                  <a:lnTo>
                    <a:pt x="1306" y="1248"/>
                  </a:lnTo>
                  <a:lnTo>
                    <a:pt x="1306" y="1240"/>
                  </a:lnTo>
                  <a:lnTo>
                    <a:pt x="1305" y="1236"/>
                  </a:lnTo>
                  <a:lnTo>
                    <a:pt x="1300" y="1235"/>
                  </a:lnTo>
                  <a:lnTo>
                    <a:pt x="1296" y="1234"/>
                  </a:lnTo>
                  <a:lnTo>
                    <a:pt x="1292" y="1232"/>
                  </a:lnTo>
                  <a:lnTo>
                    <a:pt x="1297" y="1226"/>
                  </a:lnTo>
                  <a:lnTo>
                    <a:pt x="1300" y="1218"/>
                  </a:lnTo>
                  <a:lnTo>
                    <a:pt x="1301" y="1216"/>
                  </a:lnTo>
                  <a:lnTo>
                    <a:pt x="1302" y="1214"/>
                  </a:lnTo>
                  <a:lnTo>
                    <a:pt x="1308" y="1209"/>
                  </a:lnTo>
                  <a:lnTo>
                    <a:pt x="1312" y="1194"/>
                  </a:lnTo>
                  <a:lnTo>
                    <a:pt x="1315" y="1179"/>
                  </a:lnTo>
                  <a:lnTo>
                    <a:pt x="1322" y="1175"/>
                  </a:lnTo>
                  <a:lnTo>
                    <a:pt x="1319" y="1168"/>
                  </a:lnTo>
                  <a:lnTo>
                    <a:pt x="1318" y="1165"/>
                  </a:lnTo>
                  <a:lnTo>
                    <a:pt x="1319" y="1155"/>
                  </a:lnTo>
                  <a:lnTo>
                    <a:pt x="1319" y="1154"/>
                  </a:lnTo>
                  <a:lnTo>
                    <a:pt x="1329" y="1150"/>
                  </a:lnTo>
                  <a:lnTo>
                    <a:pt x="1335" y="1142"/>
                  </a:lnTo>
                  <a:lnTo>
                    <a:pt x="1333" y="1137"/>
                  </a:lnTo>
                  <a:lnTo>
                    <a:pt x="1330" y="1131"/>
                  </a:lnTo>
                  <a:lnTo>
                    <a:pt x="1329" y="1121"/>
                  </a:lnTo>
                  <a:lnTo>
                    <a:pt x="1328" y="1114"/>
                  </a:lnTo>
                  <a:lnTo>
                    <a:pt x="1328" y="1114"/>
                  </a:lnTo>
                  <a:lnTo>
                    <a:pt x="1323" y="1099"/>
                  </a:lnTo>
                  <a:lnTo>
                    <a:pt x="1323" y="1094"/>
                  </a:lnTo>
                  <a:lnTo>
                    <a:pt x="1330" y="1077"/>
                  </a:lnTo>
                  <a:lnTo>
                    <a:pt x="1340" y="1054"/>
                  </a:lnTo>
                  <a:lnTo>
                    <a:pt x="1343" y="1050"/>
                  </a:lnTo>
                  <a:lnTo>
                    <a:pt x="1347" y="1047"/>
                  </a:lnTo>
                  <a:lnTo>
                    <a:pt x="1353" y="1032"/>
                  </a:lnTo>
                  <a:lnTo>
                    <a:pt x="1352" y="1029"/>
                  </a:lnTo>
                  <a:lnTo>
                    <a:pt x="1353" y="1026"/>
                  </a:lnTo>
                  <a:lnTo>
                    <a:pt x="1352" y="1014"/>
                  </a:lnTo>
                  <a:lnTo>
                    <a:pt x="1349" y="1002"/>
                  </a:lnTo>
                  <a:lnTo>
                    <a:pt x="1338" y="985"/>
                  </a:lnTo>
                  <a:lnTo>
                    <a:pt x="1333" y="969"/>
                  </a:lnTo>
                  <a:lnTo>
                    <a:pt x="1329" y="954"/>
                  </a:lnTo>
                  <a:lnTo>
                    <a:pt x="1327" y="952"/>
                  </a:lnTo>
                  <a:lnTo>
                    <a:pt x="1324" y="949"/>
                  </a:lnTo>
                  <a:lnTo>
                    <a:pt x="1326" y="944"/>
                  </a:lnTo>
                  <a:lnTo>
                    <a:pt x="1341" y="928"/>
                  </a:lnTo>
                  <a:lnTo>
                    <a:pt x="1402" y="864"/>
                  </a:lnTo>
                  <a:lnTo>
                    <a:pt x="1457" y="805"/>
                  </a:lnTo>
                  <a:lnTo>
                    <a:pt x="1510" y="749"/>
                  </a:lnTo>
                  <a:lnTo>
                    <a:pt x="1592" y="663"/>
                  </a:lnTo>
                  <a:lnTo>
                    <a:pt x="1593" y="663"/>
                  </a:lnTo>
                  <a:lnTo>
                    <a:pt x="1583" y="550"/>
                  </a:lnTo>
                  <a:lnTo>
                    <a:pt x="1583" y="545"/>
                  </a:lnTo>
                  <a:lnTo>
                    <a:pt x="1566" y="514"/>
                  </a:lnTo>
                  <a:lnTo>
                    <a:pt x="1546" y="475"/>
                  </a:lnTo>
                  <a:lnTo>
                    <a:pt x="1528" y="442"/>
                  </a:lnTo>
                  <a:lnTo>
                    <a:pt x="1516" y="420"/>
                  </a:lnTo>
                  <a:lnTo>
                    <a:pt x="1464" y="436"/>
                  </a:lnTo>
                  <a:lnTo>
                    <a:pt x="1456" y="425"/>
                  </a:lnTo>
                  <a:lnTo>
                    <a:pt x="1446" y="420"/>
                  </a:lnTo>
                  <a:lnTo>
                    <a:pt x="1450" y="416"/>
                  </a:lnTo>
                  <a:lnTo>
                    <a:pt x="1447" y="409"/>
                  </a:lnTo>
                  <a:lnTo>
                    <a:pt x="1436" y="391"/>
                  </a:lnTo>
                  <a:lnTo>
                    <a:pt x="1431" y="376"/>
                  </a:lnTo>
                  <a:lnTo>
                    <a:pt x="1428" y="363"/>
                  </a:lnTo>
                  <a:lnTo>
                    <a:pt x="1425" y="351"/>
                  </a:lnTo>
                  <a:lnTo>
                    <a:pt x="1426" y="348"/>
                  </a:lnTo>
                  <a:lnTo>
                    <a:pt x="1431" y="341"/>
                  </a:lnTo>
                  <a:lnTo>
                    <a:pt x="1440" y="332"/>
                  </a:lnTo>
                  <a:lnTo>
                    <a:pt x="1447" y="327"/>
                  </a:lnTo>
                  <a:lnTo>
                    <a:pt x="1450" y="321"/>
                  </a:lnTo>
                  <a:lnTo>
                    <a:pt x="1452" y="316"/>
                  </a:lnTo>
                  <a:lnTo>
                    <a:pt x="1453" y="304"/>
                  </a:lnTo>
                  <a:lnTo>
                    <a:pt x="1447" y="295"/>
                  </a:lnTo>
                  <a:lnTo>
                    <a:pt x="1452" y="290"/>
                  </a:lnTo>
                  <a:lnTo>
                    <a:pt x="1444" y="282"/>
                  </a:lnTo>
                  <a:lnTo>
                    <a:pt x="1435" y="272"/>
                  </a:lnTo>
                  <a:lnTo>
                    <a:pt x="1426" y="267"/>
                  </a:lnTo>
                  <a:lnTo>
                    <a:pt x="1423" y="258"/>
                  </a:lnTo>
                  <a:lnTo>
                    <a:pt x="1421" y="248"/>
                  </a:lnTo>
                  <a:lnTo>
                    <a:pt x="1415" y="238"/>
                  </a:lnTo>
                  <a:lnTo>
                    <a:pt x="1410" y="236"/>
                  </a:lnTo>
                  <a:lnTo>
                    <a:pt x="1395" y="224"/>
                  </a:lnTo>
                  <a:lnTo>
                    <a:pt x="1384" y="213"/>
                  </a:lnTo>
                  <a:lnTo>
                    <a:pt x="1372" y="204"/>
                  </a:lnTo>
                  <a:lnTo>
                    <a:pt x="1366" y="196"/>
                  </a:lnTo>
                  <a:lnTo>
                    <a:pt x="1368" y="183"/>
                  </a:lnTo>
                  <a:lnTo>
                    <a:pt x="1368" y="170"/>
                  </a:lnTo>
                  <a:lnTo>
                    <a:pt x="1367" y="168"/>
                  </a:lnTo>
                  <a:lnTo>
                    <a:pt x="1343" y="183"/>
                  </a:lnTo>
                  <a:lnTo>
                    <a:pt x="1305" y="204"/>
                  </a:lnTo>
                  <a:lnTo>
                    <a:pt x="1302" y="205"/>
                  </a:lnTo>
                  <a:lnTo>
                    <a:pt x="1285" y="194"/>
                  </a:lnTo>
                  <a:lnTo>
                    <a:pt x="1284" y="196"/>
                  </a:lnTo>
                  <a:lnTo>
                    <a:pt x="1275" y="204"/>
                  </a:lnTo>
                  <a:lnTo>
                    <a:pt x="1265" y="210"/>
                  </a:lnTo>
                  <a:lnTo>
                    <a:pt x="1259" y="213"/>
                  </a:lnTo>
                  <a:lnTo>
                    <a:pt x="1238" y="231"/>
                  </a:lnTo>
                  <a:lnTo>
                    <a:pt x="1229" y="236"/>
                  </a:lnTo>
                  <a:lnTo>
                    <a:pt x="1217" y="232"/>
                  </a:lnTo>
                  <a:lnTo>
                    <a:pt x="1214" y="230"/>
                  </a:lnTo>
                  <a:lnTo>
                    <a:pt x="1213" y="221"/>
                  </a:lnTo>
                  <a:lnTo>
                    <a:pt x="1209" y="217"/>
                  </a:lnTo>
                  <a:lnTo>
                    <a:pt x="1187" y="190"/>
                  </a:lnTo>
                  <a:lnTo>
                    <a:pt x="1177" y="179"/>
                  </a:lnTo>
                  <a:lnTo>
                    <a:pt x="1174" y="180"/>
                  </a:lnTo>
                  <a:lnTo>
                    <a:pt x="1169" y="180"/>
                  </a:lnTo>
                  <a:lnTo>
                    <a:pt x="1166" y="175"/>
                  </a:lnTo>
                  <a:lnTo>
                    <a:pt x="1165" y="170"/>
                  </a:lnTo>
                  <a:lnTo>
                    <a:pt x="1167" y="168"/>
                  </a:lnTo>
                  <a:lnTo>
                    <a:pt x="1169" y="168"/>
                  </a:lnTo>
                  <a:lnTo>
                    <a:pt x="1173" y="168"/>
                  </a:lnTo>
                  <a:lnTo>
                    <a:pt x="1172" y="165"/>
                  </a:lnTo>
                  <a:lnTo>
                    <a:pt x="1175" y="161"/>
                  </a:lnTo>
                  <a:lnTo>
                    <a:pt x="1189" y="161"/>
                  </a:lnTo>
                  <a:lnTo>
                    <a:pt x="1201" y="161"/>
                  </a:lnTo>
                  <a:lnTo>
                    <a:pt x="1214" y="166"/>
                  </a:lnTo>
                  <a:lnTo>
                    <a:pt x="1223" y="174"/>
                  </a:lnTo>
                  <a:lnTo>
                    <a:pt x="1237" y="186"/>
                  </a:lnTo>
                  <a:lnTo>
                    <a:pt x="1238" y="187"/>
                  </a:lnTo>
                  <a:lnTo>
                    <a:pt x="1246" y="177"/>
                  </a:lnTo>
                  <a:lnTo>
                    <a:pt x="1255" y="169"/>
                  </a:lnTo>
                  <a:lnTo>
                    <a:pt x="1265" y="160"/>
                  </a:lnTo>
                  <a:lnTo>
                    <a:pt x="1264" y="154"/>
                  </a:lnTo>
                  <a:lnTo>
                    <a:pt x="1259" y="147"/>
                  </a:lnTo>
                  <a:lnTo>
                    <a:pt x="1255" y="134"/>
                  </a:lnTo>
                  <a:lnTo>
                    <a:pt x="1245" y="119"/>
                  </a:lnTo>
                  <a:lnTo>
                    <a:pt x="1235" y="103"/>
                  </a:lnTo>
                  <a:lnTo>
                    <a:pt x="1228" y="90"/>
                  </a:lnTo>
                  <a:lnTo>
                    <a:pt x="1224" y="90"/>
                  </a:lnTo>
                  <a:lnTo>
                    <a:pt x="1218" y="87"/>
                  </a:lnTo>
                  <a:lnTo>
                    <a:pt x="1211" y="83"/>
                  </a:lnTo>
                  <a:lnTo>
                    <a:pt x="1205" y="86"/>
                  </a:lnTo>
                  <a:lnTo>
                    <a:pt x="1198" y="84"/>
                  </a:lnTo>
                  <a:lnTo>
                    <a:pt x="1191" y="77"/>
                  </a:lnTo>
                  <a:lnTo>
                    <a:pt x="1184" y="66"/>
                  </a:lnTo>
                  <a:lnTo>
                    <a:pt x="1173" y="58"/>
                  </a:lnTo>
                  <a:lnTo>
                    <a:pt x="1159" y="51"/>
                  </a:lnTo>
                  <a:lnTo>
                    <a:pt x="1144" y="42"/>
                  </a:lnTo>
                  <a:lnTo>
                    <a:pt x="1131" y="36"/>
                  </a:lnTo>
                  <a:lnTo>
                    <a:pt x="1127" y="27"/>
                  </a:lnTo>
                  <a:lnTo>
                    <a:pt x="1127" y="23"/>
                  </a:lnTo>
                  <a:lnTo>
                    <a:pt x="1127" y="22"/>
                  </a:lnTo>
                  <a:lnTo>
                    <a:pt x="1130" y="16"/>
                  </a:lnTo>
                  <a:lnTo>
                    <a:pt x="1130" y="9"/>
                  </a:lnTo>
                  <a:lnTo>
                    <a:pt x="1125" y="6"/>
                  </a:lnTo>
                  <a:lnTo>
                    <a:pt x="1116" y="11"/>
                  </a:lnTo>
                  <a:lnTo>
                    <a:pt x="1110" y="15"/>
                  </a:lnTo>
                  <a:lnTo>
                    <a:pt x="1109" y="9"/>
                  </a:lnTo>
                  <a:lnTo>
                    <a:pt x="1110" y="3"/>
                  </a:lnTo>
                  <a:lnTo>
                    <a:pt x="1107" y="0"/>
                  </a:lnTo>
                  <a:lnTo>
                    <a:pt x="1103" y="0"/>
                  </a:lnTo>
                  <a:lnTo>
                    <a:pt x="1095" y="0"/>
                  </a:lnTo>
                  <a:lnTo>
                    <a:pt x="1094" y="6"/>
                  </a:lnTo>
                  <a:lnTo>
                    <a:pt x="1094" y="8"/>
                  </a:lnTo>
                  <a:lnTo>
                    <a:pt x="1092" y="16"/>
                  </a:lnTo>
                  <a:lnTo>
                    <a:pt x="1088" y="23"/>
                  </a:lnTo>
                  <a:lnTo>
                    <a:pt x="1085" y="29"/>
                  </a:lnTo>
                  <a:lnTo>
                    <a:pt x="1085" y="29"/>
                  </a:lnTo>
                  <a:lnTo>
                    <a:pt x="1081" y="40"/>
                  </a:lnTo>
                  <a:lnTo>
                    <a:pt x="1080" y="41"/>
                  </a:lnTo>
                  <a:lnTo>
                    <a:pt x="1073" y="61"/>
                  </a:lnTo>
                  <a:lnTo>
                    <a:pt x="1066" y="72"/>
                  </a:lnTo>
                  <a:lnTo>
                    <a:pt x="1062" y="70"/>
                  </a:lnTo>
                  <a:lnTo>
                    <a:pt x="1053" y="68"/>
                  </a:lnTo>
                  <a:lnTo>
                    <a:pt x="1044" y="67"/>
                  </a:lnTo>
                  <a:lnTo>
                    <a:pt x="1039" y="69"/>
                  </a:lnTo>
                  <a:lnTo>
                    <a:pt x="1035" y="71"/>
                  </a:lnTo>
                  <a:lnTo>
                    <a:pt x="1031" y="77"/>
                  </a:lnTo>
                  <a:lnTo>
                    <a:pt x="1028" y="81"/>
                  </a:lnTo>
                  <a:lnTo>
                    <a:pt x="1024" y="84"/>
                  </a:lnTo>
                  <a:lnTo>
                    <a:pt x="1017" y="87"/>
                  </a:lnTo>
                  <a:lnTo>
                    <a:pt x="1018" y="91"/>
                  </a:lnTo>
                  <a:lnTo>
                    <a:pt x="1019" y="98"/>
                  </a:lnTo>
                  <a:lnTo>
                    <a:pt x="1018" y="110"/>
                  </a:lnTo>
                  <a:lnTo>
                    <a:pt x="1014" y="114"/>
                  </a:lnTo>
                  <a:lnTo>
                    <a:pt x="1007" y="121"/>
                  </a:lnTo>
                  <a:lnTo>
                    <a:pt x="1000" y="131"/>
                  </a:lnTo>
                  <a:lnTo>
                    <a:pt x="996" y="142"/>
                  </a:lnTo>
                  <a:lnTo>
                    <a:pt x="994" y="153"/>
                  </a:lnTo>
                  <a:lnTo>
                    <a:pt x="993" y="157"/>
                  </a:lnTo>
                  <a:lnTo>
                    <a:pt x="990" y="171"/>
                  </a:lnTo>
                  <a:lnTo>
                    <a:pt x="987" y="176"/>
                  </a:lnTo>
                  <a:lnTo>
                    <a:pt x="984" y="181"/>
                  </a:lnTo>
                  <a:lnTo>
                    <a:pt x="977" y="191"/>
                  </a:lnTo>
                  <a:lnTo>
                    <a:pt x="972" y="201"/>
                  </a:lnTo>
                  <a:lnTo>
                    <a:pt x="964" y="213"/>
                  </a:lnTo>
                  <a:lnTo>
                    <a:pt x="959" y="221"/>
                  </a:lnTo>
                  <a:lnTo>
                    <a:pt x="956" y="224"/>
                  </a:lnTo>
                  <a:lnTo>
                    <a:pt x="952" y="220"/>
                  </a:lnTo>
                  <a:lnTo>
                    <a:pt x="947" y="213"/>
                  </a:lnTo>
                  <a:lnTo>
                    <a:pt x="939" y="207"/>
                  </a:lnTo>
                  <a:lnTo>
                    <a:pt x="932" y="201"/>
                  </a:lnTo>
                  <a:lnTo>
                    <a:pt x="923" y="196"/>
                  </a:lnTo>
                  <a:lnTo>
                    <a:pt x="919" y="193"/>
                  </a:lnTo>
                  <a:lnTo>
                    <a:pt x="915" y="184"/>
                  </a:lnTo>
                  <a:lnTo>
                    <a:pt x="909" y="163"/>
                  </a:lnTo>
                  <a:lnTo>
                    <a:pt x="905" y="141"/>
                  </a:lnTo>
                  <a:lnTo>
                    <a:pt x="903" y="120"/>
                  </a:lnTo>
                  <a:lnTo>
                    <a:pt x="733" y="170"/>
                  </a:lnTo>
                  <a:lnTo>
                    <a:pt x="736" y="175"/>
                  </a:lnTo>
                  <a:lnTo>
                    <a:pt x="752" y="216"/>
                  </a:lnTo>
                  <a:lnTo>
                    <a:pt x="755" y="226"/>
                  </a:lnTo>
                  <a:lnTo>
                    <a:pt x="753" y="227"/>
                  </a:lnTo>
                  <a:lnTo>
                    <a:pt x="753" y="229"/>
                  </a:lnTo>
                  <a:lnTo>
                    <a:pt x="751" y="230"/>
                  </a:lnTo>
                  <a:lnTo>
                    <a:pt x="750" y="230"/>
                  </a:lnTo>
                  <a:lnTo>
                    <a:pt x="755" y="244"/>
                  </a:lnTo>
                  <a:lnTo>
                    <a:pt x="762" y="250"/>
                  </a:lnTo>
                  <a:lnTo>
                    <a:pt x="764" y="247"/>
                  </a:lnTo>
                  <a:lnTo>
                    <a:pt x="766" y="245"/>
                  </a:lnTo>
                  <a:lnTo>
                    <a:pt x="783" y="259"/>
                  </a:lnTo>
                  <a:lnTo>
                    <a:pt x="794" y="267"/>
                  </a:lnTo>
                  <a:lnTo>
                    <a:pt x="793" y="272"/>
                  </a:lnTo>
                  <a:lnTo>
                    <a:pt x="793" y="275"/>
                  </a:lnTo>
                  <a:lnTo>
                    <a:pt x="811" y="290"/>
                  </a:lnTo>
                  <a:lnTo>
                    <a:pt x="823" y="294"/>
                  </a:lnTo>
                  <a:lnTo>
                    <a:pt x="831" y="297"/>
                  </a:lnTo>
                  <a:lnTo>
                    <a:pt x="853" y="301"/>
                  </a:lnTo>
                  <a:lnTo>
                    <a:pt x="863" y="308"/>
                  </a:lnTo>
                  <a:lnTo>
                    <a:pt x="862" y="309"/>
                  </a:lnTo>
                  <a:lnTo>
                    <a:pt x="859" y="310"/>
                  </a:lnTo>
                  <a:lnTo>
                    <a:pt x="851" y="318"/>
                  </a:lnTo>
                  <a:lnTo>
                    <a:pt x="846" y="321"/>
                  </a:lnTo>
                  <a:lnTo>
                    <a:pt x="845" y="322"/>
                  </a:lnTo>
                  <a:lnTo>
                    <a:pt x="841" y="326"/>
                  </a:lnTo>
                  <a:lnTo>
                    <a:pt x="841" y="326"/>
                  </a:lnTo>
                  <a:lnTo>
                    <a:pt x="839" y="328"/>
                  </a:lnTo>
                  <a:lnTo>
                    <a:pt x="834" y="332"/>
                  </a:lnTo>
                  <a:lnTo>
                    <a:pt x="830" y="333"/>
                  </a:lnTo>
                  <a:lnTo>
                    <a:pt x="825" y="334"/>
                  </a:lnTo>
                  <a:lnTo>
                    <a:pt x="823" y="336"/>
                  </a:lnTo>
                  <a:lnTo>
                    <a:pt x="822" y="339"/>
                  </a:lnTo>
                  <a:lnTo>
                    <a:pt x="820" y="339"/>
                  </a:lnTo>
                  <a:lnTo>
                    <a:pt x="818" y="340"/>
                  </a:lnTo>
                  <a:lnTo>
                    <a:pt x="816" y="340"/>
                  </a:lnTo>
                  <a:lnTo>
                    <a:pt x="816" y="341"/>
                  </a:lnTo>
                  <a:lnTo>
                    <a:pt x="815" y="341"/>
                  </a:lnTo>
                  <a:lnTo>
                    <a:pt x="813" y="343"/>
                  </a:lnTo>
                  <a:lnTo>
                    <a:pt x="809" y="347"/>
                  </a:lnTo>
                  <a:lnTo>
                    <a:pt x="804" y="351"/>
                  </a:lnTo>
                  <a:lnTo>
                    <a:pt x="801" y="358"/>
                  </a:lnTo>
                  <a:lnTo>
                    <a:pt x="797" y="368"/>
                  </a:lnTo>
                  <a:lnTo>
                    <a:pt x="796" y="369"/>
                  </a:lnTo>
                  <a:lnTo>
                    <a:pt x="794" y="370"/>
                  </a:lnTo>
                  <a:lnTo>
                    <a:pt x="793" y="369"/>
                  </a:lnTo>
                  <a:lnTo>
                    <a:pt x="792" y="370"/>
                  </a:lnTo>
                  <a:lnTo>
                    <a:pt x="793" y="371"/>
                  </a:lnTo>
                  <a:lnTo>
                    <a:pt x="789" y="374"/>
                  </a:lnTo>
                  <a:lnTo>
                    <a:pt x="784" y="376"/>
                  </a:lnTo>
                  <a:lnTo>
                    <a:pt x="783" y="386"/>
                  </a:lnTo>
                  <a:lnTo>
                    <a:pt x="783" y="386"/>
                  </a:lnTo>
                  <a:lnTo>
                    <a:pt x="782" y="386"/>
                  </a:lnTo>
                  <a:lnTo>
                    <a:pt x="779" y="388"/>
                  </a:lnTo>
                  <a:lnTo>
                    <a:pt x="773" y="391"/>
                  </a:lnTo>
                  <a:lnTo>
                    <a:pt x="772" y="391"/>
                  </a:lnTo>
                  <a:lnTo>
                    <a:pt x="770" y="392"/>
                  </a:lnTo>
                  <a:lnTo>
                    <a:pt x="765" y="394"/>
                  </a:lnTo>
                  <a:lnTo>
                    <a:pt x="763" y="400"/>
                  </a:lnTo>
                  <a:lnTo>
                    <a:pt x="763" y="404"/>
                  </a:lnTo>
                  <a:lnTo>
                    <a:pt x="763" y="406"/>
                  </a:lnTo>
                  <a:lnTo>
                    <a:pt x="760" y="408"/>
                  </a:lnTo>
                  <a:lnTo>
                    <a:pt x="758" y="408"/>
                  </a:lnTo>
                  <a:lnTo>
                    <a:pt x="758" y="409"/>
                  </a:lnTo>
                  <a:lnTo>
                    <a:pt x="758" y="409"/>
                  </a:lnTo>
                  <a:lnTo>
                    <a:pt x="755" y="416"/>
                  </a:lnTo>
                  <a:lnTo>
                    <a:pt x="753" y="421"/>
                  </a:lnTo>
                  <a:lnTo>
                    <a:pt x="758" y="426"/>
                  </a:lnTo>
                  <a:lnTo>
                    <a:pt x="756" y="432"/>
                  </a:lnTo>
                  <a:lnTo>
                    <a:pt x="753" y="434"/>
                  </a:lnTo>
                  <a:lnTo>
                    <a:pt x="752" y="443"/>
                  </a:lnTo>
                  <a:lnTo>
                    <a:pt x="752" y="443"/>
                  </a:lnTo>
                  <a:lnTo>
                    <a:pt x="743" y="451"/>
                  </a:lnTo>
                  <a:lnTo>
                    <a:pt x="735" y="452"/>
                  </a:lnTo>
                  <a:lnTo>
                    <a:pt x="731" y="456"/>
                  </a:lnTo>
                  <a:lnTo>
                    <a:pt x="721" y="461"/>
                  </a:lnTo>
                  <a:lnTo>
                    <a:pt x="711" y="466"/>
                  </a:lnTo>
                  <a:lnTo>
                    <a:pt x="700" y="473"/>
                  </a:lnTo>
                  <a:lnTo>
                    <a:pt x="692" y="470"/>
                  </a:lnTo>
                  <a:lnTo>
                    <a:pt x="691" y="469"/>
                  </a:lnTo>
                  <a:lnTo>
                    <a:pt x="688" y="467"/>
                  </a:lnTo>
                  <a:lnTo>
                    <a:pt x="688" y="467"/>
                  </a:lnTo>
                  <a:lnTo>
                    <a:pt x="685" y="473"/>
                  </a:lnTo>
                  <a:lnTo>
                    <a:pt x="678" y="476"/>
                  </a:lnTo>
                  <a:lnTo>
                    <a:pt x="675" y="478"/>
                  </a:lnTo>
                  <a:lnTo>
                    <a:pt x="673" y="480"/>
                  </a:lnTo>
                  <a:lnTo>
                    <a:pt x="673" y="481"/>
                  </a:lnTo>
                  <a:lnTo>
                    <a:pt x="672" y="485"/>
                  </a:lnTo>
                  <a:lnTo>
                    <a:pt x="664" y="488"/>
                  </a:lnTo>
                  <a:lnTo>
                    <a:pt x="662" y="490"/>
                  </a:lnTo>
                  <a:lnTo>
                    <a:pt x="660" y="492"/>
                  </a:lnTo>
                  <a:lnTo>
                    <a:pt x="660" y="492"/>
                  </a:lnTo>
                  <a:lnTo>
                    <a:pt x="659" y="493"/>
                  </a:lnTo>
                  <a:lnTo>
                    <a:pt x="655" y="494"/>
                  </a:lnTo>
                  <a:lnTo>
                    <a:pt x="652" y="496"/>
                  </a:lnTo>
                  <a:lnTo>
                    <a:pt x="649" y="499"/>
                  </a:lnTo>
                  <a:lnTo>
                    <a:pt x="646" y="498"/>
                  </a:lnTo>
                  <a:lnTo>
                    <a:pt x="644" y="500"/>
                  </a:lnTo>
                  <a:lnTo>
                    <a:pt x="642" y="502"/>
                  </a:lnTo>
                  <a:lnTo>
                    <a:pt x="639" y="502"/>
                  </a:lnTo>
                  <a:lnTo>
                    <a:pt x="636" y="504"/>
                  </a:lnTo>
                  <a:lnTo>
                    <a:pt x="634" y="504"/>
                  </a:lnTo>
                  <a:lnTo>
                    <a:pt x="633" y="505"/>
                  </a:lnTo>
                  <a:lnTo>
                    <a:pt x="630" y="504"/>
                  </a:lnTo>
                  <a:lnTo>
                    <a:pt x="630" y="506"/>
                  </a:lnTo>
                  <a:lnTo>
                    <a:pt x="629" y="509"/>
                  </a:lnTo>
                  <a:lnTo>
                    <a:pt x="623" y="511"/>
                  </a:lnTo>
                  <a:lnTo>
                    <a:pt x="620" y="512"/>
                  </a:lnTo>
                  <a:lnTo>
                    <a:pt x="622" y="512"/>
                  </a:lnTo>
                  <a:lnTo>
                    <a:pt x="621" y="513"/>
                  </a:lnTo>
                  <a:lnTo>
                    <a:pt x="614" y="512"/>
                  </a:lnTo>
                  <a:lnTo>
                    <a:pt x="611" y="512"/>
                  </a:lnTo>
                  <a:lnTo>
                    <a:pt x="611" y="518"/>
                  </a:lnTo>
                  <a:lnTo>
                    <a:pt x="608" y="520"/>
                  </a:lnTo>
                  <a:lnTo>
                    <a:pt x="605" y="518"/>
                  </a:lnTo>
                  <a:lnTo>
                    <a:pt x="602" y="519"/>
                  </a:lnTo>
                  <a:lnTo>
                    <a:pt x="603" y="521"/>
                  </a:lnTo>
                  <a:lnTo>
                    <a:pt x="602" y="522"/>
                  </a:lnTo>
                  <a:lnTo>
                    <a:pt x="602" y="524"/>
                  </a:lnTo>
                  <a:lnTo>
                    <a:pt x="602" y="525"/>
                  </a:lnTo>
                  <a:lnTo>
                    <a:pt x="601" y="528"/>
                  </a:lnTo>
                  <a:lnTo>
                    <a:pt x="596" y="528"/>
                  </a:lnTo>
                  <a:lnTo>
                    <a:pt x="594" y="526"/>
                  </a:lnTo>
                  <a:lnTo>
                    <a:pt x="594" y="526"/>
                  </a:lnTo>
                  <a:lnTo>
                    <a:pt x="594" y="525"/>
                  </a:lnTo>
                  <a:lnTo>
                    <a:pt x="576" y="511"/>
                  </a:lnTo>
                  <a:lnTo>
                    <a:pt x="566" y="502"/>
                  </a:lnTo>
                  <a:lnTo>
                    <a:pt x="554" y="492"/>
                  </a:lnTo>
                  <a:lnTo>
                    <a:pt x="508" y="453"/>
                  </a:lnTo>
                  <a:lnTo>
                    <a:pt x="472" y="431"/>
                  </a:lnTo>
                  <a:lnTo>
                    <a:pt x="463" y="423"/>
                  </a:lnTo>
                  <a:lnTo>
                    <a:pt x="450" y="412"/>
                  </a:lnTo>
                  <a:lnTo>
                    <a:pt x="447" y="410"/>
                  </a:lnTo>
                  <a:lnTo>
                    <a:pt x="430" y="405"/>
                  </a:lnTo>
                  <a:lnTo>
                    <a:pt x="388" y="395"/>
                  </a:lnTo>
                  <a:lnTo>
                    <a:pt x="385" y="394"/>
                  </a:lnTo>
                  <a:lnTo>
                    <a:pt x="376" y="396"/>
                  </a:lnTo>
                  <a:lnTo>
                    <a:pt x="369" y="398"/>
                  </a:lnTo>
                  <a:lnTo>
                    <a:pt x="361" y="401"/>
                  </a:lnTo>
                  <a:lnTo>
                    <a:pt x="357" y="402"/>
                  </a:lnTo>
                  <a:lnTo>
                    <a:pt x="345" y="404"/>
                  </a:lnTo>
                  <a:lnTo>
                    <a:pt x="332" y="407"/>
                  </a:lnTo>
                  <a:lnTo>
                    <a:pt x="311" y="413"/>
                  </a:lnTo>
                  <a:lnTo>
                    <a:pt x="302" y="414"/>
                  </a:lnTo>
                  <a:lnTo>
                    <a:pt x="299" y="415"/>
                  </a:lnTo>
                  <a:lnTo>
                    <a:pt x="268" y="423"/>
                  </a:lnTo>
                  <a:lnTo>
                    <a:pt x="257" y="425"/>
                  </a:lnTo>
                  <a:lnTo>
                    <a:pt x="235" y="431"/>
                  </a:lnTo>
                  <a:lnTo>
                    <a:pt x="226" y="433"/>
                  </a:lnTo>
                  <a:lnTo>
                    <a:pt x="209" y="438"/>
                  </a:lnTo>
                  <a:lnTo>
                    <a:pt x="198" y="441"/>
                  </a:lnTo>
                  <a:lnTo>
                    <a:pt x="192" y="443"/>
                  </a:lnTo>
                  <a:lnTo>
                    <a:pt x="188" y="443"/>
                  </a:lnTo>
                  <a:lnTo>
                    <a:pt x="168" y="449"/>
                  </a:lnTo>
                  <a:lnTo>
                    <a:pt x="142" y="454"/>
                  </a:lnTo>
                  <a:lnTo>
                    <a:pt x="125" y="458"/>
                  </a:lnTo>
                  <a:lnTo>
                    <a:pt x="114" y="461"/>
                  </a:lnTo>
                  <a:lnTo>
                    <a:pt x="91" y="466"/>
                  </a:lnTo>
                  <a:lnTo>
                    <a:pt x="75" y="470"/>
                  </a:lnTo>
                  <a:lnTo>
                    <a:pt x="71" y="467"/>
                  </a:lnTo>
                  <a:lnTo>
                    <a:pt x="68" y="468"/>
                  </a:lnTo>
                  <a:lnTo>
                    <a:pt x="60" y="465"/>
                  </a:lnTo>
                  <a:lnTo>
                    <a:pt x="55" y="463"/>
                  </a:lnTo>
                  <a:lnTo>
                    <a:pt x="50" y="464"/>
                  </a:lnTo>
                  <a:lnTo>
                    <a:pt x="44" y="464"/>
                  </a:lnTo>
                  <a:lnTo>
                    <a:pt x="33" y="475"/>
                  </a:lnTo>
                  <a:lnTo>
                    <a:pt x="28" y="482"/>
                  </a:lnTo>
                  <a:lnTo>
                    <a:pt x="26" y="484"/>
                  </a:lnTo>
                  <a:lnTo>
                    <a:pt x="20" y="491"/>
                  </a:lnTo>
                  <a:lnTo>
                    <a:pt x="14" y="496"/>
                  </a:lnTo>
                  <a:lnTo>
                    <a:pt x="8" y="503"/>
                  </a:lnTo>
                  <a:lnTo>
                    <a:pt x="7" y="505"/>
                  </a:lnTo>
                  <a:lnTo>
                    <a:pt x="2" y="508"/>
                  </a:lnTo>
                  <a:lnTo>
                    <a:pt x="0" y="510"/>
                  </a:lnTo>
                  <a:lnTo>
                    <a:pt x="0" y="514"/>
                  </a:lnTo>
                  <a:lnTo>
                    <a:pt x="0" y="517"/>
                  </a:lnTo>
                  <a:lnTo>
                    <a:pt x="0" y="523"/>
                  </a:lnTo>
                  <a:lnTo>
                    <a:pt x="0" y="526"/>
                  </a:lnTo>
                  <a:lnTo>
                    <a:pt x="2" y="533"/>
                  </a:lnTo>
                  <a:lnTo>
                    <a:pt x="2" y="533"/>
                  </a:lnTo>
                  <a:lnTo>
                    <a:pt x="5" y="540"/>
                  </a:lnTo>
                  <a:lnTo>
                    <a:pt x="6" y="541"/>
                  </a:lnTo>
                  <a:lnTo>
                    <a:pt x="6" y="541"/>
                  </a:lnTo>
                  <a:lnTo>
                    <a:pt x="7" y="543"/>
                  </a:lnTo>
                  <a:lnTo>
                    <a:pt x="9" y="546"/>
                  </a:lnTo>
                  <a:lnTo>
                    <a:pt x="12" y="552"/>
                  </a:lnTo>
                  <a:lnTo>
                    <a:pt x="17" y="556"/>
                  </a:lnTo>
                  <a:lnTo>
                    <a:pt x="20" y="560"/>
                  </a:lnTo>
                  <a:lnTo>
                    <a:pt x="23" y="563"/>
                  </a:lnTo>
                  <a:lnTo>
                    <a:pt x="22" y="564"/>
                  </a:lnTo>
                  <a:lnTo>
                    <a:pt x="20" y="568"/>
                  </a:lnTo>
                  <a:lnTo>
                    <a:pt x="20" y="571"/>
                  </a:lnTo>
                  <a:lnTo>
                    <a:pt x="20" y="572"/>
                  </a:lnTo>
                  <a:lnTo>
                    <a:pt x="24" y="584"/>
                  </a:lnTo>
                  <a:lnTo>
                    <a:pt x="28" y="594"/>
                  </a:lnTo>
                  <a:lnTo>
                    <a:pt x="30" y="600"/>
                  </a:lnTo>
                  <a:lnTo>
                    <a:pt x="31" y="603"/>
                  </a:lnTo>
                  <a:lnTo>
                    <a:pt x="36" y="609"/>
                  </a:lnTo>
                  <a:lnTo>
                    <a:pt x="36" y="610"/>
                  </a:lnTo>
                  <a:lnTo>
                    <a:pt x="36" y="613"/>
                  </a:lnTo>
                  <a:lnTo>
                    <a:pt x="37" y="614"/>
                  </a:lnTo>
                  <a:lnTo>
                    <a:pt x="37" y="623"/>
                  </a:lnTo>
                  <a:lnTo>
                    <a:pt x="36" y="624"/>
                  </a:lnTo>
                  <a:lnTo>
                    <a:pt x="34" y="628"/>
                  </a:lnTo>
                  <a:lnTo>
                    <a:pt x="33" y="631"/>
                  </a:lnTo>
                  <a:lnTo>
                    <a:pt x="33" y="634"/>
                  </a:lnTo>
                  <a:lnTo>
                    <a:pt x="33" y="634"/>
                  </a:lnTo>
                  <a:lnTo>
                    <a:pt x="33" y="636"/>
                  </a:lnTo>
                  <a:lnTo>
                    <a:pt x="36" y="640"/>
                  </a:lnTo>
                  <a:lnTo>
                    <a:pt x="38" y="641"/>
                  </a:lnTo>
                  <a:lnTo>
                    <a:pt x="40" y="641"/>
                  </a:lnTo>
                  <a:lnTo>
                    <a:pt x="42" y="643"/>
                  </a:lnTo>
                  <a:lnTo>
                    <a:pt x="43" y="645"/>
                  </a:lnTo>
                  <a:lnTo>
                    <a:pt x="42" y="649"/>
                  </a:lnTo>
                  <a:lnTo>
                    <a:pt x="42" y="649"/>
                  </a:lnTo>
                  <a:lnTo>
                    <a:pt x="47" y="652"/>
                  </a:lnTo>
                  <a:lnTo>
                    <a:pt x="56" y="661"/>
                  </a:lnTo>
                  <a:lnTo>
                    <a:pt x="54" y="667"/>
                  </a:lnTo>
                  <a:lnTo>
                    <a:pt x="67" y="677"/>
                  </a:lnTo>
                  <a:lnTo>
                    <a:pt x="68" y="680"/>
                  </a:lnTo>
                  <a:lnTo>
                    <a:pt x="72" y="687"/>
                  </a:lnTo>
                  <a:lnTo>
                    <a:pt x="78" y="693"/>
                  </a:lnTo>
                  <a:lnTo>
                    <a:pt x="86" y="694"/>
                  </a:lnTo>
                  <a:lnTo>
                    <a:pt x="88" y="694"/>
                  </a:lnTo>
                  <a:lnTo>
                    <a:pt x="92" y="715"/>
                  </a:lnTo>
                  <a:lnTo>
                    <a:pt x="90" y="716"/>
                  </a:lnTo>
                  <a:lnTo>
                    <a:pt x="96" y="741"/>
                  </a:lnTo>
                  <a:lnTo>
                    <a:pt x="99" y="740"/>
                  </a:lnTo>
                  <a:lnTo>
                    <a:pt x="99" y="744"/>
                  </a:lnTo>
                  <a:lnTo>
                    <a:pt x="104" y="769"/>
                  </a:lnTo>
                  <a:lnTo>
                    <a:pt x="102" y="771"/>
                  </a:lnTo>
                  <a:lnTo>
                    <a:pt x="109" y="799"/>
                  </a:lnTo>
                  <a:lnTo>
                    <a:pt x="112" y="811"/>
                  </a:lnTo>
                  <a:lnTo>
                    <a:pt x="114" y="811"/>
                  </a:lnTo>
                  <a:lnTo>
                    <a:pt x="115" y="815"/>
                  </a:lnTo>
                  <a:lnTo>
                    <a:pt x="115" y="816"/>
                  </a:lnTo>
                  <a:lnTo>
                    <a:pt x="114" y="816"/>
                  </a:lnTo>
                  <a:lnTo>
                    <a:pt x="119" y="832"/>
                  </a:lnTo>
                  <a:close/>
                </a:path>
              </a:pathLst>
            </a:custGeom>
            <a:solidFill>
              <a:srgbClr val="323F4F"/>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603" name="Google Shape;1603;p59" descr="{&quot;Key&quot;:&quot;nyamira&quot;,&quot;Name&quot;:&quot;Nyamira&quot;,&quot;Value&quot;:54.0,&quot;Formula&quot;:&quot;54&quot;,&quot;Text&quot;:&quot;54&quot;,&quot;OfficeApplication&quot;:1,&quot;HasValue&quot;:true}"/>
            <p:cNvSpPr/>
            <p:nvPr/>
          </p:nvSpPr>
          <p:spPr>
            <a:xfrm>
              <a:off x="1500994" y="3804214"/>
              <a:ext cx="163128" cy="256227"/>
            </a:xfrm>
            <a:custGeom>
              <a:avLst/>
              <a:gdLst/>
              <a:ahLst/>
              <a:cxnLst/>
              <a:rect l="l" t="t" r="r" b="b"/>
              <a:pathLst>
                <a:path w="273" h="429" extrusionOk="0">
                  <a:moveTo>
                    <a:pt x="201" y="429"/>
                  </a:moveTo>
                  <a:lnTo>
                    <a:pt x="203" y="424"/>
                  </a:lnTo>
                  <a:lnTo>
                    <a:pt x="208" y="420"/>
                  </a:lnTo>
                  <a:lnTo>
                    <a:pt x="210" y="423"/>
                  </a:lnTo>
                  <a:lnTo>
                    <a:pt x="212" y="422"/>
                  </a:lnTo>
                  <a:lnTo>
                    <a:pt x="212" y="422"/>
                  </a:lnTo>
                  <a:lnTo>
                    <a:pt x="212" y="422"/>
                  </a:lnTo>
                  <a:lnTo>
                    <a:pt x="211" y="414"/>
                  </a:lnTo>
                  <a:lnTo>
                    <a:pt x="212" y="411"/>
                  </a:lnTo>
                  <a:lnTo>
                    <a:pt x="210" y="408"/>
                  </a:lnTo>
                  <a:lnTo>
                    <a:pt x="208" y="403"/>
                  </a:lnTo>
                  <a:lnTo>
                    <a:pt x="208" y="399"/>
                  </a:lnTo>
                  <a:lnTo>
                    <a:pt x="210" y="396"/>
                  </a:lnTo>
                  <a:lnTo>
                    <a:pt x="213" y="396"/>
                  </a:lnTo>
                  <a:lnTo>
                    <a:pt x="214" y="398"/>
                  </a:lnTo>
                  <a:lnTo>
                    <a:pt x="219" y="397"/>
                  </a:lnTo>
                  <a:lnTo>
                    <a:pt x="222" y="398"/>
                  </a:lnTo>
                  <a:lnTo>
                    <a:pt x="224" y="398"/>
                  </a:lnTo>
                  <a:lnTo>
                    <a:pt x="229" y="401"/>
                  </a:lnTo>
                  <a:lnTo>
                    <a:pt x="231" y="403"/>
                  </a:lnTo>
                  <a:lnTo>
                    <a:pt x="244" y="386"/>
                  </a:lnTo>
                  <a:lnTo>
                    <a:pt x="259" y="370"/>
                  </a:lnTo>
                  <a:lnTo>
                    <a:pt x="271" y="354"/>
                  </a:lnTo>
                  <a:lnTo>
                    <a:pt x="270" y="352"/>
                  </a:lnTo>
                  <a:lnTo>
                    <a:pt x="273" y="350"/>
                  </a:lnTo>
                  <a:lnTo>
                    <a:pt x="271" y="344"/>
                  </a:lnTo>
                  <a:lnTo>
                    <a:pt x="268" y="339"/>
                  </a:lnTo>
                  <a:lnTo>
                    <a:pt x="263" y="338"/>
                  </a:lnTo>
                  <a:lnTo>
                    <a:pt x="252" y="314"/>
                  </a:lnTo>
                  <a:lnTo>
                    <a:pt x="242" y="293"/>
                  </a:lnTo>
                  <a:lnTo>
                    <a:pt x="243" y="293"/>
                  </a:lnTo>
                  <a:lnTo>
                    <a:pt x="246" y="292"/>
                  </a:lnTo>
                  <a:lnTo>
                    <a:pt x="242" y="283"/>
                  </a:lnTo>
                  <a:lnTo>
                    <a:pt x="239" y="275"/>
                  </a:lnTo>
                  <a:lnTo>
                    <a:pt x="237" y="269"/>
                  </a:lnTo>
                  <a:lnTo>
                    <a:pt x="239" y="266"/>
                  </a:lnTo>
                  <a:lnTo>
                    <a:pt x="236" y="267"/>
                  </a:lnTo>
                  <a:lnTo>
                    <a:pt x="242" y="263"/>
                  </a:lnTo>
                  <a:lnTo>
                    <a:pt x="249" y="260"/>
                  </a:lnTo>
                  <a:lnTo>
                    <a:pt x="252" y="259"/>
                  </a:lnTo>
                  <a:lnTo>
                    <a:pt x="254" y="255"/>
                  </a:lnTo>
                  <a:lnTo>
                    <a:pt x="251" y="248"/>
                  </a:lnTo>
                  <a:lnTo>
                    <a:pt x="250" y="245"/>
                  </a:lnTo>
                  <a:lnTo>
                    <a:pt x="253" y="242"/>
                  </a:lnTo>
                  <a:lnTo>
                    <a:pt x="248" y="234"/>
                  </a:lnTo>
                  <a:lnTo>
                    <a:pt x="245" y="227"/>
                  </a:lnTo>
                  <a:lnTo>
                    <a:pt x="244" y="221"/>
                  </a:lnTo>
                  <a:lnTo>
                    <a:pt x="245" y="213"/>
                  </a:lnTo>
                  <a:lnTo>
                    <a:pt x="240" y="214"/>
                  </a:lnTo>
                  <a:lnTo>
                    <a:pt x="240" y="210"/>
                  </a:lnTo>
                  <a:lnTo>
                    <a:pt x="244" y="205"/>
                  </a:lnTo>
                  <a:lnTo>
                    <a:pt x="249" y="200"/>
                  </a:lnTo>
                  <a:lnTo>
                    <a:pt x="244" y="193"/>
                  </a:lnTo>
                  <a:lnTo>
                    <a:pt x="242" y="187"/>
                  </a:lnTo>
                  <a:lnTo>
                    <a:pt x="243" y="183"/>
                  </a:lnTo>
                  <a:lnTo>
                    <a:pt x="246" y="180"/>
                  </a:lnTo>
                  <a:lnTo>
                    <a:pt x="249" y="175"/>
                  </a:lnTo>
                  <a:lnTo>
                    <a:pt x="249" y="175"/>
                  </a:lnTo>
                  <a:lnTo>
                    <a:pt x="250" y="174"/>
                  </a:lnTo>
                  <a:lnTo>
                    <a:pt x="247" y="170"/>
                  </a:lnTo>
                  <a:lnTo>
                    <a:pt x="242" y="163"/>
                  </a:lnTo>
                  <a:lnTo>
                    <a:pt x="239" y="153"/>
                  </a:lnTo>
                  <a:lnTo>
                    <a:pt x="237" y="147"/>
                  </a:lnTo>
                  <a:lnTo>
                    <a:pt x="238" y="141"/>
                  </a:lnTo>
                  <a:lnTo>
                    <a:pt x="238" y="133"/>
                  </a:lnTo>
                  <a:lnTo>
                    <a:pt x="239" y="123"/>
                  </a:lnTo>
                  <a:lnTo>
                    <a:pt x="239" y="114"/>
                  </a:lnTo>
                  <a:lnTo>
                    <a:pt x="238" y="105"/>
                  </a:lnTo>
                  <a:lnTo>
                    <a:pt x="233" y="101"/>
                  </a:lnTo>
                  <a:lnTo>
                    <a:pt x="232" y="97"/>
                  </a:lnTo>
                  <a:lnTo>
                    <a:pt x="235" y="93"/>
                  </a:lnTo>
                  <a:lnTo>
                    <a:pt x="236" y="91"/>
                  </a:lnTo>
                  <a:lnTo>
                    <a:pt x="236" y="90"/>
                  </a:lnTo>
                  <a:lnTo>
                    <a:pt x="238" y="83"/>
                  </a:lnTo>
                  <a:lnTo>
                    <a:pt x="236" y="80"/>
                  </a:lnTo>
                  <a:lnTo>
                    <a:pt x="235" y="79"/>
                  </a:lnTo>
                  <a:lnTo>
                    <a:pt x="232" y="77"/>
                  </a:lnTo>
                  <a:lnTo>
                    <a:pt x="236" y="78"/>
                  </a:lnTo>
                  <a:lnTo>
                    <a:pt x="237" y="77"/>
                  </a:lnTo>
                  <a:lnTo>
                    <a:pt x="235" y="76"/>
                  </a:lnTo>
                  <a:lnTo>
                    <a:pt x="230" y="76"/>
                  </a:lnTo>
                  <a:lnTo>
                    <a:pt x="226" y="77"/>
                  </a:lnTo>
                  <a:lnTo>
                    <a:pt x="222" y="77"/>
                  </a:lnTo>
                  <a:lnTo>
                    <a:pt x="221" y="78"/>
                  </a:lnTo>
                  <a:lnTo>
                    <a:pt x="221" y="78"/>
                  </a:lnTo>
                  <a:lnTo>
                    <a:pt x="220" y="75"/>
                  </a:lnTo>
                  <a:lnTo>
                    <a:pt x="220" y="67"/>
                  </a:lnTo>
                  <a:lnTo>
                    <a:pt x="221" y="66"/>
                  </a:lnTo>
                  <a:lnTo>
                    <a:pt x="224" y="65"/>
                  </a:lnTo>
                  <a:lnTo>
                    <a:pt x="225" y="64"/>
                  </a:lnTo>
                  <a:lnTo>
                    <a:pt x="227" y="63"/>
                  </a:lnTo>
                  <a:lnTo>
                    <a:pt x="230" y="55"/>
                  </a:lnTo>
                  <a:lnTo>
                    <a:pt x="231" y="46"/>
                  </a:lnTo>
                  <a:lnTo>
                    <a:pt x="231" y="38"/>
                  </a:lnTo>
                  <a:lnTo>
                    <a:pt x="231" y="35"/>
                  </a:lnTo>
                  <a:lnTo>
                    <a:pt x="230" y="31"/>
                  </a:lnTo>
                  <a:lnTo>
                    <a:pt x="226" y="24"/>
                  </a:lnTo>
                  <a:lnTo>
                    <a:pt x="224" y="20"/>
                  </a:lnTo>
                  <a:lnTo>
                    <a:pt x="221" y="13"/>
                  </a:lnTo>
                  <a:lnTo>
                    <a:pt x="220" y="11"/>
                  </a:lnTo>
                  <a:lnTo>
                    <a:pt x="221" y="9"/>
                  </a:lnTo>
                  <a:lnTo>
                    <a:pt x="217" y="5"/>
                  </a:lnTo>
                  <a:lnTo>
                    <a:pt x="216" y="4"/>
                  </a:lnTo>
                  <a:lnTo>
                    <a:pt x="215" y="5"/>
                  </a:lnTo>
                  <a:lnTo>
                    <a:pt x="214" y="3"/>
                  </a:lnTo>
                  <a:lnTo>
                    <a:pt x="211" y="2"/>
                  </a:lnTo>
                  <a:lnTo>
                    <a:pt x="209" y="2"/>
                  </a:lnTo>
                  <a:lnTo>
                    <a:pt x="209" y="0"/>
                  </a:lnTo>
                  <a:lnTo>
                    <a:pt x="208" y="0"/>
                  </a:lnTo>
                  <a:lnTo>
                    <a:pt x="208" y="0"/>
                  </a:lnTo>
                  <a:lnTo>
                    <a:pt x="204" y="3"/>
                  </a:lnTo>
                  <a:lnTo>
                    <a:pt x="197" y="8"/>
                  </a:lnTo>
                  <a:lnTo>
                    <a:pt x="189" y="13"/>
                  </a:lnTo>
                  <a:lnTo>
                    <a:pt x="180" y="19"/>
                  </a:lnTo>
                  <a:lnTo>
                    <a:pt x="175" y="21"/>
                  </a:lnTo>
                  <a:lnTo>
                    <a:pt x="176" y="23"/>
                  </a:lnTo>
                  <a:lnTo>
                    <a:pt x="174" y="23"/>
                  </a:lnTo>
                  <a:lnTo>
                    <a:pt x="171" y="23"/>
                  </a:lnTo>
                  <a:lnTo>
                    <a:pt x="167" y="26"/>
                  </a:lnTo>
                  <a:lnTo>
                    <a:pt x="160" y="28"/>
                  </a:lnTo>
                  <a:lnTo>
                    <a:pt x="154" y="31"/>
                  </a:lnTo>
                  <a:lnTo>
                    <a:pt x="150" y="35"/>
                  </a:lnTo>
                  <a:lnTo>
                    <a:pt x="148" y="34"/>
                  </a:lnTo>
                  <a:lnTo>
                    <a:pt x="144" y="37"/>
                  </a:lnTo>
                  <a:lnTo>
                    <a:pt x="135" y="46"/>
                  </a:lnTo>
                  <a:lnTo>
                    <a:pt x="134" y="46"/>
                  </a:lnTo>
                  <a:lnTo>
                    <a:pt x="128" y="51"/>
                  </a:lnTo>
                  <a:lnTo>
                    <a:pt x="122" y="53"/>
                  </a:lnTo>
                  <a:lnTo>
                    <a:pt x="118" y="55"/>
                  </a:lnTo>
                  <a:lnTo>
                    <a:pt x="111" y="58"/>
                  </a:lnTo>
                  <a:lnTo>
                    <a:pt x="111" y="61"/>
                  </a:lnTo>
                  <a:lnTo>
                    <a:pt x="110" y="62"/>
                  </a:lnTo>
                  <a:lnTo>
                    <a:pt x="103" y="64"/>
                  </a:lnTo>
                  <a:lnTo>
                    <a:pt x="102" y="64"/>
                  </a:lnTo>
                  <a:lnTo>
                    <a:pt x="101" y="62"/>
                  </a:lnTo>
                  <a:lnTo>
                    <a:pt x="99" y="64"/>
                  </a:lnTo>
                  <a:lnTo>
                    <a:pt x="94" y="65"/>
                  </a:lnTo>
                  <a:lnTo>
                    <a:pt x="89" y="66"/>
                  </a:lnTo>
                  <a:lnTo>
                    <a:pt x="89" y="68"/>
                  </a:lnTo>
                  <a:lnTo>
                    <a:pt x="85" y="69"/>
                  </a:lnTo>
                  <a:lnTo>
                    <a:pt x="81" y="70"/>
                  </a:lnTo>
                  <a:lnTo>
                    <a:pt x="80" y="72"/>
                  </a:lnTo>
                  <a:lnTo>
                    <a:pt x="78" y="73"/>
                  </a:lnTo>
                  <a:lnTo>
                    <a:pt x="75" y="72"/>
                  </a:lnTo>
                  <a:lnTo>
                    <a:pt x="70" y="75"/>
                  </a:lnTo>
                  <a:lnTo>
                    <a:pt x="65" y="80"/>
                  </a:lnTo>
                  <a:lnTo>
                    <a:pt x="60" y="84"/>
                  </a:lnTo>
                  <a:lnTo>
                    <a:pt x="62" y="84"/>
                  </a:lnTo>
                  <a:lnTo>
                    <a:pt x="62" y="84"/>
                  </a:lnTo>
                  <a:lnTo>
                    <a:pt x="69" y="87"/>
                  </a:lnTo>
                  <a:lnTo>
                    <a:pt x="69" y="90"/>
                  </a:lnTo>
                  <a:lnTo>
                    <a:pt x="69" y="96"/>
                  </a:lnTo>
                  <a:lnTo>
                    <a:pt x="70" y="99"/>
                  </a:lnTo>
                  <a:lnTo>
                    <a:pt x="70" y="103"/>
                  </a:lnTo>
                  <a:lnTo>
                    <a:pt x="70" y="109"/>
                  </a:lnTo>
                  <a:lnTo>
                    <a:pt x="70" y="114"/>
                  </a:lnTo>
                  <a:lnTo>
                    <a:pt x="72" y="118"/>
                  </a:lnTo>
                  <a:lnTo>
                    <a:pt x="74" y="124"/>
                  </a:lnTo>
                  <a:lnTo>
                    <a:pt x="74" y="131"/>
                  </a:lnTo>
                  <a:lnTo>
                    <a:pt x="76" y="134"/>
                  </a:lnTo>
                  <a:lnTo>
                    <a:pt x="76" y="136"/>
                  </a:lnTo>
                  <a:lnTo>
                    <a:pt x="75" y="141"/>
                  </a:lnTo>
                  <a:lnTo>
                    <a:pt x="71" y="149"/>
                  </a:lnTo>
                  <a:lnTo>
                    <a:pt x="73" y="153"/>
                  </a:lnTo>
                  <a:lnTo>
                    <a:pt x="76" y="156"/>
                  </a:lnTo>
                  <a:lnTo>
                    <a:pt x="79" y="163"/>
                  </a:lnTo>
                  <a:lnTo>
                    <a:pt x="79" y="165"/>
                  </a:lnTo>
                  <a:lnTo>
                    <a:pt x="80" y="169"/>
                  </a:lnTo>
                  <a:lnTo>
                    <a:pt x="85" y="173"/>
                  </a:lnTo>
                  <a:lnTo>
                    <a:pt x="87" y="175"/>
                  </a:lnTo>
                  <a:lnTo>
                    <a:pt x="86" y="179"/>
                  </a:lnTo>
                  <a:lnTo>
                    <a:pt x="86" y="184"/>
                  </a:lnTo>
                  <a:lnTo>
                    <a:pt x="83" y="183"/>
                  </a:lnTo>
                  <a:lnTo>
                    <a:pt x="81" y="182"/>
                  </a:lnTo>
                  <a:lnTo>
                    <a:pt x="78" y="180"/>
                  </a:lnTo>
                  <a:lnTo>
                    <a:pt x="75" y="178"/>
                  </a:lnTo>
                  <a:lnTo>
                    <a:pt x="72" y="178"/>
                  </a:lnTo>
                  <a:lnTo>
                    <a:pt x="68" y="179"/>
                  </a:lnTo>
                  <a:lnTo>
                    <a:pt x="64" y="177"/>
                  </a:lnTo>
                  <a:lnTo>
                    <a:pt x="60" y="174"/>
                  </a:lnTo>
                  <a:lnTo>
                    <a:pt x="58" y="170"/>
                  </a:lnTo>
                  <a:lnTo>
                    <a:pt x="55" y="169"/>
                  </a:lnTo>
                  <a:lnTo>
                    <a:pt x="51" y="171"/>
                  </a:lnTo>
                  <a:lnTo>
                    <a:pt x="48" y="172"/>
                  </a:lnTo>
                  <a:lnTo>
                    <a:pt x="44" y="172"/>
                  </a:lnTo>
                  <a:lnTo>
                    <a:pt x="42" y="170"/>
                  </a:lnTo>
                  <a:lnTo>
                    <a:pt x="40" y="172"/>
                  </a:lnTo>
                  <a:lnTo>
                    <a:pt x="38" y="174"/>
                  </a:lnTo>
                  <a:lnTo>
                    <a:pt x="36" y="179"/>
                  </a:lnTo>
                  <a:lnTo>
                    <a:pt x="32" y="184"/>
                  </a:lnTo>
                  <a:lnTo>
                    <a:pt x="34" y="187"/>
                  </a:lnTo>
                  <a:lnTo>
                    <a:pt x="39" y="193"/>
                  </a:lnTo>
                  <a:lnTo>
                    <a:pt x="42" y="196"/>
                  </a:lnTo>
                  <a:lnTo>
                    <a:pt x="45" y="198"/>
                  </a:lnTo>
                  <a:lnTo>
                    <a:pt x="50" y="200"/>
                  </a:lnTo>
                  <a:lnTo>
                    <a:pt x="54" y="204"/>
                  </a:lnTo>
                  <a:lnTo>
                    <a:pt x="53" y="206"/>
                  </a:lnTo>
                  <a:lnTo>
                    <a:pt x="51" y="211"/>
                  </a:lnTo>
                  <a:lnTo>
                    <a:pt x="49" y="221"/>
                  </a:lnTo>
                  <a:lnTo>
                    <a:pt x="47" y="222"/>
                  </a:lnTo>
                  <a:lnTo>
                    <a:pt x="46" y="224"/>
                  </a:lnTo>
                  <a:lnTo>
                    <a:pt x="43" y="222"/>
                  </a:lnTo>
                  <a:lnTo>
                    <a:pt x="39" y="218"/>
                  </a:lnTo>
                  <a:lnTo>
                    <a:pt x="36" y="214"/>
                  </a:lnTo>
                  <a:lnTo>
                    <a:pt x="33" y="211"/>
                  </a:lnTo>
                  <a:lnTo>
                    <a:pt x="31" y="209"/>
                  </a:lnTo>
                  <a:lnTo>
                    <a:pt x="32" y="213"/>
                  </a:lnTo>
                  <a:lnTo>
                    <a:pt x="34" y="219"/>
                  </a:lnTo>
                  <a:lnTo>
                    <a:pt x="36" y="225"/>
                  </a:lnTo>
                  <a:lnTo>
                    <a:pt x="34" y="229"/>
                  </a:lnTo>
                  <a:lnTo>
                    <a:pt x="30" y="229"/>
                  </a:lnTo>
                  <a:lnTo>
                    <a:pt x="26" y="229"/>
                  </a:lnTo>
                  <a:lnTo>
                    <a:pt x="22" y="231"/>
                  </a:lnTo>
                  <a:lnTo>
                    <a:pt x="19" y="230"/>
                  </a:lnTo>
                  <a:lnTo>
                    <a:pt x="17" y="231"/>
                  </a:lnTo>
                  <a:lnTo>
                    <a:pt x="17" y="233"/>
                  </a:lnTo>
                  <a:lnTo>
                    <a:pt x="11" y="233"/>
                  </a:lnTo>
                  <a:lnTo>
                    <a:pt x="7" y="233"/>
                  </a:lnTo>
                  <a:lnTo>
                    <a:pt x="4" y="234"/>
                  </a:lnTo>
                  <a:lnTo>
                    <a:pt x="0" y="234"/>
                  </a:lnTo>
                  <a:lnTo>
                    <a:pt x="2" y="236"/>
                  </a:lnTo>
                  <a:lnTo>
                    <a:pt x="4" y="239"/>
                  </a:lnTo>
                  <a:lnTo>
                    <a:pt x="6" y="244"/>
                  </a:lnTo>
                  <a:lnTo>
                    <a:pt x="6" y="246"/>
                  </a:lnTo>
                  <a:lnTo>
                    <a:pt x="4" y="250"/>
                  </a:lnTo>
                  <a:lnTo>
                    <a:pt x="1" y="253"/>
                  </a:lnTo>
                  <a:lnTo>
                    <a:pt x="6" y="253"/>
                  </a:lnTo>
                  <a:lnTo>
                    <a:pt x="10" y="252"/>
                  </a:lnTo>
                  <a:lnTo>
                    <a:pt x="12" y="252"/>
                  </a:lnTo>
                  <a:lnTo>
                    <a:pt x="17" y="253"/>
                  </a:lnTo>
                  <a:lnTo>
                    <a:pt x="21" y="256"/>
                  </a:lnTo>
                  <a:lnTo>
                    <a:pt x="25" y="260"/>
                  </a:lnTo>
                  <a:lnTo>
                    <a:pt x="26" y="265"/>
                  </a:lnTo>
                  <a:lnTo>
                    <a:pt x="27" y="267"/>
                  </a:lnTo>
                  <a:lnTo>
                    <a:pt x="31" y="268"/>
                  </a:lnTo>
                  <a:lnTo>
                    <a:pt x="37" y="272"/>
                  </a:lnTo>
                  <a:lnTo>
                    <a:pt x="39" y="274"/>
                  </a:lnTo>
                  <a:lnTo>
                    <a:pt x="45" y="278"/>
                  </a:lnTo>
                  <a:lnTo>
                    <a:pt x="50" y="282"/>
                  </a:lnTo>
                  <a:lnTo>
                    <a:pt x="56" y="287"/>
                  </a:lnTo>
                  <a:lnTo>
                    <a:pt x="64" y="293"/>
                  </a:lnTo>
                  <a:lnTo>
                    <a:pt x="71" y="296"/>
                  </a:lnTo>
                  <a:lnTo>
                    <a:pt x="79" y="299"/>
                  </a:lnTo>
                  <a:lnTo>
                    <a:pt x="85" y="301"/>
                  </a:lnTo>
                  <a:lnTo>
                    <a:pt x="89" y="303"/>
                  </a:lnTo>
                  <a:lnTo>
                    <a:pt x="90" y="305"/>
                  </a:lnTo>
                  <a:lnTo>
                    <a:pt x="91" y="305"/>
                  </a:lnTo>
                  <a:lnTo>
                    <a:pt x="92" y="305"/>
                  </a:lnTo>
                  <a:lnTo>
                    <a:pt x="95" y="305"/>
                  </a:lnTo>
                  <a:lnTo>
                    <a:pt x="99" y="305"/>
                  </a:lnTo>
                  <a:lnTo>
                    <a:pt x="102" y="310"/>
                  </a:lnTo>
                  <a:lnTo>
                    <a:pt x="105" y="315"/>
                  </a:lnTo>
                  <a:lnTo>
                    <a:pt x="108" y="317"/>
                  </a:lnTo>
                  <a:lnTo>
                    <a:pt x="110" y="317"/>
                  </a:lnTo>
                  <a:lnTo>
                    <a:pt x="112" y="317"/>
                  </a:lnTo>
                  <a:lnTo>
                    <a:pt x="116" y="317"/>
                  </a:lnTo>
                  <a:lnTo>
                    <a:pt x="121" y="318"/>
                  </a:lnTo>
                  <a:lnTo>
                    <a:pt x="124" y="320"/>
                  </a:lnTo>
                  <a:lnTo>
                    <a:pt x="129" y="323"/>
                  </a:lnTo>
                  <a:lnTo>
                    <a:pt x="134" y="326"/>
                  </a:lnTo>
                  <a:lnTo>
                    <a:pt x="140" y="331"/>
                  </a:lnTo>
                  <a:lnTo>
                    <a:pt x="142" y="335"/>
                  </a:lnTo>
                  <a:lnTo>
                    <a:pt x="143" y="337"/>
                  </a:lnTo>
                  <a:lnTo>
                    <a:pt x="145" y="340"/>
                  </a:lnTo>
                  <a:lnTo>
                    <a:pt x="147" y="344"/>
                  </a:lnTo>
                  <a:lnTo>
                    <a:pt x="149" y="346"/>
                  </a:lnTo>
                  <a:lnTo>
                    <a:pt x="151" y="351"/>
                  </a:lnTo>
                  <a:lnTo>
                    <a:pt x="154" y="356"/>
                  </a:lnTo>
                  <a:lnTo>
                    <a:pt x="158" y="362"/>
                  </a:lnTo>
                  <a:lnTo>
                    <a:pt x="160" y="365"/>
                  </a:lnTo>
                  <a:lnTo>
                    <a:pt x="162" y="368"/>
                  </a:lnTo>
                  <a:lnTo>
                    <a:pt x="166" y="374"/>
                  </a:lnTo>
                  <a:lnTo>
                    <a:pt x="170" y="381"/>
                  </a:lnTo>
                  <a:lnTo>
                    <a:pt x="175" y="390"/>
                  </a:lnTo>
                  <a:lnTo>
                    <a:pt x="181" y="399"/>
                  </a:lnTo>
                  <a:lnTo>
                    <a:pt x="187" y="408"/>
                  </a:lnTo>
                  <a:lnTo>
                    <a:pt x="191" y="416"/>
                  </a:lnTo>
                  <a:lnTo>
                    <a:pt x="200" y="428"/>
                  </a:lnTo>
                  <a:lnTo>
                    <a:pt x="201" y="429"/>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604" name="Google Shape;1604;p59" descr="{&quot;Key&quot;:&quot;nyandarusa&quot;,&quot;Name&quot;:&quot;Nyandarusa&quot;,&quot;Value&quot;:35.0,&quot;Formula&quot;:&quot;35&quot;,&quot;Text&quot;:&quot;35&quot;,&quot;OfficeApplication&quot;:1,&quot;HasValue&quot;:true}"/>
            <p:cNvSpPr/>
            <p:nvPr/>
          </p:nvSpPr>
          <p:spPr>
            <a:xfrm>
              <a:off x="2266823" y="3515491"/>
              <a:ext cx="288898" cy="563699"/>
            </a:xfrm>
            <a:custGeom>
              <a:avLst/>
              <a:gdLst/>
              <a:ahLst/>
              <a:cxnLst/>
              <a:rect l="l" t="t" r="r" b="b"/>
              <a:pathLst>
                <a:path w="483" h="940" extrusionOk="0">
                  <a:moveTo>
                    <a:pt x="322" y="940"/>
                  </a:moveTo>
                  <a:lnTo>
                    <a:pt x="334" y="934"/>
                  </a:lnTo>
                  <a:lnTo>
                    <a:pt x="335" y="932"/>
                  </a:lnTo>
                  <a:lnTo>
                    <a:pt x="331" y="931"/>
                  </a:lnTo>
                  <a:lnTo>
                    <a:pt x="329" y="928"/>
                  </a:lnTo>
                  <a:lnTo>
                    <a:pt x="331" y="925"/>
                  </a:lnTo>
                  <a:lnTo>
                    <a:pt x="338" y="921"/>
                  </a:lnTo>
                  <a:lnTo>
                    <a:pt x="349" y="914"/>
                  </a:lnTo>
                  <a:lnTo>
                    <a:pt x="350" y="913"/>
                  </a:lnTo>
                  <a:lnTo>
                    <a:pt x="352" y="911"/>
                  </a:lnTo>
                  <a:lnTo>
                    <a:pt x="358" y="899"/>
                  </a:lnTo>
                  <a:lnTo>
                    <a:pt x="361" y="890"/>
                  </a:lnTo>
                  <a:lnTo>
                    <a:pt x="363" y="892"/>
                  </a:lnTo>
                  <a:lnTo>
                    <a:pt x="364" y="893"/>
                  </a:lnTo>
                  <a:lnTo>
                    <a:pt x="365" y="890"/>
                  </a:lnTo>
                  <a:lnTo>
                    <a:pt x="357" y="877"/>
                  </a:lnTo>
                  <a:lnTo>
                    <a:pt x="357" y="871"/>
                  </a:lnTo>
                  <a:lnTo>
                    <a:pt x="354" y="858"/>
                  </a:lnTo>
                  <a:lnTo>
                    <a:pt x="378" y="859"/>
                  </a:lnTo>
                  <a:lnTo>
                    <a:pt x="381" y="859"/>
                  </a:lnTo>
                  <a:lnTo>
                    <a:pt x="382" y="856"/>
                  </a:lnTo>
                  <a:lnTo>
                    <a:pt x="384" y="853"/>
                  </a:lnTo>
                  <a:lnTo>
                    <a:pt x="389" y="853"/>
                  </a:lnTo>
                  <a:lnTo>
                    <a:pt x="391" y="851"/>
                  </a:lnTo>
                  <a:lnTo>
                    <a:pt x="414" y="826"/>
                  </a:lnTo>
                  <a:lnTo>
                    <a:pt x="428" y="811"/>
                  </a:lnTo>
                  <a:lnTo>
                    <a:pt x="418" y="808"/>
                  </a:lnTo>
                  <a:lnTo>
                    <a:pt x="414" y="807"/>
                  </a:lnTo>
                  <a:lnTo>
                    <a:pt x="410" y="808"/>
                  </a:lnTo>
                  <a:lnTo>
                    <a:pt x="405" y="808"/>
                  </a:lnTo>
                  <a:lnTo>
                    <a:pt x="404" y="806"/>
                  </a:lnTo>
                  <a:lnTo>
                    <a:pt x="405" y="805"/>
                  </a:lnTo>
                  <a:lnTo>
                    <a:pt x="406" y="804"/>
                  </a:lnTo>
                  <a:lnTo>
                    <a:pt x="408" y="801"/>
                  </a:lnTo>
                  <a:lnTo>
                    <a:pt x="410" y="800"/>
                  </a:lnTo>
                  <a:lnTo>
                    <a:pt x="411" y="800"/>
                  </a:lnTo>
                  <a:lnTo>
                    <a:pt x="413" y="800"/>
                  </a:lnTo>
                  <a:lnTo>
                    <a:pt x="418" y="801"/>
                  </a:lnTo>
                  <a:lnTo>
                    <a:pt x="420" y="798"/>
                  </a:lnTo>
                  <a:lnTo>
                    <a:pt x="422" y="796"/>
                  </a:lnTo>
                  <a:lnTo>
                    <a:pt x="423" y="796"/>
                  </a:lnTo>
                  <a:lnTo>
                    <a:pt x="426" y="794"/>
                  </a:lnTo>
                  <a:lnTo>
                    <a:pt x="427" y="793"/>
                  </a:lnTo>
                  <a:lnTo>
                    <a:pt x="431" y="793"/>
                  </a:lnTo>
                  <a:lnTo>
                    <a:pt x="433" y="794"/>
                  </a:lnTo>
                  <a:lnTo>
                    <a:pt x="436" y="795"/>
                  </a:lnTo>
                  <a:lnTo>
                    <a:pt x="440" y="797"/>
                  </a:lnTo>
                  <a:lnTo>
                    <a:pt x="442" y="798"/>
                  </a:lnTo>
                  <a:lnTo>
                    <a:pt x="442" y="799"/>
                  </a:lnTo>
                  <a:lnTo>
                    <a:pt x="443" y="800"/>
                  </a:lnTo>
                  <a:lnTo>
                    <a:pt x="447" y="802"/>
                  </a:lnTo>
                  <a:lnTo>
                    <a:pt x="448" y="804"/>
                  </a:lnTo>
                  <a:lnTo>
                    <a:pt x="451" y="808"/>
                  </a:lnTo>
                  <a:lnTo>
                    <a:pt x="454" y="813"/>
                  </a:lnTo>
                  <a:lnTo>
                    <a:pt x="455" y="813"/>
                  </a:lnTo>
                  <a:lnTo>
                    <a:pt x="458" y="814"/>
                  </a:lnTo>
                  <a:lnTo>
                    <a:pt x="458" y="814"/>
                  </a:lnTo>
                  <a:lnTo>
                    <a:pt x="460" y="817"/>
                  </a:lnTo>
                  <a:lnTo>
                    <a:pt x="461" y="821"/>
                  </a:lnTo>
                  <a:lnTo>
                    <a:pt x="462" y="823"/>
                  </a:lnTo>
                  <a:lnTo>
                    <a:pt x="462" y="824"/>
                  </a:lnTo>
                  <a:lnTo>
                    <a:pt x="464" y="827"/>
                  </a:lnTo>
                  <a:lnTo>
                    <a:pt x="469" y="831"/>
                  </a:lnTo>
                  <a:lnTo>
                    <a:pt x="471" y="833"/>
                  </a:lnTo>
                  <a:lnTo>
                    <a:pt x="472" y="834"/>
                  </a:lnTo>
                  <a:lnTo>
                    <a:pt x="472" y="835"/>
                  </a:lnTo>
                  <a:lnTo>
                    <a:pt x="473" y="836"/>
                  </a:lnTo>
                  <a:lnTo>
                    <a:pt x="473" y="836"/>
                  </a:lnTo>
                  <a:lnTo>
                    <a:pt x="474" y="836"/>
                  </a:lnTo>
                  <a:lnTo>
                    <a:pt x="475" y="834"/>
                  </a:lnTo>
                  <a:lnTo>
                    <a:pt x="475" y="831"/>
                  </a:lnTo>
                  <a:lnTo>
                    <a:pt x="475" y="826"/>
                  </a:lnTo>
                  <a:lnTo>
                    <a:pt x="476" y="823"/>
                  </a:lnTo>
                  <a:lnTo>
                    <a:pt x="475" y="820"/>
                  </a:lnTo>
                  <a:lnTo>
                    <a:pt x="473" y="817"/>
                  </a:lnTo>
                  <a:lnTo>
                    <a:pt x="472" y="816"/>
                  </a:lnTo>
                  <a:lnTo>
                    <a:pt x="474" y="817"/>
                  </a:lnTo>
                  <a:lnTo>
                    <a:pt x="475" y="815"/>
                  </a:lnTo>
                  <a:lnTo>
                    <a:pt x="475" y="814"/>
                  </a:lnTo>
                  <a:lnTo>
                    <a:pt x="476" y="814"/>
                  </a:lnTo>
                  <a:lnTo>
                    <a:pt x="478" y="813"/>
                  </a:lnTo>
                  <a:lnTo>
                    <a:pt x="478" y="813"/>
                  </a:lnTo>
                  <a:lnTo>
                    <a:pt x="479" y="813"/>
                  </a:lnTo>
                  <a:lnTo>
                    <a:pt x="482" y="812"/>
                  </a:lnTo>
                  <a:lnTo>
                    <a:pt x="483" y="812"/>
                  </a:lnTo>
                  <a:lnTo>
                    <a:pt x="479" y="806"/>
                  </a:lnTo>
                  <a:lnTo>
                    <a:pt x="476" y="803"/>
                  </a:lnTo>
                  <a:lnTo>
                    <a:pt x="472" y="795"/>
                  </a:lnTo>
                  <a:lnTo>
                    <a:pt x="470" y="790"/>
                  </a:lnTo>
                  <a:lnTo>
                    <a:pt x="466" y="783"/>
                  </a:lnTo>
                  <a:lnTo>
                    <a:pt x="468" y="779"/>
                  </a:lnTo>
                  <a:lnTo>
                    <a:pt x="467" y="772"/>
                  </a:lnTo>
                  <a:lnTo>
                    <a:pt x="465" y="763"/>
                  </a:lnTo>
                  <a:lnTo>
                    <a:pt x="464" y="753"/>
                  </a:lnTo>
                  <a:lnTo>
                    <a:pt x="462" y="745"/>
                  </a:lnTo>
                  <a:lnTo>
                    <a:pt x="459" y="738"/>
                  </a:lnTo>
                  <a:lnTo>
                    <a:pt x="459" y="733"/>
                  </a:lnTo>
                  <a:lnTo>
                    <a:pt x="459" y="733"/>
                  </a:lnTo>
                  <a:lnTo>
                    <a:pt x="460" y="729"/>
                  </a:lnTo>
                  <a:lnTo>
                    <a:pt x="460" y="728"/>
                  </a:lnTo>
                  <a:lnTo>
                    <a:pt x="460" y="725"/>
                  </a:lnTo>
                  <a:lnTo>
                    <a:pt x="461" y="722"/>
                  </a:lnTo>
                  <a:lnTo>
                    <a:pt x="460" y="722"/>
                  </a:lnTo>
                  <a:lnTo>
                    <a:pt x="461" y="717"/>
                  </a:lnTo>
                  <a:lnTo>
                    <a:pt x="462" y="715"/>
                  </a:lnTo>
                  <a:lnTo>
                    <a:pt x="462" y="714"/>
                  </a:lnTo>
                  <a:lnTo>
                    <a:pt x="462" y="712"/>
                  </a:lnTo>
                  <a:lnTo>
                    <a:pt x="462" y="709"/>
                  </a:lnTo>
                  <a:lnTo>
                    <a:pt x="461" y="709"/>
                  </a:lnTo>
                  <a:lnTo>
                    <a:pt x="460" y="706"/>
                  </a:lnTo>
                  <a:lnTo>
                    <a:pt x="460" y="704"/>
                  </a:lnTo>
                  <a:lnTo>
                    <a:pt x="459" y="701"/>
                  </a:lnTo>
                  <a:lnTo>
                    <a:pt x="459" y="699"/>
                  </a:lnTo>
                  <a:lnTo>
                    <a:pt x="458" y="694"/>
                  </a:lnTo>
                  <a:lnTo>
                    <a:pt x="458" y="691"/>
                  </a:lnTo>
                  <a:lnTo>
                    <a:pt x="458" y="686"/>
                  </a:lnTo>
                  <a:lnTo>
                    <a:pt x="459" y="684"/>
                  </a:lnTo>
                  <a:lnTo>
                    <a:pt x="459" y="682"/>
                  </a:lnTo>
                  <a:lnTo>
                    <a:pt x="460" y="679"/>
                  </a:lnTo>
                  <a:lnTo>
                    <a:pt x="460" y="678"/>
                  </a:lnTo>
                  <a:lnTo>
                    <a:pt x="459" y="676"/>
                  </a:lnTo>
                  <a:lnTo>
                    <a:pt x="459" y="673"/>
                  </a:lnTo>
                  <a:lnTo>
                    <a:pt x="459" y="672"/>
                  </a:lnTo>
                  <a:lnTo>
                    <a:pt x="459" y="671"/>
                  </a:lnTo>
                  <a:lnTo>
                    <a:pt x="456" y="670"/>
                  </a:lnTo>
                  <a:lnTo>
                    <a:pt x="447" y="657"/>
                  </a:lnTo>
                  <a:lnTo>
                    <a:pt x="444" y="658"/>
                  </a:lnTo>
                  <a:lnTo>
                    <a:pt x="442" y="654"/>
                  </a:lnTo>
                  <a:lnTo>
                    <a:pt x="440" y="651"/>
                  </a:lnTo>
                  <a:lnTo>
                    <a:pt x="440" y="651"/>
                  </a:lnTo>
                  <a:lnTo>
                    <a:pt x="442" y="650"/>
                  </a:lnTo>
                  <a:lnTo>
                    <a:pt x="440" y="647"/>
                  </a:lnTo>
                  <a:lnTo>
                    <a:pt x="438" y="644"/>
                  </a:lnTo>
                  <a:lnTo>
                    <a:pt x="436" y="641"/>
                  </a:lnTo>
                  <a:lnTo>
                    <a:pt x="436" y="640"/>
                  </a:lnTo>
                  <a:lnTo>
                    <a:pt x="435" y="637"/>
                  </a:lnTo>
                  <a:lnTo>
                    <a:pt x="435" y="634"/>
                  </a:lnTo>
                  <a:lnTo>
                    <a:pt x="435" y="632"/>
                  </a:lnTo>
                  <a:lnTo>
                    <a:pt x="433" y="630"/>
                  </a:lnTo>
                  <a:lnTo>
                    <a:pt x="431" y="628"/>
                  </a:lnTo>
                  <a:lnTo>
                    <a:pt x="428" y="626"/>
                  </a:lnTo>
                  <a:lnTo>
                    <a:pt x="427" y="622"/>
                  </a:lnTo>
                  <a:lnTo>
                    <a:pt x="427" y="621"/>
                  </a:lnTo>
                  <a:lnTo>
                    <a:pt x="426" y="615"/>
                  </a:lnTo>
                  <a:lnTo>
                    <a:pt x="426" y="612"/>
                  </a:lnTo>
                  <a:lnTo>
                    <a:pt x="426" y="609"/>
                  </a:lnTo>
                  <a:lnTo>
                    <a:pt x="427" y="604"/>
                  </a:lnTo>
                  <a:lnTo>
                    <a:pt x="426" y="601"/>
                  </a:lnTo>
                  <a:lnTo>
                    <a:pt x="425" y="596"/>
                  </a:lnTo>
                  <a:lnTo>
                    <a:pt x="424" y="594"/>
                  </a:lnTo>
                  <a:lnTo>
                    <a:pt x="423" y="592"/>
                  </a:lnTo>
                  <a:lnTo>
                    <a:pt x="422" y="590"/>
                  </a:lnTo>
                  <a:lnTo>
                    <a:pt x="421" y="587"/>
                  </a:lnTo>
                  <a:lnTo>
                    <a:pt x="421" y="584"/>
                  </a:lnTo>
                  <a:lnTo>
                    <a:pt x="420" y="581"/>
                  </a:lnTo>
                  <a:lnTo>
                    <a:pt x="419" y="579"/>
                  </a:lnTo>
                  <a:lnTo>
                    <a:pt x="417" y="575"/>
                  </a:lnTo>
                  <a:lnTo>
                    <a:pt x="417" y="572"/>
                  </a:lnTo>
                  <a:lnTo>
                    <a:pt x="416" y="570"/>
                  </a:lnTo>
                  <a:lnTo>
                    <a:pt x="415" y="565"/>
                  </a:lnTo>
                  <a:lnTo>
                    <a:pt x="419" y="561"/>
                  </a:lnTo>
                  <a:lnTo>
                    <a:pt x="418" y="558"/>
                  </a:lnTo>
                  <a:lnTo>
                    <a:pt x="416" y="555"/>
                  </a:lnTo>
                  <a:lnTo>
                    <a:pt x="416" y="553"/>
                  </a:lnTo>
                  <a:lnTo>
                    <a:pt x="416" y="551"/>
                  </a:lnTo>
                  <a:lnTo>
                    <a:pt x="417" y="547"/>
                  </a:lnTo>
                  <a:lnTo>
                    <a:pt x="418" y="544"/>
                  </a:lnTo>
                  <a:lnTo>
                    <a:pt x="421" y="541"/>
                  </a:lnTo>
                  <a:lnTo>
                    <a:pt x="421" y="540"/>
                  </a:lnTo>
                  <a:lnTo>
                    <a:pt x="421" y="535"/>
                  </a:lnTo>
                  <a:lnTo>
                    <a:pt x="420" y="530"/>
                  </a:lnTo>
                  <a:lnTo>
                    <a:pt x="416" y="524"/>
                  </a:lnTo>
                  <a:lnTo>
                    <a:pt x="412" y="522"/>
                  </a:lnTo>
                  <a:lnTo>
                    <a:pt x="409" y="522"/>
                  </a:lnTo>
                  <a:lnTo>
                    <a:pt x="408" y="519"/>
                  </a:lnTo>
                  <a:lnTo>
                    <a:pt x="407" y="511"/>
                  </a:lnTo>
                  <a:lnTo>
                    <a:pt x="407" y="504"/>
                  </a:lnTo>
                  <a:lnTo>
                    <a:pt x="405" y="500"/>
                  </a:lnTo>
                  <a:lnTo>
                    <a:pt x="405" y="500"/>
                  </a:lnTo>
                  <a:lnTo>
                    <a:pt x="406" y="498"/>
                  </a:lnTo>
                  <a:lnTo>
                    <a:pt x="405" y="494"/>
                  </a:lnTo>
                  <a:lnTo>
                    <a:pt x="403" y="491"/>
                  </a:lnTo>
                  <a:lnTo>
                    <a:pt x="401" y="489"/>
                  </a:lnTo>
                  <a:lnTo>
                    <a:pt x="400" y="486"/>
                  </a:lnTo>
                  <a:lnTo>
                    <a:pt x="396" y="482"/>
                  </a:lnTo>
                  <a:lnTo>
                    <a:pt x="392" y="479"/>
                  </a:lnTo>
                  <a:lnTo>
                    <a:pt x="389" y="475"/>
                  </a:lnTo>
                  <a:lnTo>
                    <a:pt x="382" y="470"/>
                  </a:lnTo>
                  <a:lnTo>
                    <a:pt x="383" y="467"/>
                  </a:lnTo>
                  <a:lnTo>
                    <a:pt x="384" y="464"/>
                  </a:lnTo>
                  <a:lnTo>
                    <a:pt x="386" y="462"/>
                  </a:lnTo>
                  <a:lnTo>
                    <a:pt x="388" y="460"/>
                  </a:lnTo>
                  <a:lnTo>
                    <a:pt x="388" y="459"/>
                  </a:lnTo>
                  <a:lnTo>
                    <a:pt x="388" y="458"/>
                  </a:lnTo>
                  <a:lnTo>
                    <a:pt x="387" y="457"/>
                  </a:lnTo>
                  <a:lnTo>
                    <a:pt x="384" y="454"/>
                  </a:lnTo>
                  <a:lnTo>
                    <a:pt x="381" y="453"/>
                  </a:lnTo>
                  <a:lnTo>
                    <a:pt x="379" y="452"/>
                  </a:lnTo>
                  <a:lnTo>
                    <a:pt x="380" y="451"/>
                  </a:lnTo>
                  <a:lnTo>
                    <a:pt x="378" y="450"/>
                  </a:lnTo>
                  <a:lnTo>
                    <a:pt x="377" y="448"/>
                  </a:lnTo>
                  <a:lnTo>
                    <a:pt x="374" y="447"/>
                  </a:lnTo>
                  <a:lnTo>
                    <a:pt x="372" y="446"/>
                  </a:lnTo>
                  <a:lnTo>
                    <a:pt x="370" y="445"/>
                  </a:lnTo>
                  <a:lnTo>
                    <a:pt x="367" y="444"/>
                  </a:lnTo>
                  <a:lnTo>
                    <a:pt x="365" y="441"/>
                  </a:lnTo>
                  <a:lnTo>
                    <a:pt x="365" y="440"/>
                  </a:lnTo>
                  <a:lnTo>
                    <a:pt x="367" y="437"/>
                  </a:lnTo>
                  <a:lnTo>
                    <a:pt x="371" y="433"/>
                  </a:lnTo>
                  <a:lnTo>
                    <a:pt x="374" y="431"/>
                  </a:lnTo>
                  <a:lnTo>
                    <a:pt x="375" y="428"/>
                  </a:lnTo>
                  <a:lnTo>
                    <a:pt x="376" y="428"/>
                  </a:lnTo>
                  <a:lnTo>
                    <a:pt x="375" y="425"/>
                  </a:lnTo>
                  <a:lnTo>
                    <a:pt x="373" y="421"/>
                  </a:lnTo>
                  <a:lnTo>
                    <a:pt x="372" y="419"/>
                  </a:lnTo>
                  <a:lnTo>
                    <a:pt x="371" y="416"/>
                  </a:lnTo>
                  <a:lnTo>
                    <a:pt x="370" y="412"/>
                  </a:lnTo>
                  <a:lnTo>
                    <a:pt x="370" y="410"/>
                  </a:lnTo>
                  <a:lnTo>
                    <a:pt x="370" y="410"/>
                  </a:lnTo>
                  <a:lnTo>
                    <a:pt x="371" y="407"/>
                  </a:lnTo>
                  <a:lnTo>
                    <a:pt x="371" y="405"/>
                  </a:lnTo>
                  <a:lnTo>
                    <a:pt x="371" y="401"/>
                  </a:lnTo>
                  <a:lnTo>
                    <a:pt x="373" y="398"/>
                  </a:lnTo>
                  <a:lnTo>
                    <a:pt x="374" y="394"/>
                  </a:lnTo>
                  <a:lnTo>
                    <a:pt x="374" y="392"/>
                  </a:lnTo>
                  <a:lnTo>
                    <a:pt x="374" y="391"/>
                  </a:lnTo>
                  <a:lnTo>
                    <a:pt x="375" y="388"/>
                  </a:lnTo>
                  <a:lnTo>
                    <a:pt x="381" y="375"/>
                  </a:lnTo>
                  <a:lnTo>
                    <a:pt x="384" y="370"/>
                  </a:lnTo>
                  <a:lnTo>
                    <a:pt x="384" y="370"/>
                  </a:lnTo>
                  <a:lnTo>
                    <a:pt x="389" y="361"/>
                  </a:lnTo>
                  <a:lnTo>
                    <a:pt x="390" y="362"/>
                  </a:lnTo>
                  <a:lnTo>
                    <a:pt x="399" y="346"/>
                  </a:lnTo>
                  <a:lnTo>
                    <a:pt x="408" y="329"/>
                  </a:lnTo>
                  <a:lnTo>
                    <a:pt x="440" y="271"/>
                  </a:lnTo>
                  <a:lnTo>
                    <a:pt x="438" y="264"/>
                  </a:lnTo>
                  <a:lnTo>
                    <a:pt x="437" y="262"/>
                  </a:lnTo>
                  <a:lnTo>
                    <a:pt x="439" y="262"/>
                  </a:lnTo>
                  <a:lnTo>
                    <a:pt x="415" y="245"/>
                  </a:lnTo>
                  <a:lnTo>
                    <a:pt x="419" y="244"/>
                  </a:lnTo>
                  <a:lnTo>
                    <a:pt x="418" y="243"/>
                  </a:lnTo>
                  <a:lnTo>
                    <a:pt x="415" y="244"/>
                  </a:lnTo>
                  <a:lnTo>
                    <a:pt x="413" y="241"/>
                  </a:lnTo>
                  <a:lnTo>
                    <a:pt x="395" y="202"/>
                  </a:lnTo>
                  <a:lnTo>
                    <a:pt x="393" y="202"/>
                  </a:lnTo>
                  <a:lnTo>
                    <a:pt x="387" y="201"/>
                  </a:lnTo>
                  <a:lnTo>
                    <a:pt x="380" y="201"/>
                  </a:lnTo>
                  <a:lnTo>
                    <a:pt x="373" y="201"/>
                  </a:lnTo>
                  <a:lnTo>
                    <a:pt x="366" y="199"/>
                  </a:lnTo>
                  <a:lnTo>
                    <a:pt x="361" y="198"/>
                  </a:lnTo>
                  <a:lnTo>
                    <a:pt x="353" y="198"/>
                  </a:lnTo>
                  <a:lnTo>
                    <a:pt x="352" y="198"/>
                  </a:lnTo>
                  <a:lnTo>
                    <a:pt x="347" y="199"/>
                  </a:lnTo>
                  <a:lnTo>
                    <a:pt x="341" y="200"/>
                  </a:lnTo>
                  <a:lnTo>
                    <a:pt x="338" y="199"/>
                  </a:lnTo>
                  <a:lnTo>
                    <a:pt x="335" y="196"/>
                  </a:lnTo>
                  <a:lnTo>
                    <a:pt x="334" y="194"/>
                  </a:lnTo>
                  <a:lnTo>
                    <a:pt x="333" y="194"/>
                  </a:lnTo>
                  <a:lnTo>
                    <a:pt x="330" y="190"/>
                  </a:lnTo>
                  <a:lnTo>
                    <a:pt x="328" y="185"/>
                  </a:lnTo>
                  <a:lnTo>
                    <a:pt x="327" y="184"/>
                  </a:lnTo>
                  <a:lnTo>
                    <a:pt x="327" y="184"/>
                  </a:lnTo>
                  <a:lnTo>
                    <a:pt x="323" y="183"/>
                  </a:lnTo>
                  <a:lnTo>
                    <a:pt x="324" y="181"/>
                  </a:lnTo>
                  <a:lnTo>
                    <a:pt x="326" y="177"/>
                  </a:lnTo>
                  <a:lnTo>
                    <a:pt x="326" y="173"/>
                  </a:lnTo>
                  <a:lnTo>
                    <a:pt x="324" y="171"/>
                  </a:lnTo>
                  <a:lnTo>
                    <a:pt x="321" y="169"/>
                  </a:lnTo>
                  <a:lnTo>
                    <a:pt x="319" y="165"/>
                  </a:lnTo>
                  <a:lnTo>
                    <a:pt x="320" y="161"/>
                  </a:lnTo>
                  <a:lnTo>
                    <a:pt x="321" y="159"/>
                  </a:lnTo>
                  <a:lnTo>
                    <a:pt x="322" y="158"/>
                  </a:lnTo>
                  <a:lnTo>
                    <a:pt x="321" y="154"/>
                  </a:lnTo>
                  <a:lnTo>
                    <a:pt x="324" y="152"/>
                  </a:lnTo>
                  <a:lnTo>
                    <a:pt x="326" y="151"/>
                  </a:lnTo>
                  <a:lnTo>
                    <a:pt x="327" y="149"/>
                  </a:lnTo>
                  <a:lnTo>
                    <a:pt x="328" y="143"/>
                  </a:lnTo>
                  <a:lnTo>
                    <a:pt x="330" y="142"/>
                  </a:lnTo>
                  <a:lnTo>
                    <a:pt x="333" y="140"/>
                  </a:lnTo>
                  <a:lnTo>
                    <a:pt x="340" y="135"/>
                  </a:lnTo>
                  <a:lnTo>
                    <a:pt x="340" y="133"/>
                  </a:lnTo>
                  <a:lnTo>
                    <a:pt x="341" y="131"/>
                  </a:lnTo>
                  <a:lnTo>
                    <a:pt x="345" y="128"/>
                  </a:lnTo>
                  <a:lnTo>
                    <a:pt x="346" y="126"/>
                  </a:lnTo>
                  <a:lnTo>
                    <a:pt x="347" y="124"/>
                  </a:lnTo>
                  <a:lnTo>
                    <a:pt x="350" y="122"/>
                  </a:lnTo>
                  <a:lnTo>
                    <a:pt x="352" y="122"/>
                  </a:lnTo>
                  <a:lnTo>
                    <a:pt x="357" y="119"/>
                  </a:lnTo>
                  <a:lnTo>
                    <a:pt x="358" y="118"/>
                  </a:lnTo>
                  <a:lnTo>
                    <a:pt x="358" y="118"/>
                  </a:lnTo>
                  <a:lnTo>
                    <a:pt x="365" y="118"/>
                  </a:lnTo>
                  <a:lnTo>
                    <a:pt x="371" y="118"/>
                  </a:lnTo>
                  <a:lnTo>
                    <a:pt x="379" y="118"/>
                  </a:lnTo>
                  <a:lnTo>
                    <a:pt x="387" y="117"/>
                  </a:lnTo>
                  <a:lnTo>
                    <a:pt x="394" y="115"/>
                  </a:lnTo>
                  <a:lnTo>
                    <a:pt x="404" y="114"/>
                  </a:lnTo>
                  <a:lnTo>
                    <a:pt x="398" y="98"/>
                  </a:lnTo>
                  <a:lnTo>
                    <a:pt x="397" y="97"/>
                  </a:lnTo>
                  <a:lnTo>
                    <a:pt x="391" y="91"/>
                  </a:lnTo>
                  <a:lnTo>
                    <a:pt x="390" y="90"/>
                  </a:lnTo>
                  <a:lnTo>
                    <a:pt x="385" y="90"/>
                  </a:lnTo>
                  <a:lnTo>
                    <a:pt x="381" y="92"/>
                  </a:lnTo>
                  <a:lnTo>
                    <a:pt x="372" y="96"/>
                  </a:lnTo>
                  <a:lnTo>
                    <a:pt x="369" y="98"/>
                  </a:lnTo>
                  <a:lnTo>
                    <a:pt x="366" y="93"/>
                  </a:lnTo>
                  <a:lnTo>
                    <a:pt x="363" y="88"/>
                  </a:lnTo>
                  <a:lnTo>
                    <a:pt x="360" y="87"/>
                  </a:lnTo>
                  <a:lnTo>
                    <a:pt x="358" y="80"/>
                  </a:lnTo>
                  <a:lnTo>
                    <a:pt x="357" y="62"/>
                  </a:lnTo>
                  <a:lnTo>
                    <a:pt x="352" y="52"/>
                  </a:lnTo>
                  <a:lnTo>
                    <a:pt x="350" y="47"/>
                  </a:lnTo>
                  <a:lnTo>
                    <a:pt x="344" y="39"/>
                  </a:lnTo>
                  <a:lnTo>
                    <a:pt x="342" y="41"/>
                  </a:lnTo>
                  <a:lnTo>
                    <a:pt x="339" y="40"/>
                  </a:lnTo>
                  <a:lnTo>
                    <a:pt x="337" y="38"/>
                  </a:lnTo>
                  <a:lnTo>
                    <a:pt x="325" y="41"/>
                  </a:lnTo>
                  <a:lnTo>
                    <a:pt x="299" y="51"/>
                  </a:lnTo>
                  <a:lnTo>
                    <a:pt x="292" y="56"/>
                  </a:lnTo>
                  <a:lnTo>
                    <a:pt x="285" y="30"/>
                  </a:lnTo>
                  <a:lnTo>
                    <a:pt x="282" y="34"/>
                  </a:lnTo>
                  <a:lnTo>
                    <a:pt x="280" y="27"/>
                  </a:lnTo>
                  <a:lnTo>
                    <a:pt x="278" y="21"/>
                  </a:lnTo>
                  <a:lnTo>
                    <a:pt x="273" y="17"/>
                  </a:lnTo>
                  <a:lnTo>
                    <a:pt x="271" y="14"/>
                  </a:lnTo>
                  <a:lnTo>
                    <a:pt x="272" y="12"/>
                  </a:lnTo>
                  <a:lnTo>
                    <a:pt x="268" y="7"/>
                  </a:lnTo>
                  <a:lnTo>
                    <a:pt x="265" y="9"/>
                  </a:lnTo>
                  <a:lnTo>
                    <a:pt x="258" y="0"/>
                  </a:lnTo>
                  <a:lnTo>
                    <a:pt x="224" y="16"/>
                  </a:lnTo>
                  <a:lnTo>
                    <a:pt x="220" y="17"/>
                  </a:lnTo>
                  <a:lnTo>
                    <a:pt x="221" y="20"/>
                  </a:lnTo>
                  <a:lnTo>
                    <a:pt x="203" y="27"/>
                  </a:lnTo>
                  <a:lnTo>
                    <a:pt x="196" y="36"/>
                  </a:lnTo>
                  <a:lnTo>
                    <a:pt x="183" y="51"/>
                  </a:lnTo>
                  <a:lnTo>
                    <a:pt x="190" y="56"/>
                  </a:lnTo>
                  <a:lnTo>
                    <a:pt x="193" y="58"/>
                  </a:lnTo>
                  <a:lnTo>
                    <a:pt x="205" y="63"/>
                  </a:lnTo>
                  <a:lnTo>
                    <a:pt x="200" y="67"/>
                  </a:lnTo>
                  <a:lnTo>
                    <a:pt x="187" y="67"/>
                  </a:lnTo>
                  <a:lnTo>
                    <a:pt x="186" y="67"/>
                  </a:lnTo>
                  <a:lnTo>
                    <a:pt x="180" y="65"/>
                  </a:lnTo>
                  <a:lnTo>
                    <a:pt x="179" y="71"/>
                  </a:lnTo>
                  <a:lnTo>
                    <a:pt x="176" y="71"/>
                  </a:lnTo>
                  <a:lnTo>
                    <a:pt x="172" y="71"/>
                  </a:lnTo>
                  <a:lnTo>
                    <a:pt x="170" y="71"/>
                  </a:lnTo>
                  <a:lnTo>
                    <a:pt x="168" y="76"/>
                  </a:lnTo>
                  <a:lnTo>
                    <a:pt x="161" y="78"/>
                  </a:lnTo>
                  <a:lnTo>
                    <a:pt x="151" y="81"/>
                  </a:lnTo>
                  <a:lnTo>
                    <a:pt x="141" y="86"/>
                  </a:lnTo>
                  <a:lnTo>
                    <a:pt x="139" y="86"/>
                  </a:lnTo>
                  <a:lnTo>
                    <a:pt x="135" y="87"/>
                  </a:lnTo>
                  <a:lnTo>
                    <a:pt x="132" y="85"/>
                  </a:lnTo>
                  <a:lnTo>
                    <a:pt x="131" y="80"/>
                  </a:lnTo>
                  <a:lnTo>
                    <a:pt x="121" y="79"/>
                  </a:lnTo>
                  <a:lnTo>
                    <a:pt x="121" y="79"/>
                  </a:lnTo>
                  <a:lnTo>
                    <a:pt x="117" y="80"/>
                  </a:lnTo>
                  <a:lnTo>
                    <a:pt x="114" y="82"/>
                  </a:lnTo>
                  <a:lnTo>
                    <a:pt x="111" y="85"/>
                  </a:lnTo>
                  <a:lnTo>
                    <a:pt x="103" y="86"/>
                  </a:lnTo>
                  <a:lnTo>
                    <a:pt x="96" y="87"/>
                  </a:lnTo>
                  <a:lnTo>
                    <a:pt x="87" y="90"/>
                  </a:lnTo>
                  <a:lnTo>
                    <a:pt x="86" y="92"/>
                  </a:lnTo>
                  <a:lnTo>
                    <a:pt x="86" y="94"/>
                  </a:lnTo>
                  <a:lnTo>
                    <a:pt x="83" y="92"/>
                  </a:lnTo>
                  <a:lnTo>
                    <a:pt x="83" y="92"/>
                  </a:lnTo>
                  <a:lnTo>
                    <a:pt x="81" y="90"/>
                  </a:lnTo>
                  <a:lnTo>
                    <a:pt x="74" y="93"/>
                  </a:lnTo>
                  <a:lnTo>
                    <a:pt x="70" y="94"/>
                  </a:lnTo>
                  <a:lnTo>
                    <a:pt x="68" y="96"/>
                  </a:lnTo>
                  <a:lnTo>
                    <a:pt x="64" y="100"/>
                  </a:lnTo>
                  <a:lnTo>
                    <a:pt x="61" y="105"/>
                  </a:lnTo>
                  <a:lnTo>
                    <a:pt x="59" y="112"/>
                  </a:lnTo>
                  <a:lnTo>
                    <a:pt x="57" y="118"/>
                  </a:lnTo>
                  <a:lnTo>
                    <a:pt x="54" y="120"/>
                  </a:lnTo>
                  <a:lnTo>
                    <a:pt x="53" y="121"/>
                  </a:lnTo>
                  <a:lnTo>
                    <a:pt x="53" y="123"/>
                  </a:lnTo>
                  <a:lnTo>
                    <a:pt x="52" y="126"/>
                  </a:lnTo>
                  <a:lnTo>
                    <a:pt x="50" y="131"/>
                  </a:lnTo>
                  <a:lnTo>
                    <a:pt x="51" y="134"/>
                  </a:lnTo>
                  <a:lnTo>
                    <a:pt x="50" y="139"/>
                  </a:lnTo>
                  <a:lnTo>
                    <a:pt x="51" y="139"/>
                  </a:lnTo>
                  <a:lnTo>
                    <a:pt x="50" y="144"/>
                  </a:lnTo>
                  <a:lnTo>
                    <a:pt x="48" y="149"/>
                  </a:lnTo>
                  <a:lnTo>
                    <a:pt x="46" y="152"/>
                  </a:lnTo>
                  <a:lnTo>
                    <a:pt x="44" y="158"/>
                  </a:lnTo>
                  <a:lnTo>
                    <a:pt x="44" y="158"/>
                  </a:lnTo>
                  <a:lnTo>
                    <a:pt x="46" y="163"/>
                  </a:lnTo>
                  <a:lnTo>
                    <a:pt x="48" y="165"/>
                  </a:lnTo>
                  <a:lnTo>
                    <a:pt x="48" y="167"/>
                  </a:lnTo>
                  <a:lnTo>
                    <a:pt x="48" y="172"/>
                  </a:lnTo>
                  <a:lnTo>
                    <a:pt x="49" y="176"/>
                  </a:lnTo>
                  <a:lnTo>
                    <a:pt x="48" y="182"/>
                  </a:lnTo>
                  <a:lnTo>
                    <a:pt x="46" y="188"/>
                  </a:lnTo>
                  <a:lnTo>
                    <a:pt x="45" y="195"/>
                  </a:lnTo>
                  <a:lnTo>
                    <a:pt x="44" y="202"/>
                  </a:lnTo>
                  <a:lnTo>
                    <a:pt x="43" y="206"/>
                  </a:lnTo>
                  <a:lnTo>
                    <a:pt x="42" y="210"/>
                  </a:lnTo>
                  <a:lnTo>
                    <a:pt x="27" y="206"/>
                  </a:lnTo>
                  <a:lnTo>
                    <a:pt x="26" y="204"/>
                  </a:lnTo>
                  <a:lnTo>
                    <a:pt x="25" y="203"/>
                  </a:lnTo>
                  <a:lnTo>
                    <a:pt x="23" y="201"/>
                  </a:lnTo>
                  <a:lnTo>
                    <a:pt x="19" y="209"/>
                  </a:lnTo>
                  <a:lnTo>
                    <a:pt x="17" y="211"/>
                  </a:lnTo>
                  <a:lnTo>
                    <a:pt x="13" y="211"/>
                  </a:lnTo>
                  <a:lnTo>
                    <a:pt x="10" y="211"/>
                  </a:lnTo>
                  <a:lnTo>
                    <a:pt x="2" y="222"/>
                  </a:lnTo>
                  <a:lnTo>
                    <a:pt x="0" y="224"/>
                  </a:lnTo>
                  <a:lnTo>
                    <a:pt x="0" y="227"/>
                  </a:lnTo>
                  <a:lnTo>
                    <a:pt x="5" y="253"/>
                  </a:lnTo>
                  <a:lnTo>
                    <a:pt x="6" y="261"/>
                  </a:lnTo>
                  <a:lnTo>
                    <a:pt x="7" y="266"/>
                  </a:lnTo>
                  <a:lnTo>
                    <a:pt x="10" y="267"/>
                  </a:lnTo>
                  <a:lnTo>
                    <a:pt x="11" y="273"/>
                  </a:lnTo>
                  <a:lnTo>
                    <a:pt x="11" y="279"/>
                  </a:lnTo>
                  <a:lnTo>
                    <a:pt x="11" y="279"/>
                  </a:lnTo>
                  <a:lnTo>
                    <a:pt x="20" y="291"/>
                  </a:lnTo>
                  <a:lnTo>
                    <a:pt x="26" y="301"/>
                  </a:lnTo>
                  <a:lnTo>
                    <a:pt x="23" y="302"/>
                  </a:lnTo>
                  <a:lnTo>
                    <a:pt x="24" y="303"/>
                  </a:lnTo>
                  <a:lnTo>
                    <a:pt x="25" y="304"/>
                  </a:lnTo>
                  <a:lnTo>
                    <a:pt x="26" y="306"/>
                  </a:lnTo>
                  <a:lnTo>
                    <a:pt x="27" y="307"/>
                  </a:lnTo>
                  <a:lnTo>
                    <a:pt x="30" y="312"/>
                  </a:lnTo>
                  <a:lnTo>
                    <a:pt x="33" y="317"/>
                  </a:lnTo>
                  <a:lnTo>
                    <a:pt x="34" y="321"/>
                  </a:lnTo>
                  <a:lnTo>
                    <a:pt x="35" y="324"/>
                  </a:lnTo>
                  <a:lnTo>
                    <a:pt x="36" y="326"/>
                  </a:lnTo>
                  <a:lnTo>
                    <a:pt x="37" y="330"/>
                  </a:lnTo>
                  <a:lnTo>
                    <a:pt x="37" y="330"/>
                  </a:lnTo>
                  <a:lnTo>
                    <a:pt x="39" y="334"/>
                  </a:lnTo>
                  <a:lnTo>
                    <a:pt x="39" y="335"/>
                  </a:lnTo>
                  <a:lnTo>
                    <a:pt x="32" y="340"/>
                  </a:lnTo>
                  <a:lnTo>
                    <a:pt x="27" y="341"/>
                  </a:lnTo>
                  <a:lnTo>
                    <a:pt x="26" y="341"/>
                  </a:lnTo>
                  <a:lnTo>
                    <a:pt x="28" y="343"/>
                  </a:lnTo>
                  <a:lnTo>
                    <a:pt x="28" y="343"/>
                  </a:lnTo>
                  <a:lnTo>
                    <a:pt x="29" y="344"/>
                  </a:lnTo>
                  <a:lnTo>
                    <a:pt x="30" y="345"/>
                  </a:lnTo>
                  <a:lnTo>
                    <a:pt x="30" y="346"/>
                  </a:lnTo>
                  <a:lnTo>
                    <a:pt x="31" y="347"/>
                  </a:lnTo>
                  <a:lnTo>
                    <a:pt x="31" y="347"/>
                  </a:lnTo>
                  <a:lnTo>
                    <a:pt x="26" y="350"/>
                  </a:lnTo>
                  <a:lnTo>
                    <a:pt x="20" y="351"/>
                  </a:lnTo>
                  <a:lnTo>
                    <a:pt x="13" y="354"/>
                  </a:lnTo>
                  <a:lnTo>
                    <a:pt x="12" y="361"/>
                  </a:lnTo>
                  <a:lnTo>
                    <a:pt x="14" y="374"/>
                  </a:lnTo>
                  <a:lnTo>
                    <a:pt x="16" y="389"/>
                  </a:lnTo>
                  <a:lnTo>
                    <a:pt x="16" y="389"/>
                  </a:lnTo>
                  <a:lnTo>
                    <a:pt x="17" y="394"/>
                  </a:lnTo>
                  <a:lnTo>
                    <a:pt x="19" y="408"/>
                  </a:lnTo>
                  <a:lnTo>
                    <a:pt x="20" y="412"/>
                  </a:lnTo>
                  <a:lnTo>
                    <a:pt x="20" y="413"/>
                  </a:lnTo>
                  <a:lnTo>
                    <a:pt x="22" y="417"/>
                  </a:lnTo>
                  <a:lnTo>
                    <a:pt x="24" y="424"/>
                  </a:lnTo>
                  <a:lnTo>
                    <a:pt x="29" y="426"/>
                  </a:lnTo>
                  <a:lnTo>
                    <a:pt x="35" y="420"/>
                  </a:lnTo>
                  <a:lnTo>
                    <a:pt x="41" y="420"/>
                  </a:lnTo>
                  <a:lnTo>
                    <a:pt x="41" y="420"/>
                  </a:lnTo>
                  <a:lnTo>
                    <a:pt x="49" y="421"/>
                  </a:lnTo>
                  <a:lnTo>
                    <a:pt x="54" y="418"/>
                  </a:lnTo>
                  <a:lnTo>
                    <a:pt x="59" y="422"/>
                  </a:lnTo>
                  <a:lnTo>
                    <a:pt x="59" y="423"/>
                  </a:lnTo>
                  <a:lnTo>
                    <a:pt x="61" y="430"/>
                  </a:lnTo>
                  <a:lnTo>
                    <a:pt x="70" y="458"/>
                  </a:lnTo>
                  <a:lnTo>
                    <a:pt x="70" y="462"/>
                  </a:lnTo>
                  <a:lnTo>
                    <a:pt x="77" y="454"/>
                  </a:lnTo>
                  <a:lnTo>
                    <a:pt x="83" y="449"/>
                  </a:lnTo>
                  <a:lnTo>
                    <a:pt x="90" y="447"/>
                  </a:lnTo>
                  <a:lnTo>
                    <a:pt x="97" y="446"/>
                  </a:lnTo>
                  <a:lnTo>
                    <a:pt x="101" y="449"/>
                  </a:lnTo>
                  <a:lnTo>
                    <a:pt x="101" y="451"/>
                  </a:lnTo>
                  <a:lnTo>
                    <a:pt x="101" y="453"/>
                  </a:lnTo>
                  <a:lnTo>
                    <a:pt x="106" y="453"/>
                  </a:lnTo>
                  <a:lnTo>
                    <a:pt x="110" y="454"/>
                  </a:lnTo>
                  <a:lnTo>
                    <a:pt x="114" y="455"/>
                  </a:lnTo>
                  <a:lnTo>
                    <a:pt x="118" y="456"/>
                  </a:lnTo>
                  <a:lnTo>
                    <a:pt x="120" y="456"/>
                  </a:lnTo>
                  <a:lnTo>
                    <a:pt x="124" y="454"/>
                  </a:lnTo>
                  <a:lnTo>
                    <a:pt x="129" y="453"/>
                  </a:lnTo>
                  <a:lnTo>
                    <a:pt x="134" y="452"/>
                  </a:lnTo>
                  <a:lnTo>
                    <a:pt x="139" y="451"/>
                  </a:lnTo>
                  <a:lnTo>
                    <a:pt x="141" y="450"/>
                  </a:lnTo>
                  <a:lnTo>
                    <a:pt x="144" y="448"/>
                  </a:lnTo>
                  <a:lnTo>
                    <a:pt x="147" y="452"/>
                  </a:lnTo>
                  <a:lnTo>
                    <a:pt x="147" y="456"/>
                  </a:lnTo>
                  <a:lnTo>
                    <a:pt x="148" y="458"/>
                  </a:lnTo>
                  <a:lnTo>
                    <a:pt x="150" y="462"/>
                  </a:lnTo>
                  <a:lnTo>
                    <a:pt x="150" y="462"/>
                  </a:lnTo>
                  <a:lnTo>
                    <a:pt x="150" y="462"/>
                  </a:lnTo>
                  <a:lnTo>
                    <a:pt x="151" y="462"/>
                  </a:lnTo>
                  <a:lnTo>
                    <a:pt x="158" y="470"/>
                  </a:lnTo>
                  <a:lnTo>
                    <a:pt x="162" y="474"/>
                  </a:lnTo>
                  <a:lnTo>
                    <a:pt x="163" y="477"/>
                  </a:lnTo>
                  <a:lnTo>
                    <a:pt x="166" y="484"/>
                  </a:lnTo>
                  <a:lnTo>
                    <a:pt x="167" y="489"/>
                  </a:lnTo>
                  <a:lnTo>
                    <a:pt x="168" y="496"/>
                  </a:lnTo>
                  <a:lnTo>
                    <a:pt x="171" y="510"/>
                  </a:lnTo>
                  <a:lnTo>
                    <a:pt x="171" y="510"/>
                  </a:lnTo>
                  <a:lnTo>
                    <a:pt x="171" y="522"/>
                  </a:lnTo>
                  <a:lnTo>
                    <a:pt x="171" y="522"/>
                  </a:lnTo>
                  <a:lnTo>
                    <a:pt x="173" y="532"/>
                  </a:lnTo>
                  <a:lnTo>
                    <a:pt x="176" y="535"/>
                  </a:lnTo>
                  <a:lnTo>
                    <a:pt x="178" y="537"/>
                  </a:lnTo>
                  <a:lnTo>
                    <a:pt x="179" y="543"/>
                  </a:lnTo>
                  <a:lnTo>
                    <a:pt x="179" y="545"/>
                  </a:lnTo>
                  <a:lnTo>
                    <a:pt x="180" y="556"/>
                  </a:lnTo>
                  <a:lnTo>
                    <a:pt x="180" y="557"/>
                  </a:lnTo>
                  <a:lnTo>
                    <a:pt x="181" y="561"/>
                  </a:lnTo>
                  <a:lnTo>
                    <a:pt x="181" y="562"/>
                  </a:lnTo>
                  <a:lnTo>
                    <a:pt x="183" y="563"/>
                  </a:lnTo>
                  <a:lnTo>
                    <a:pt x="184" y="567"/>
                  </a:lnTo>
                  <a:lnTo>
                    <a:pt x="184" y="570"/>
                  </a:lnTo>
                  <a:lnTo>
                    <a:pt x="181" y="572"/>
                  </a:lnTo>
                  <a:lnTo>
                    <a:pt x="181" y="573"/>
                  </a:lnTo>
                  <a:lnTo>
                    <a:pt x="182" y="575"/>
                  </a:lnTo>
                  <a:lnTo>
                    <a:pt x="183" y="577"/>
                  </a:lnTo>
                  <a:lnTo>
                    <a:pt x="183" y="580"/>
                  </a:lnTo>
                  <a:lnTo>
                    <a:pt x="182" y="582"/>
                  </a:lnTo>
                  <a:lnTo>
                    <a:pt x="183" y="594"/>
                  </a:lnTo>
                  <a:lnTo>
                    <a:pt x="183" y="594"/>
                  </a:lnTo>
                  <a:lnTo>
                    <a:pt x="183" y="595"/>
                  </a:lnTo>
                  <a:lnTo>
                    <a:pt x="184" y="602"/>
                  </a:lnTo>
                  <a:lnTo>
                    <a:pt x="184" y="605"/>
                  </a:lnTo>
                  <a:lnTo>
                    <a:pt x="184" y="608"/>
                  </a:lnTo>
                  <a:lnTo>
                    <a:pt x="183" y="613"/>
                  </a:lnTo>
                  <a:lnTo>
                    <a:pt x="183" y="614"/>
                  </a:lnTo>
                  <a:lnTo>
                    <a:pt x="183" y="622"/>
                  </a:lnTo>
                  <a:lnTo>
                    <a:pt x="183" y="622"/>
                  </a:lnTo>
                  <a:lnTo>
                    <a:pt x="185" y="625"/>
                  </a:lnTo>
                  <a:lnTo>
                    <a:pt x="189" y="631"/>
                  </a:lnTo>
                  <a:lnTo>
                    <a:pt x="200" y="631"/>
                  </a:lnTo>
                  <a:lnTo>
                    <a:pt x="210" y="631"/>
                  </a:lnTo>
                  <a:lnTo>
                    <a:pt x="216" y="631"/>
                  </a:lnTo>
                  <a:lnTo>
                    <a:pt x="223" y="629"/>
                  </a:lnTo>
                  <a:lnTo>
                    <a:pt x="228" y="626"/>
                  </a:lnTo>
                  <a:lnTo>
                    <a:pt x="229" y="632"/>
                  </a:lnTo>
                  <a:lnTo>
                    <a:pt x="232" y="661"/>
                  </a:lnTo>
                  <a:lnTo>
                    <a:pt x="244" y="674"/>
                  </a:lnTo>
                  <a:lnTo>
                    <a:pt x="277" y="670"/>
                  </a:lnTo>
                  <a:lnTo>
                    <a:pt x="283" y="660"/>
                  </a:lnTo>
                  <a:lnTo>
                    <a:pt x="284" y="666"/>
                  </a:lnTo>
                  <a:lnTo>
                    <a:pt x="287" y="668"/>
                  </a:lnTo>
                  <a:lnTo>
                    <a:pt x="288" y="671"/>
                  </a:lnTo>
                  <a:lnTo>
                    <a:pt x="289" y="674"/>
                  </a:lnTo>
                  <a:lnTo>
                    <a:pt x="289" y="674"/>
                  </a:lnTo>
                  <a:lnTo>
                    <a:pt x="291" y="680"/>
                  </a:lnTo>
                  <a:lnTo>
                    <a:pt x="295" y="683"/>
                  </a:lnTo>
                  <a:lnTo>
                    <a:pt x="296" y="684"/>
                  </a:lnTo>
                  <a:lnTo>
                    <a:pt x="296" y="685"/>
                  </a:lnTo>
                  <a:lnTo>
                    <a:pt x="296" y="689"/>
                  </a:lnTo>
                  <a:lnTo>
                    <a:pt x="296" y="692"/>
                  </a:lnTo>
                  <a:lnTo>
                    <a:pt x="296" y="694"/>
                  </a:lnTo>
                  <a:lnTo>
                    <a:pt x="295" y="702"/>
                  </a:lnTo>
                  <a:lnTo>
                    <a:pt x="295" y="703"/>
                  </a:lnTo>
                  <a:lnTo>
                    <a:pt x="298" y="710"/>
                  </a:lnTo>
                  <a:lnTo>
                    <a:pt x="309" y="733"/>
                  </a:lnTo>
                  <a:lnTo>
                    <a:pt x="312" y="740"/>
                  </a:lnTo>
                  <a:lnTo>
                    <a:pt x="311" y="741"/>
                  </a:lnTo>
                  <a:lnTo>
                    <a:pt x="311" y="743"/>
                  </a:lnTo>
                  <a:lnTo>
                    <a:pt x="307" y="747"/>
                  </a:lnTo>
                  <a:lnTo>
                    <a:pt x="301" y="750"/>
                  </a:lnTo>
                  <a:lnTo>
                    <a:pt x="295" y="749"/>
                  </a:lnTo>
                  <a:lnTo>
                    <a:pt x="293" y="753"/>
                  </a:lnTo>
                  <a:lnTo>
                    <a:pt x="295" y="755"/>
                  </a:lnTo>
                  <a:lnTo>
                    <a:pt x="297" y="758"/>
                  </a:lnTo>
                  <a:lnTo>
                    <a:pt x="299" y="763"/>
                  </a:lnTo>
                  <a:lnTo>
                    <a:pt x="300" y="764"/>
                  </a:lnTo>
                  <a:lnTo>
                    <a:pt x="300" y="764"/>
                  </a:lnTo>
                  <a:lnTo>
                    <a:pt x="300" y="765"/>
                  </a:lnTo>
                  <a:lnTo>
                    <a:pt x="300" y="765"/>
                  </a:lnTo>
                  <a:lnTo>
                    <a:pt x="302" y="775"/>
                  </a:lnTo>
                  <a:lnTo>
                    <a:pt x="302" y="778"/>
                  </a:lnTo>
                  <a:lnTo>
                    <a:pt x="303" y="782"/>
                  </a:lnTo>
                  <a:lnTo>
                    <a:pt x="306" y="793"/>
                  </a:lnTo>
                  <a:lnTo>
                    <a:pt x="311" y="812"/>
                  </a:lnTo>
                  <a:lnTo>
                    <a:pt x="318" y="835"/>
                  </a:lnTo>
                  <a:lnTo>
                    <a:pt x="322" y="851"/>
                  </a:lnTo>
                  <a:lnTo>
                    <a:pt x="323" y="855"/>
                  </a:lnTo>
                  <a:lnTo>
                    <a:pt x="327" y="864"/>
                  </a:lnTo>
                  <a:lnTo>
                    <a:pt x="327" y="867"/>
                  </a:lnTo>
                  <a:lnTo>
                    <a:pt x="328" y="868"/>
                  </a:lnTo>
                  <a:lnTo>
                    <a:pt x="329" y="868"/>
                  </a:lnTo>
                  <a:lnTo>
                    <a:pt x="329" y="869"/>
                  </a:lnTo>
                  <a:lnTo>
                    <a:pt x="328" y="871"/>
                  </a:lnTo>
                  <a:lnTo>
                    <a:pt x="325" y="874"/>
                  </a:lnTo>
                  <a:lnTo>
                    <a:pt x="321" y="879"/>
                  </a:lnTo>
                  <a:lnTo>
                    <a:pt x="321" y="882"/>
                  </a:lnTo>
                  <a:lnTo>
                    <a:pt x="321" y="889"/>
                  </a:lnTo>
                  <a:lnTo>
                    <a:pt x="321" y="890"/>
                  </a:lnTo>
                  <a:lnTo>
                    <a:pt x="321" y="893"/>
                  </a:lnTo>
                  <a:lnTo>
                    <a:pt x="322" y="896"/>
                  </a:lnTo>
                  <a:lnTo>
                    <a:pt x="321" y="901"/>
                  </a:lnTo>
                  <a:lnTo>
                    <a:pt x="321" y="904"/>
                  </a:lnTo>
                  <a:lnTo>
                    <a:pt x="321" y="909"/>
                  </a:lnTo>
                  <a:lnTo>
                    <a:pt x="319" y="914"/>
                  </a:lnTo>
                  <a:lnTo>
                    <a:pt x="318" y="919"/>
                  </a:lnTo>
                  <a:lnTo>
                    <a:pt x="314" y="928"/>
                  </a:lnTo>
                  <a:lnTo>
                    <a:pt x="314" y="932"/>
                  </a:lnTo>
                  <a:lnTo>
                    <a:pt x="316" y="934"/>
                  </a:lnTo>
                  <a:lnTo>
                    <a:pt x="318" y="935"/>
                  </a:lnTo>
                  <a:lnTo>
                    <a:pt x="320" y="938"/>
                  </a:lnTo>
                  <a:lnTo>
                    <a:pt x="322" y="940"/>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605" name="Google Shape;1605;p59" descr="{&quot;Key&quot;:&quot;nyeri&quot;,&quot;Name&quot;:&quot;Nyeri&quot;,&quot;Value&quot;:48.0,&quot;Formula&quot;:&quot;48&quot;,&quot;Text&quot;:&quot;48&quot;,&quot;OfficeApplication&quot;:1,&quot;HasValue&quot;:true}"/>
            <p:cNvSpPr/>
            <p:nvPr/>
          </p:nvSpPr>
          <p:spPr>
            <a:xfrm>
              <a:off x="2484742" y="3567986"/>
              <a:ext cx="384782" cy="361216"/>
            </a:xfrm>
            <a:custGeom>
              <a:avLst/>
              <a:gdLst/>
              <a:ahLst/>
              <a:cxnLst/>
              <a:rect l="l" t="t" r="r" b="b"/>
              <a:pathLst>
                <a:path w="309" h="289" extrusionOk="0">
                  <a:moveTo>
                    <a:pt x="308" y="77"/>
                  </a:moveTo>
                  <a:lnTo>
                    <a:pt x="309" y="75"/>
                  </a:lnTo>
                  <a:lnTo>
                    <a:pt x="309" y="74"/>
                  </a:lnTo>
                  <a:lnTo>
                    <a:pt x="277" y="54"/>
                  </a:lnTo>
                  <a:lnTo>
                    <a:pt x="273" y="50"/>
                  </a:lnTo>
                  <a:lnTo>
                    <a:pt x="264" y="45"/>
                  </a:lnTo>
                  <a:lnTo>
                    <a:pt x="263" y="45"/>
                  </a:lnTo>
                  <a:lnTo>
                    <a:pt x="232" y="25"/>
                  </a:lnTo>
                  <a:lnTo>
                    <a:pt x="231" y="22"/>
                  </a:lnTo>
                  <a:lnTo>
                    <a:pt x="230" y="21"/>
                  </a:lnTo>
                  <a:lnTo>
                    <a:pt x="227" y="18"/>
                  </a:lnTo>
                  <a:lnTo>
                    <a:pt x="225" y="16"/>
                  </a:lnTo>
                  <a:lnTo>
                    <a:pt x="224" y="15"/>
                  </a:lnTo>
                  <a:lnTo>
                    <a:pt x="223" y="15"/>
                  </a:lnTo>
                  <a:lnTo>
                    <a:pt x="223" y="15"/>
                  </a:lnTo>
                  <a:lnTo>
                    <a:pt x="222" y="16"/>
                  </a:lnTo>
                  <a:lnTo>
                    <a:pt x="220" y="14"/>
                  </a:lnTo>
                  <a:lnTo>
                    <a:pt x="220" y="12"/>
                  </a:lnTo>
                  <a:lnTo>
                    <a:pt x="219" y="11"/>
                  </a:lnTo>
                  <a:lnTo>
                    <a:pt x="217" y="11"/>
                  </a:lnTo>
                  <a:lnTo>
                    <a:pt x="216" y="11"/>
                  </a:lnTo>
                  <a:lnTo>
                    <a:pt x="215" y="12"/>
                  </a:lnTo>
                  <a:lnTo>
                    <a:pt x="215" y="11"/>
                  </a:lnTo>
                  <a:lnTo>
                    <a:pt x="214" y="11"/>
                  </a:lnTo>
                  <a:lnTo>
                    <a:pt x="212" y="9"/>
                  </a:lnTo>
                  <a:lnTo>
                    <a:pt x="210" y="8"/>
                  </a:lnTo>
                  <a:lnTo>
                    <a:pt x="209" y="6"/>
                  </a:lnTo>
                  <a:lnTo>
                    <a:pt x="209" y="5"/>
                  </a:lnTo>
                  <a:lnTo>
                    <a:pt x="209" y="4"/>
                  </a:lnTo>
                  <a:lnTo>
                    <a:pt x="209" y="3"/>
                  </a:lnTo>
                  <a:lnTo>
                    <a:pt x="208" y="0"/>
                  </a:lnTo>
                  <a:lnTo>
                    <a:pt x="206" y="3"/>
                  </a:lnTo>
                  <a:lnTo>
                    <a:pt x="204" y="5"/>
                  </a:lnTo>
                  <a:lnTo>
                    <a:pt x="201" y="7"/>
                  </a:lnTo>
                  <a:lnTo>
                    <a:pt x="198" y="10"/>
                  </a:lnTo>
                  <a:lnTo>
                    <a:pt x="198" y="11"/>
                  </a:lnTo>
                  <a:lnTo>
                    <a:pt x="196" y="13"/>
                  </a:lnTo>
                  <a:lnTo>
                    <a:pt x="196" y="13"/>
                  </a:lnTo>
                  <a:lnTo>
                    <a:pt x="195" y="15"/>
                  </a:lnTo>
                  <a:lnTo>
                    <a:pt x="192" y="18"/>
                  </a:lnTo>
                  <a:lnTo>
                    <a:pt x="190" y="21"/>
                  </a:lnTo>
                  <a:lnTo>
                    <a:pt x="185" y="26"/>
                  </a:lnTo>
                  <a:lnTo>
                    <a:pt x="186" y="29"/>
                  </a:lnTo>
                  <a:lnTo>
                    <a:pt x="185" y="30"/>
                  </a:lnTo>
                  <a:lnTo>
                    <a:pt x="183" y="30"/>
                  </a:lnTo>
                  <a:lnTo>
                    <a:pt x="181" y="31"/>
                  </a:lnTo>
                  <a:lnTo>
                    <a:pt x="180" y="33"/>
                  </a:lnTo>
                  <a:lnTo>
                    <a:pt x="177" y="34"/>
                  </a:lnTo>
                  <a:lnTo>
                    <a:pt x="175" y="35"/>
                  </a:lnTo>
                  <a:lnTo>
                    <a:pt x="173" y="36"/>
                  </a:lnTo>
                  <a:lnTo>
                    <a:pt x="171" y="36"/>
                  </a:lnTo>
                  <a:lnTo>
                    <a:pt x="169" y="37"/>
                  </a:lnTo>
                  <a:lnTo>
                    <a:pt x="168" y="38"/>
                  </a:lnTo>
                  <a:lnTo>
                    <a:pt x="167" y="39"/>
                  </a:lnTo>
                  <a:lnTo>
                    <a:pt x="165" y="39"/>
                  </a:lnTo>
                  <a:lnTo>
                    <a:pt x="165" y="42"/>
                  </a:lnTo>
                  <a:lnTo>
                    <a:pt x="166" y="46"/>
                  </a:lnTo>
                  <a:lnTo>
                    <a:pt x="167" y="53"/>
                  </a:lnTo>
                  <a:lnTo>
                    <a:pt x="167" y="58"/>
                  </a:lnTo>
                  <a:lnTo>
                    <a:pt x="167" y="62"/>
                  </a:lnTo>
                  <a:lnTo>
                    <a:pt x="168" y="65"/>
                  </a:lnTo>
                  <a:lnTo>
                    <a:pt x="168" y="66"/>
                  </a:lnTo>
                  <a:lnTo>
                    <a:pt x="169" y="67"/>
                  </a:lnTo>
                  <a:lnTo>
                    <a:pt x="171" y="68"/>
                  </a:lnTo>
                  <a:lnTo>
                    <a:pt x="172" y="69"/>
                  </a:lnTo>
                  <a:lnTo>
                    <a:pt x="174" y="69"/>
                  </a:lnTo>
                  <a:lnTo>
                    <a:pt x="175" y="70"/>
                  </a:lnTo>
                  <a:lnTo>
                    <a:pt x="177" y="71"/>
                  </a:lnTo>
                  <a:lnTo>
                    <a:pt x="179" y="71"/>
                  </a:lnTo>
                  <a:lnTo>
                    <a:pt x="180" y="72"/>
                  </a:lnTo>
                  <a:lnTo>
                    <a:pt x="180" y="74"/>
                  </a:lnTo>
                  <a:lnTo>
                    <a:pt x="181" y="75"/>
                  </a:lnTo>
                  <a:lnTo>
                    <a:pt x="183" y="77"/>
                  </a:lnTo>
                  <a:lnTo>
                    <a:pt x="183" y="78"/>
                  </a:lnTo>
                  <a:lnTo>
                    <a:pt x="184" y="79"/>
                  </a:lnTo>
                  <a:lnTo>
                    <a:pt x="186" y="80"/>
                  </a:lnTo>
                  <a:lnTo>
                    <a:pt x="184" y="85"/>
                  </a:lnTo>
                  <a:lnTo>
                    <a:pt x="181" y="93"/>
                  </a:lnTo>
                  <a:lnTo>
                    <a:pt x="181" y="98"/>
                  </a:lnTo>
                  <a:lnTo>
                    <a:pt x="181" y="103"/>
                  </a:lnTo>
                  <a:lnTo>
                    <a:pt x="181" y="107"/>
                  </a:lnTo>
                  <a:lnTo>
                    <a:pt x="180" y="108"/>
                  </a:lnTo>
                  <a:lnTo>
                    <a:pt x="180" y="108"/>
                  </a:lnTo>
                  <a:lnTo>
                    <a:pt x="180" y="109"/>
                  </a:lnTo>
                  <a:lnTo>
                    <a:pt x="180" y="109"/>
                  </a:lnTo>
                  <a:lnTo>
                    <a:pt x="180" y="110"/>
                  </a:lnTo>
                  <a:lnTo>
                    <a:pt x="179" y="111"/>
                  </a:lnTo>
                  <a:lnTo>
                    <a:pt x="179" y="113"/>
                  </a:lnTo>
                  <a:lnTo>
                    <a:pt x="177" y="113"/>
                  </a:lnTo>
                  <a:lnTo>
                    <a:pt x="176" y="114"/>
                  </a:lnTo>
                  <a:lnTo>
                    <a:pt x="176" y="115"/>
                  </a:lnTo>
                  <a:lnTo>
                    <a:pt x="175" y="116"/>
                  </a:lnTo>
                  <a:lnTo>
                    <a:pt x="172" y="117"/>
                  </a:lnTo>
                  <a:lnTo>
                    <a:pt x="171" y="118"/>
                  </a:lnTo>
                  <a:lnTo>
                    <a:pt x="172" y="121"/>
                  </a:lnTo>
                  <a:lnTo>
                    <a:pt x="172" y="125"/>
                  </a:lnTo>
                  <a:lnTo>
                    <a:pt x="172" y="125"/>
                  </a:lnTo>
                  <a:lnTo>
                    <a:pt x="173" y="127"/>
                  </a:lnTo>
                  <a:lnTo>
                    <a:pt x="172" y="129"/>
                  </a:lnTo>
                  <a:lnTo>
                    <a:pt x="171" y="132"/>
                  </a:lnTo>
                  <a:lnTo>
                    <a:pt x="169" y="136"/>
                  </a:lnTo>
                  <a:lnTo>
                    <a:pt x="163" y="133"/>
                  </a:lnTo>
                  <a:lnTo>
                    <a:pt x="156" y="129"/>
                  </a:lnTo>
                  <a:lnTo>
                    <a:pt x="148" y="128"/>
                  </a:lnTo>
                  <a:lnTo>
                    <a:pt x="144" y="127"/>
                  </a:lnTo>
                  <a:lnTo>
                    <a:pt x="136" y="125"/>
                  </a:lnTo>
                  <a:lnTo>
                    <a:pt x="132" y="124"/>
                  </a:lnTo>
                  <a:lnTo>
                    <a:pt x="125" y="121"/>
                  </a:lnTo>
                  <a:lnTo>
                    <a:pt x="122" y="120"/>
                  </a:lnTo>
                  <a:lnTo>
                    <a:pt x="119" y="119"/>
                  </a:lnTo>
                  <a:lnTo>
                    <a:pt x="118" y="117"/>
                  </a:lnTo>
                  <a:lnTo>
                    <a:pt x="118" y="116"/>
                  </a:lnTo>
                  <a:lnTo>
                    <a:pt x="114" y="118"/>
                  </a:lnTo>
                  <a:lnTo>
                    <a:pt x="112" y="119"/>
                  </a:lnTo>
                  <a:lnTo>
                    <a:pt x="109" y="114"/>
                  </a:lnTo>
                  <a:lnTo>
                    <a:pt x="107" y="108"/>
                  </a:lnTo>
                  <a:lnTo>
                    <a:pt x="106" y="105"/>
                  </a:lnTo>
                  <a:lnTo>
                    <a:pt x="105" y="102"/>
                  </a:lnTo>
                  <a:lnTo>
                    <a:pt x="106" y="101"/>
                  </a:lnTo>
                  <a:lnTo>
                    <a:pt x="107" y="101"/>
                  </a:lnTo>
                  <a:lnTo>
                    <a:pt x="106" y="99"/>
                  </a:lnTo>
                  <a:lnTo>
                    <a:pt x="106" y="98"/>
                  </a:lnTo>
                  <a:lnTo>
                    <a:pt x="106" y="97"/>
                  </a:lnTo>
                  <a:lnTo>
                    <a:pt x="105" y="95"/>
                  </a:lnTo>
                  <a:lnTo>
                    <a:pt x="105" y="95"/>
                  </a:lnTo>
                  <a:lnTo>
                    <a:pt x="105" y="91"/>
                  </a:lnTo>
                  <a:lnTo>
                    <a:pt x="109" y="91"/>
                  </a:lnTo>
                  <a:lnTo>
                    <a:pt x="113" y="88"/>
                  </a:lnTo>
                  <a:lnTo>
                    <a:pt x="115" y="84"/>
                  </a:lnTo>
                  <a:lnTo>
                    <a:pt x="116" y="82"/>
                  </a:lnTo>
                  <a:lnTo>
                    <a:pt x="117" y="81"/>
                  </a:lnTo>
                  <a:lnTo>
                    <a:pt x="114" y="76"/>
                  </a:lnTo>
                  <a:lnTo>
                    <a:pt x="113" y="74"/>
                  </a:lnTo>
                  <a:lnTo>
                    <a:pt x="113" y="73"/>
                  </a:lnTo>
                  <a:lnTo>
                    <a:pt x="112" y="71"/>
                  </a:lnTo>
                  <a:lnTo>
                    <a:pt x="113" y="70"/>
                  </a:lnTo>
                  <a:lnTo>
                    <a:pt x="112" y="69"/>
                  </a:lnTo>
                  <a:lnTo>
                    <a:pt x="111" y="67"/>
                  </a:lnTo>
                  <a:lnTo>
                    <a:pt x="107" y="65"/>
                  </a:lnTo>
                  <a:lnTo>
                    <a:pt x="107" y="64"/>
                  </a:lnTo>
                  <a:lnTo>
                    <a:pt x="104" y="64"/>
                  </a:lnTo>
                  <a:lnTo>
                    <a:pt x="103" y="64"/>
                  </a:lnTo>
                  <a:lnTo>
                    <a:pt x="100" y="63"/>
                  </a:lnTo>
                  <a:lnTo>
                    <a:pt x="100" y="63"/>
                  </a:lnTo>
                  <a:lnTo>
                    <a:pt x="99" y="61"/>
                  </a:lnTo>
                  <a:lnTo>
                    <a:pt x="99" y="60"/>
                  </a:lnTo>
                  <a:lnTo>
                    <a:pt x="99" y="54"/>
                  </a:lnTo>
                  <a:lnTo>
                    <a:pt x="99" y="50"/>
                  </a:lnTo>
                  <a:lnTo>
                    <a:pt x="91" y="51"/>
                  </a:lnTo>
                  <a:lnTo>
                    <a:pt x="88" y="52"/>
                  </a:lnTo>
                  <a:lnTo>
                    <a:pt x="86" y="51"/>
                  </a:lnTo>
                  <a:lnTo>
                    <a:pt x="83" y="52"/>
                  </a:lnTo>
                  <a:lnTo>
                    <a:pt x="80" y="53"/>
                  </a:lnTo>
                  <a:lnTo>
                    <a:pt x="76" y="55"/>
                  </a:lnTo>
                  <a:lnTo>
                    <a:pt x="73" y="56"/>
                  </a:lnTo>
                  <a:lnTo>
                    <a:pt x="71" y="54"/>
                  </a:lnTo>
                  <a:lnTo>
                    <a:pt x="69" y="55"/>
                  </a:lnTo>
                  <a:lnTo>
                    <a:pt x="67" y="57"/>
                  </a:lnTo>
                  <a:lnTo>
                    <a:pt x="64" y="59"/>
                  </a:lnTo>
                  <a:lnTo>
                    <a:pt x="61" y="60"/>
                  </a:lnTo>
                  <a:lnTo>
                    <a:pt x="56" y="60"/>
                  </a:lnTo>
                  <a:lnTo>
                    <a:pt x="52" y="60"/>
                  </a:lnTo>
                  <a:lnTo>
                    <a:pt x="49" y="61"/>
                  </a:lnTo>
                  <a:lnTo>
                    <a:pt x="48" y="63"/>
                  </a:lnTo>
                  <a:lnTo>
                    <a:pt x="44" y="65"/>
                  </a:lnTo>
                  <a:lnTo>
                    <a:pt x="39" y="67"/>
                  </a:lnTo>
                  <a:lnTo>
                    <a:pt x="35" y="68"/>
                  </a:lnTo>
                  <a:lnTo>
                    <a:pt x="31" y="69"/>
                  </a:lnTo>
                  <a:lnTo>
                    <a:pt x="26" y="71"/>
                  </a:lnTo>
                  <a:lnTo>
                    <a:pt x="23" y="72"/>
                  </a:lnTo>
                  <a:lnTo>
                    <a:pt x="24" y="74"/>
                  </a:lnTo>
                  <a:lnTo>
                    <a:pt x="25" y="74"/>
                  </a:lnTo>
                  <a:lnTo>
                    <a:pt x="25" y="74"/>
                  </a:lnTo>
                  <a:lnTo>
                    <a:pt x="24" y="75"/>
                  </a:lnTo>
                  <a:lnTo>
                    <a:pt x="35" y="83"/>
                  </a:lnTo>
                  <a:lnTo>
                    <a:pt x="34" y="83"/>
                  </a:lnTo>
                  <a:lnTo>
                    <a:pt x="35" y="84"/>
                  </a:lnTo>
                  <a:lnTo>
                    <a:pt x="36" y="87"/>
                  </a:lnTo>
                  <a:lnTo>
                    <a:pt x="20" y="115"/>
                  </a:lnTo>
                  <a:lnTo>
                    <a:pt x="16" y="123"/>
                  </a:lnTo>
                  <a:lnTo>
                    <a:pt x="12" y="131"/>
                  </a:lnTo>
                  <a:lnTo>
                    <a:pt x="11" y="130"/>
                  </a:lnTo>
                  <a:lnTo>
                    <a:pt x="9" y="134"/>
                  </a:lnTo>
                  <a:lnTo>
                    <a:pt x="9" y="134"/>
                  </a:lnTo>
                  <a:lnTo>
                    <a:pt x="8" y="138"/>
                  </a:lnTo>
                  <a:lnTo>
                    <a:pt x="5" y="144"/>
                  </a:lnTo>
                  <a:lnTo>
                    <a:pt x="5" y="145"/>
                  </a:lnTo>
                  <a:lnTo>
                    <a:pt x="5" y="146"/>
                  </a:lnTo>
                  <a:lnTo>
                    <a:pt x="5" y="147"/>
                  </a:lnTo>
                  <a:lnTo>
                    <a:pt x="4" y="149"/>
                  </a:lnTo>
                  <a:lnTo>
                    <a:pt x="3" y="151"/>
                  </a:lnTo>
                  <a:lnTo>
                    <a:pt x="3" y="153"/>
                  </a:lnTo>
                  <a:lnTo>
                    <a:pt x="3" y="153"/>
                  </a:lnTo>
                  <a:lnTo>
                    <a:pt x="2" y="154"/>
                  </a:lnTo>
                  <a:lnTo>
                    <a:pt x="2" y="154"/>
                  </a:lnTo>
                  <a:lnTo>
                    <a:pt x="2" y="156"/>
                  </a:lnTo>
                  <a:lnTo>
                    <a:pt x="3" y="157"/>
                  </a:lnTo>
                  <a:lnTo>
                    <a:pt x="4" y="159"/>
                  </a:lnTo>
                  <a:lnTo>
                    <a:pt x="5" y="161"/>
                  </a:lnTo>
                  <a:lnTo>
                    <a:pt x="6" y="162"/>
                  </a:lnTo>
                  <a:lnTo>
                    <a:pt x="6" y="164"/>
                  </a:lnTo>
                  <a:lnTo>
                    <a:pt x="6" y="164"/>
                  </a:lnTo>
                  <a:lnTo>
                    <a:pt x="5" y="165"/>
                  </a:lnTo>
                  <a:lnTo>
                    <a:pt x="4" y="166"/>
                  </a:lnTo>
                  <a:lnTo>
                    <a:pt x="2" y="168"/>
                  </a:lnTo>
                  <a:lnTo>
                    <a:pt x="0" y="169"/>
                  </a:lnTo>
                  <a:lnTo>
                    <a:pt x="0" y="170"/>
                  </a:lnTo>
                  <a:lnTo>
                    <a:pt x="1" y="172"/>
                  </a:lnTo>
                  <a:lnTo>
                    <a:pt x="3" y="172"/>
                  </a:lnTo>
                  <a:lnTo>
                    <a:pt x="4" y="172"/>
                  </a:lnTo>
                  <a:lnTo>
                    <a:pt x="5" y="173"/>
                  </a:lnTo>
                  <a:lnTo>
                    <a:pt x="7" y="173"/>
                  </a:lnTo>
                  <a:lnTo>
                    <a:pt x="7" y="174"/>
                  </a:lnTo>
                  <a:lnTo>
                    <a:pt x="8" y="175"/>
                  </a:lnTo>
                  <a:lnTo>
                    <a:pt x="8" y="176"/>
                  </a:lnTo>
                  <a:lnTo>
                    <a:pt x="8" y="176"/>
                  </a:lnTo>
                  <a:lnTo>
                    <a:pt x="10" y="177"/>
                  </a:lnTo>
                  <a:lnTo>
                    <a:pt x="12" y="178"/>
                  </a:lnTo>
                  <a:lnTo>
                    <a:pt x="12" y="178"/>
                  </a:lnTo>
                  <a:lnTo>
                    <a:pt x="12" y="178"/>
                  </a:lnTo>
                  <a:lnTo>
                    <a:pt x="12" y="179"/>
                  </a:lnTo>
                  <a:lnTo>
                    <a:pt x="11" y="180"/>
                  </a:lnTo>
                  <a:lnTo>
                    <a:pt x="10" y="181"/>
                  </a:lnTo>
                  <a:lnTo>
                    <a:pt x="10" y="182"/>
                  </a:lnTo>
                  <a:lnTo>
                    <a:pt x="9" y="184"/>
                  </a:lnTo>
                  <a:lnTo>
                    <a:pt x="12" y="186"/>
                  </a:lnTo>
                  <a:lnTo>
                    <a:pt x="14" y="188"/>
                  </a:lnTo>
                  <a:lnTo>
                    <a:pt x="16" y="190"/>
                  </a:lnTo>
                  <a:lnTo>
                    <a:pt x="18" y="191"/>
                  </a:lnTo>
                  <a:lnTo>
                    <a:pt x="18" y="193"/>
                  </a:lnTo>
                  <a:lnTo>
                    <a:pt x="19" y="194"/>
                  </a:lnTo>
                  <a:lnTo>
                    <a:pt x="20" y="196"/>
                  </a:lnTo>
                  <a:lnTo>
                    <a:pt x="21" y="197"/>
                  </a:lnTo>
                  <a:lnTo>
                    <a:pt x="21" y="198"/>
                  </a:lnTo>
                  <a:lnTo>
                    <a:pt x="21" y="198"/>
                  </a:lnTo>
                  <a:lnTo>
                    <a:pt x="22" y="200"/>
                  </a:lnTo>
                  <a:lnTo>
                    <a:pt x="22" y="203"/>
                  </a:lnTo>
                  <a:lnTo>
                    <a:pt x="22" y="207"/>
                  </a:lnTo>
                  <a:lnTo>
                    <a:pt x="23" y="209"/>
                  </a:lnTo>
                  <a:lnTo>
                    <a:pt x="24" y="210"/>
                  </a:lnTo>
                  <a:lnTo>
                    <a:pt x="26" y="210"/>
                  </a:lnTo>
                  <a:lnTo>
                    <a:pt x="28" y="213"/>
                  </a:lnTo>
                  <a:lnTo>
                    <a:pt x="29" y="215"/>
                  </a:lnTo>
                  <a:lnTo>
                    <a:pt x="29" y="218"/>
                  </a:lnTo>
                  <a:lnTo>
                    <a:pt x="28" y="218"/>
                  </a:lnTo>
                  <a:lnTo>
                    <a:pt x="27" y="220"/>
                  </a:lnTo>
                  <a:lnTo>
                    <a:pt x="26" y="221"/>
                  </a:lnTo>
                  <a:lnTo>
                    <a:pt x="25" y="224"/>
                  </a:lnTo>
                  <a:lnTo>
                    <a:pt x="25" y="224"/>
                  </a:lnTo>
                  <a:lnTo>
                    <a:pt x="25" y="225"/>
                  </a:lnTo>
                  <a:lnTo>
                    <a:pt x="26" y="226"/>
                  </a:lnTo>
                  <a:lnTo>
                    <a:pt x="26" y="227"/>
                  </a:lnTo>
                  <a:lnTo>
                    <a:pt x="24" y="230"/>
                  </a:lnTo>
                  <a:lnTo>
                    <a:pt x="25" y="232"/>
                  </a:lnTo>
                  <a:lnTo>
                    <a:pt x="25" y="233"/>
                  </a:lnTo>
                  <a:lnTo>
                    <a:pt x="25" y="235"/>
                  </a:lnTo>
                  <a:lnTo>
                    <a:pt x="26" y="236"/>
                  </a:lnTo>
                  <a:lnTo>
                    <a:pt x="27" y="237"/>
                  </a:lnTo>
                  <a:lnTo>
                    <a:pt x="27" y="239"/>
                  </a:lnTo>
                  <a:lnTo>
                    <a:pt x="27" y="240"/>
                  </a:lnTo>
                  <a:lnTo>
                    <a:pt x="27" y="241"/>
                  </a:lnTo>
                  <a:lnTo>
                    <a:pt x="28" y="243"/>
                  </a:lnTo>
                  <a:lnTo>
                    <a:pt x="29" y="244"/>
                  </a:lnTo>
                  <a:lnTo>
                    <a:pt x="29" y="245"/>
                  </a:lnTo>
                  <a:lnTo>
                    <a:pt x="30" y="247"/>
                  </a:lnTo>
                  <a:lnTo>
                    <a:pt x="30" y="249"/>
                  </a:lnTo>
                  <a:lnTo>
                    <a:pt x="30" y="251"/>
                  </a:lnTo>
                  <a:lnTo>
                    <a:pt x="30" y="253"/>
                  </a:lnTo>
                  <a:lnTo>
                    <a:pt x="30" y="254"/>
                  </a:lnTo>
                  <a:lnTo>
                    <a:pt x="31" y="257"/>
                  </a:lnTo>
                  <a:lnTo>
                    <a:pt x="31" y="258"/>
                  </a:lnTo>
                  <a:lnTo>
                    <a:pt x="32" y="259"/>
                  </a:lnTo>
                  <a:lnTo>
                    <a:pt x="33" y="260"/>
                  </a:lnTo>
                  <a:lnTo>
                    <a:pt x="34" y="261"/>
                  </a:lnTo>
                  <a:lnTo>
                    <a:pt x="35" y="261"/>
                  </a:lnTo>
                  <a:lnTo>
                    <a:pt x="35" y="262"/>
                  </a:lnTo>
                  <a:lnTo>
                    <a:pt x="35" y="264"/>
                  </a:lnTo>
                  <a:lnTo>
                    <a:pt x="35" y="265"/>
                  </a:lnTo>
                  <a:lnTo>
                    <a:pt x="35" y="267"/>
                  </a:lnTo>
                  <a:lnTo>
                    <a:pt x="36" y="269"/>
                  </a:lnTo>
                  <a:lnTo>
                    <a:pt x="37" y="270"/>
                  </a:lnTo>
                  <a:lnTo>
                    <a:pt x="38" y="271"/>
                  </a:lnTo>
                  <a:lnTo>
                    <a:pt x="37" y="272"/>
                  </a:lnTo>
                  <a:lnTo>
                    <a:pt x="37" y="272"/>
                  </a:lnTo>
                  <a:lnTo>
                    <a:pt x="37" y="274"/>
                  </a:lnTo>
                  <a:lnTo>
                    <a:pt x="39" y="275"/>
                  </a:lnTo>
                  <a:lnTo>
                    <a:pt x="40" y="274"/>
                  </a:lnTo>
                  <a:lnTo>
                    <a:pt x="45" y="281"/>
                  </a:lnTo>
                  <a:lnTo>
                    <a:pt x="46" y="281"/>
                  </a:lnTo>
                  <a:lnTo>
                    <a:pt x="46" y="282"/>
                  </a:lnTo>
                  <a:lnTo>
                    <a:pt x="47" y="279"/>
                  </a:lnTo>
                  <a:lnTo>
                    <a:pt x="47" y="275"/>
                  </a:lnTo>
                  <a:lnTo>
                    <a:pt x="47" y="272"/>
                  </a:lnTo>
                  <a:lnTo>
                    <a:pt x="47" y="269"/>
                  </a:lnTo>
                  <a:lnTo>
                    <a:pt x="46" y="267"/>
                  </a:lnTo>
                  <a:lnTo>
                    <a:pt x="46" y="266"/>
                  </a:lnTo>
                  <a:lnTo>
                    <a:pt x="46" y="266"/>
                  </a:lnTo>
                  <a:lnTo>
                    <a:pt x="47" y="264"/>
                  </a:lnTo>
                  <a:lnTo>
                    <a:pt x="47" y="263"/>
                  </a:lnTo>
                  <a:lnTo>
                    <a:pt x="48" y="261"/>
                  </a:lnTo>
                  <a:lnTo>
                    <a:pt x="51" y="259"/>
                  </a:lnTo>
                  <a:lnTo>
                    <a:pt x="53" y="258"/>
                  </a:lnTo>
                  <a:lnTo>
                    <a:pt x="53" y="258"/>
                  </a:lnTo>
                  <a:lnTo>
                    <a:pt x="56" y="256"/>
                  </a:lnTo>
                  <a:lnTo>
                    <a:pt x="57" y="256"/>
                  </a:lnTo>
                  <a:lnTo>
                    <a:pt x="58" y="256"/>
                  </a:lnTo>
                  <a:lnTo>
                    <a:pt x="60" y="256"/>
                  </a:lnTo>
                  <a:lnTo>
                    <a:pt x="61" y="257"/>
                  </a:lnTo>
                  <a:lnTo>
                    <a:pt x="63" y="257"/>
                  </a:lnTo>
                  <a:lnTo>
                    <a:pt x="66" y="257"/>
                  </a:lnTo>
                  <a:lnTo>
                    <a:pt x="69" y="257"/>
                  </a:lnTo>
                  <a:lnTo>
                    <a:pt x="72" y="257"/>
                  </a:lnTo>
                  <a:lnTo>
                    <a:pt x="76" y="256"/>
                  </a:lnTo>
                  <a:lnTo>
                    <a:pt x="79" y="257"/>
                  </a:lnTo>
                  <a:lnTo>
                    <a:pt x="81" y="258"/>
                  </a:lnTo>
                  <a:lnTo>
                    <a:pt x="83" y="258"/>
                  </a:lnTo>
                  <a:lnTo>
                    <a:pt x="84" y="257"/>
                  </a:lnTo>
                  <a:lnTo>
                    <a:pt x="86" y="257"/>
                  </a:lnTo>
                  <a:lnTo>
                    <a:pt x="87" y="258"/>
                  </a:lnTo>
                  <a:lnTo>
                    <a:pt x="89" y="259"/>
                  </a:lnTo>
                  <a:lnTo>
                    <a:pt x="89" y="259"/>
                  </a:lnTo>
                  <a:lnTo>
                    <a:pt x="91" y="260"/>
                  </a:lnTo>
                  <a:lnTo>
                    <a:pt x="91" y="260"/>
                  </a:lnTo>
                  <a:lnTo>
                    <a:pt x="91" y="262"/>
                  </a:lnTo>
                  <a:lnTo>
                    <a:pt x="92" y="262"/>
                  </a:lnTo>
                  <a:lnTo>
                    <a:pt x="95" y="262"/>
                  </a:lnTo>
                  <a:lnTo>
                    <a:pt x="96" y="264"/>
                  </a:lnTo>
                  <a:lnTo>
                    <a:pt x="97" y="264"/>
                  </a:lnTo>
                  <a:lnTo>
                    <a:pt x="98" y="265"/>
                  </a:lnTo>
                  <a:lnTo>
                    <a:pt x="100" y="266"/>
                  </a:lnTo>
                  <a:lnTo>
                    <a:pt x="103" y="268"/>
                  </a:lnTo>
                  <a:lnTo>
                    <a:pt x="105" y="269"/>
                  </a:lnTo>
                  <a:lnTo>
                    <a:pt x="106" y="268"/>
                  </a:lnTo>
                  <a:lnTo>
                    <a:pt x="108" y="269"/>
                  </a:lnTo>
                  <a:lnTo>
                    <a:pt x="110" y="270"/>
                  </a:lnTo>
                  <a:lnTo>
                    <a:pt x="112" y="272"/>
                  </a:lnTo>
                  <a:lnTo>
                    <a:pt x="114" y="273"/>
                  </a:lnTo>
                  <a:lnTo>
                    <a:pt x="114" y="273"/>
                  </a:lnTo>
                  <a:lnTo>
                    <a:pt x="115" y="273"/>
                  </a:lnTo>
                  <a:lnTo>
                    <a:pt x="117" y="273"/>
                  </a:lnTo>
                  <a:lnTo>
                    <a:pt x="118" y="273"/>
                  </a:lnTo>
                  <a:lnTo>
                    <a:pt x="120" y="274"/>
                  </a:lnTo>
                  <a:lnTo>
                    <a:pt x="121" y="273"/>
                  </a:lnTo>
                  <a:lnTo>
                    <a:pt x="122" y="274"/>
                  </a:lnTo>
                  <a:lnTo>
                    <a:pt x="124" y="274"/>
                  </a:lnTo>
                  <a:lnTo>
                    <a:pt x="124" y="274"/>
                  </a:lnTo>
                  <a:lnTo>
                    <a:pt x="124" y="274"/>
                  </a:lnTo>
                  <a:lnTo>
                    <a:pt x="125" y="274"/>
                  </a:lnTo>
                  <a:lnTo>
                    <a:pt x="126" y="274"/>
                  </a:lnTo>
                  <a:lnTo>
                    <a:pt x="127" y="274"/>
                  </a:lnTo>
                  <a:lnTo>
                    <a:pt x="128" y="274"/>
                  </a:lnTo>
                  <a:lnTo>
                    <a:pt x="130" y="274"/>
                  </a:lnTo>
                  <a:lnTo>
                    <a:pt x="132" y="274"/>
                  </a:lnTo>
                  <a:lnTo>
                    <a:pt x="132" y="274"/>
                  </a:lnTo>
                  <a:lnTo>
                    <a:pt x="134" y="274"/>
                  </a:lnTo>
                  <a:lnTo>
                    <a:pt x="135" y="274"/>
                  </a:lnTo>
                  <a:lnTo>
                    <a:pt x="136" y="273"/>
                  </a:lnTo>
                  <a:lnTo>
                    <a:pt x="136" y="273"/>
                  </a:lnTo>
                  <a:lnTo>
                    <a:pt x="136" y="273"/>
                  </a:lnTo>
                  <a:lnTo>
                    <a:pt x="137" y="273"/>
                  </a:lnTo>
                  <a:lnTo>
                    <a:pt x="138" y="273"/>
                  </a:lnTo>
                  <a:lnTo>
                    <a:pt x="138" y="273"/>
                  </a:lnTo>
                  <a:lnTo>
                    <a:pt x="140" y="273"/>
                  </a:lnTo>
                  <a:lnTo>
                    <a:pt x="142" y="272"/>
                  </a:lnTo>
                  <a:lnTo>
                    <a:pt x="143" y="272"/>
                  </a:lnTo>
                  <a:lnTo>
                    <a:pt x="144" y="271"/>
                  </a:lnTo>
                  <a:lnTo>
                    <a:pt x="145" y="270"/>
                  </a:lnTo>
                  <a:lnTo>
                    <a:pt x="148" y="269"/>
                  </a:lnTo>
                  <a:lnTo>
                    <a:pt x="150" y="268"/>
                  </a:lnTo>
                  <a:lnTo>
                    <a:pt x="153" y="267"/>
                  </a:lnTo>
                  <a:lnTo>
                    <a:pt x="154" y="266"/>
                  </a:lnTo>
                  <a:lnTo>
                    <a:pt x="155" y="265"/>
                  </a:lnTo>
                  <a:lnTo>
                    <a:pt x="157" y="264"/>
                  </a:lnTo>
                  <a:lnTo>
                    <a:pt x="160" y="264"/>
                  </a:lnTo>
                  <a:lnTo>
                    <a:pt x="161" y="262"/>
                  </a:lnTo>
                  <a:lnTo>
                    <a:pt x="163" y="262"/>
                  </a:lnTo>
                  <a:lnTo>
                    <a:pt x="164" y="262"/>
                  </a:lnTo>
                  <a:lnTo>
                    <a:pt x="166" y="261"/>
                  </a:lnTo>
                  <a:lnTo>
                    <a:pt x="168" y="261"/>
                  </a:lnTo>
                  <a:lnTo>
                    <a:pt x="170" y="260"/>
                  </a:lnTo>
                  <a:lnTo>
                    <a:pt x="171" y="260"/>
                  </a:lnTo>
                  <a:lnTo>
                    <a:pt x="171" y="260"/>
                  </a:lnTo>
                  <a:lnTo>
                    <a:pt x="171" y="261"/>
                  </a:lnTo>
                  <a:lnTo>
                    <a:pt x="172" y="261"/>
                  </a:lnTo>
                  <a:lnTo>
                    <a:pt x="173" y="263"/>
                  </a:lnTo>
                  <a:lnTo>
                    <a:pt x="173" y="264"/>
                  </a:lnTo>
                  <a:lnTo>
                    <a:pt x="175" y="264"/>
                  </a:lnTo>
                  <a:lnTo>
                    <a:pt x="174" y="264"/>
                  </a:lnTo>
                  <a:lnTo>
                    <a:pt x="176" y="265"/>
                  </a:lnTo>
                  <a:lnTo>
                    <a:pt x="178" y="264"/>
                  </a:lnTo>
                  <a:lnTo>
                    <a:pt x="180" y="264"/>
                  </a:lnTo>
                  <a:lnTo>
                    <a:pt x="181" y="264"/>
                  </a:lnTo>
                  <a:lnTo>
                    <a:pt x="182" y="264"/>
                  </a:lnTo>
                  <a:lnTo>
                    <a:pt x="182" y="264"/>
                  </a:lnTo>
                  <a:lnTo>
                    <a:pt x="182" y="265"/>
                  </a:lnTo>
                  <a:lnTo>
                    <a:pt x="183" y="266"/>
                  </a:lnTo>
                  <a:lnTo>
                    <a:pt x="184" y="266"/>
                  </a:lnTo>
                  <a:lnTo>
                    <a:pt x="185" y="266"/>
                  </a:lnTo>
                  <a:lnTo>
                    <a:pt x="186" y="266"/>
                  </a:lnTo>
                  <a:lnTo>
                    <a:pt x="188" y="266"/>
                  </a:lnTo>
                  <a:lnTo>
                    <a:pt x="190" y="267"/>
                  </a:lnTo>
                  <a:lnTo>
                    <a:pt x="191" y="267"/>
                  </a:lnTo>
                  <a:lnTo>
                    <a:pt x="192" y="267"/>
                  </a:lnTo>
                  <a:lnTo>
                    <a:pt x="193" y="268"/>
                  </a:lnTo>
                  <a:lnTo>
                    <a:pt x="193" y="268"/>
                  </a:lnTo>
                  <a:lnTo>
                    <a:pt x="195" y="269"/>
                  </a:lnTo>
                  <a:lnTo>
                    <a:pt x="197" y="271"/>
                  </a:lnTo>
                  <a:lnTo>
                    <a:pt x="198" y="273"/>
                  </a:lnTo>
                  <a:lnTo>
                    <a:pt x="199" y="274"/>
                  </a:lnTo>
                  <a:lnTo>
                    <a:pt x="199" y="274"/>
                  </a:lnTo>
                  <a:lnTo>
                    <a:pt x="200" y="275"/>
                  </a:lnTo>
                  <a:lnTo>
                    <a:pt x="201" y="276"/>
                  </a:lnTo>
                  <a:lnTo>
                    <a:pt x="202" y="276"/>
                  </a:lnTo>
                  <a:lnTo>
                    <a:pt x="203" y="275"/>
                  </a:lnTo>
                  <a:lnTo>
                    <a:pt x="203" y="275"/>
                  </a:lnTo>
                  <a:lnTo>
                    <a:pt x="204" y="276"/>
                  </a:lnTo>
                  <a:lnTo>
                    <a:pt x="204" y="276"/>
                  </a:lnTo>
                  <a:lnTo>
                    <a:pt x="204" y="276"/>
                  </a:lnTo>
                  <a:lnTo>
                    <a:pt x="206" y="278"/>
                  </a:lnTo>
                  <a:lnTo>
                    <a:pt x="206" y="278"/>
                  </a:lnTo>
                  <a:lnTo>
                    <a:pt x="206" y="278"/>
                  </a:lnTo>
                  <a:lnTo>
                    <a:pt x="208" y="279"/>
                  </a:lnTo>
                  <a:lnTo>
                    <a:pt x="208" y="279"/>
                  </a:lnTo>
                  <a:lnTo>
                    <a:pt x="209" y="279"/>
                  </a:lnTo>
                  <a:lnTo>
                    <a:pt x="210" y="280"/>
                  </a:lnTo>
                  <a:lnTo>
                    <a:pt x="211" y="280"/>
                  </a:lnTo>
                  <a:lnTo>
                    <a:pt x="212" y="281"/>
                  </a:lnTo>
                  <a:lnTo>
                    <a:pt x="213" y="281"/>
                  </a:lnTo>
                  <a:lnTo>
                    <a:pt x="215" y="282"/>
                  </a:lnTo>
                  <a:lnTo>
                    <a:pt x="216" y="282"/>
                  </a:lnTo>
                  <a:lnTo>
                    <a:pt x="217" y="283"/>
                  </a:lnTo>
                  <a:lnTo>
                    <a:pt x="218" y="283"/>
                  </a:lnTo>
                  <a:lnTo>
                    <a:pt x="218" y="283"/>
                  </a:lnTo>
                  <a:lnTo>
                    <a:pt x="218" y="283"/>
                  </a:lnTo>
                  <a:lnTo>
                    <a:pt x="219" y="284"/>
                  </a:lnTo>
                  <a:lnTo>
                    <a:pt x="219" y="285"/>
                  </a:lnTo>
                  <a:lnTo>
                    <a:pt x="219" y="286"/>
                  </a:lnTo>
                  <a:lnTo>
                    <a:pt x="219" y="287"/>
                  </a:lnTo>
                  <a:lnTo>
                    <a:pt x="221" y="287"/>
                  </a:lnTo>
                  <a:lnTo>
                    <a:pt x="223" y="288"/>
                  </a:lnTo>
                  <a:lnTo>
                    <a:pt x="225" y="288"/>
                  </a:lnTo>
                  <a:lnTo>
                    <a:pt x="225" y="288"/>
                  </a:lnTo>
                  <a:lnTo>
                    <a:pt x="225" y="288"/>
                  </a:lnTo>
                  <a:lnTo>
                    <a:pt x="226" y="289"/>
                  </a:lnTo>
                  <a:lnTo>
                    <a:pt x="229" y="289"/>
                  </a:lnTo>
                  <a:lnTo>
                    <a:pt x="231" y="288"/>
                  </a:lnTo>
                  <a:lnTo>
                    <a:pt x="232" y="287"/>
                  </a:lnTo>
                  <a:lnTo>
                    <a:pt x="234" y="287"/>
                  </a:lnTo>
                  <a:lnTo>
                    <a:pt x="236" y="287"/>
                  </a:lnTo>
                  <a:lnTo>
                    <a:pt x="237" y="287"/>
                  </a:lnTo>
                  <a:lnTo>
                    <a:pt x="239" y="287"/>
                  </a:lnTo>
                  <a:lnTo>
                    <a:pt x="240" y="287"/>
                  </a:lnTo>
                  <a:lnTo>
                    <a:pt x="241" y="287"/>
                  </a:lnTo>
                  <a:lnTo>
                    <a:pt x="242" y="286"/>
                  </a:lnTo>
                  <a:lnTo>
                    <a:pt x="242" y="286"/>
                  </a:lnTo>
                  <a:lnTo>
                    <a:pt x="243" y="286"/>
                  </a:lnTo>
                  <a:lnTo>
                    <a:pt x="244" y="286"/>
                  </a:lnTo>
                  <a:lnTo>
                    <a:pt x="245" y="286"/>
                  </a:lnTo>
                  <a:lnTo>
                    <a:pt x="246" y="286"/>
                  </a:lnTo>
                  <a:lnTo>
                    <a:pt x="247" y="286"/>
                  </a:lnTo>
                  <a:lnTo>
                    <a:pt x="248" y="286"/>
                  </a:lnTo>
                  <a:lnTo>
                    <a:pt x="248" y="286"/>
                  </a:lnTo>
                  <a:lnTo>
                    <a:pt x="248" y="286"/>
                  </a:lnTo>
                  <a:lnTo>
                    <a:pt x="248" y="284"/>
                  </a:lnTo>
                  <a:lnTo>
                    <a:pt x="249" y="284"/>
                  </a:lnTo>
                  <a:lnTo>
                    <a:pt x="250" y="284"/>
                  </a:lnTo>
                  <a:lnTo>
                    <a:pt x="250" y="284"/>
                  </a:lnTo>
                  <a:lnTo>
                    <a:pt x="249" y="283"/>
                  </a:lnTo>
                  <a:lnTo>
                    <a:pt x="249" y="282"/>
                  </a:lnTo>
                  <a:lnTo>
                    <a:pt x="249" y="281"/>
                  </a:lnTo>
                  <a:lnTo>
                    <a:pt x="249" y="280"/>
                  </a:lnTo>
                  <a:lnTo>
                    <a:pt x="250" y="279"/>
                  </a:lnTo>
                  <a:lnTo>
                    <a:pt x="250" y="279"/>
                  </a:lnTo>
                  <a:lnTo>
                    <a:pt x="250" y="279"/>
                  </a:lnTo>
                  <a:lnTo>
                    <a:pt x="250" y="279"/>
                  </a:lnTo>
                  <a:lnTo>
                    <a:pt x="250" y="279"/>
                  </a:lnTo>
                  <a:lnTo>
                    <a:pt x="250" y="278"/>
                  </a:lnTo>
                  <a:lnTo>
                    <a:pt x="250" y="277"/>
                  </a:lnTo>
                  <a:lnTo>
                    <a:pt x="251" y="277"/>
                  </a:lnTo>
                  <a:lnTo>
                    <a:pt x="252" y="277"/>
                  </a:lnTo>
                  <a:lnTo>
                    <a:pt x="252" y="276"/>
                  </a:lnTo>
                  <a:lnTo>
                    <a:pt x="252" y="275"/>
                  </a:lnTo>
                  <a:lnTo>
                    <a:pt x="252" y="275"/>
                  </a:lnTo>
                  <a:lnTo>
                    <a:pt x="252" y="274"/>
                  </a:lnTo>
                  <a:lnTo>
                    <a:pt x="252" y="273"/>
                  </a:lnTo>
                  <a:lnTo>
                    <a:pt x="252" y="273"/>
                  </a:lnTo>
                  <a:lnTo>
                    <a:pt x="252" y="272"/>
                  </a:lnTo>
                  <a:lnTo>
                    <a:pt x="251" y="271"/>
                  </a:lnTo>
                  <a:lnTo>
                    <a:pt x="249" y="270"/>
                  </a:lnTo>
                  <a:lnTo>
                    <a:pt x="248" y="270"/>
                  </a:lnTo>
                  <a:lnTo>
                    <a:pt x="247" y="269"/>
                  </a:lnTo>
                  <a:lnTo>
                    <a:pt x="247" y="268"/>
                  </a:lnTo>
                  <a:lnTo>
                    <a:pt x="247" y="268"/>
                  </a:lnTo>
                  <a:lnTo>
                    <a:pt x="246" y="266"/>
                  </a:lnTo>
                  <a:lnTo>
                    <a:pt x="246" y="266"/>
                  </a:lnTo>
                  <a:lnTo>
                    <a:pt x="244" y="266"/>
                  </a:lnTo>
                  <a:lnTo>
                    <a:pt x="242" y="265"/>
                  </a:lnTo>
                  <a:lnTo>
                    <a:pt x="241" y="263"/>
                  </a:lnTo>
                  <a:lnTo>
                    <a:pt x="240" y="263"/>
                  </a:lnTo>
                  <a:lnTo>
                    <a:pt x="240" y="262"/>
                  </a:lnTo>
                  <a:lnTo>
                    <a:pt x="239" y="261"/>
                  </a:lnTo>
                  <a:lnTo>
                    <a:pt x="238" y="262"/>
                  </a:lnTo>
                  <a:lnTo>
                    <a:pt x="238" y="261"/>
                  </a:lnTo>
                  <a:lnTo>
                    <a:pt x="238" y="260"/>
                  </a:lnTo>
                  <a:lnTo>
                    <a:pt x="237" y="259"/>
                  </a:lnTo>
                  <a:lnTo>
                    <a:pt x="236" y="259"/>
                  </a:lnTo>
                  <a:lnTo>
                    <a:pt x="236" y="259"/>
                  </a:lnTo>
                  <a:lnTo>
                    <a:pt x="236" y="258"/>
                  </a:lnTo>
                  <a:lnTo>
                    <a:pt x="236" y="257"/>
                  </a:lnTo>
                  <a:lnTo>
                    <a:pt x="236" y="256"/>
                  </a:lnTo>
                  <a:lnTo>
                    <a:pt x="237" y="256"/>
                  </a:lnTo>
                  <a:lnTo>
                    <a:pt x="237" y="256"/>
                  </a:lnTo>
                  <a:lnTo>
                    <a:pt x="237" y="256"/>
                  </a:lnTo>
                  <a:lnTo>
                    <a:pt x="238" y="255"/>
                  </a:lnTo>
                  <a:lnTo>
                    <a:pt x="238" y="254"/>
                  </a:lnTo>
                  <a:lnTo>
                    <a:pt x="238" y="254"/>
                  </a:lnTo>
                  <a:lnTo>
                    <a:pt x="238" y="253"/>
                  </a:lnTo>
                  <a:lnTo>
                    <a:pt x="238" y="252"/>
                  </a:lnTo>
                  <a:lnTo>
                    <a:pt x="238" y="250"/>
                  </a:lnTo>
                  <a:lnTo>
                    <a:pt x="238" y="249"/>
                  </a:lnTo>
                  <a:lnTo>
                    <a:pt x="238" y="249"/>
                  </a:lnTo>
                  <a:lnTo>
                    <a:pt x="239" y="248"/>
                  </a:lnTo>
                  <a:lnTo>
                    <a:pt x="239" y="247"/>
                  </a:lnTo>
                  <a:lnTo>
                    <a:pt x="239" y="246"/>
                  </a:lnTo>
                  <a:lnTo>
                    <a:pt x="240" y="244"/>
                  </a:lnTo>
                  <a:lnTo>
                    <a:pt x="239" y="243"/>
                  </a:lnTo>
                  <a:lnTo>
                    <a:pt x="238" y="242"/>
                  </a:lnTo>
                  <a:lnTo>
                    <a:pt x="237" y="241"/>
                  </a:lnTo>
                  <a:lnTo>
                    <a:pt x="237" y="240"/>
                  </a:lnTo>
                  <a:lnTo>
                    <a:pt x="238" y="239"/>
                  </a:lnTo>
                  <a:lnTo>
                    <a:pt x="239" y="238"/>
                  </a:lnTo>
                  <a:lnTo>
                    <a:pt x="239" y="237"/>
                  </a:lnTo>
                  <a:lnTo>
                    <a:pt x="240" y="237"/>
                  </a:lnTo>
                  <a:lnTo>
                    <a:pt x="240" y="237"/>
                  </a:lnTo>
                  <a:lnTo>
                    <a:pt x="241" y="237"/>
                  </a:lnTo>
                  <a:lnTo>
                    <a:pt x="242" y="236"/>
                  </a:lnTo>
                  <a:lnTo>
                    <a:pt x="242" y="236"/>
                  </a:lnTo>
                  <a:lnTo>
                    <a:pt x="242" y="235"/>
                  </a:lnTo>
                  <a:lnTo>
                    <a:pt x="243" y="236"/>
                  </a:lnTo>
                  <a:lnTo>
                    <a:pt x="244" y="236"/>
                  </a:lnTo>
                  <a:lnTo>
                    <a:pt x="245" y="236"/>
                  </a:lnTo>
                  <a:lnTo>
                    <a:pt x="245" y="236"/>
                  </a:lnTo>
                  <a:lnTo>
                    <a:pt x="245" y="235"/>
                  </a:lnTo>
                  <a:lnTo>
                    <a:pt x="245" y="234"/>
                  </a:lnTo>
                  <a:lnTo>
                    <a:pt x="246" y="234"/>
                  </a:lnTo>
                  <a:lnTo>
                    <a:pt x="247" y="234"/>
                  </a:lnTo>
                  <a:lnTo>
                    <a:pt x="247" y="234"/>
                  </a:lnTo>
                  <a:lnTo>
                    <a:pt x="247" y="233"/>
                  </a:lnTo>
                  <a:lnTo>
                    <a:pt x="248" y="233"/>
                  </a:lnTo>
                  <a:lnTo>
                    <a:pt x="248" y="232"/>
                  </a:lnTo>
                  <a:lnTo>
                    <a:pt x="248" y="232"/>
                  </a:lnTo>
                  <a:lnTo>
                    <a:pt x="248" y="231"/>
                  </a:lnTo>
                  <a:lnTo>
                    <a:pt x="247" y="230"/>
                  </a:lnTo>
                  <a:lnTo>
                    <a:pt x="247" y="230"/>
                  </a:lnTo>
                  <a:lnTo>
                    <a:pt x="246" y="229"/>
                  </a:lnTo>
                  <a:lnTo>
                    <a:pt x="245" y="226"/>
                  </a:lnTo>
                  <a:lnTo>
                    <a:pt x="245" y="225"/>
                  </a:lnTo>
                  <a:lnTo>
                    <a:pt x="244" y="224"/>
                  </a:lnTo>
                  <a:lnTo>
                    <a:pt x="245" y="224"/>
                  </a:lnTo>
                  <a:lnTo>
                    <a:pt x="245" y="224"/>
                  </a:lnTo>
                  <a:lnTo>
                    <a:pt x="245" y="223"/>
                  </a:lnTo>
                  <a:lnTo>
                    <a:pt x="245" y="223"/>
                  </a:lnTo>
                  <a:lnTo>
                    <a:pt x="246" y="222"/>
                  </a:lnTo>
                  <a:lnTo>
                    <a:pt x="246" y="221"/>
                  </a:lnTo>
                  <a:lnTo>
                    <a:pt x="247" y="221"/>
                  </a:lnTo>
                  <a:lnTo>
                    <a:pt x="248" y="220"/>
                  </a:lnTo>
                  <a:lnTo>
                    <a:pt x="249" y="220"/>
                  </a:lnTo>
                  <a:lnTo>
                    <a:pt x="249" y="219"/>
                  </a:lnTo>
                  <a:lnTo>
                    <a:pt x="249" y="218"/>
                  </a:lnTo>
                  <a:lnTo>
                    <a:pt x="249" y="217"/>
                  </a:lnTo>
                  <a:lnTo>
                    <a:pt x="249" y="216"/>
                  </a:lnTo>
                  <a:lnTo>
                    <a:pt x="248" y="216"/>
                  </a:lnTo>
                  <a:lnTo>
                    <a:pt x="248" y="215"/>
                  </a:lnTo>
                  <a:lnTo>
                    <a:pt x="249" y="214"/>
                  </a:lnTo>
                  <a:lnTo>
                    <a:pt x="250" y="213"/>
                  </a:lnTo>
                  <a:lnTo>
                    <a:pt x="250" y="211"/>
                  </a:lnTo>
                  <a:lnTo>
                    <a:pt x="250" y="210"/>
                  </a:lnTo>
                  <a:lnTo>
                    <a:pt x="250" y="209"/>
                  </a:lnTo>
                  <a:lnTo>
                    <a:pt x="250" y="207"/>
                  </a:lnTo>
                  <a:lnTo>
                    <a:pt x="250" y="206"/>
                  </a:lnTo>
                  <a:lnTo>
                    <a:pt x="250" y="203"/>
                  </a:lnTo>
                  <a:lnTo>
                    <a:pt x="250" y="202"/>
                  </a:lnTo>
                  <a:lnTo>
                    <a:pt x="251" y="202"/>
                  </a:lnTo>
                  <a:lnTo>
                    <a:pt x="251" y="201"/>
                  </a:lnTo>
                  <a:lnTo>
                    <a:pt x="252" y="201"/>
                  </a:lnTo>
                  <a:lnTo>
                    <a:pt x="253" y="200"/>
                  </a:lnTo>
                  <a:lnTo>
                    <a:pt x="254" y="201"/>
                  </a:lnTo>
                  <a:lnTo>
                    <a:pt x="255" y="201"/>
                  </a:lnTo>
                  <a:lnTo>
                    <a:pt x="255" y="201"/>
                  </a:lnTo>
                  <a:lnTo>
                    <a:pt x="256" y="201"/>
                  </a:lnTo>
                  <a:lnTo>
                    <a:pt x="258" y="201"/>
                  </a:lnTo>
                  <a:lnTo>
                    <a:pt x="259" y="201"/>
                  </a:lnTo>
                  <a:lnTo>
                    <a:pt x="259" y="200"/>
                  </a:lnTo>
                  <a:lnTo>
                    <a:pt x="260" y="200"/>
                  </a:lnTo>
                  <a:lnTo>
                    <a:pt x="260" y="199"/>
                  </a:lnTo>
                  <a:lnTo>
                    <a:pt x="260" y="197"/>
                  </a:lnTo>
                  <a:lnTo>
                    <a:pt x="261" y="196"/>
                  </a:lnTo>
                  <a:lnTo>
                    <a:pt x="262" y="195"/>
                  </a:lnTo>
                  <a:lnTo>
                    <a:pt x="263" y="194"/>
                  </a:lnTo>
                  <a:lnTo>
                    <a:pt x="264" y="194"/>
                  </a:lnTo>
                  <a:lnTo>
                    <a:pt x="265" y="190"/>
                  </a:lnTo>
                  <a:lnTo>
                    <a:pt x="308" y="78"/>
                  </a:lnTo>
                  <a:lnTo>
                    <a:pt x="308" y="77"/>
                  </a:lnTo>
                  <a:close/>
                </a:path>
              </a:pathLst>
            </a:custGeom>
            <a:solidFill>
              <a:srgbClr val="323F4F"/>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606" name="Google Shape;1606;p59" descr="{&quot;Key&quot;:&quot;samburu&quot;,&quot;Name&quot;:&quot;Samburu&quot;,&quot;Value&quot;:8.0,&quot;Formula&quot;:&quot;8&quot;,&quot;Text&quot;:&quot;8&quot;,&quot;OfficeApplication&quot;:1,&quot;HasValue&quot;:true}"/>
            <p:cNvSpPr/>
            <p:nvPr/>
          </p:nvSpPr>
          <p:spPr>
            <a:xfrm>
              <a:off x="2314142" y="2208114"/>
              <a:ext cx="975032" cy="1054902"/>
            </a:xfrm>
            <a:custGeom>
              <a:avLst/>
              <a:gdLst/>
              <a:ahLst/>
              <a:cxnLst/>
              <a:rect l="l" t="t" r="r" b="b"/>
              <a:pathLst>
                <a:path w="1630" h="1759" extrusionOk="0">
                  <a:moveTo>
                    <a:pt x="578" y="1611"/>
                  </a:moveTo>
                  <a:lnTo>
                    <a:pt x="579" y="1608"/>
                  </a:lnTo>
                  <a:lnTo>
                    <a:pt x="583" y="1607"/>
                  </a:lnTo>
                  <a:lnTo>
                    <a:pt x="587" y="1605"/>
                  </a:lnTo>
                  <a:lnTo>
                    <a:pt x="589" y="1601"/>
                  </a:lnTo>
                  <a:lnTo>
                    <a:pt x="590" y="1595"/>
                  </a:lnTo>
                  <a:lnTo>
                    <a:pt x="593" y="1593"/>
                  </a:lnTo>
                  <a:lnTo>
                    <a:pt x="598" y="1597"/>
                  </a:lnTo>
                  <a:lnTo>
                    <a:pt x="603" y="1602"/>
                  </a:lnTo>
                  <a:lnTo>
                    <a:pt x="608" y="1602"/>
                  </a:lnTo>
                  <a:lnTo>
                    <a:pt x="612" y="1602"/>
                  </a:lnTo>
                  <a:lnTo>
                    <a:pt x="618" y="1601"/>
                  </a:lnTo>
                  <a:lnTo>
                    <a:pt x="626" y="1601"/>
                  </a:lnTo>
                  <a:lnTo>
                    <a:pt x="631" y="1601"/>
                  </a:lnTo>
                  <a:lnTo>
                    <a:pt x="636" y="1600"/>
                  </a:lnTo>
                  <a:lnTo>
                    <a:pt x="643" y="1598"/>
                  </a:lnTo>
                  <a:lnTo>
                    <a:pt x="649" y="1597"/>
                  </a:lnTo>
                  <a:lnTo>
                    <a:pt x="655" y="1594"/>
                  </a:lnTo>
                  <a:lnTo>
                    <a:pt x="664" y="1592"/>
                  </a:lnTo>
                  <a:lnTo>
                    <a:pt x="673" y="1589"/>
                  </a:lnTo>
                  <a:lnTo>
                    <a:pt x="682" y="1586"/>
                  </a:lnTo>
                  <a:lnTo>
                    <a:pt x="688" y="1582"/>
                  </a:lnTo>
                  <a:lnTo>
                    <a:pt x="694" y="1579"/>
                  </a:lnTo>
                  <a:lnTo>
                    <a:pt x="701" y="1576"/>
                  </a:lnTo>
                  <a:lnTo>
                    <a:pt x="705" y="1578"/>
                  </a:lnTo>
                  <a:lnTo>
                    <a:pt x="708" y="1581"/>
                  </a:lnTo>
                  <a:lnTo>
                    <a:pt x="713" y="1581"/>
                  </a:lnTo>
                  <a:lnTo>
                    <a:pt x="713" y="1575"/>
                  </a:lnTo>
                  <a:lnTo>
                    <a:pt x="716" y="1570"/>
                  </a:lnTo>
                  <a:lnTo>
                    <a:pt x="723" y="1568"/>
                  </a:lnTo>
                  <a:lnTo>
                    <a:pt x="732" y="1565"/>
                  </a:lnTo>
                  <a:lnTo>
                    <a:pt x="738" y="1562"/>
                  </a:lnTo>
                  <a:lnTo>
                    <a:pt x="743" y="1562"/>
                  </a:lnTo>
                  <a:lnTo>
                    <a:pt x="753" y="1563"/>
                  </a:lnTo>
                  <a:lnTo>
                    <a:pt x="758" y="1564"/>
                  </a:lnTo>
                  <a:lnTo>
                    <a:pt x="762" y="1566"/>
                  </a:lnTo>
                  <a:lnTo>
                    <a:pt x="763" y="1572"/>
                  </a:lnTo>
                  <a:lnTo>
                    <a:pt x="765" y="1575"/>
                  </a:lnTo>
                  <a:lnTo>
                    <a:pt x="766" y="1576"/>
                  </a:lnTo>
                  <a:lnTo>
                    <a:pt x="768" y="1579"/>
                  </a:lnTo>
                  <a:lnTo>
                    <a:pt x="773" y="1587"/>
                  </a:lnTo>
                  <a:lnTo>
                    <a:pt x="785" y="1587"/>
                  </a:lnTo>
                  <a:lnTo>
                    <a:pt x="789" y="1593"/>
                  </a:lnTo>
                  <a:lnTo>
                    <a:pt x="794" y="1593"/>
                  </a:lnTo>
                  <a:lnTo>
                    <a:pt x="802" y="1602"/>
                  </a:lnTo>
                  <a:lnTo>
                    <a:pt x="814" y="1605"/>
                  </a:lnTo>
                  <a:lnTo>
                    <a:pt x="834" y="1602"/>
                  </a:lnTo>
                  <a:lnTo>
                    <a:pt x="853" y="1606"/>
                  </a:lnTo>
                  <a:lnTo>
                    <a:pt x="855" y="1604"/>
                  </a:lnTo>
                  <a:lnTo>
                    <a:pt x="864" y="1597"/>
                  </a:lnTo>
                  <a:lnTo>
                    <a:pt x="874" y="1589"/>
                  </a:lnTo>
                  <a:lnTo>
                    <a:pt x="884" y="1583"/>
                  </a:lnTo>
                  <a:lnTo>
                    <a:pt x="892" y="1590"/>
                  </a:lnTo>
                  <a:lnTo>
                    <a:pt x="897" y="1596"/>
                  </a:lnTo>
                  <a:lnTo>
                    <a:pt x="899" y="1598"/>
                  </a:lnTo>
                  <a:lnTo>
                    <a:pt x="902" y="1602"/>
                  </a:lnTo>
                  <a:lnTo>
                    <a:pt x="910" y="1609"/>
                  </a:lnTo>
                  <a:lnTo>
                    <a:pt x="922" y="1619"/>
                  </a:lnTo>
                  <a:lnTo>
                    <a:pt x="930" y="1633"/>
                  </a:lnTo>
                  <a:lnTo>
                    <a:pt x="934" y="1640"/>
                  </a:lnTo>
                  <a:lnTo>
                    <a:pt x="935" y="1642"/>
                  </a:lnTo>
                  <a:lnTo>
                    <a:pt x="934" y="1643"/>
                  </a:lnTo>
                  <a:lnTo>
                    <a:pt x="937" y="1652"/>
                  </a:lnTo>
                  <a:lnTo>
                    <a:pt x="941" y="1660"/>
                  </a:lnTo>
                  <a:lnTo>
                    <a:pt x="946" y="1666"/>
                  </a:lnTo>
                  <a:lnTo>
                    <a:pt x="948" y="1671"/>
                  </a:lnTo>
                  <a:lnTo>
                    <a:pt x="950" y="1675"/>
                  </a:lnTo>
                  <a:lnTo>
                    <a:pt x="953" y="1682"/>
                  </a:lnTo>
                  <a:lnTo>
                    <a:pt x="962" y="1686"/>
                  </a:lnTo>
                  <a:lnTo>
                    <a:pt x="963" y="1688"/>
                  </a:lnTo>
                  <a:lnTo>
                    <a:pt x="967" y="1697"/>
                  </a:lnTo>
                  <a:lnTo>
                    <a:pt x="968" y="1700"/>
                  </a:lnTo>
                  <a:lnTo>
                    <a:pt x="971" y="1711"/>
                  </a:lnTo>
                  <a:lnTo>
                    <a:pt x="971" y="1711"/>
                  </a:lnTo>
                  <a:lnTo>
                    <a:pt x="973" y="1720"/>
                  </a:lnTo>
                  <a:lnTo>
                    <a:pt x="974" y="1722"/>
                  </a:lnTo>
                  <a:lnTo>
                    <a:pt x="975" y="1725"/>
                  </a:lnTo>
                  <a:lnTo>
                    <a:pt x="980" y="1729"/>
                  </a:lnTo>
                  <a:lnTo>
                    <a:pt x="984" y="1733"/>
                  </a:lnTo>
                  <a:lnTo>
                    <a:pt x="985" y="1735"/>
                  </a:lnTo>
                  <a:lnTo>
                    <a:pt x="986" y="1740"/>
                  </a:lnTo>
                  <a:lnTo>
                    <a:pt x="987" y="1741"/>
                  </a:lnTo>
                  <a:lnTo>
                    <a:pt x="997" y="1741"/>
                  </a:lnTo>
                  <a:lnTo>
                    <a:pt x="1007" y="1748"/>
                  </a:lnTo>
                  <a:lnTo>
                    <a:pt x="1014" y="1749"/>
                  </a:lnTo>
                  <a:lnTo>
                    <a:pt x="1014" y="1752"/>
                  </a:lnTo>
                  <a:lnTo>
                    <a:pt x="1021" y="1752"/>
                  </a:lnTo>
                  <a:lnTo>
                    <a:pt x="1030" y="1751"/>
                  </a:lnTo>
                  <a:lnTo>
                    <a:pt x="1044" y="1750"/>
                  </a:lnTo>
                  <a:lnTo>
                    <a:pt x="1053" y="1749"/>
                  </a:lnTo>
                  <a:lnTo>
                    <a:pt x="1061" y="1747"/>
                  </a:lnTo>
                  <a:lnTo>
                    <a:pt x="1070" y="1744"/>
                  </a:lnTo>
                  <a:lnTo>
                    <a:pt x="1075" y="1742"/>
                  </a:lnTo>
                  <a:lnTo>
                    <a:pt x="1080" y="1738"/>
                  </a:lnTo>
                  <a:lnTo>
                    <a:pt x="1080" y="1736"/>
                  </a:lnTo>
                  <a:lnTo>
                    <a:pt x="1083" y="1737"/>
                  </a:lnTo>
                  <a:lnTo>
                    <a:pt x="1090" y="1738"/>
                  </a:lnTo>
                  <a:lnTo>
                    <a:pt x="1093" y="1738"/>
                  </a:lnTo>
                  <a:lnTo>
                    <a:pt x="1099" y="1742"/>
                  </a:lnTo>
                  <a:lnTo>
                    <a:pt x="1100" y="1747"/>
                  </a:lnTo>
                  <a:lnTo>
                    <a:pt x="1102" y="1749"/>
                  </a:lnTo>
                  <a:lnTo>
                    <a:pt x="1102" y="1751"/>
                  </a:lnTo>
                  <a:lnTo>
                    <a:pt x="1114" y="1759"/>
                  </a:lnTo>
                  <a:lnTo>
                    <a:pt x="1128" y="1758"/>
                  </a:lnTo>
                  <a:lnTo>
                    <a:pt x="1137" y="1758"/>
                  </a:lnTo>
                  <a:lnTo>
                    <a:pt x="1148" y="1750"/>
                  </a:lnTo>
                  <a:lnTo>
                    <a:pt x="1159" y="1753"/>
                  </a:lnTo>
                  <a:lnTo>
                    <a:pt x="1168" y="1756"/>
                  </a:lnTo>
                  <a:lnTo>
                    <a:pt x="1176" y="1754"/>
                  </a:lnTo>
                  <a:lnTo>
                    <a:pt x="1175" y="1756"/>
                  </a:lnTo>
                  <a:lnTo>
                    <a:pt x="1175" y="1754"/>
                  </a:lnTo>
                  <a:lnTo>
                    <a:pt x="1176" y="1746"/>
                  </a:lnTo>
                  <a:lnTo>
                    <a:pt x="1184" y="1744"/>
                  </a:lnTo>
                  <a:lnTo>
                    <a:pt x="1200" y="1736"/>
                  </a:lnTo>
                  <a:lnTo>
                    <a:pt x="1211" y="1735"/>
                  </a:lnTo>
                  <a:lnTo>
                    <a:pt x="1219" y="1735"/>
                  </a:lnTo>
                  <a:lnTo>
                    <a:pt x="1222" y="1733"/>
                  </a:lnTo>
                  <a:lnTo>
                    <a:pt x="1225" y="1729"/>
                  </a:lnTo>
                  <a:lnTo>
                    <a:pt x="1227" y="1723"/>
                  </a:lnTo>
                  <a:lnTo>
                    <a:pt x="1227" y="1723"/>
                  </a:lnTo>
                  <a:lnTo>
                    <a:pt x="1227" y="1716"/>
                  </a:lnTo>
                  <a:lnTo>
                    <a:pt x="1241" y="1707"/>
                  </a:lnTo>
                  <a:lnTo>
                    <a:pt x="1252" y="1702"/>
                  </a:lnTo>
                  <a:lnTo>
                    <a:pt x="1258" y="1698"/>
                  </a:lnTo>
                  <a:lnTo>
                    <a:pt x="1269" y="1683"/>
                  </a:lnTo>
                  <a:lnTo>
                    <a:pt x="1272" y="1682"/>
                  </a:lnTo>
                  <a:lnTo>
                    <a:pt x="1272" y="1682"/>
                  </a:lnTo>
                  <a:lnTo>
                    <a:pt x="1281" y="1676"/>
                  </a:lnTo>
                  <a:lnTo>
                    <a:pt x="1290" y="1672"/>
                  </a:lnTo>
                  <a:lnTo>
                    <a:pt x="1295" y="1674"/>
                  </a:lnTo>
                  <a:lnTo>
                    <a:pt x="1299" y="1675"/>
                  </a:lnTo>
                  <a:lnTo>
                    <a:pt x="1306" y="1678"/>
                  </a:lnTo>
                  <a:lnTo>
                    <a:pt x="1312" y="1678"/>
                  </a:lnTo>
                  <a:lnTo>
                    <a:pt x="1313" y="1678"/>
                  </a:lnTo>
                  <a:lnTo>
                    <a:pt x="1317" y="1677"/>
                  </a:lnTo>
                  <a:lnTo>
                    <a:pt x="1321" y="1672"/>
                  </a:lnTo>
                  <a:lnTo>
                    <a:pt x="1325" y="1669"/>
                  </a:lnTo>
                  <a:lnTo>
                    <a:pt x="1336" y="1670"/>
                  </a:lnTo>
                  <a:lnTo>
                    <a:pt x="1354" y="1669"/>
                  </a:lnTo>
                  <a:lnTo>
                    <a:pt x="1371" y="1667"/>
                  </a:lnTo>
                  <a:lnTo>
                    <a:pt x="1381" y="1664"/>
                  </a:lnTo>
                  <a:lnTo>
                    <a:pt x="1392" y="1662"/>
                  </a:lnTo>
                  <a:lnTo>
                    <a:pt x="1405" y="1656"/>
                  </a:lnTo>
                  <a:lnTo>
                    <a:pt x="1409" y="1648"/>
                  </a:lnTo>
                  <a:lnTo>
                    <a:pt x="1407" y="1640"/>
                  </a:lnTo>
                  <a:lnTo>
                    <a:pt x="1416" y="1629"/>
                  </a:lnTo>
                  <a:lnTo>
                    <a:pt x="1430" y="1622"/>
                  </a:lnTo>
                  <a:lnTo>
                    <a:pt x="1443" y="1617"/>
                  </a:lnTo>
                  <a:lnTo>
                    <a:pt x="1443" y="1617"/>
                  </a:lnTo>
                  <a:lnTo>
                    <a:pt x="1445" y="1615"/>
                  </a:lnTo>
                  <a:lnTo>
                    <a:pt x="1447" y="1611"/>
                  </a:lnTo>
                  <a:lnTo>
                    <a:pt x="1448" y="1610"/>
                  </a:lnTo>
                  <a:lnTo>
                    <a:pt x="1448" y="1610"/>
                  </a:lnTo>
                  <a:lnTo>
                    <a:pt x="1456" y="1619"/>
                  </a:lnTo>
                  <a:lnTo>
                    <a:pt x="1461" y="1619"/>
                  </a:lnTo>
                  <a:lnTo>
                    <a:pt x="1461" y="1620"/>
                  </a:lnTo>
                  <a:lnTo>
                    <a:pt x="1466" y="1622"/>
                  </a:lnTo>
                  <a:lnTo>
                    <a:pt x="1470" y="1626"/>
                  </a:lnTo>
                  <a:lnTo>
                    <a:pt x="1471" y="1627"/>
                  </a:lnTo>
                  <a:lnTo>
                    <a:pt x="1476" y="1629"/>
                  </a:lnTo>
                  <a:lnTo>
                    <a:pt x="1476" y="1629"/>
                  </a:lnTo>
                  <a:lnTo>
                    <a:pt x="1481" y="1631"/>
                  </a:lnTo>
                  <a:lnTo>
                    <a:pt x="1489" y="1625"/>
                  </a:lnTo>
                  <a:lnTo>
                    <a:pt x="1500" y="1613"/>
                  </a:lnTo>
                  <a:lnTo>
                    <a:pt x="1507" y="1606"/>
                  </a:lnTo>
                  <a:lnTo>
                    <a:pt x="1519" y="1597"/>
                  </a:lnTo>
                  <a:lnTo>
                    <a:pt x="1528" y="1596"/>
                  </a:lnTo>
                  <a:lnTo>
                    <a:pt x="1528" y="1596"/>
                  </a:lnTo>
                  <a:lnTo>
                    <a:pt x="1534" y="1593"/>
                  </a:lnTo>
                  <a:lnTo>
                    <a:pt x="1538" y="1586"/>
                  </a:lnTo>
                  <a:lnTo>
                    <a:pt x="1547" y="1579"/>
                  </a:lnTo>
                  <a:lnTo>
                    <a:pt x="1556" y="1572"/>
                  </a:lnTo>
                  <a:lnTo>
                    <a:pt x="1565" y="1565"/>
                  </a:lnTo>
                  <a:lnTo>
                    <a:pt x="1571" y="1558"/>
                  </a:lnTo>
                  <a:lnTo>
                    <a:pt x="1578" y="1559"/>
                  </a:lnTo>
                  <a:lnTo>
                    <a:pt x="1584" y="1562"/>
                  </a:lnTo>
                  <a:lnTo>
                    <a:pt x="1587" y="1562"/>
                  </a:lnTo>
                  <a:lnTo>
                    <a:pt x="1592" y="1565"/>
                  </a:lnTo>
                  <a:lnTo>
                    <a:pt x="1597" y="1568"/>
                  </a:lnTo>
                  <a:lnTo>
                    <a:pt x="1598" y="1569"/>
                  </a:lnTo>
                  <a:lnTo>
                    <a:pt x="1603" y="1572"/>
                  </a:lnTo>
                  <a:lnTo>
                    <a:pt x="1609" y="1572"/>
                  </a:lnTo>
                  <a:lnTo>
                    <a:pt x="1616" y="1570"/>
                  </a:lnTo>
                  <a:lnTo>
                    <a:pt x="1629" y="1568"/>
                  </a:lnTo>
                  <a:lnTo>
                    <a:pt x="1630" y="1567"/>
                  </a:lnTo>
                  <a:lnTo>
                    <a:pt x="1622" y="1562"/>
                  </a:lnTo>
                  <a:lnTo>
                    <a:pt x="1614" y="1557"/>
                  </a:lnTo>
                  <a:lnTo>
                    <a:pt x="1602" y="1549"/>
                  </a:lnTo>
                  <a:lnTo>
                    <a:pt x="1598" y="1530"/>
                  </a:lnTo>
                  <a:lnTo>
                    <a:pt x="1598" y="1525"/>
                  </a:lnTo>
                  <a:lnTo>
                    <a:pt x="1594" y="1453"/>
                  </a:lnTo>
                  <a:lnTo>
                    <a:pt x="1583" y="1302"/>
                  </a:lnTo>
                  <a:lnTo>
                    <a:pt x="1558" y="1271"/>
                  </a:lnTo>
                  <a:lnTo>
                    <a:pt x="1562" y="1268"/>
                  </a:lnTo>
                  <a:lnTo>
                    <a:pt x="1512" y="1201"/>
                  </a:lnTo>
                  <a:lnTo>
                    <a:pt x="1512" y="1152"/>
                  </a:lnTo>
                  <a:lnTo>
                    <a:pt x="1530" y="1138"/>
                  </a:lnTo>
                  <a:lnTo>
                    <a:pt x="1529" y="1128"/>
                  </a:lnTo>
                  <a:lnTo>
                    <a:pt x="1535" y="1062"/>
                  </a:lnTo>
                  <a:lnTo>
                    <a:pt x="1532" y="1026"/>
                  </a:lnTo>
                  <a:lnTo>
                    <a:pt x="1497" y="999"/>
                  </a:lnTo>
                  <a:lnTo>
                    <a:pt x="1465" y="969"/>
                  </a:lnTo>
                  <a:lnTo>
                    <a:pt x="1456" y="979"/>
                  </a:lnTo>
                  <a:lnTo>
                    <a:pt x="1435" y="1003"/>
                  </a:lnTo>
                  <a:lnTo>
                    <a:pt x="1393" y="1003"/>
                  </a:lnTo>
                  <a:lnTo>
                    <a:pt x="1328" y="1022"/>
                  </a:lnTo>
                  <a:lnTo>
                    <a:pt x="1299" y="1027"/>
                  </a:lnTo>
                  <a:lnTo>
                    <a:pt x="1263" y="1033"/>
                  </a:lnTo>
                  <a:lnTo>
                    <a:pt x="1192" y="1060"/>
                  </a:lnTo>
                  <a:lnTo>
                    <a:pt x="1184" y="1041"/>
                  </a:lnTo>
                  <a:lnTo>
                    <a:pt x="1181" y="1035"/>
                  </a:lnTo>
                  <a:lnTo>
                    <a:pt x="1167" y="1008"/>
                  </a:lnTo>
                  <a:lnTo>
                    <a:pt x="1149" y="977"/>
                  </a:lnTo>
                  <a:lnTo>
                    <a:pt x="1126" y="930"/>
                  </a:lnTo>
                  <a:lnTo>
                    <a:pt x="1089" y="867"/>
                  </a:lnTo>
                  <a:lnTo>
                    <a:pt x="1071" y="838"/>
                  </a:lnTo>
                  <a:lnTo>
                    <a:pt x="1053" y="801"/>
                  </a:lnTo>
                  <a:lnTo>
                    <a:pt x="1008" y="728"/>
                  </a:lnTo>
                  <a:lnTo>
                    <a:pt x="978" y="711"/>
                  </a:lnTo>
                  <a:lnTo>
                    <a:pt x="960" y="701"/>
                  </a:lnTo>
                  <a:lnTo>
                    <a:pt x="941" y="679"/>
                  </a:lnTo>
                  <a:lnTo>
                    <a:pt x="941" y="679"/>
                  </a:lnTo>
                  <a:lnTo>
                    <a:pt x="937" y="677"/>
                  </a:lnTo>
                  <a:lnTo>
                    <a:pt x="925" y="668"/>
                  </a:lnTo>
                  <a:lnTo>
                    <a:pt x="921" y="650"/>
                  </a:lnTo>
                  <a:lnTo>
                    <a:pt x="916" y="638"/>
                  </a:lnTo>
                  <a:lnTo>
                    <a:pt x="911" y="623"/>
                  </a:lnTo>
                  <a:lnTo>
                    <a:pt x="910" y="620"/>
                  </a:lnTo>
                  <a:lnTo>
                    <a:pt x="883" y="601"/>
                  </a:lnTo>
                  <a:lnTo>
                    <a:pt x="854" y="578"/>
                  </a:lnTo>
                  <a:lnTo>
                    <a:pt x="847" y="562"/>
                  </a:lnTo>
                  <a:lnTo>
                    <a:pt x="843" y="552"/>
                  </a:lnTo>
                  <a:lnTo>
                    <a:pt x="791" y="533"/>
                  </a:lnTo>
                  <a:lnTo>
                    <a:pt x="787" y="490"/>
                  </a:lnTo>
                  <a:lnTo>
                    <a:pt x="787" y="484"/>
                  </a:lnTo>
                  <a:lnTo>
                    <a:pt x="776" y="483"/>
                  </a:lnTo>
                  <a:lnTo>
                    <a:pt x="763" y="480"/>
                  </a:lnTo>
                  <a:lnTo>
                    <a:pt x="749" y="476"/>
                  </a:lnTo>
                  <a:lnTo>
                    <a:pt x="734" y="471"/>
                  </a:lnTo>
                  <a:lnTo>
                    <a:pt x="721" y="470"/>
                  </a:lnTo>
                  <a:lnTo>
                    <a:pt x="710" y="469"/>
                  </a:lnTo>
                  <a:lnTo>
                    <a:pt x="696" y="470"/>
                  </a:lnTo>
                  <a:lnTo>
                    <a:pt x="685" y="470"/>
                  </a:lnTo>
                  <a:lnTo>
                    <a:pt x="674" y="467"/>
                  </a:lnTo>
                  <a:lnTo>
                    <a:pt x="664" y="465"/>
                  </a:lnTo>
                  <a:lnTo>
                    <a:pt x="653" y="461"/>
                  </a:lnTo>
                  <a:lnTo>
                    <a:pt x="642" y="456"/>
                  </a:lnTo>
                  <a:lnTo>
                    <a:pt x="631" y="450"/>
                  </a:lnTo>
                  <a:lnTo>
                    <a:pt x="620" y="443"/>
                  </a:lnTo>
                  <a:lnTo>
                    <a:pt x="611" y="437"/>
                  </a:lnTo>
                  <a:lnTo>
                    <a:pt x="600" y="431"/>
                  </a:lnTo>
                  <a:lnTo>
                    <a:pt x="599" y="431"/>
                  </a:lnTo>
                  <a:lnTo>
                    <a:pt x="590" y="402"/>
                  </a:lnTo>
                  <a:lnTo>
                    <a:pt x="582" y="363"/>
                  </a:lnTo>
                  <a:lnTo>
                    <a:pt x="582" y="320"/>
                  </a:lnTo>
                  <a:lnTo>
                    <a:pt x="566" y="280"/>
                  </a:lnTo>
                  <a:lnTo>
                    <a:pt x="543" y="246"/>
                  </a:lnTo>
                  <a:lnTo>
                    <a:pt x="528" y="224"/>
                  </a:lnTo>
                  <a:lnTo>
                    <a:pt x="517" y="208"/>
                  </a:lnTo>
                  <a:lnTo>
                    <a:pt x="499" y="151"/>
                  </a:lnTo>
                  <a:lnTo>
                    <a:pt x="485" y="104"/>
                  </a:lnTo>
                  <a:lnTo>
                    <a:pt x="473" y="77"/>
                  </a:lnTo>
                  <a:lnTo>
                    <a:pt x="465" y="44"/>
                  </a:lnTo>
                  <a:lnTo>
                    <a:pt x="444" y="0"/>
                  </a:lnTo>
                  <a:lnTo>
                    <a:pt x="437" y="4"/>
                  </a:lnTo>
                  <a:lnTo>
                    <a:pt x="408" y="18"/>
                  </a:lnTo>
                  <a:lnTo>
                    <a:pt x="395" y="52"/>
                  </a:lnTo>
                  <a:lnTo>
                    <a:pt x="390" y="62"/>
                  </a:lnTo>
                  <a:lnTo>
                    <a:pt x="388" y="60"/>
                  </a:lnTo>
                  <a:lnTo>
                    <a:pt x="381" y="53"/>
                  </a:lnTo>
                  <a:lnTo>
                    <a:pt x="373" y="41"/>
                  </a:lnTo>
                  <a:lnTo>
                    <a:pt x="369" y="43"/>
                  </a:lnTo>
                  <a:lnTo>
                    <a:pt x="354" y="52"/>
                  </a:lnTo>
                  <a:lnTo>
                    <a:pt x="345" y="63"/>
                  </a:lnTo>
                  <a:lnTo>
                    <a:pt x="343" y="68"/>
                  </a:lnTo>
                  <a:lnTo>
                    <a:pt x="337" y="76"/>
                  </a:lnTo>
                  <a:lnTo>
                    <a:pt x="332" y="79"/>
                  </a:lnTo>
                  <a:lnTo>
                    <a:pt x="328" y="83"/>
                  </a:lnTo>
                  <a:lnTo>
                    <a:pt x="327" y="89"/>
                  </a:lnTo>
                  <a:lnTo>
                    <a:pt x="325" y="97"/>
                  </a:lnTo>
                  <a:lnTo>
                    <a:pt x="323" y="96"/>
                  </a:lnTo>
                  <a:lnTo>
                    <a:pt x="323" y="98"/>
                  </a:lnTo>
                  <a:lnTo>
                    <a:pt x="322" y="94"/>
                  </a:lnTo>
                  <a:lnTo>
                    <a:pt x="321" y="91"/>
                  </a:lnTo>
                  <a:lnTo>
                    <a:pt x="319" y="88"/>
                  </a:lnTo>
                  <a:lnTo>
                    <a:pt x="315" y="86"/>
                  </a:lnTo>
                  <a:lnTo>
                    <a:pt x="307" y="80"/>
                  </a:lnTo>
                  <a:lnTo>
                    <a:pt x="307" y="83"/>
                  </a:lnTo>
                  <a:lnTo>
                    <a:pt x="308" y="89"/>
                  </a:lnTo>
                  <a:lnTo>
                    <a:pt x="305" y="94"/>
                  </a:lnTo>
                  <a:lnTo>
                    <a:pt x="300" y="97"/>
                  </a:lnTo>
                  <a:lnTo>
                    <a:pt x="295" y="92"/>
                  </a:lnTo>
                  <a:lnTo>
                    <a:pt x="289" y="94"/>
                  </a:lnTo>
                  <a:lnTo>
                    <a:pt x="287" y="101"/>
                  </a:lnTo>
                  <a:lnTo>
                    <a:pt x="287" y="109"/>
                  </a:lnTo>
                  <a:lnTo>
                    <a:pt x="287" y="111"/>
                  </a:lnTo>
                  <a:lnTo>
                    <a:pt x="287" y="114"/>
                  </a:lnTo>
                  <a:lnTo>
                    <a:pt x="287" y="123"/>
                  </a:lnTo>
                  <a:lnTo>
                    <a:pt x="294" y="130"/>
                  </a:lnTo>
                  <a:lnTo>
                    <a:pt x="318" y="140"/>
                  </a:lnTo>
                  <a:lnTo>
                    <a:pt x="333" y="150"/>
                  </a:lnTo>
                  <a:lnTo>
                    <a:pt x="343" y="156"/>
                  </a:lnTo>
                  <a:lnTo>
                    <a:pt x="347" y="157"/>
                  </a:lnTo>
                  <a:lnTo>
                    <a:pt x="373" y="172"/>
                  </a:lnTo>
                  <a:lnTo>
                    <a:pt x="387" y="178"/>
                  </a:lnTo>
                  <a:lnTo>
                    <a:pt x="398" y="183"/>
                  </a:lnTo>
                  <a:lnTo>
                    <a:pt x="401" y="194"/>
                  </a:lnTo>
                  <a:lnTo>
                    <a:pt x="399" y="201"/>
                  </a:lnTo>
                  <a:lnTo>
                    <a:pt x="395" y="208"/>
                  </a:lnTo>
                  <a:lnTo>
                    <a:pt x="389" y="212"/>
                  </a:lnTo>
                  <a:lnTo>
                    <a:pt x="386" y="215"/>
                  </a:lnTo>
                  <a:lnTo>
                    <a:pt x="384" y="217"/>
                  </a:lnTo>
                  <a:lnTo>
                    <a:pt x="387" y="224"/>
                  </a:lnTo>
                  <a:lnTo>
                    <a:pt x="386" y="236"/>
                  </a:lnTo>
                  <a:lnTo>
                    <a:pt x="386" y="238"/>
                  </a:lnTo>
                  <a:lnTo>
                    <a:pt x="385" y="244"/>
                  </a:lnTo>
                  <a:lnTo>
                    <a:pt x="383" y="253"/>
                  </a:lnTo>
                  <a:lnTo>
                    <a:pt x="383" y="256"/>
                  </a:lnTo>
                  <a:lnTo>
                    <a:pt x="380" y="259"/>
                  </a:lnTo>
                  <a:lnTo>
                    <a:pt x="379" y="267"/>
                  </a:lnTo>
                  <a:lnTo>
                    <a:pt x="379" y="272"/>
                  </a:lnTo>
                  <a:lnTo>
                    <a:pt x="375" y="276"/>
                  </a:lnTo>
                  <a:lnTo>
                    <a:pt x="375" y="276"/>
                  </a:lnTo>
                  <a:lnTo>
                    <a:pt x="374" y="277"/>
                  </a:lnTo>
                  <a:lnTo>
                    <a:pt x="365" y="280"/>
                  </a:lnTo>
                  <a:lnTo>
                    <a:pt x="356" y="286"/>
                  </a:lnTo>
                  <a:lnTo>
                    <a:pt x="350" y="292"/>
                  </a:lnTo>
                  <a:lnTo>
                    <a:pt x="341" y="297"/>
                  </a:lnTo>
                  <a:lnTo>
                    <a:pt x="333" y="301"/>
                  </a:lnTo>
                  <a:lnTo>
                    <a:pt x="329" y="302"/>
                  </a:lnTo>
                  <a:lnTo>
                    <a:pt x="329" y="302"/>
                  </a:lnTo>
                  <a:lnTo>
                    <a:pt x="326" y="303"/>
                  </a:lnTo>
                  <a:lnTo>
                    <a:pt x="321" y="306"/>
                  </a:lnTo>
                  <a:lnTo>
                    <a:pt x="313" y="309"/>
                  </a:lnTo>
                  <a:lnTo>
                    <a:pt x="303" y="312"/>
                  </a:lnTo>
                  <a:lnTo>
                    <a:pt x="296" y="313"/>
                  </a:lnTo>
                  <a:lnTo>
                    <a:pt x="295" y="313"/>
                  </a:lnTo>
                  <a:lnTo>
                    <a:pt x="293" y="313"/>
                  </a:lnTo>
                  <a:lnTo>
                    <a:pt x="292" y="318"/>
                  </a:lnTo>
                  <a:lnTo>
                    <a:pt x="291" y="320"/>
                  </a:lnTo>
                  <a:lnTo>
                    <a:pt x="286" y="324"/>
                  </a:lnTo>
                  <a:lnTo>
                    <a:pt x="283" y="326"/>
                  </a:lnTo>
                  <a:lnTo>
                    <a:pt x="281" y="329"/>
                  </a:lnTo>
                  <a:lnTo>
                    <a:pt x="275" y="332"/>
                  </a:lnTo>
                  <a:lnTo>
                    <a:pt x="274" y="333"/>
                  </a:lnTo>
                  <a:lnTo>
                    <a:pt x="270" y="342"/>
                  </a:lnTo>
                  <a:lnTo>
                    <a:pt x="263" y="355"/>
                  </a:lnTo>
                  <a:lnTo>
                    <a:pt x="262" y="356"/>
                  </a:lnTo>
                  <a:lnTo>
                    <a:pt x="253" y="366"/>
                  </a:lnTo>
                  <a:lnTo>
                    <a:pt x="253" y="368"/>
                  </a:lnTo>
                  <a:lnTo>
                    <a:pt x="253" y="370"/>
                  </a:lnTo>
                  <a:lnTo>
                    <a:pt x="254" y="380"/>
                  </a:lnTo>
                  <a:lnTo>
                    <a:pt x="252" y="387"/>
                  </a:lnTo>
                  <a:lnTo>
                    <a:pt x="254" y="391"/>
                  </a:lnTo>
                  <a:lnTo>
                    <a:pt x="253" y="400"/>
                  </a:lnTo>
                  <a:lnTo>
                    <a:pt x="253" y="405"/>
                  </a:lnTo>
                  <a:lnTo>
                    <a:pt x="252" y="413"/>
                  </a:lnTo>
                  <a:lnTo>
                    <a:pt x="242" y="429"/>
                  </a:lnTo>
                  <a:lnTo>
                    <a:pt x="237" y="438"/>
                  </a:lnTo>
                  <a:lnTo>
                    <a:pt x="235" y="441"/>
                  </a:lnTo>
                  <a:lnTo>
                    <a:pt x="235" y="450"/>
                  </a:lnTo>
                  <a:lnTo>
                    <a:pt x="235" y="452"/>
                  </a:lnTo>
                  <a:lnTo>
                    <a:pt x="234" y="456"/>
                  </a:lnTo>
                  <a:lnTo>
                    <a:pt x="234" y="458"/>
                  </a:lnTo>
                  <a:lnTo>
                    <a:pt x="235" y="463"/>
                  </a:lnTo>
                  <a:lnTo>
                    <a:pt x="233" y="471"/>
                  </a:lnTo>
                  <a:lnTo>
                    <a:pt x="232" y="476"/>
                  </a:lnTo>
                  <a:lnTo>
                    <a:pt x="229" y="482"/>
                  </a:lnTo>
                  <a:lnTo>
                    <a:pt x="226" y="486"/>
                  </a:lnTo>
                  <a:lnTo>
                    <a:pt x="223" y="491"/>
                  </a:lnTo>
                  <a:lnTo>
                    <a:pt x="222" y="494"/>
                  </a:lnTo>
                  <a:lnTo>
                    <a:pt x="222" y="498"/>
                  </a:lnTo>
                  <a:lnTo>
                    <a:pt x="225" y="494"/>
                  </a:lnTo>
                  <a:lnTo>
                    <a:pt x="228" y="491"/>
                  </a:lnTo>
                  <a:lnTo>
                    <a:pt x="230" y="498"/>
                  </a:lnTo>
                  <a:lnTo>
                    <a:pt x="231" y="505"/>
                  </a:lnTo>
                  <a:lnTo>
                    <a:pt x="231" y="513"/>
                  </a:lnTo>
                  <a:lnTo>
                    <a:pt x="230" y="526"/>
                  </a:lnTo>
                  <a:lnTo>
                    <a:pt x="228" y="531"/>
                  </a:lnTo>
                  <a:lnTo>
                    <a:pt x="228" y="537"/>
                  </a:lnTo>
                  <a:lnTo>
                    <a:pt x="228" y="541"/>
                  </a:lnTo>
                  <a:lnTo>
                    <a:pt x="227" y="549"/>
                  </a:lnTo>
                  <a:lnTo>
                    <a:pt x="223" y="554"/>
                  </a:lnTo>
                  <a:lnTo>
                    <a:pt x="220" y="554"/>
                  </a:lnTo>
                  <a:lnTo>
                    <a:pt x="218" y="560"/>
                  </a:lnTo>
                  <a:lnTo>
                    <a:pt x="217" y="561"/>
                  </a:lnTo>
                  <a:lnTo>
                    <a:pt x="215" y="570"/>
                  </a:lnTo>
                  <a:lnTo>
                    <a:pt x="205" y="576"/>
                  </a:lnTo>
                  <a:lnTo>
                    <a:pt x="205" y="576"/>
                  </a:lnTo>
                  <a:lnTo>
                    <a:pt x="202" y="587"/>
                  </a:lnTo>
                  <a:lnTo>
                    <a:pt x="205" y="595"/>
                  </a:lnTo>
                  <a:lnTo>
                    <a:pt x="213" y="597"/>
                  </a:lnTo>
                  <a:lnTo>
                    <a:pt x="211" y="609"/>
                  </a:lnTo>
                  <a:lnTo>
                    <a:pt x="212" y="615"/>
                  </a:lnTo>
                  <a:lnTo>
                    <a:pt x="212" y="616"/>
                  </a:lnTo>
                  <a:lnTo>
                    <a:pt x="211" y="620"/>
                  </a:lnTo>
                  <a:lnTo>
                    <a:pt x="210" y="622"/>
                  </a:lnTo>
                  <a:lnTo>
                    <a:pt x="211" y="624"/>
                  </a:lnTo>
                  <a:lnTo>
                    <a:pt x="211" y="629"/>
                  </a:lnTo>
                  <a:lnTo>
                    <a:pt x="215" y="632"/>
                  </a:lnTo>
                  <a:lnTo>
                    <a:pt x="220" y="632"/>
                  </a:lnTo>
                  <a:lnTo>
                    <a:pt x="222" y="634"/>
                  </a:lnTo>
                  <a:lnTo>
                    <a:pt x="221" y="639"/>
                  </a:lnTo>
                  <a:lnTo>
                    <a:pt x="220" y="640"/>
                  </a:lnTo>
                  <a:lnTo>
                    <a:pt x="217" y="644"/>
                  </a:lnTo>
                  <a:lnTo>
                    <a:pt x="216" y="650"/>
                  </a:lnTo>
                  <a:lnTo>
                    <a:pt x="215" y="652"/>
                  </a:lnTo>
                  <a:lnTo>
                    <a:pt x="214" y="654"/>
                  </a:lnTo>
                  <a:lnTo>
                    <a:pt x="214" y="656"/>
                  </a:lnTo>
                  <a:lnTo>
                    <a:pt x="212" y="670"/>
                  </a:lnTo>
                  <a:lnTo>
                    <a:pt x="212" y="671"/>
                  </a:lnTo>
                  <a:lnTo>
                    <a:pt x="208" y="672"/>
                  </a:lnTo>
                  <a:lnTo>
                    <a:pt x="208" y="672"/>
                  </a:lnTo>
                  <a:lnTo>
                    <a:pt x="211" y="676"/>
                  </a:lnTo>
                  <a:lnTo>
                    <a:pt x="214" y="673"/>
                  </a:lnTo>
                  <a:lnTo>
                    <a:pt x="218" y="671"/>
                  </a:lnTo>
                  <a:lnTo>
                    <a:pt x="221" y="674"/>
                  </a:lnTo>
                  <a:lnTo>
                    <a:pt x="220" y="678"/>
                  </a:lnTo>
                  <a:lnTo>
                    <a:pt x="221" y="677"/>
                  </a:lnTo>
                  <a:lnTo>
                    <a:pt x="216" y="693"/>
                  </a:lnTo>
                  <a:lnTo>
                    <a:pt x="215" y="695"/>
                  </a:lnTo>
                  <a:lnTo>
                    <a:pt x="205" y="707"/>
                  </a:lnTo>
                  <a:lnTo>
                    <a:pt x="196" y="727"/>
                  </a:lnTo>
                  <a:lnTo>
                    <a:pt x="186" y="732"/>
                  </a:lnTo>
                  <a:lnTo>
                    <a:pt x="183" y="739"/>
                  </a:lnTo>
                  <a:lnTo>
                    <a:pt x="181" y="744"/>
                  </a:lnTo>
                  <a:lnTo>
                    <a:pt x="179" y="749"/>
                  </a:lnTo>
                  <a:lnTo>
                    <a:pt x="175" y="766"/>
                  </a:lnTo>
                  <a:lnTo>
                    <a:pt x="171" y="776"/>
                  </a:lnTo>
                  <a:lnTo>
                    <a:pt x="165" y="794"/>
                  </a:lnTo>
                  <a:lnTo>
                    <a:pt x="163" y="802"/>
                  </a:lnTo>
                  <a:lnTo>
                    <a:pt x="157" y="807"/>
                  </a:lnTo>
                  <a:lnTo>
                    <a:pt x="152" y="806"/>
                  </a:lnTo>
                  <a:lnTo>
                    <a:pt x="147" y="804"/>
                  </a:lnTo>
                  <a:lnTo>
                    <a:pt x="142" y="805"/>
                  </a:lnTo>
                  <a:lnTo>
                    <a:pt x="138" y="816"/>
                  </a:lnTo>
                  <a:lnTo>
                    <a:pt x="130" y="833"/>
                  </a:lnTo>
                  <a:lnTo>
                    <a:pt x="125" y="843"/>
                  </a:lnTo>
                  <a:lnTo>
                    <a:pt x="120" y="852"/>
                  </a:lnTo>
                  <a:lnTo>
                    <a:pt x="112" y="861"/>
                  </a:lnTo>
                  <a:lnTo>
                    <a:pt x="109" y="871"/>
                  </a:lnTo>
                  <a:lnTo>
                    <a:pt x="102" y="881"/>
                  </a:lnTo>
                  <a:lnTo>
                    <a:pt x="97" y="888"/>
                  </a:lnTo>
                  <a:lnTo>
                    <a:pt x="91" y="890"/>
                  </a:lnTo>
                  <a:lnTo>
                    <a:pt x="87" y="882"/>
                  </a:lnTo>
                  <a:lnTo>
                    <a:pt x="82" y="874"/>
                  </a:lnTo>
                  <a:lnTo>
                    <a:pt x="82" y="874"/>
                  </a:lnTo>
                  <a:lnTo>
                    <a:pt x="80" y="864"/>
                  </a:lnTo>
                  <a:lnTo>
                    <a:pt x="78" y="853"/>
                  </a:lnTo>
                  <a:lnTo>
                    <a:pt x="80" y="843"/>
                  </a:lnTo>
                  <a:lnTo>
                    <a:pt x="81" y="835"/>
                  </a:lnTo>
                  <a:lnTo>
                    <a:pt x="68" y="832"/>
                  </a:lnTo>
                  <a:lnTo>
                    <a:pt x="67" y="834"/>
                  </a:lnTo>
                  <a:lnTo>
                    <a:pt x="68" y="841"/>
                  </a:lnTo>
                  <a:lnTo>
                    <a:pt x="67" y="844"/>
                  </a:lnTo>
                  <a:lnTo>
                    <a:pt x="67" y="850"/>
                  </a:lnTo>
                  <a:lnTo>
                    <a:pt x="58" y="852"/>
                  </a:lnTo>
                  <a:lnTo>
                    <a:pt x="36" y="862"/>
                  </a:lnTo>
                  <a:lnTo>
                    <a:pt x="16" y="881"/>
                  </a:lnTo>
                  <a:lnTo>
                    <a:pt x="10" y="906"/>
                  </a:lnTo>
                  <a:lnTo>
                    <a:pt x="12" y="925"/>
                  </a:lnTo>
                  <a:lnTo>
                    <a:pt x="7" y="933"/>
                  </a:lnTo>
                  <a:lnTo>
                    <a:pt x="2" y="943"/>
                  </a:lnTo>
                  <a:lnTo>
                    <a:pt x="0" y="946"/>
                  </a:lnTo>
                  <a:lnTo>
                    <a:pt x="17" y="947"/>
                  </a:lnTo>
                  <a:lnTo>
                    <a:pt x="31" y="950"/>
                  </a:lnTo>
                  <a:lnTo>
                    <a:pt x="44" y="963"/>
                  </a:lnTo>
                  <a:lnTo>
                    <a:pt x="66" y="976"/>
                  </a:lnTo>
                  <a:lnTo>
                    <a:pt x="86" y="972"/>
                  </a:lnTo>
                  <a:lnTo>
                    <a:pt x="101" y="977"/>
                  </a:lnTo>
                  <a:lnTo>
                    <a:pt x="121" y="995"/>
                  </a:lnTo>
                  <a:lnTo>
                    <a:pt x="135" y="1003"/>
                  </a:lnTo>
                  <a:lnTo>
                    <a:pt x="150" y="1002"/>
                  </a:lnTo>
                  <a:lnTo>
                    <a:pt x="152" y="1015"/>
                  </a:lnTo>
                  <a:lnTo>
                    <a:pt x="161" y="1021"/>
                  </a:lnTo>
                  <a:lnTo>
                    <a:pt x="163" y="1023"/>
                  </a:lnTo>
                  <a:lnTo>
                    <a:pt x="164" y="1023"/>
                  </a:lnTo>
                  <a:lnTo>
                    <a:pt x="149" y="1045"/>
                  </a:lnTo>
                  <a:lnTo>
                    <a:pt x="130" y="1057"/>
                  </a:lnTo>
                  <a:lnTo>
                    <a:pt x="113" y="1079"/>
                  </a:lnTo>
                  <a:lnTo>
                    <a:pt x="101" y="1086"/>
                  </a:lnTo>
                  <a:lnTo>
                    <a:pt x="102" y="1086"/>
                  </a:lnTo>
                  <a:lnTo>
                    <a:pt x="105" y="1091"/>
                  </a:lnTo>
                  <a:lnTo>
                    <a:pt x="111" y="1093"/>
                  </a:lnTo>
                  <a:lnTo>
                    <a:pt x="117" y="1095"/>
                  </a:lnTo>
                  <a:lnTo>
                    <a:pt x="121" y="1099"/>
                  </a:lnTo>
                  <a:lnTo>
                    <a:pt x="126" y="1094"/>
                  </a:lnTo>
                  <a:lnTo>
                    <a:pt x="131" y="1091"/>
                  </a:lnTo>
                  <a:lnTo>
                    <a:pt x="135" y="1090"/>
                  </a:lnTo>
                  <a:lnTo>
                    <a:pt x="138" y="1093"/>
                  </a:lnTo>
                  <a:lnTo>
                    <a:pt x="138" y="1097"/>
                  </a:lnTo>
                  <a:lnTo>
                    <a:pt x="137" y="1102"/>
                  </a:lnTo>
                  <a:lnTo>
                    <a:pt x="143" y="1113"/>
                  </a:lnTo>
                  <a:lnTo>
                    <a:pt x="148" y="1119"/>
                  </a:lnTo>
                  <a:lnTo>
                    <a:pt x="153" y="1127"/>
                  </a:lnTo>
                  <a:lnTo>
                    <a:pt x="152" y="1132"/>
                  </a:lnTo>
                  <a:lnTo>
                    <a:pt x="152" y="1135"/>
                  </a:lnTo>
                  <a:lnTo>
                    <a:pt x="151" y="1136"/>
                  </a:lnTo>
                  <a:lnTo>
                    <a:pt x="152" y="1139"/>
                  </a:lnTo>
                  <a:lnTo>
                    <a:pt x="142" y="1145"/>
                  </a:lnTo>
                  <a:lnTo>
                    <a:pt x="123" y="1128"/>
                  </a:lnTo>
                  <a:lnTo>
                    <a:pt x="107" y="1124"/>
                  </a:lnTo>
                  <a:lnTo>
                    <a:pt x="99" y="1131"/>
                  </a:lnTo>
                  <a:lnTo>
                    <a:pt x="94" y="1134"/>
                  </a:lnTo>
                  <a:lnTo>
                    <a:pt x="103" y="1146"/>
                  </a:lnTo>
                  <a:lnTo>
                    <a:pt x="117" y="1143"/>
                  </a:lnTo>
                  <a:lnTo>
                    <a:pt x="121" y="1156"/>
                  </a:lnTo>
                  <a:lnTo>
                    <a:pt x="120" y="1161"/>
                  </a:lnTo>
                  <a:lnTo>
                    <a:pt x="119" y="1166"/>
                  </a:lnTo>
                  <a:lnTo>
                    <a:pt x="111" y="1165"/>
                  </a:lnTo>
                  <a:lnTo>
                    <a:pt x="101" y="1174"/>
                  </a:lnTo>
                  <a:lnTo>
                    <a:pt x="100" y="1180"/>
                  </a:lnTo>
                  <a:lnTo>
                    <a:pt x="102" y="1187"/>
                  </a:lnTo>
                  <a:lnTo>
                    <a:pt x="102" y="1189"/>
                  </a:lnTo>
                  <a:lnTo>
                    <a:pt x="103" y="1193"/>
                  </a:lnTo>
                  <a:lnTo>
                    <a:pt x="98" y="1200"/>
                  </a:lnTo>
                  <a:lnTo>
                    <a:pt x="97" y="1202"/>
                  </a:lnTo>
                  <a:lnTo>
                    <a:pt x="98" y="1215"/>
                  </a:lnTo>
                  <a:lnTo>
                    <a:pt x="110" y="1214"/>
                  </a:lnTo>
                  <a:lnTo>
                    <a:pt x="126" y="1208"/>
                  </a:lnTo>
                  <a:lnTo>
                    <a:pt x="141" y="1217"/>
                  </a:lnTo>
                  <a:lnTo>
                    <a:pt x="139" y="1226"/>
                  </a:lnTo>
                  <a:lnTo>
                    <a:pt x="137" y="1235"/>
                  </a:lnTo>
                  <a:lnTo>
                    <a:pt x="139" y="1246"/>
                  </a:lnTo>
                  <a:lnTo>
                    <a:pt x="142" y="1250"/>
                  </a:lnTo>
                  <a:lnTo>
                    <a:pt x="142" y="1254"/>
                  </a:lnTo>
                  <a:lnTo>
                    <a:pt x="147" y="1263"/>
                  </a:lnTo>
                  <a:lnTo>
                    <a:pt x="145" y="1270"/>
                  </a:lnTo>
                  <a:lnTo>
                    <a:pt x="145" y="1271"/>
                  </a:lnTo>
                  <a:lnTo>
                    <a:pt x="144" y="1283"/>
                  </a:lnTo>
                  <a:lnTo>
                    <a:pt x="142" y="1291"/>
                  </a:lnTo>
                  <a:lnTo>
                    <a:pt x="143" y="1296"/>
                  </a:lnTo>
                  <a:lnTo>
                    <a:pt x="146" y="1305"/>
                  </a:lnTo>
                  <a:lnTo>
                    <a:pt x="146" y="1308"/>
                  </a:lnTo>
                  <a:lnTo>
                    <a:pt x="145" y="1315"/>
                  </a:lnTo>
                  <a:lnTo>
                    <a:pt x="146" y="1325"/>
                  </a:lnTo>
                  <a:lnTo>
                    <a:pt x="147" y="1327"/>
                  </a:lnTo>
                  <a:lnTo>
                    <a:pt x="149" y="1335"/>
                  </a:lnTo>
                  <a:lnTo>
                    <a:pt x="151" y="1340"/>
                  </a:lnTo>
                  <a:lnTo>
                    <a:pt x="148" y="1347"/>
                  </a:lnTo>
                  <a:lnTo>
                    <a:pt x="151" y="1353"/>
                  </a:lnTo>
                  <a:lnTo>
                    <a:pt x="151" y="1361"/>
                  </a:lnTo>
                  <a:lnTo>
                    <a:pt x="153" y="1368"/>
                  </a:lnTo>
                  <a:lnTo>
                    <a:pt x="156" y="1375"/>
                  </a:lnTo>
                  <a:lnTo>
                    <a:pt x="159" y="1382"/>
                  </a:lnTo>
                  <a:lnTo>
                    <a:pt x="158" y="1385"/>
                  </a:lnTo>
                  <a:lnTo>
                    <a:pt x="155" y="1389"/>
                  </a:lnTo>
                  <a:lnTo>
                    <a:pt x="151" y="1391"/>
                  </a:lnTo>
                  <a:lnTo>
                    <a:pt x="149" y="1387"/>
                  </a:lnTo>
                  <a:lnTo>
                    <a:pt x="149" y="1385"/>
                  </a:lnTo>
                  <a:lnTo>
                    <a:pt x="146" y="1396"/>
                  </a:lnTo>
                  <a:lnTo>
                    <a:pt x="145" y="1395"/>
                  </a:lnTo>
                  <a:lnTo>
                    <a:pt x="142" y="1401"/>
                  </a:lnTo>
                  <a:lnTo>
                    <a:pt x="139" y="1405"/>
                  </a:lnTo>
                  <a:lnTo>
                    <a:pt x="136" y="1409"/>
                  </a:lnTo>
                  <a:lnTo>
                    <a:pt x="132" y="1416"/>
                  </a:lnTo>
                  <a:lnTo>
                    <a:pt x="129" y="1420"/>
                  </a:lnTo>
                  <a:lnTo>
                    <a:pt x="127" y="1422"/>
                  </a:lnTo>
                  <a:lnTo>
                    <a:pt x="86" y="1415"/>
                  </a:lnTo>
                  <a:lnTo>
                    <a:pt x="85" y="1420"/>
                  </a:lnTo>
                  <a:lnTo>
                    <a:pt x="86" y="1424"/>
                  </a:lnTo>
                  <a:lnTo>
                    <a:pt x="86" y="1429"/>
                  </a:lnTo>
                  <a:lnTo>
                    <a:pt x="87" y="1433"/>
                  </a:lnTo>
                  <a:lnTo>
                    <a:pt x="91" y="1437"/>
                  </a:lnTo>
                  <a:lnTo>
                    <a:pt x="92" y="1444"/>
                  </a:lnTo>
                  <a:lnTo>
                    <a:pt x="94" y="1452"/>
                  </a:lnTo>
                  <a:lnTo>
                    <a:pt x="100" y="1454"/>
                  </a:lnTo>
                  <a:lnTo>
                    <a:pt x="102" y="1454"/>
                  </a:lnTo>
                  <a:lnTo>
                    <a:pt x="106" y="1455"/>
                  </a:lnTo>
                  <a:lnTo>
                    <a:pt x="112" y="1455"/>
                  </a:lnTo>
                  <a:lnTo>
                    <a:pt x="117" y="1457"/>
                  </a:lnTo>
                  <a:lnTo>
                    <a:pt x="118" y="1458"/>
                  </a:lnTo>
                  <a:lnTo>
                    <a:pt x="120" y="1465"/>
                  </a:lnTo>
                  <a:lnTo>
                    <a:pt x="127" y="1473"/>
                  </a:lnTo>
                  <a:lnTo>
                    <a:pt x="131" y="1476"/>
                  </a:lnTo>
                  <a:lnTo>
                    <a:pt x="131" y="1476"/>
                  </a:lnTo>
                  <a:lnTo>
                    <a:pt x="133" y="1478"/>
                  </a:lnTo>
                  <a:lnTo>
                    <a:pt x="142" y="1480"/>
                  </a:lnTo>
                  <a:lnTo>
                    <a:pt x="146" y="1483"/>
                  </a:lnTo>
                  <a:lnTo>
                    <a:pt x="150" y="1485"/>
                  </a:lnTo>
                  <a:lnTo>
                    <a:pt x="162" y="1492"/>
                  </a:lnTo>
                  <a:lnTo>
                    <a:pt x="168" y="1496"/>
                  </a:lnTo>
                  <a:lnTo>
                    <a:pt x="169" y="1496"/>
                  </a:lnTo>
                  <a:lnTo>
                    <a:pt x="170" y="1497"/>
                  </a:lnTo>
                  <a:lnTo>
                    <a:pt x="176" y="1501"/>
                  </a:lnTo>
                  <a:lnTo>
                    <a:pt x="181" y="1506"/>
                  </a:lnTo>
                  <a:lnTo>
                    <a:pt x="184" y="1510"/>
                  </a:lnTo>
                  <a:lnTo>
                    <a:pt x="182" y="1515"/>
                  </a:lnTo>
                  <a:lnTo>
                    <a:pt x="182" y="1523"/>
                  </a:lnTo>
                  <a:lnTo>
                    <a:pt x="180" y="1531"/>
                  </a:lnTo>
                  <a:lnTo>
                    <a:pt x="179" y="1538"/>
                  </a:lnTo>
                  <a:lnTo>
                    <a:pt x="183" y="1540"/>
                  </a:lnTo>
                  <a:lnTo>
                    <a:pt x="190" y="1540"/>
                  </a:lnTo>
                  <a:lnTo>
                    <a:pt x="192" y="1540"/>
                  </a:lnTo>
                  <a:lnTo>
                    <a:pt x="199" y="1540"/>
                  </a:lnTo>
                  <a:lnTo>
                    <a:pt x="207" y="1541"/>
                  </a:lnTo>
                  <a:lnTo>
                    <a:pt x="219" y="1541"/>
                  </a:lnTo>
                  <a:lnTo>
                    <a:pt x="227" y="1542"/>
                  </a:lnTo>
                  <a:lnTo>
                    <a:pt x="235" y="1541"/>
                  </a:lnTo>
                  <a:lnTo>
                    <a:pt x="249" y="1541"/>
                  </a:lnTo>
                  <a:lnTo>
                    <a:pt x="262" y="1540"/>
                  </a:lnTo>
                  <a:lnTo>
                    <a:pt x="273" y="1542"/>
                  </a:lnTo>
                  <a:lnTo>
                    <a:pt x="298" y="1542"/>
                  </a:lnTo>
                  <a:lnTo>
                    <a:pt x="301" y="1542"/>
                  </a:lnTo>
                  <a:lnTo>
                    <a:pt x="324" y="1541"/>
                  </a:lnTo>
                  <a:lnTo>
                    <a:pt x="330" y="1541"/>
                  </a:lnTo>
                  <a:lnTo>
                    <a:pt x="339" y="1540"/>
                  </a:lnTo>
                  <a:lnTo>
                    <a:pt x="349" y="1540"/>
                  </a:lnTo>
                  <a:lnTo>
                    <a:pt x="353" y="1538"/>
                  </a:lnTo>
                  <a:lnTo>
                    <a:pt x="357" y="1536"/>
                  </a:lnTo>
                  <a:lnTo>
                    <a:pt x="357" y="1536"/>
                  </a:lnTo>
                  <a:lnTo>
                    <a:pt x="366" y="1538"/>
                  </a:lnTo>
                  <a:lnTo>
                    <a:pt x="366" y="1540"/>
                  </a:lnTo>
                  <a:lnTo>
                    <a:pt x="378" y="1541"/>
                  </a:lnTo>
                  <a:lnTo>
                    <a:pt x="387" y="1539"/>
                  </a:lnTo>
                  <a:lnTo>
                    <a:pt x="395" y="1536"/>
                  </a:lnTo>
                  <a:lnTo>
                    <a:pt x="405" y="1532"/>
                  </a:lnTo>
                  <a:lnTo>
                    <a:pt x="410" y="1524"/>
                  </a:lnTo>
                  <a:lnTo>
                    <a:pt x="415" y="1517"/>
                  </a:lnTo>
                  <a:lnTo>
                    <a:pt x="423" y="1509"/>
                  </a:lnTo>
                  <a:lnTo>
                    <a:pt x="429" y="1502"/>
                  </a:lnTo>
                  <a:lnTo>
                    <a:pt x="440" y="1496"/>
                  </a:lnTo>
                  <a:lnTo>
                    <a:pt x="451" y="1492"/>
                  </a:lnTo>
                  <a:lnTo>
                    <a:pt x="457" y="1489"/>
                  </a:lnTo>
                  <a:lnTo>
                    <a:pt x="459" y="1488"/>
                  </a:lnTo>
                  <a:lnTo>
                    <a:pt x="467" y="1492"/>
                  </a:lnTo>
                  <a:lnTo>
                    <a:pt x="476" y="1496"/>
                  </a:lnTo>
                  <a:lnTo>
                    <a:pt x="479" y="1497"/>
                  </a:lnTo>
                  <a:lnTo>
                    <a:pt x="481" y="1500"/>
                  </a:lnTo>
                  <a:lnTo>
                    <a:pt x="487" y="1514"/>
                  </a:lnTo>
                  <a:lnTo>
                    <a:pt x="493" y="1523"/>
                  </a:lnTo>
                  <a:lnTo>
                    <a:pt x="497" y="1535"/>
                  </a:lnTo>
                  <a:lnTo>
                    <a:pt x="498" y="1543"/>
                  </a:lnTo>
                  <a:lnTo>
                    <a:pt x="500" y="1550"/>
                  </a:lnTo>
                  <a:lnTo>
                    <a:pt x="503" y="1553"/>
                  </a:lnTo>
                  <a:lnTo>
                    <a:pt x="509" y="1556"/>
                  </a:lnTo>
                  <a:lnTo>
                    <a:pt x="510" y="1560"/>
                  </a:lnTo>
                  <a:lnTo>
                    <a:pt x="507" y="1566"/>
                  </a:lnTo>
                  <a:lnTo>
                    <a:pt x="510" y="1571"/>
                  </a:lnTo>
                  <a:lnTo>
                    <a:pt x="515" y="1578"/>
                  </a:lnTo>
                  <a:lnTo>
                    <a:pt x="519" y="1585"/>
                  </a:lnTo>
                  <a:lnTo>
                    <a:pt x="522" y="1594"/>
                  </a:lnTo>
                  <a:lnTo>
                    <a:pt x="527" y="1602"/>
                  </a:lnTo>
                  <a:lnTo>
                    <a:pt x="530" y="1609"/>
                  </a:lnTo>
                  <a:lnTo>
                    <a:pt x="533" y="1613"/>
                  </a:lnTo>
                  <a:lnTo>
                    <a:pt x="538" y="1615"/>
                  </a:lnTo>
                  <a:lnTo>
                    <a:pt x="544" y="1613"/>
                  </a:lnTo>
                  <a:lnTo>
                    <a:pt x="548" y="1611"/>
                  </a:lnTo>
                  <a:lnTo>
                    <a:pt x="549" y="1611"/>
                  </a:lnTo>
                  <a:lnTo>
                    <a:pt x="554" y="1610"/>
                  </a:lnTo>
                  <a:lnTo>
                    <a:pt x="560" y="1617"/>
                  </a:lnTo>
                  <a:lnTo>
                    <a:pt x="565" y="1619"/>
                  </a:lnTo>
                  <a:lnTo>
                    <a:pt x="568" y="1618"/>
                  </a:lnTo>
                  <a:lnTo>
                    <a:pt x="571" y="1616"/>
                  </a:lnTo>
                  <a:lnTo>
                    <a:pt x="574" y="1613"/>
                  </a:lnTo>
                  <a:lnTo>
                    <a:pt x="578" y="1611"/>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607" name="Google Shape;1607;p59" descr="{&quot;Key&quot;:&quot;siaya&quot;,&quot;Name&quot;:&quot;Siaya&quot;,&quot;Value&quot;:60.0,&quot;Formula&quot;:&quot;60&quot;,&quot;Text&quot;:&quot;60&quot;,&quot;OfficeApplication&quot;:1,&quot;HasValue&quot;:true}"/>
            <p:cNvSpPr/>
            <p:nvPr/>
          </p:nvSpPr>
          <p:spPr>
            <a:xfrm>
              <a:off x="1039005" y="3405501"/>
              <a:ext cx="334973" cy="407461"/>
            </a:xfrm>
            <a:custGeom>
              <a:avLst/>
              <a:gdLst/>
              <a:ahLst/>
              <a:cxnLst/>
              <a:rect l="l" t="t" r="r" b="b"/>
              <a:pathLst>
                <a:path w="269" h="326" extrusionOk="0">
                  <a:moveTo>
                    <a:pt x="1" y="150"/>
                  </a:moveTo>
                  <a:lnTo>
                    <a:pt x="8" y="174"/>
                  </a:lnTo>
                  <a:lnTo>
                    <a:pt x="10" y="182"/>
                  </a:lnTo>
                  <a:lnTo>
                    <a:pt x="12" y="191"/>
                  </a:lnTo>
                  <a:lnTo>
                    <a:pt x="14" y="197"/>
                  </a:lnTo>
                  <a:lnTo>
                    <a:pt x="14" y="201"/>
                  </a:lnTo>
                  <a:lnTo>
                    <a:pt x="10" y="223"/>
                  </a:lnTo>
                  <a:lnTo>
                    <a:pt x="9" y="225"/>
                  </a:lnTo>
                  <a:lnTo>
                    <a:pt x="7" y="245"/>
                  </a:lnTo>
                  <a:lnTo>
                    <a:pt x="6" y="252"/>
                  </a:lnTo>
                  <a:lnTo>
                    <a:pt x="4" y="262"/>
                  </a:lnTo>
                  <a:lnTo>
                    <a:pt x="6" y="267"/>
                  </a:lnTo>
                  <a:lnTo>
                    <a:pt x="4" y="268"/>
                  </a:lnTo>
                  <a:lnTo>
                    <a:pt x="2" y="276"/>
                  </a:lnTo>
                  <a:lnTo>
                    <a:pt x="0" y="287"/>
                  </a:lnTo>
                  <a:lnTo>
                    <a:pt x="63" y="287"/>
                  </a:lnTo>
                  <a:lnTo>
                    <a:pt x="69" y="287"/>
                  </a:lnTo>
                  <a:lnTo>
                    <a:pt x="107" y="288"/>
                  </a:lnTo>
                  <a:lnTo>
                    <a:pt x="110" y="288"/>
                  </a:lnTo>
                  <a:lnTo>
                    <a:pt x="119" y="288"/>
                  </a:lnTo>
                  <a:lnTo>
                    <a:pt x="131" y="288"/>
                  </a:lnTo>
                  <a:lnTo>
                    <a:pt x="132" y="293"/>
                  </a:lnTo>
                  <a:lnTo>
                    <a:pt x="134" y="296"/>
                  </a:lnTo>
                  <a:lnTo>
                    <a:pt x="134" y="297"/>
                  </a:lnTo>
                  <a:lnTo>
                    <a:pt x="136" y="302"/>
                  </a:lnTo>
                  <a:lnTo>
                    <a:pt x="136" y="303"/>
                  </a:lnTo>
                  <a:lnTo>
                    <a:pt x="137" y="304"/>
                  </a:lnTo>
                  <a:lnTo>
                    <a:pt x="138" y="306"/>
                  </a:lnTo>
                  <a:lnTo>
                    <a:pt x="141" y="311"/>
                  </a:lnTo>
                  <a:lnTo>
                    <a:pt x="141" y="314"/>
                  </a:lnTo>
                  <a:lnTo>
                    <a:pt x="142" y="317"/>
                  </a:lnTo>
                  <a:lnTo>
                    <a:pt x="144" y="319"/>
                  </a:lnTo>
                  <a:lnTo>
                    <a:pt x="144" y="321"/>
                  </a:lnTo>
                  <a:lnTo>
                    <a:pt x="144" y="321"/>
                  </a:lnTo>
                  <a:lnTo>
                    <a:pt x="147" y="324"/>
                  </a:lnTo>
                  <a:lnTo>
                    <a:pt x="149" y="325"/>
                  </a:lnTo>
                  <a:lnTo>
                    <a:pt x="154" y="326"/>
                  </a:lnTo>
                  <a:lnTo>
                    <a:pt x="155" y="326"/>
                  </a:lnTo>
                  <a:lnTo>
                    <a:pt x="160" y="326"/>
                  </a:lnTo>
                  <a:lnTo>
                    <a:pt x="160" y="326"/>
                  </a:lnTo>
                  <a:lnTo>
                    <a:pt x="162" y="326"/>
                  </a:lnTo>
                  <a:lnTo>
                    <a:pt x="167" y="322"/>
                  </a:lnTo>
                  <a:lnTo>
                    <a:pt x="167" y="322"/>
                  </a:lnTo>
                  <a:lnTo>
                    <a:pt x="168" y="321"/>
                  </a:lnTo>
                  <a:lnTo>
                    <a:pt x="175" y="316"/>
                  </a:lnTo>
                  <a:lnTo>
                    <a:pt x="176" y="315"/>
                  </a:lnTo>
                  <a:lnTo>
                    <a:pt x="177" y="314"/>
                  </a:lnTo>
                  <a:lnTo>
                    <a:pt x="179" y="312"/>
                  </a:lnTo>
                  <a:lnTo>
                    <a:pt x="181" y="311"/>
                  </a:lnTo>
                  <a:lnTo>
                    <a:pt x="182" y="310"/>
                  </a:lnTo>
                  <a:lnTo>
                    <a:pt x="185" y="307"/>
                  </a:lnTo>
                  <a:lnTo>
                    <a:pt x="186" y="306"/>
                  </a:lnTo>
                  <a:lnTo>
                    <a:pt x="190" y="303"/>
                  </a:lnTo>
                  <a:lnTo>
                    <a:pt x="193" y="301"/>
                  </a:lnTo>
                  <a:lnTo>
                    <a:pt x="196" y="298"/>
                  </a:lnTo>
                  <a:lnTo>
                    <a:pt x="200" y="296"/>
                  </a:lnTo>
                  <a:lnTo>
                    <a:pt x="201" y="294"/>
                  </a:lnTo>
                  <a:lnTo>
                    <a:pt x="202" y="293"/>
                  </a:lnTo>
                  <a:lnTo>
                    <a:pt x="209" y="286"/>
                  </a:lnTo>
                  <a:lnTo>
                    <a:pt x="212" y="284"/>
                  </a:lnTo>
                  <a:lnTo>
                    <a:pt x="215" y="283"/>
                  </a:lnTo>
                  <a:lnTo>
                    <a:pt x="218" y="281"/>
                  </a:lnTo>
                  <a:lnTo>
                    <a:pt x="224" y="277"/>
                  </a:lnTo>
                  <a:lnTo>
                    <a:pt x="236" y="270"/>
                  </a:lnTo>
                  <a:lnTo>
                    <a:pt x="236" y="270"/>
                  </a:lnTo>
                  <a:lnTo>
                    <a:pt x="236" y="270"/>
                  </a:lnTo>
                  <a:lnTo>
                    <a:pt x="223" y="228"/>
                  </a:lnTo>
                  <a:lnTo>
                    <a:pt x="218" y="214"/>
                  </a:lnTo>
                  <a:lnTo>
                    <a:pt x="218" y="214"/>
                  </a:lnTo>
                  <a:lnTo>
                    <a:pt x="218" y="214"/>
                  </a:lnTo>
                  <a:lnTo>
                    <a:pt x="215" y="208"/>
                  </a:lnTo>
                  <a:lnTo>
                    <a:pt x="214" y="205"/>
                  </a:lnTo>
                  <a:lnTo>
                    <a:pt x="214" y="202"/>
                  </a:lnTo>
                  <a:lnTo>
                    <a:pt x="213" y="200"/>
                  </a:lnTo>
                  <a:lnTo>
                    <a:pt x="213" y="199"/>
                  </a:lnTo>
                  <a:lnTo>
                    <a:pt x="213" y="199"/>
                  </a:lnTo>
                  <a:lnTo>
                    <a:pt x="213" y="197"/>
                  </a:lnTo>
                  <a:lnTo>
                    <a:pt x="212" y="195"/>
                  </a:lnTo>
                  <a:lnTo>
                    <a:pt x="212" y="195"/>
                  </a:lnTo>
                  <a:lnTo>
                    <a:pt x="211" y="193"/>
                  </a:lnTo>
                  <a:lnTo>
                    <a:pt x="211" y="192"/>
                  </a:lnTo>
                  <a:lnTo>
                    <a:pt x="211" y="192"/>
                  </a:lnTo>
                  <a:lnTo>
                    <a:pt x="206" y="180"/>
                  </a:lnTo>
                  <a:lnTo>
                    <a:pt x="206" y="179"/>
                  </a:lnTo>
                  <a:lnTo>
                    <a:pt x="205" y="176"/>
                  </a:lnTo>
                  <a:lnTo>
                    <a:pt x="204" y="174"/>
                  </a:lnTo>
                  <a:lnTo>
                    <a:pt x="205" y="173"/>
                  </a:lnTo>
                  <a:lnTo>
                    <a:pt x="206" y="171"/>
                  </a:lnTo>
                  <a:lnTo>
                    <a:pt x="208" y="171"/>
                  </a:lnTo>
                  <a:lnTo>
                    <a:pt x="208" y="171"/>
                  </a:lnTo>
                  <a:lnTo>
                    <a:pt x="209" y="170"/>
                  </a:lnTo>
                  <a:lnTo>
                    <a:pt x="210" y="169"/>
                  </a:lnTo>
                  <a:lnTo>
                    <a:pt x="210" y="169"/>
                  </a:lnTo>
                  <a:lnTo>
                    <a:pt x="211" y="168"/>
                  </a:lnTo>
                  <a:lnTo>
                    <a:pt x="214" y="166"/>
                  </a:lnTo>
                  <a:lnTo>
                    <a:pt x="214" y="166"/>
                  </a:lnTo>
                  <a:lnTo>
                    <a:pt x="215" y="166"/>
                  </a:lnTo>
                  <a:lnTo>
                    <a:pt x="221" y="163"/>
                  </a:lnTo>
                  <a:lnTo>
                    <a:pt x="223" y="161"/>
                  </a:lnTo>
                  <a:lnTo>
                    <a:pt x="225" y="160"/>
                  </a:lnTo>
                  <a:lnTo>
                    <a:pt x="227" y="158"/>
                  </a:lnTo>
                  <a:lnTo>
                    <a:pt x="227" y="157"/>
                  </a:lnTo>
                  <a:lnTo>
                    <a:pt x="231" y="156"/>
                  </a:lnTo>
                  <a:lnTo>
                    <a:pt x="232" y="156"/>
                  </a:lnTo>
                  <a:lnTo>
                    <a:pt x="235" y="154"/>
                  </a:lnTo>
                  <a:lnTo>
                    <a:pt x="238" y="152"/>
                  </a:lnTo>
                  <a:lnTo>
                    <a:pt x="240" y="152"/>
                  </a:lnTo>
                  <a:lnTo>
                    <a:pt x="240" y="152"/>
                  </a:lnTo>
                  <a:lnTo>
                    <a:pt x="240" y="151"/>
                  </a:lnTo>
                  <a:lnTo>
                    <a:pt x="242" y="151"/>
                  </a:lnTo>
                  <a:lnTo>
                    <a:pt x="244" y="150"/>
                  </a:lnTo>
                  <a:lnTo>
                    <a:pt x="246" y="150"/>
                  </a:lnTo>
                  <a:lnTo>
                    <a:pt x="248" y="150"/>
                  </a:lnTo>
                  <a:lnTo>
                    <a:pt x="250" y="149"/>
                  </a:lnTo>
                  <a:lnTo>
                    <a:pt x="251" y="148"/>
                  </a:lnTo>
                  <a:lnTo>
                    <a:pt x="252" y="148"/>
                  </a:lnTo>
                  <a:lnTo>
                    <a:pt x="255" y="148"/>
                  </a:lnTo>
                  <a:lnTo>
                    <a:pt x="256" y="147"/>
                  </a:lnTo>
                  <a:lnTo>
                    <a:pt x="256" y="147"/>
                  </a:lnTo>
                  <a:lnTo>
                    <a:pt x="257" y="147"/>
                  </a:lnTo>
                  <a:lnTo>
                    <a:pt x="257" y="146"/>
                  </a:lnTo>
                  <a:lnTo>
                    <a:pt x="258" y="145"/>
                  </a:lnTo>
                  <a:lnTo>
                    <a:pt x="259" y="143"/>
                  </a:lnTo>
                  <a:lnTo>
                    <a:pt x="259" y="143"/>
                  </a:lnTo>
                  <a:lnTo>
                    <a:pt x="262" y="141"/>
                  </a:lnTo>
                  <a:lnTo>
                    <a:pt x="262" y="139"/>
                  </a:lnTo>
                  <a:lnTo>
                    <a:pt x="262" y="139"/>
                  </a:lnTo>
                  <a:lnTo>
                    <a:pt x="262" y="138"/>
                  </a:lnTo>
                  <a:lnTo>
                    <a:pt x="261" y="137"/>
                  </a:lnTo>
                  <a:lnTo>
                    <a:pt x="261" y="138"/>
                  </a:lnTo>
                  <a:lnTo>
                    <a:pt x="259" y="137"/>
                  </a:lnTo>
                  <a:lnTo>
                    <a:pt x="259" y="136"/>
                  </a:lnTo>
                  <a:lnTo>
                    <a:pt x="260" y="136"/>
                  </a:lnTo>
                  <a:lnTo>
                    <a:pt x="262" y="134"/>
                  </a:lnTo>
                  <a:lnTo>
                    <a:pt x="262" y="132"/>
                  </a:lnTo>
                  <a:lnTo>
                    <a:pt x="262" y="132"/>
                  </a:lnTo>
                  <a:lnTo>
                    <a:pt x="262" y="132"/>
                  </a:lnTo>
                  <a:lnTo>
                    <a:pt x="262" y="131"/>
                  </a:lnTo>
                  <a:lnTo>
                    <a:pt x="264" y="129"/>
                  </a:lnTo>
                  <a:lnTo>
                    <a:pt x="264" y="127"/>
                  </a:lnTo>
                  <a:lnTo>
                    <a:pt x="265" y="125"/>
                  </a:lnTo>
                  <a:lnTo>
                    <a:pt x="265" y="123"/>
                  </a:lnTo>
                  <a:lnTo>
                    <a:pt x="265" y="122"/>
                  </a:lnTo>
                  <a:lnTo>
                    <a:pt x="265" y="122"/>
                  </a:lnTo>
                  <a:lnTo>
                    <a:pt x="266" y="120"/>
                  </a:lnTo>
                  <a:lnTo>
                    <a:pt x="266" y="120"/>
                  </a:lnTo>
                  <a:lnTo>
                    <a:pt x="267" y="119"/>
                  </a:lnTo>
                  <a:lnTo>
                    <a:pt x="267" y="117"/>
                  </a:lnTo>
                  <a:lnTo>
                    <a:pt x="267" y="117"/>
                  </a:lnTo>
                  <a:lnTo>
                    <a:pt x="267" y="117"/>
                  </a:lnTo>
                  <a:lnTo>
                    <a:pt x="267" y="116"/>
                  </a:lnTo>
                  <a:lnTo>
                    <a:pt x="269" y="116"/>
                  </a:lnTo>
                  <a:lnTo>
                    <a:pt x="269" y="116"/>
                  </a:lnTo>
                  <a:lnTo>
                    <a:pt x="269" y="115"/>
                  </a:lnTo>
                  <a:lnTo>
                    <a:pt x="268" y="114"/>
                  </a:lnTo>
                  <a:lnTo>
                    <a:pt x="269" y="114"/>
                  </a:lnTo>
                  <a:lnTo>
                    <a:pt x="268" y="114"/>
                  </a:lnTo>
                  <a:lnTo>
                    <a:pt x="268" y="110"/>
                  </a:lnTo>
                  <a:lnTo>
                    <a:pt x="268" y="108"/>
                  </a:lnTo>
                  <a:lnTo>
                    <a:pt x="268" y="106"/>
                  </a:lnTo>
                  <a:lnTo>
                    <a:pt x="268" y="105"/>
                  </a:lnTo>
                  <a:lnTo>
                    <a:pt x="267" y="102"/>
                  </a:lnTo>
                  <a:lnTo>
                    <a:pt x="267" y="102"/>
                  </a:lnTo>
                  <a:lnTo>
                    <a:pt x="266" y="100"/>
                  </a:lnTo>
                  <a:lnTo>
                    <a:pt x="267" y="99"/>
                  </a:lnTo>
                  <a:lnTo>
                    <a:pt x="266" y="98"/>
                  </a:lnTo>
                  <a:lnTo>
                    <a:pt x="266" y="97"/>
                  </a:lnTo>
                  <a:lnTo>
                    <a:pt x="267" y="97"/>
                  </a:lnTo>
                  <a:lnTo>
                    <a:pt x="266" y="95"/>
                  </a:lnTo>
                  <a:lnTo>
                    <a:pt x="266" y="94"/>
                  </a:lnTo>
                  <a:lnTo>
                    <a:pt x="266" y="93"/>
                  </a:lnTo>
                  <a:lnTo>
                    <a:pt x="267" y="91"/>
                  </a:lnTo>
                  <a:lnTo>
                    <a:pt x="267" y="91"/>
                  </a:lnTo>
                  <a:lnTo>
                    <a:pt x="266" y="89"/>
                  </a:lnTo>
                  <a:lnTo>
                    <a:pt x="266" y="88"/>
                  </a:lnTo>
                  <a:lnTo>
                    <a:pt x="266" y="85"/>
                  </a:lnTo>
                  <a:lnTo>
                    <a:pt x="266" y="83"/>
                  </a:lnTo>
                  <a:lnTo>
                    <a:pt x="266" y="81"/>
                  </a:lnTo>
                  <a:lnTo>
                    <a:pt x="266" y="81"/>
                  </a:lnTo>
                  <a:lnTo>
                    <a:pt x="265" y="80"/>
                  </a:lnTo>
                  <a:lnTo>
                    <a:pt x="263" y="79"/>
                  </a:lnTo>
                  <a:lnTo>
                    <a:pt x="262" y="78"/>
                  </a:lnTo>
                  <a:lnTo>
                    <a:pt x="260" y="78"/>
                  </a:lnTo>
                  <a:lnTo>
                    <a:pt x="259" y="78"/>
                  </a:lnTo>
                  <a:lnTo>
                    <a:pt x="257" y="79"/>
                  </a:lnTo>
                  <a:lnTo>
                    <a:pt x="257" y="79"/>
                  </a:lnTo>
                  <a:lnTo>
                    <a:pt x="256" y="79"/>
                  </a:lnTo>
                  <a:lnTo>
                    <a:pt x="255" y="81"/>
                  </a:lnTo>
                  <a:lnTo>
                    <a:pt x="253" y="82"/>
                  </a:lnTo>
                  <a:lnTo>
                    <a:pt x="253" y="82"/>
                  </a:lnTo>
                  <a:lnTo>
                    <a:pt x="252" y="82"/>
                  </a:lnTo>
                  <a:lnTo>
                    <a:pt x="251" y="82"/>
                  </a:lnTo>
                  <a:lnTo>
                    <a:pt x="251" y="81"/>
                  </a:lnTo>
                  <a:lnTo>
                    <a:pt x="250" y="82"/>
                  </a:lnTo>
                  <a:lnTo>
                    <a:pt x="250" y="82"/>
                  </a:lnTo>
                  <a:lnTo>
                    <a:pt x="249" y="83"/>
                  </a:lnTo>
                  <a:lnTo>
                    <a:pt x="249" y="83"/>
                  </a:lnTo>
                  <a:lnTo>
                    <a:pt x="248" y="85"/>
                  </a:lnTo>
                  <a:lnTo>
                    <a:pt x="247" y="86"/>
                  </a:lnTo>
                  <a:lnTo>
                    <a:pt x="246" y="84"/>
                  </a:lnTo>
                  <a:lnTo>
                    <a:pt x="246" y="84"/>
                  </a:lnTo>
                  <a:lnTo>
                    <a:pt x="245" y="83"/>
                  </a:lnTo>
                  <a:lnTo>
                    <a:pt x="244" y="83"/>
                  </a:lnTo>
                  <a:lnTo>
                    <a:pt x="244" y="83"/>
                  </a:lnTo>
                  <a:lnTo>
                    <a:pt x="243" y="83"/>
                  </a:lnTo>
                  <a:lnTo>
                    <a:pt x="243" y="83"/>
                  </a:lnTo>
                  <a:lnTo>
                    <a:pt x="243" y="83"/>
                  </a:lnTo>
                  <a:lnTo>
                    <a:pt x="242" y="84"/>
                  </a:lnTo>
                  <a:lnTo>
                    <a:pt x="242" y="84"/>
                  </a:lnTo>
                  <a:lnTo>
                    <a:pt x="242" y="84"/>
                  </a:lnTo>
                  <a:lnTo>
                    <a:pt x="241" y="84"/>
                  </a:lnTo>
                  <a:lnTo>
                    <a:pt x="242" y="85"/>
                  </a:lnTo>
                  <a:lnTo>
                    <a:pt x="243" y="86"/>
                  </a:lnTo>
                  <a:lnTo>
                    <a:pt x="243" y="86"/>
                  </a:lnTo>
                  <a:lnTo>
                    <a:pt x="243" y="87"/>
                  </a:lnTo>
                  <a:lnTo>
                    <a:pt x="243" y="88"/>
                  </a:lnTo>
                  <a:lnTo>
                    <a:pt x="242" y="89"/>
                  </a:lnTo>
                  <a:lnTo>
                    <a:pt x="242" y="90"/>
                  </a:lnTo>
                  <a:lnTo>
                    <a:pt x="242" y="90"/>
                  </a:lnTo>
                  <a:lnTo>
                    <a:pt x="241" y="90"/>
                  </a:lnTo>
                  <a:lnTo>
                    <a:pt x="241" y="93"/>
                  </a:lnTo>
                  <a:lnTo>
                    <a:pt x="239" y="93"/>
                  </a:lnTo>
                  <a:lnTo>
                    <a:pt x="237" y="92"/>
                  </a:lnTo>
                  <a:lnTo>
                    <a:pt x="236" y="92"/>
                  </a:lnTo>
                  <a:lnTo>
                    <a:pt x="235" y="92"/>
                  </a:lnTo>
                  <a:lnTo>
                    <a:pt x="233" y="92"/>
                  </a:lnTo>
                  <a:lnTo>
                    <a:pt x="232" y="93"/>
                  </a:lnTo>
                  <a:lnTo>
                    <a:pt x="232" y="92"/>
                  </a:lnTo>
                  <a:lnTo>
                    <a:pt x="232" y="90"/>
                  </a:lnTo>
                  <a:lnTo>
                    <a:pt x="232" y="89"/>
                  </a:lnTo>
                  <a:lnTo>
                    <a:pt x="232" y="89"/>
                  </a:lnTo>
                  <a:lnTo>
                    <a:pt x="233" y="88"/>
                  </a:lnTo>
                  <a:lnTo>
                    <a:pt x="233" y="87"/>
                  </a:lnTo>
                  <a:lnTo>
                    <a:pt x="232" y="87"/>
                  </a:lnTo>
                  <a:lnTo>
                    <a:pt x="231" y="86"/>
                  </a:lnTo>
                  <a:lnTo>
                    <a:pt x="228" y="86"/>
                  </a:lnTo>
                  <a:lnTo>
                    <a:pt x="227" y="85"/>
                  </a:lnTo>
                  <a:lnTo>
                    <a:pt x="225" y="84"/>
                  </a:lnTo>
                  <a:lnTo>
                    <a:pt x="225" y="84"/>
                  </a:lnTo>
                  <a:lnTo>
                    <a:pt x="224" y="82"/>
                  </a:lnTo>
                  <a:lnTo>
                    <a:pt x="226" y="81"/>
                  </a:lnTo>
                  <a:lnTo>
                    <a:pt x="227" y="81"/>
                  </a:lnTo>
                  <a:lnTo>
                    <a:pt x="230" y="81"/>
                  </a:lnTo>
                  <a:lnTo>
                    <a:pt x="232" y="79"/>
                  </a:lnTo>
                  <a:lnTo>
                    <a:pt x="234" y="79"/>
                  </a:lnTo>
                  <a:lnTo>
                    <a:pt x="236" y="77"/>
                  </a:lnTo>
                  <a:lnTo>
                    <a:pt x="236" y="74"/>
                  </a:lnTo>
                  <a:lnTo>
                    <a:pt x="236" y="71"/>
                  </a:lnTo>
                  <a:lnTo>
                    <a:pt x="235" y="71"/>
                  </a:lnTo>
                  <a:lnTo>
                    <a:pt x="235" y="71"/>
                  </a:lnTo>
                  <a:lnTo>
                    <a:pt x="234" y="70"/>
                  </a:lnTo>
                  <a:lnTo>
                    <a:pt x="230" y="69"/>
                  </a:lnTo>
                  <a:lnTo>
                    <a:pt x="230" y="69"/>
                  </a:lnTo>
                  <a:lnTo>
                    <a:pt x="227" y="69"/>
                  </a:lnTo>
                  <a:lnTo>
                    <a:pt x="227" y="70"/>
                  </a:lnTo>
                  <a:lnTo>
                    <a:pt x="226" y="70"/>
                  </a:lnTo>
                  <a:lnTo>
                    <a:pt x="223" y="70"/>
                  </a:lnTo>
                  <a:lnTo>
                    <a:pt x="223" y="70"/>
                  </a:lnTo>
                  <a:lnTo>
                    <a:pt x="218" y="72"/>
                  </a:lnTo>
                  <a:lnTo>
                    <a:pt x="214" y="73"/>
                  </a:lnTo>
                  <a:lnTo>
                    <a:pt x="214" y="73"/>
                  </a:lnTo>
                  <a:lnTo>
                    <a:pt x="213" y="73"/>
                  </a:lnTo>
                  <a:lnTo>
                    <a:pt x="212" y="72"/>
                  </a:lnTo>
                  <a:lnTo>
                    <a:pt x="211" y="70"/>
                  </a:lnTo>
                  <a:lnTo>
                    <a:pt x="213" y="69"/>
                  </a:lnTo>
                  <a:lnTo>
                    <a:pt x="214" y="68"/>
                  </a:lnTo>
                  <a:lnTo>
                    <a:pt x="216" y="67"/>
                  </a:lnTo>
                  <a:lnTo>
                    <a:pt x="217" y="66"/>
                  </a:lnTo>
                  <a:lnTo>
                    <a:pt x="217" y="65"/>
                  </a:lnTo>
                  <a:lnTo>
                    <a:pt x="216" y="64"/>
                  </a:lnTo>
                  <a:lnTo>
                    <a:pt x="214" y="62"/>
                  </a:lnTo>
                  <a:lnTo>
                    <a:pt x="213" y="60"/>
                  </a:lnTo>
                  <a:lnTo>
                    <a:pt x="212" y="58"/>
                  </a:lnTo>
                  <a:lnTo>
                    <a:pt x="211" y="58"/>
                  </a:lnTo>
                  <a:lnTo>
                    <a:pt x="211" y="57"/>
                  </a:lnTo>
                  <a:lnTo>
                    <a:pt x="211" y="57"/>
                  </a:lnTo>
                  <a:lnTo>
                    <a:pt x="211" y="55"/>
                  </a:lnTo>
                  <a:lnTo>
                    <a:pt x="212" y="55"/>
                  </a:lnTo>
                  <a:lnTo>
                    <a:pt x="213" y="53"/>
                  </a:lnTo>
                  <a:lnTo>
                    <a:pt x="214" y="51"/>
                  </a:lnTo>
                  <a:lnTo>
                    <a:pt x="215" y="50"/>
                  </a:lnTo>
                  <a:lnTo>
                    <a:pt x="214" y="49"/>
                  </a:lnTo>
                  <a:lnTo>
                    <a:pt x="216" y="48"/>
                  </a:lnTo>
                  <a:lnTo>
                    <a:pt x="219" y="48"/>
                  </a:lnTo>
                  <a:lnTo>
                    <a:pt x="220" y="47"/>
                  </a:lnTo>
                  <a:lnTo>
                    <a:pt x="220" y="45"/>
                  </a:lnTo>
                  <a:lnTo>
                    <a:pt x="219" y="43"/>
                  </a:lnTo>
                  <a:lnTo>
                    <a:pt x="218" y="43"/>
                  </a:lnTo>
                  <a:lnTo>
                    <a:pt x="216" y="43"/>
                  </a:lnTo>
                  <a:lnTo>
                    <a:pt x="214" y="43"/>
                  </a:lnTo>
                  <a:lnTo>
                    <a:pt x="214" y="44"/>
                  </a:lnTo>
                  <a:lnTo>
                    <a:pt x="213" y="44"/>
                  </a:lnTo>
                  <a:lnTo>
                    <a:pt x="213" y="44"/>
                  </a:lnTo>
                  <a:lnTo>
                    <a:pt x="212" y="46"/>
                  </a:lnTo>
                  <a:lnTo>
                    <a:pt x="211" y="46"/>
                  </a:lnTo>
                  <a:lnTo>
                    <a:pt x="208" y="48"/>
                  </a:lnTo>
                  <a:lnTo>
                    <a:pt x="207" y="48"/>
                  </a:lnTo>
                  <a:lnTo>
                    <a:pt x="205" y="50"/>
                  </a:lnTo>
                  <a:lnTo>
                    <a:pt x="205" y="50"/>
                  </a:lnTo>
                  <a:lnTo>
                    <a:pt x="204" y="51"/>
                  </a:lnTo>
                  <a:lnTo>
                    <a:pt x="203" y="51"/>
                  </a:lnTo>
                  <a:lnTo>
                    <a:pt x="203" y="53"/>
                  </a:lnTo>
                  <a:lnTo>
                    <a:pt x="201" y="55"/>
                  </a:lnTo>
                  <a:lnTo>
                    <a:pt x="199" y="56"/>
                  </a:lnTo>
                  <a:lnTo>
                    <a:pt x="199" y="56"/>
                  </a:lnTo>
                  <a:lnTo>
                    <a:pt x="195" y="58"/>
                  </a:lnTo>
                  <a:lnTo>
                    <a:pt x="193" y="59"/>
                  </a:lnTo>
                  <a:lnTo>
                    <a:pt x="195" y="55"/>
                  </a:lnTo>
                  <a:lnTo>
                    <a:pt x="195" y="51"/>
                  </a:lnTo>
                  <a:lnTo>
                    <a:pt x="196" y="48"/>
                  </a:lnTo>
                  <a:lnTo>
                    <a:pt x="196" y="44"/>
                  </a:lnTo>
                  <a:lnTo>
                    <a:pt x="195" y="42"/>
                  </a:lnTo>
                  <a:lnTo>
                    <a:pt x="194" y="40"/>
                  </a:lnTo>
                  <a:lnTo>
                    <a:pt x="193" y="38"/>
                  </a:lnTo>
                  <a:lnTo>
                    <a:pt x="198" y="37"/>
                  </a:lnTo>
                  <a:lnTo>
                    <a:pt x="199" y="36"/>
                  </a:lnTo>
                  <a:lnTo>
                    <a:pt x="198" y="35"/>
                  </a:lnTo>
                  <a:lnTo>
                    <a:pt x="199" y="34"/>
                  </a:lnTo>
                  <a:lnTo>
                    <a:pt x="199" y="32"/>
                  </a:lnTo>
                  <a:lnTo>
                    <a:pt x="199" y="32"/>
                  </a:lnTo>
                  <a:lnTo>
                    <a:pt x="199" y="31"/>
                  </a:lnTo>
                  <a:lnTo>
                    <a:pt x="199" y="29"/>
                  </a:lnTo>
                  <a:lnTo>
                    <a:pt x="200" y="28"/>
                  </a:lnTo>
                  <a:lnTo>
                    <a:pt x="201" y="25"/>
                  </a:lnTo>
                  <a:lnTo>
                    <a:pt x="201" y="23"/>
                  </a:lnTo>
                  <a:lnTo>
                    <a:pt x="199" y="22"/>
                  </a:lnTo>
                  <a:lnTo>
                    <a:pt x="198" y="20"/>
                  </a:lnTo>
                  <a:lnTo>
                    <a:pt x="196" y="19"/>
                  </a:lnTo>
                  <a:lnTo>
                    <a:pt x="195" y="18"/>
                  </a:lnTo>
                  <a:lnTo>
                    <a:pt x="194" y="17"/>
                  </a:lnTo>
                  <a:lnTo>
                    <a:pt x="195" y="16"/>
                  </a:lnTo>
                  <a:lnTo>
                    <a:pt x="196" y="15"/>
                  </a:lnTo>
                  <a:lnTo>
                    <a:pt x="196" y="15"/>
                  </a:lnTo>
                  <a:lnTo>
                    <a:pt x="197" y="14"/>
                  </a:lnTo>
                  <a:lnTo>
                    <a:pt x="197" y="13"/>
                  </a:lnTo>
                  <a:lnTo>
                    <a:pt x="197" y="13"/>
                  </a:lnTo>
                  <a:lnTo>
                    <a:pt x="197" y="12"/>
                  </a:lnTo>
                  <a:lnTo>
                    <a:pt x="196" y="10"/>
                  </a:lnTo>
                  <a:lnTo>
                    <a:pt x="194" y="8"/>
                  </a:lnTo>
                  <a:lnTo>
                    <a:pt x="193" y="7"/>
                  </a:lnTo>
                  <a:lnTo>
                    <a:pt x="191" y="5"/>
                  </a:lnTo>
                  <a:lnTo>
                    <a:pt x="190" y="4"/>
                  </a:lnTo>
                  <a:lnTo>
                    <a:pt x="189" y="3"/>
                  </a:lnTo>
                  <a:lnTo>
                    <a:pt x="187" y="3"/>
                  </a:lnTo>
                  <a:lnTo>
                    <a:pt x="186" y="3"/>
                  </a:lnTo>
                  <a:lnTo>
                    <a:pt x="185" y="4"/>
                  </a:lnTo>
                  <a:lnTo>
                    <a:pt x="181" y="3"/>
                  </a:lnTo>
                  <a:lnTo>
                    <a:pt x="179" y="3"/>
                  </a:lnTo>
                  <a:lnTo>
                    <a:pt x="178" y="3"/>
                  </a:lnTo>
                  <a:lnTo>
                    <a:pt x="176" y="2"/>
                  </a:lnTo>
                  <a:lnTo>
                    <a:pt x="174" y="1"/>
                  </a:lnTo>
                  <a:lnTo>
                    <a:pt x="174" y="1"/>
                  </a:lnTo>
                  <a:lnTo>
                    <a:pt x="173" y="1"/>
                  </a:lnTo>
                  <a:lnTo>
                    <a:pt x="170" y="1"/>
                  </a:lnTo>
                  <a:lnTo>
                    <a:pt x="168" y="1"/>
                  </a:lnTo>
                  <a:lnTo>
                    <a:pt x="166" y="2"/>
                  </a:lnTo>
                  <a:lnTo>
                    <a:pt x="164" y="2"/>
                  </a:lnTo>
                  <a:lnTo>
                    <a:pt x="162" y="2"/>
                  </a:lnTo>
                  <a:lnTo>
                    <a:pt x="159" y="2"/>
                  </a:lnTo>
                  <a:lnTo>
                    <a:pt x="155" y="2"/>
                  </a:lnTo>
                  <a:lnTo>
                    <a:pt x="153" y="2"/>
                  </a:lnTo>
                  <a:lnTo>
                    <a:pt x="152" y="3"/>
                  </a:lnTo>
                  <a:lnTo>
                    <a:pt x="149" y="2"/>
                  </a:lnTo>
                  <a:lnTo>
                    <a:pt x="148" y="2"/>
                  </a:lnTo>
                  <a:lnTo>
                    <a:pt x="145" y="2"/>
                  </a:lnTo>
                  <a:lnTo>
                    <a:pt x="142" y="3"/>
                  </a:lnTo>
                  <a:lnTo>
                    <a:pt x="142" y="3"/>
                  </a:lnTo>
                  <a:lnTo>
                    <a:pt x="140" y="2"/>
                  </a:lnTo>
                  <a:lnTo>
                    <a:pt x="136" y="1"/>
                  </a:lnTo>
                  <a:lnTo>
                    <a:pt x="134" y="0"/>
                  </a:lnTo>
                  <a:lnTo>
                    <a:pt x="132" y="1"/>
                  </a:lnTo>
                  <a:lnTo>
                    <a:pt x="131" y="3"/>
                  </a:lnTo>
                  <a:lnTo>
                    <a:pt x="130" y="5"/>
                  </a:lnTo>
                  <a:lnTo>
                    <a:pt x="129" y="7"/>
                  </a:lnTo>
                  <a:lnTo>
                    <a:pt x="127" y="9"/>
                  </a:lnTo>
                  <a:lnTo>
                    <a:pt x="124" y="10"/>
                  </a:lnTo>
                  <a:lnTo>
                    <a:pt x="122" y="10"/>
                  </a:lnTo>
                  <a:lnTo>
                    <a:pt x="120" y="11"/>
                  </a:lnTo>
                  <a:lnTo>
                    <a:pt x="119" y="11"/>
                  </a:lnTo>
                  <a:lnTo>
                    <a:pt x="118" y="11"/>
                  </a:lnTo>
                  <a:lnTo>
                    <a:pt x="117" y="11"/>
                  </a:lnTo>
                  <a:lnTo>
                    <a:pt x="114" y="12"/>
                  </a:lnTo>
                  <a:lnTo>
                    <a:pt x="115" y="15"/>
                  </a:lnTo>
                  <a:lnTo>
                    <a:pt x="114" y="17"/>
                  </a:lnTo>
                  <a:lnTo>
                    <a:pt x="114" y="18"/>
                  </a:lnTo>
                  <a:lnTo>
                    <a:pt x="114" y="20"/>
                  </a:lnTo>
                  <a:lnTo>
                    <a:pt x="114" y="21"/>
                  </a:lnTo>
                  <a:lnTo>
                    <a:pt x="114" y="22"/>
                  </a:lnTo>
                  <a:lnTo>
                    <a:pt x="113" y="22"/>
                  </a:lnTo>
                  <a:lnTo>
                    <a:pt x="112" y="20"/>
                  </a:lnTo>
                  <a:lnTo>
                    <a:pt x="111" y="19"/>
                  </a:lnTo>
                  <a:lnTo>
                    <a:pt x="109" y="18"/>
                  </a:lnTo>
                  <a:lnTo>
                    <a:pt x="106" y="16"/>
                  </a:lnTo>
                  <a:lnTo>
                    <a:pt x="106" y="13"/>
                  </a:lnTo>
                  <a:lnTo>
                    <a:pt x="105" y="12"/>
                  </a:lnTo>
                  <a:lnTo>
                    <a:pt x="104" y="11"/>
                  </a:lnTo>
                  <a:lnTo>
                    <a:pt x="103" y="10"/>
                  </a:lnTo>
                  <a:lnTo>
                    <a:pt x="101" y="7"/>
                  </a:lnTo>
                  <a:lnTo>
                    <a:pt x="101" y="7"/>
                  </a:lnTo>
                  <a:lnTo>
                    <a:pt x="101" y="7"/>
                  </a:lnTo>
                  <a:lnTo>
                    <a:pt x="100" y="7"/>
                  </a:lnTo>
                  <a:lnTo>
                    <a:pt x="99" y="7"/>
                  </a:lnTo>
                  <a:lnTo>
                    <a:pt x="97" y="6"/>
                  </a:lnTo>
                  <a:lnTo>
                    <a:pt x="96" y="7"/>
                  </a:lnTo>
                  <a:lnTo>
                    <a:pt x="96" y="7"/>
                  </a:lnTo>
                  <a:lnTo>
                    <a:pt x="96" y="7"/>
                  </a:lnTo>
                  <a:lnTo>
                    <a:pt x="95" y="7"/>
                  </a:lnTo>
                  <a:lnTo>
                    <a:pt x="94" y="8"/>
                  </a:lnTo>
                  <a:lnTo>
                    <a:pt x="94" y="10"/>
                  </a:lnTo>
                  <a:lnTo>
                    <a:pt x="92" y="12"/>
                  </a:lnTo>
                  <a:lnTo>
                    <a:pt x="92" y="14"/>
                  </a:lnTo>
                  <a:lnTo>
                    <a:pt x="91" y="16"/>
                  </a:lnTo>
                  <a:lnTo>
                    <a:pt x="91" y="16"/>
                  </a:lnTo>
                  <a:lnTo>
                    <a:pt x="91" y="17"/>
                  </a:lnTo>
                  <a:lnTo>
                    <a:pt x="90" y="19"/>
                  </a:lnTo>
                  <a:lnTo>
                    <a:pt x="89" y="19"/>
                  </a:lnTo>
                  <a:lnTo>
                    <a:pt x="88" y="21"/>
                  </a:lnTo>
                  <a:lnTo>
                    <a:pt x="86" y="24"/>
                  </a:lnTo>
                  <a:lnTo>
                    <a:pt x="82" y="27"/>
                  </a:lnTo>
                  <a:lnTo>
                    <a:pt x="79" y="31"/>
                  </a:lnTo>
                  <a:lnTo>
                    <a:pt x="78" y="31"/>
                  </a:lnTo>
                  <a:lnTo>
                    <a:pt x="77" y="32"/>
                  </a:lnTo>
                  <a:lnTo>
                    <a:pt x="76" y="32"/>
                  </a:lnTo>
                  <a:lnTo>
                    <a:pt x="76" y="33"/>
                  </a:lnTo>
                  <a:lnTo>
                    <a:pt x="76" y="34"/>
                  </a:lnTo>
                  <a:lnTo>
                    <a:pt x="76" y="34"/>
                  </a:lnTo>
                  <a:lnTo>
                    <a:pt x="76" y="35"/>
                  </a:lnTo>
                  <a:lnTo>
                    <a:pt x="76" y="38"/>
                  </a:lnTo>
                  <a:lnTo>
                    <a:pt x="76" y="41"/>
                  </a:lnTo>
                  <a:lnTo>
                    <a:pt x="76" y="43"/>
                  </a:lnTo>
                  <a:lnTo>
                    <a:pt x="75" y="46"/>
                  </a:lnTo>
                  <a:lnTo>
                    <a:pt x="75" y="46"/>
                  </a:lnTo>
                  <a:lnTo>
                    <a:pt x="74" y="46"/>
                  </a:lnTo>
                  <a:lnTo>
                    <a:pt x="74" y="47"/>
                  </a:lnTo>
                  <a:lnTo>
                    <a:pt x="73" y="47"/>
                  </a:lnTo>
                  <a:lnTo>
                    <a:pt x="73" y="48"/>
                  </a:lnTo>
                  <a:lnTo>
                    <a:pt x="73" y="49"/>
                  </a:lnTo>
                  <a:lnTo>
                    <a:pt x="73" y="50"/>
                  </a:lnTo>
                  <a:lnTo>
                    <a:pt x="73" y="51"/>
                  </a:lnTo>
                  <a:lnTo>
                    <a:pt x="73" y="53"/>
                  </a:lnTo>
                  <a:lnTo>
                    <a:pt x="72" y="55"/>
                  </a:lnTo>
                  <a:lnTo>
                    <a:pt x="71" y="56"/>
                  </a:lnTo>
                  <a:lnTo>
                    <a:pt x="72" y="57"/>
                  </a:lnTo>
                  <a:lnTo>
                    <a:pt x="72" y="58"/>
                  </a:lnTo>
                  <a:lnTo>
                    <a:pt x="73" y="60"/>
                  </a:lnTo>
                  <a:lnTo>
                    <a:pt x="73" y="61"/>
                  </a:lnTo>
                  <a:lnTo>
                    <a:pt x="73" y="61"/>
                  </a:lnTo>
                  <a:lnTo>
                    <a:pt x="74" y="62"/>
                  </a:lnTo>
                  <a:lnTo>
                    <a:pt x="74" y="62"/>
                  </a:lnTo>
                  <a:lnTo>
                    <a:pt x="74" y="63"/>
                  </a:lnTo>
                  <a:lnTo>
                    <a:pt x="74" y="64"/>
                  </a:lnTo>
                  <a:lnTo>
                    <a:pt x="74" y="65"/>
                  </a:lnTo>
                  <a:lnTo>
                    <a:pt x="75" y="67"/>
                  </a:lnTo>
                  <a:lnTo>
                    <a:pt x="75" y="70"/>
                  </a:lnTo>
                  <a:lnTo>
                    <a:pt x="75" y="72"/>
                  </a:lnTo>
                  <a:lnTo>
                    <a:pt x="75" y="73"/>
                  </a:lnTo>
                  <a:lnTo>
                    <a:pt x="76" y="73"/>
                  </a:lnTo>
                  <a:lnTo>
                    <a:pt x="76" y="75"/>
                  </a:lnTo>
                  <a:lnTo>
                    <a:pt x="75" y="77"/>
                  </a:lnTo>
                  <a:lnTo>
                    <a:pt x="74" y="79"/>
                  </a:lnTo>
                  <a:lnTo>
                    <a:pt x="74" y="80"/>
                  </a:lnTo>
                  <a:lnTo>
                    <a:pt x="74" y="80"/>
                  </a:lnTo>
                  <a:lnTo>
                    <a:pt x="73" y="81"/>
                  </a:lnTo>
                  <a:lnTo>
                    <a:pt x="73" y="82"/>
                  </a:lnTo>
                  <a:lnTo>
                    <a:pt x="73" y="82"/>
                  </a:lnTo>
                  <a:lnTo>
                    <a:pt x="71" y="83"/>
                  </a:lnTo>
                  <a:lnTo>
                    <a:pt x="71" y="83"/>
                  </a:lnTo>
                  <a:lnTo>
                    <a:pt x="71" y="82"/>
                  </a:lnTo>
                  <a:lnTo>
                    <a:pt x="71" y="81"/>
                  </a:lnTo>
                  <a:lnTo>
                    <a:pt x="72" y="80"/>
                  </a:lnTo>
                  <a:lnTo>
                    <a:pt x="72" y="79"/>
                  </a:lnTo>
                  <a:lnTo>
                    <a:pt x="71" y="79"/>
                  </a:lnTo>
                  <a:lnTo>
                    <a:pt x="71" y="79"/>
                  </a:lnTo>
                  <a:lnTo>
                    <a:pt x="70" y="79"/>
                  </a:lnTo>
                  <a:lnTo>
                    <a:pt x="69" y="80"/>
                  </a:lnTo>
                  <a:lnTo>
                    <a:pt x="66" y="81"/>
                  </a:lnTo>
                  <a:lnTo>
                    <a:pt x="66" y="82"/>
                  </a:lnTo>
                  <a:lnTo>
                    <a:pt x="66" y="82"/>
                  </a:lnTo>
                  <a:lnTo>
                    <a:pt x="66" y="82"/>
                  </a:lnTo>
                  <a:lnTo>
                    <a:pt x="64" y="82"/>
                  </a:lnTo>
                  <a:lnTo>
                    <a:pt x="64" y="82"/>
                  </a:lnTo>
                  <a:lnTo>
                    <a:pt x="64" y="82"/>
                  </a:lnTo>
                  <a:lnTo>
                    <a:pt x="63" y="82"/>
                  </a:lnTo>
                  <a:lnTo>
                    <a:pt x="63" y="84"/>
                  </a:lnTo>
                  <a:lnTo>
                    <a:pt x="61" y="84"/>
                  </a:lnTo>
                  <a:lnTo>
                    <a:pt x="59" y="85"/>
                  </a:lnTo>
                  <a:lnTo>
                    <a:pt x="58" y="85"/>
                  </a:lnTo>
                  <a:lnTo>
                    <a:pt x="58" y="85"/>
                  </a:lnTo>
                  <a:lnTo>
                    <a:pt x="57" y="85"/>
                  </a:lnTo>
                  <a:lnTo>
                    <a:pt x="57" y="85"/>
                  </a:lnTo>
                  <a:lnTo>
                    <a:pt x="57" y="86"/>
                  </a:lnTo>
                  <a:lnTo>
                    <a:pt x="57" y="88"/>
                  </a:lnTo>
                  <a:lnTo>
                    <a:pt x="57" y="89"/>
                  </a:lnTo>
                  <a:lnTo>
                    <a:pt x="58" y="91"/>
                  </a:lnTo>
                  <a:lnTo>
                    <a:pt x="58" y="91"/>
                  </a:lnTo>
                  <a:lnTo>
                    <a:pt x="57" y="93"/>
                  </a:lnTo>
                  <a:lnTo>
                    <a:pt x="57" y="94"/>
                  </a:lnTo>
                  <a:lnTo>
                    <a:pt x="56" y="95"/>
                  </a:lnTo>
                  <a:lnTo>
                    <a:pt x="55" y="96"/>
                  </a:lnTo>
                  <a:lnTo>
                    <a:pt x="55" y="98"/>
                  </a:lnTo>
                  <a:lnTo>
                    <a:pt x="54" y="99"/>
                  </a:lnTo>
                  <a:lnTo>
                    <a:pt x="53" y="101"/>
                  </a:lnTo>
                  <a:lnTo>
                    <a:pt x="52" y="106"/>
                  </a:lnTo>
                  <a:lnTo>
                    <a:pt x="51" y="111"/>
                  </a:lnTo>
                  <a:lnTo>
                    <a:pt x="49" y="115"/>
                  </a:lnTo>
                  <a:lnTo>
                    <a:pt x="48" y="119"/>
                  </a:lnTo>
                  <a:lnTo>
                    <a:pt x="48" y="123"/>
                  </a:lnTo>
                  <a:lnTo>
                    <a:pt x="47" y="127"/>
                  </a:lnTo>
                  <a:lnTo>
                    <a:pt x="47" y="127"/>
                  </a:lnTo>
                  <a:lnTo>
                    <a:pt x="47" y="129"/>
                  </a:lnTo>
                  <a:lnTo>
                    <a:pt x="46" y="133"/>
                  </a:lnTo>
                  <a:lnTo>
                    <a:pt x="46" y="134"/>
                  </a:lnTo>
                  <a:lnTo>
                    <a:pt x="45" y="135"/>
                  </a:lnTo>
                  <a:lnTo>
                    <a:pt x="45" y="137"/>
                  </a:lnTo>
                  <a:lnTo>
                    <a:pt x="43" y="139"/>
                  </a:lnTo>
                  <a:lnTo>
                    <a:pt x="40" y="143"/>
                  </a:lnTo>
                  <a:lnTo>
                    <a:pt x="38" y="146"/>
                  </a:lnTo>
                  <a:lnTo>
                    <a:pt x="36" y="147"/>
                  </a:lnTo>
                  <a:lnTo>
                    <a:pt x="32" y="151"/>
                  </a:lnTo>
                  <a:lnTo>
                    <a:pt x="32" y="151"/>
                  </a:lnTo>
                  <a:lnTo>
                    <a:pt x="31" y="151"/>
                  </a:lnTo>
                  <a:lnTo>
                    <a:pt x="31" y="151"/>
                  </a:lnTo>
                  <a:lnTo>
                    <a:pt x="31" y="151"/>
                  </a:lnTo>
                  <a:lnTo>
                    <a:pt x="30" y="151"/>
                  </a:lnTo>
                  <a:lnTo>
                    <a:pt x="29" y="151"/>
                  </a:lnTo>
                  <a:lnTo>
                    <a:pt x="27" y="150"/>
                  </a:lnTo>
                  <a:lnTo>
                    <a:pt x="26" y="150"/>
                  </a:lnTo>
                  <a:lnTo>
                    <a:pt x="23" y="150"/>
                  </a:lnTo>
                  <a:lnTo>
                    <a:pt x="20" y="150"/>
                  </a:lnTo>
                  <a:lnTo>
                    <a:pt x="16" y="150"/>
                  </a:lnTo>
                  <a:lnTo>
                    <a:pt x="10" y="150"/>
                  </a:lnTo>
                  <a:lnTo>
                    <a:pt x="1" y="150"/>
                  </a:lnTo>
                  <a:close/>
                </a:path>
              </a:pathLst>
            </a:custGeom>
            <a:solidFill>
              <a:srgbClr val="323F4F"/>
            </a:solidFill>
            <a:ln w="9525" cap="flat" cmpd="sng">
              <a:solidFill>
                <a:srgbClr val="797979"/>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608" name="Google Shape;1608;p59" descr="{&quot;Key&quot;:&quot;taita taveta&quot;,&quot;Name&quot;:&quot;Taita Taveta&quot;,&quot;Value&quot;:26.0,&quot;Formula&quot;:&quot;26&quot;,&quot;Text&quot;:&quot;26&quot;,&quot;OfficeApplication&quot;:1,&quot;HasValue&quot;:true}"/>
            <p:cNvSpPr/>
            <p:nvPr/>
          </p:nvSpPr>
          <p:spPr>
            <a:xfrm>
              <a:off x="3021443" y="5045348"/>
              <a:ext cx="891599" cy="792426"/>
            </a:xfrm>
            <a:custGeom>
              <a:avLst/>
              <a:gdLst/>
              <a:ahLst/>
              <a:cxnLst/>
              <a:rect l="l" t="t" r="r" b="b"/>
              <a:pathLst>
                <a:path w="1491" h="1320" extrusionOk="0">
                  <a:moveTo>
                    <a:pt x="843" y="261"/>
                  </a:moveTo>
                  <a:lnTo>
                    <a:pt x="841" y="261"/>
                  </a:lnTo>
                  <a:lnTo>
                    <a:pt x="825" y="260"/>
                  </a:lnTo>
                  <a:lnTo>
                    <a:pt x="820" y="264"/>
                  </a:lnTo>
                  <a:lnTo>
                    <a:pt x="817" y="266"/>
                  </a:lnTo>
                  <a:lnTo>
                    <a:pt x="812" y="269"/>
                  </a:lnTo>
                  <a:lnTo>
                    <a:pt x="802" y="269"/>
                  </a:lnTo>
                  <a:lnTo>
                    <a:pt x="795" y="269"/>
                  </a:lnTo>
                  <a:lnTo>
                    <a:pt x="778" y="249"/>
                  </a:lnTo>
                  <a:lnTo>
                    <a:pt x="756" y="224"/>
                  </a:lnTo>
                  <a:lnTo>
                    <a:pt x="737" y="217"/>
                  </a:lnTo>
                  <a:lnTo>
                    <a:pt x="703" y="184"/>
                  </a:lnTo>
                  <a:lnTo>
                    <a:pt x="690" y="160"/>
                  </a:lnTo>
                  <a:lnTo>
                    <a:pt x="678" y="135"/>
                  </a:lnTo>
                  <a:lnTo>
                    <a:pt x="657" y="116"/>
                  </a:lnTo>
                  <a:lnTo>
                    <a:pt x="640" y="92"/>
                  </a:lnTo>
                  <a:lnTo>
                    <a:pt x="630" y="75"/>
                  </a:lnTo>
                  <a:lnTo>
                    <a:pt x="615" y="60"/>
                  </a:lnTo>
                  <a:lnTo>
                    <a:pt x="590" y="39"/>
                  </a:lnTo>
                  <a:lnTo>
                    <a:pt x="573" y="31"/>
                  </a:lnTo>
                  <a:lnTo>
                    <a:pt x="553" y="17"/>
                  </a:lnTo>
                  <a:lnTo>
                    <a:pt x="539" y="6"/>
                  </a:lnTo>
                  <a:lnTo>
                    <a:pt x="531" y="0"/>
                  </a:lnTo>
                  <a:lnTo>
                    <a:pt x="530" y="1"/>
                  </a:lnTo>
                  <a:lnTo>
                    <a:pt x="530" y="1"/>
                  </a:lnTo>
                  <a:lnTo>
                    <a:pt x="530" y="6"/>
                  </a:lnTo>
                  <a:lnTo>
                    <a:pt x="526" y="7"/>
                  </a:lnTo>
                  <a:lnTo>
                    <a:pt x="523" y="6"/>
                  </a:lnTo>
                  <a:lnTo>
                    <a:pt x="522" y="6"/>
                  </a:lnTo>
                  <a:lnTo>
                    <a:pt x="519" y="4"/>
                  </a:lnTo>
                  <a:lnTo>
                    <a:pt x="516" y="5"/>
                  </a:lnTo>
                  <a:lnTo>
                    <a:pt x="512" y="10"/>
                  </a:lnTo>
                  <a:lnTo>
                    <a:pt x="503" y="11"/>
                  </a:lnTo>
                  <a:lnTo>
                    <a:pt x="491" y="13"/>
                  </a:lnTo>
                  <a:lnTo>
                    <a:pt x="478" y="22"/>
                  </a:lnTo>
                  <a:lnTo>
                    <a:pt x="460" y="30"/>
                  </a:lnTo>
                  <a:lnTo>
                    <a:pt x="439" y="42"/>
                  </a:lnTo>
                  <a:lnTo>
                    <a:pt x="412" y="56"/>
                  </a:lnTo>
                  <a:lnTo>
                    <a:pt x="389" y="71"/>
                  </a:lnTo>
                  <a:lnTo>
                    <a:pt x="369" y="82"/>
                  </a:lnTo>
                  <a:lnTo>
                    <a:pt x="352" y="89"/>
                  </a:lnTo>
                  <a:lnTo>
                    <a:pt x="343" y="86"/>
                  </a:lnTo>
                  <a:lnTo>
                    <a:pt x="324" y="80"/>
                  </a:lnTo>
                  <a:lnTo>
                    <a:pt x="323" y="84"/>
                  </a:lnTo>
                  <a:lnTo>
                    <a:pt x="323" y="86"/>
                  </a:lnTo>
                  <a:lnTo>
                    <a:pt x="323" y="86"/>
                  </a:lnTo>
                  <a:lnTo>
                    <a:pt x="319" y="109"/>
                  </a:lnTo>
                  <a:lnTo>
                    <a:pt x="306" y="167"/>
                  </a:lnTo>
                  <a:lnTo>
                    <a:pt x="299" y="173"/>
                  </a:lnTo>
                  <a:lnTo>
                    <a:pt x="287" y="184"/>
                  </a:lnTo>
                  <a:lnTo>
                    <a:pt x="272" y="295"/>
                  </a:lnTo>
                  <a:lnTo>
                    <a:pt x="269" y="325"/>
                  </a:lnTo>
                  <a:lnTo>
                    <a:pt x="269" y="326"/>
                  </a:lnTo>
                  <a:lnTo>
                    <a:pt x="267" y="346"/>
                  </a:lnTo>
                  <a:lnTo>
                    <a:pt x="264" y="358"/>
                  </a:lnTo>
                  <a:lnTo>
                    <a:pt x="248" y="361"/>
                  </a:lnTo>
                  <a:lnTo>
                    <a:pt x="249" y="381"/>
                  </a:lnTo>
                  <a:lnTo>
                    <a:pt x="250" y="436"/>
                  </a:lnTo>
                  <a:lnTo>
                    <a:pt x="244" y="449"/>
                  </a:lnTo>
                  <a:lnTo>
                    <a:pt x="241" y="451"/>
                  </a:lnTo>
                  <a:lnTo>
                    <a:pt x="231" y="452"/>
                  </a:lnTo>
                  <a:lnTo>
                    <a:pt x="222" y="446"/>
                  </a:lnTo>
                  <a:lnTo>
                    <a:pt x="218" y="443"/>
                  </a:lnTo>
                  <a:lnTo>
                    <a:pt x="218" y="443"/>
                  </a:lnTo>
                  <a:lnTo>
                    <a:pt x="194" y="445"/>
                  </a:lnTo>
                  <a:lnTo>
                    <a:pt x="193" y="445"/>
                  </a:lnTo>
                  <a:lnTo>
                    <a:pt x="99" y="451"/>
                  </a:lnTo>
                  <a:lnTo>
                    <a:pt x="100" y="455"/>
                  </a:lnTo>
                  <a:lnTo>
                    <a:pt x="100" y="472"/>
                  </a:lnTo>
                  <a:lnTo>
                    <a:pt x="104" y="486"/>
                  </a:lnTo>
                  <a:lnTo>
                    <a:pt x="105" y="490"/>
                  </a:lnTo>
                  <a:lnTo>
                    <a:pt x="115" y="549"/>
                  </a:lnTo>
                  <a:lnTo>
                    <a:pt x="111" y="562"/>
                  </a:lnTo>
                  <a:lnTo>
                    <a:pt x="71" y="603"/>
                  </a:lnTo>
                  <a:lnTo>
                    <a:pt x="51" y="620"/>
                  </a:lnTo>
                  <a:lnTo>
                    <a:pt x="44" y="628"/>
                  </a:lnTo>
                  <a:lnTo>
                    <a:pt x="32" y="641"/>
                  </a:lnTo>
                  <a:lnTo>
                    <a:pt x="23" y="649"/>
                  </a:lnTo>
                  <a:lnTo>
                    <a:pt x="22" y="653"/>
                  </a:lnTo>
                  <a:lnTo>
                    <a:pt x="17" y="658"/>
                  </a:lnTo>
                  <a:lnTo>
                    <a:pt x="9" y="671"/>
                  </a:lnTo>
                  <a:lnTo>
                    <a:pt x="2" y="681"/>
                  </a:lnTo>
                  <a:lnTo>
                    <a:pt x="0" y="688"/>
                  </a:lnTo>
                  <a:lnTo>
                    <a:pt x="1" y="693"/>
                  </a:lnTo>
                  <a:lnTo>
                    <a:pt x="5" y="697"/>
                  </a:lnTo>
                  <a:lnTo>
                    <a:pt x="11" y="697"/>
                  </a:lnTo>
                  <a:lnTo>
                    <a:pt x="27" y="695"/>
                  </a:lnTo>
                  <a:lnTo>
                    <a:pt x="34" y="700"/>
                  </a:lnTo>
                  <a:lnTo>
                    <a:pt x="35" y="705"/>
                  </a:lnTo>
                  <a:lnTo>
                    <a:pt x="33" y="711"/>
                  </a:lnTo>
                  <a:lnTo>
                    <a:pt x="18" y="733"/>
                  </a:lnTo>
                  <a:lnTo>
                    <a:pt x="14" y="741"/>
                  </a:lnTo>
                  <a:lnTo>
                    <a:pt x="15" y="749"/>
                  </a:lnTo>
                  <a:lnTo>
                    <a:pt x="18" y="754"/>
                  </a:lnTo>
                  <a:lnTo>
                    <a:pt x="25" y="754"/>
                  </a:lnTo>
                  <a:lnTo>
                    <a:pt x="46" y="747"/>
                  </a:lnTo>
                  <a:lnTo>
                    <a:pt x="69" y="740"/>
                  </a:lnTo>
                  <a:lnTo>
                    <a:pt x="82" y="740"/>
                  </a:lnTo>
                  <a:lnTo>
                    <a:pt x="95" y="744"/>
                  </a:lnTo>
                  <a:lnTo>
                    <a:pt x="101" y="753"/>
                  </a:lnTo>
                  <a:lnTo>
                    <a:pt x="136" y="767"/>
                  </a:lnTo>
                  <a:lnTo>
                    <a:pt x="147" y="776"/>
                  </a:lnTo>
                  <a:lnTo>
                    <a:pt x="151" y="784"/>
                  </a:lnTo>
                  <a:lnTo>
                    <a:pt x="154" y="793"/>
                  </a:lnTo>
                  <a:lnTo>
                    <a:pt x="169" y="828"/>
                  </a:lnTo>
                  <a:lnTo>
                    <a:pt x="202" y="907"/>
                  </a:lnTo>
                  <a:lnTo>
                    <a:pt x="278" y="957"/>
                  </a:lnTo>
                  <a:lnTo>
                    <a:pt x="295" y="970"/>
                  </a:lnTo>
                  <a:lnTo>
                    <a:pt x="304" y="977"/>
                  </a:lnTo>
                  <a:lnTo>
                    <a:pt x="362" y="1017"/>
                  </a:lnTo>
                  <a:lnTo>
                    <a:pt x="367" y="1018"/>
                  </a:lnTo>
                  <a:lnTo>
                    <a:pt x="369" y="1022"/>
                  </a:lnTo>
                  <a:lnTo>
                    <a:pt x="389" y="1037"/>
                  </a:lnTo>
                  <a:lnTo>
                    <a:pt x="482" y="1104"/>
                  </a:lnTo>
                  <a:lnTo>
                    <a:pt x="496" y="1114"/>
                  </a:lnTo>
                  <a:lnTo>
                    <a:pt x="500" y="1115"/>
                  </a:lnTo>
                  <a:lnTo>
                    <a:pt x="520" y="1131"/>
                  </a:lnTo>
                  <a:lnTo>
                    <a:pt x="573" y="1172"/>
                  </a:lnTo>
                  <a:lnTo>
                    <a:pt x="601" y="1192"/>
                  </a:lnTo>
                  <a:lnTo>
                    <a:pt x="611" y="1197"/>
                  </a:lnTo>
                  <a:lnTo>
                    <a:pt x="629" y="1212"/>
                  </a:lnTo>
                  <a:lnTo>
                    <a:pt x="660" y="1233"/>
                  </a:lnTo>
                  <a:lnTo>
                    <a:pt x="667" y="1238"/>
                  </a:lnTo>
                  <a:lnTo>
                    <a:pt x="707" y="1268"/>
                  </a:lnTo>
                  <a:lnTo>
                    <a:pt x="740" y="1290"/>
                  </a:lnTo>
                  <a:lnTo>
                    <a:pt x="743" y="1294"/>
                  </a:lnTo>
                  <a:lnTo>
                    <a:pt x="760" y="1305"/>
                  </a:lnTo>
                  <a:lnTo>
                    <a:pt x="775" y="1315"/>
                  </a:lnTo>
                  <a:lnTo>
                    <a:pt x="783" y="1320"/>
                  </a:lnTo>
                  <a:lnTo>
                    <a:pt x="1073" y="1213"/>
                  </a:lnTo>
                  <a:lnTo>
                    <a:pt x="1087" y="1208"/>
                  </a:lnTo>
                  <a:lnTo>
                    <a:pt x="1127" y="1192"/>
                  </a:lnTo>
                  <a:lnTo>
                    <a:pt x="1175" y="1174"/>
                  </a:lnTo>
                  <a:lnTo>
                    <a:pt x="1223" y="1156"/>
                  </a:lnTo>
                  <a:lnTo>
                    <a:pt x="1224" y="1157"/>
                  </a:lnTo>
                  <a:lnTo>
                    <a:pt x="1232" y="1154"/>
                  </a:lnTo>
                  <a:lnTo>
                    <a:pt x="1231" y="1153"/>
                  </a:lnTo>
                  <a:lnTo>
                    <a:pt x="1233" y="1152"/>
                  </a:lnTo>
                  <a:lnTo>
                    <a:pt x="1239" y="1150"/>
                  </a:lnTo>
                  <a:lnTo>
                    <a:pt x="1288" y="1035"/>
                  </a:lnTo>
                  <a:lnTo>
                    <a:pt x="1298" y="1011"/>
                  </a:lnTo>
                  <a:lnTo>
                    <a:pt x="1315" y="970"/>
                  </a:lnTo>
                  <a:lnTo>
                    <a:pt x="1226" y="918"/>
                  </a:lnTo>
                  <a:lnTo>
                    <a:pt x="1228" y="915"/>
                  </a:lnTo>
                  <a:lnTo>
                    <a:pt x="1240" y="892"/>
                  </a:lnTo>
                  <a:lnTo>
                    <a:pt x="1256" y="864"/>
                  </a:lnTo>
                  <a:lnTo>
                    <a:pt x="1338" y="908"/>
                  </a:lnTo>
                  <a:lnTo>
                    <a:pt x="1368" y="805"/>
                  </a:lnTo>
                  <a:lnTo>
                    <a:pt x="1370" y="797"/>
                  </a:lnTo>
                  <a:lnTo>
                    <a:pt x="1374" y="793"/>
                  </a:lnTo>
                  <a:lnTo>
                    <a:pt x="1378" y="792"/>
                  </a:lnTo>
                  <a:lnTo>
                    <a:pt x="1383" y="788"/>
                  </a:lnTo>
                  <a:lnTo>
                    <a:pt x="1408" y="708"/>
                  </a:lnTo>
                  <a:lnTo>
                    <a:pt x="1440" y="601"/>
                  </a:lnTo>
                  <a:lnTo>
                    <a:pt x="1491" y="429"/>
                  </a:lnTo>
                  <a:lnTo>
                    <a:pt x="1490" y="351"/>
                  </a:lnTo>
                  <a:lnTo>
                    <a:pt x="1491" y="349"/>
                  </a:lnTo>
                  <a:lnTo>
                    <a:pt x="1477" y="343"/>
                  </a:lnTo>
                  <a:lnTo>
                    <a:pt x="1466" y="340"/>
                  </a:lnTo>
                  <a:lnTo>
                    <a:pt x="1455" y="342"/>
                  </a:lnTo>
                  <a:lnTo>
                    <a:pt x="1447" y="344"/>
                  </a:lnTo>
                  <a:lnTo>
                    <a:pt x="1441" y="342"/>
                  </a:lnTo>
                  <a:lnTo>
                    <a:pt x="1436" y="335"/>
                  </a:lnTo>
                  <a:lnTo>
                    <a:pt x="1433" y="331"/>
                  </a:lnTo>
                  <a:lnTo>
                    <a:pt x="1429" y="329"/>
                  </a:lnTo>
                  <a:lnTo>
                    <a:pt x="1423" y="327"/>
                  </a:lnTo>
                  <a:lnTo>
                    <a:pt x="1416" y="317"/>
                  </a:lnTo>
                  <a:lnTo>
                    <a:pt x="1415" y="315"/>
                  </a:lnTo>
                  <a:lnTo>
                    <a:pt x="1410" y="315"/>
                  </a:lnTo>
                  <a:lnTo>
                    <a:pt x="1405" y="308"/>
                  </a:lnTo>
                  <a:lnTo>
                    <a:pt x="1404" y="307"/>
                  </a:lnTo>
                  <a:lnTo>
                    <a:pt x="1401" y="308"/>
                  </a:lnTo>
                  <a:lnTo>
                    <a:pt x="1390" y="315"/>
                  </a:lnTo>
                  <a:lnTo>
                    <a:pt x="1383" y="319"/>
                  </a:lnTo>
                  <a:lnTo>
                    <a:pt x="1376" y="325"/>
                  </a:lnTo>
                  <a:lnTo>
                    <a:pt x="1368" y="330"/>
                  </a:lnTo>
                  <a:lnTo>
                    <a:pt x="1353" y="324"/>
                  </a:lnTo>
                  <a:lnTo>
                    <a:pt x="1337" y="312"/>
                  </a:lnTo>
                  <a:lnTo>
                    <a:pt x="1337" y="312"/>
                  </a:lnTo>
                  <a:lnTo>
                    <a:pt x="1336" y="312"/>
                  </a:lnTo>
                  <a:lnTo>
                    <a:pt x="1329" y="308"/>
                  </a:lnTo>
                  <a:lnTo>
                    <a:pt x="1320" y="299"/>
                  </a:lnTo>
                  <a:lnTo>
                    <a:pt x="1314" y="294"/>
                  </a:lnTo>
                  <a:lnTo>
                    <a:pt x="1300" y="294"/>
                  </a:lnTo>
                  <a:lnTo>
                    <a:pt x="1285" y="296"/>
                  </a:lnTo>
                  <a:lnTo>
                    <a:pt x="1272" y="299"/>
                  </a:lnTo>
                  <a:lnTo>
                    <a:pt x="1265" y="303"/>
                  </a:lnTo>
                  <a:lnTo>
                    <a:pt x="1252" y="310"/>
                  </a:lnTo>
                  <a:lnTo>
                    <a:pt x="1236" y="309"/>
                  </a:lnTo>
                  <a:lnTo>
                    <a:pt x="1215" y="307"/>
                  </a:lnTo>
                  <a:lnTo>
                    <a:pt x="1207" y="313"/>
                  </a:lnTo>
                  <a:lnTo>
                    <a:pt x="1194" y="312"/>
                  </a:lnTo>
                  <a:lnTo>
                    <a:pt x="1185" y="312"/>
                  </a:lnTo>
                  <a:lnTo>
                    <a:pt x="1170" y="315"/>
                  </a:lnTo>
                  <a:lnTo>
                    <a:pt x="1162" y="321"/>
                  </a:lnTo>
                  <a:lnTo>
                    <a:pt x="1147" y="328"/>
                  </a:lnTo>
                  <a:lnTo>
                    <a:pt x="1136" y="327"/>
                  </a:lnTo>
                  <a:lnTo>
                    <a:pt x="1129" y="323"/>
                  </a:lnTo>
                  <a:lnTo>
                    <a:pt x="1121" y="328"/>
                  </a:lnTo>
                  <a:lnTo>
                    <a:pt x="1114" y="334"/>
                  </a:lnTo>
                  <a:lnTo>
                    <a:pt x="1114" y="332"/>
                  </a:lnTo>
                  <a:lnTo>
                    <a:pt x="1101" y="329"/>
                  </a:lnTo>
                  <a:lnTo>
                    <a:pt x="1087" y="326"/>
                  </a:lnTo>
                  <a:lnTo>
                    <a:pt x="1062" y="323"/>
                  </a:lnTo>
                  <a:lnTo>
                    <a:pt x="1043" y="318"/>
                  </a:lnTo>
                  <a:lnTo>
                    <a:pt x="1021" y="314"/>
                  </a:lnTo>
                  <a:lnTo>
                    <a:pt x="1011" y="314"/>
                  </a:lnTo>
                  <a:lnTo>
                    <a:pt x="992" y="313"/>
                  </a:lnTo>
                  <a:lnTo>
                    <a:pt x="981" y="306"/>
                  </a:lnTo>
                  <a:lnTo>
                    <a:pt x="980" y="305"/>
                  </a:lnTo>
                  <a:lnTo>
                    <a:pt x="963" y="295"/>
                  </a:lnTo>
                  <a:lnTo>
                    <a:pt x="959" y="292"/>
                  </a:lnTo>
                  <a:lnTo>
                    <a:pt x="942" y="286"/>
                  </a:lnTo>
                  <a:lnTo>
                    <a:pt x="941" y="285"/>
                  </a:lnTo>
                  <a:lnTo>
                    <a:pt x="933" y="277"/>
                  </a:lnTo>
                  <a:lnTo>
                    <a:pt x="928" y="277"/>
                  </a:lnTo>
                  <a:lnTo>
                    <a:pt x="921" y="276"/>
                  </a:lnTo>
                  <a:lnTo>
                    <a:pt x="915" y="274"/>
                  </a:lnTo>
                  <a:lnTo>
                    <a:pt x="911" y="272"/>
                  </a:lnTo>
                  <a:lnTo>
                    <a:pt x="900" y="267"/>
                  </a:lnTo>
                  <a:lnTo>
                    <a:pt x="885" y="263"/>
                  </a:lnTo>
                  <a:lnTo>
                    <a:pt x="882" y="263"/>
                  </a:lnTo>
                  <a:lnTo>
                    <a:pt x="876" y="262"/>
                  </a:lnTo>
                  <a:lnTo>
                    <a:pt x="867" y="259"/>
                  </a:lnTo>
                  <a:lnTo>
                    <a:pt x="854" y="260"/>
                  </a:lnTo>
                  <a:lnTo>
                    <a:pt x="843" y="261"/>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609" name="Google Shape;1609;p59" descr="{&quot;Key&quot;:&quot;tana river&quot;,&quot;Name&quot;:&quot;Tana River&quot;,&quot;Value&quot;:11.0,&quot;Formula&quot;:&quot;11&quot;,&quot;Text&quot;:&quot;11&quot;,&quot;OfficeApplication&quot;:1,&quot;HasValue&quot;:true}"/>
            <p:cNvSpPr/>
            <p:nvPr/>
          </p:nvSpPr>
          <p:spPr>
            <a:xfrm>
              <a:off x="3465997" y="3584234"/>
              <a:ext cx="1256458" cy="1671095"/>
            </a:xfrm>
            <a:custGeom>
              <a:avLst/>
              <a:gdLst/>
              <a:ahLst/>
              <a:cxnLst/>
              <a:rect l="l" t="t" r="r" b="b"/>
              <a:pathLst>
                <a:path w="2103" h="2785" extrusionOk="0">
                  <a:moveTo>
                    <a:pt x="594" y="2747"/>
                  </a:moveTo>
                  <a:lnTo>
                    <a:pt x="610" y="2759"/>
                  </a:lnTo>
                  <a:lnTo>
                    <a:pt x="625" y="2765"/>
                  </a:lnTo>
                  <a:lnTo>
                    <a:pt x="633" y="2760"/>
                  </a:lnTo>
                  <a:lnTo>
                    <a:pt x="640" y="2754"/>
                  </a:lnTo>
                  <a:lnTo>
                    <a:pt x="648" y="2750"/>
                  </a:lnTo>
                  <a:lnTo>
                    <a:pt x="659" y="2743"/>
                  </a:lnTo>
                  <a:lnTo>
                    <a:pt x="661" y="2742"/>
                  </a:lnTo>
                  <a:lnTo>
                    <a:pt x="662" y="2743"/>
                  </a:lnTo>
                  <a:lnTo>
                    <a:pt x="667" y="2750"/>
                  </a:lnTo>
                  <a:lnTo>
                    <a:pt x="671" y="2751"/>
                  </a:lnTo>
                  <a:lnTo>
                    <a:pt x="672" y="2753"/>
                  </a:lnTo>
                  <a:lnTo>
                    <a:pt x="679" y="2763"/>
                  </a:lnTo>
                  <a:lnTo>
                    <a:pt x="685" y="2765"/>
                  </a:lnTo>
                  <a:lnTo>
                    <a:pt x="689" y="2767"/>
                  </a:lnTo>
                  <a:lnTo>
                    <a:pt x="692" y="2771"/>
                  </a:lnTo>
                  <a:lnTo>
                    <a:pt x="698" y="2778"/>
                  </a:lnTo>
                  <a:lnTo>
                    <a:pt x="703" y="2780"/>
                  </a:lnTo>
                  <a:lnTo>
                    <a:pt x="711" y="2778"/>
                  </a:lnTo>
                  <a:lnTo>
                    <a:pt x="721" y="2776"/>
                  </a:lnTo>
                  <a:lnTo>
                    <a:pt x="732" y="2779"/>
                  </a:lnTo>
                  <a:lnTo>
                    <a:pt x="746" y="2785"/>
                  </a:lnTo>
                  <a:lnTo>
                    <a:pt x="751" y="2780"/>
                  </a:lnTo>
                  <a:lnTo>
                    <a:pt x="1339" y="2086"/>
                  </a:lnTo>
                  <a:lnTo>
                    <a:pt x="1343" y="2093"/>
                  </a:lnTo>
                  <a:lnTo>
                    <a:pt x="1348" y="2098"/>
                  </a:lnTo>
                  <a:lnTo>
                    <a:pt x="1398" y="2169"/>
                  </a:lnTo>
                  <a:lnTo>
                    <a:pt x="1423" y="2203"/>
                  </a:lnTo>
                  <a:lnTo>
                    <a:pt x="1433" y="2218"/>
                  </a:lnTo>
                  <a:lnTo>
                    <a:pt x="1440" y="2227"/>
                  </a:lnTo>
                  <a:lnTo>
                    <a:pt x="1440" y="2229"/>
                  </a:lnTo>
                  <a:lnTo>
                    <a:pt x="1460" y="2258"/>
                  </a:lnTo>
                  <a:lnTo>
                    <a:pt x="1480" y="2289"/>
                  </a:lnTo>
                  <a:lnTo>
                    <a:pt x="1483" y="2285"/>
                  </a:lnTo>
                  <a:lnTo>
                    <a:pt x="1499" y="2306"/>
                  </a:lnTo>
                  <a:lnTo>
                    <a:pt x="1520" y="2332"/>
                  </a:lnTo>
                  <a:lnTo>
                    <a:pt x="1519" y="2342"/>
                  </a:lnTo>
                  <a:lnTo>
                    <a:pt x="1624" y="2491"/>
                  </a:lnTo>
                  <a:lnTo>
                    <a:pt x="1628" y="2482"/>
                  </a:lnTo>
                  <a:lnTo>
                    <a:pt x="1625" y="2477"/>
                  </a:lnTo>
                  <a:lnTo>
                    <a:pt x="1620" y="2472"/>
                  </a:lnTo>
                  <a:lnTo>
                    <a:pt x="1625" y="2471"/>
                  </a:lnTo>
                  <a:lnTo>
                    <a:pt x="1629" y="2471"/>
                  </a:lnTo>
                  <a:lnTo>
                    <a:pt x="1631" y="2470"/>
                  </a:lnTo>
                  <a:lnTo>
                    <a:pt x="1636" y="2467"/>
                  </a:lnTo>
                  <a:lnTo>
                    <a:pt x="1642" y="2459"/>
                  </a:lnTo>
                  <a:lnTo>
                    <a:pt x="1647" y="2450"/>
                  </a:lnTo>
                  <a:lnTo>
                    <a:pt x="1650" y="2443"/>
                  </a:lnTo>
                  <a:lnTo>
                    <a:pt x="1658" y="2432"/>
                  </a:lnTo>
                  <a:lnTo>
                    <a:pt x="1690" y="2397"/>
                  </a:lnTo>
                  <a:lnTo>
                    <a:pt x="1691" y="2391"/>
                  </a:lnTo>
                  <a:lnTo>
                    <a:pt x="1700" y="2389"/>
                  </a:lnTo>
                  <a:lnTo>
                    <a:pt x="1706" y="2385"/>
                  </a:lnTo>
                  <a:lnTo>
                    <a:pt x="1716" y="2375"/>
                  </a:lnTo>
                  <a:lnTo>
                    <a:pt x="1723" y="2369"/>
                  </a:lnTo>
                  <a:lnTo>
                    <a:pt x="1736" y="2359"/>
                  </a:lnTo>
                  <a:lnTo>
                    <a:pt x="1761" y="2346"/>
                  </a:lnTo>
                  <a:lnTo>
                    <a:pt x="1777" y="2335"/>
                  </a:lnTo>
                  <a:lnTo>
                    <a:pt x="1823" y="2314"/>
                  </a:lnTo>
                  <a:lnTo>
                    <a:pt x="1830" y="2310"/>
                  </a:lnTo>
                  <a:lnTo>
                    <a:pt x="1840" y="2304"/>
                  </a:lnTo>
                  <a:lnTo>
                    <a:pt x="1849" y="2301"/>
                  </a:lnTo>
                  <a:lnTo>
                    <a:pt x="1862" y="2298"/>
                  </a:lnTo>
                  <a:lnTo>
                    <a:pt x="1869" y="2294"/>
                  </a:lnTo>
                  <a:lnTo>
                    <a:pt x="1891" y="2289"/>
                  </a:lnTo>
                  <a:lnTo>
                    <a:pt x="1924" y="2287"/>
                  </a:lnTo>
                  <a:lnTo>
                    <a:pt x="1918" y="2280"/>
                  </a:lnTo>
                  <a:lnTo>
                    <a:pt x="1929" y="2280"/>
                  </a:lnTo>
                  <a:lnTo>
                    <a:pt x="1933" y="2281"/>
                  </a:lnTo>
                  <a:lnTo>
                    <a:pt x="1937" y="2287"/>
                  </a:lnTo>
                  <a:lnTo>
                    <a:pt x="1940" y="2289"/>
                  </a:lnTo>
                  <a:lnTo>
                    <a:pt x="1960" y="2295"/>
                  </a:lnTo>
                  <a:lnTo>
                    <a:pt x="1975" y="2304"/>
                  </a:lnTo>
                  <a:lnTo>
                    <a:pt x="1990" y="2309"/>
                  </a:lnTo>
                  <a:lnTo>
                    <a:pt x="2001" y="2313"/>
                  </a:lnTo>
                  <a:lnTo>
                    <a:pt x="2007" y="2312"/>
                  </a:lnTo>
                  <a:lnTo>
                    <a:pt x="2020" y="2304"/>
                  </a:lnTo>
                  <a:lnTo>
                    <a:pt x="2036" y="2295"/>
                  </a:lnTo>
                  <a:lnTo>
                    <a:pt x="2050" y="2281"/>
                  </a:lnTo>
                  <a:lnTo>
                    <a:pt x="2058" y="2269"/>
                  </a:lnTo>
                  <a:lnTo>
                    <a:pt x="2078" y="2248"/>
                  </a:lnTo>
                  <a:lnTo>
                    <a:pt x="2091" y="2237"/>
                  </a:lnTo>
                  <a:lnTo>
                    <a:pt x="2103" y="2231"/>
                  </a:lnTo>
                  <a:lnTo>
                    <a:pt x="2073" y="2224"/>
                  </a:lnTo>
                  <a:lnTo>
                    <a:pt x="2062" y="2229"/>
                  </a:lnTo>
                  <a:lnTo>
                    <a:pt x="2050" y="2228"/>
                  </a:lnTo>
                  <a:lnTo>
                    <a:pt x="2036" y="2226"/>
                  </a:lnTo>
                  <a:lnTo>
                    <a:pt x="2025" y="2225"/>
                  </a:lnTo>
                  <a:lnTo>
                    <a:pt x="2010" y="2220"/>
                  </a:lnTo>
                  <a:lnTo>
                    <a:pt x="1998" y="2215"/>
                  </a:lnTo>
                  <a:lnTo>
                    <a:pt x="1983" y="2210"/>
                  </a:lnTo>
                  <a:lnTo>
                    <a:pt x="1970" y="2207"/>
                  </a:lnTo>
                  <a:lnTo>
                    <a:pt x="1963" y="2207"/>
                  </a:lnTo>
                  <a:lnTo>
                    <a:pt x="1954" y="2204"/>
                  </a:lnTo>
                  <a:lnTo>
                    <a:pt x="1940" y="2199"/>
                  </a:lnTo>
                  <a:lnTo>
                    <a:pt x="1920" y="2196"/>
                  </a:lnTo>
                  <a:lnTo>
                    <a:pt x="1900" y="2190"/>
                  </a:lnTo>
                  <a:lnTo>
                    <a:pt x="1879" y="2182"/>
                  </a:lnTo>
                  <a:lnTo>
                    <a:pt x="1859" y="2175"/>
                  </a:lnTo>
                  <a:lnTo>
                    <a:pt x="1847" y="2171"/>
                  </a:lnTo>
                  <a:lnTo>
                    <a:pt x="1846" y="2169"/>
                  </a:lnTo>
                  <a:lnTo>
                    <a:pt x="1842" y="2160"/>
                  </a:lnTo>
                  <a:lnTo>
                    <a:pt x="1784" y="2160"/>
                  </a:lnTo>
                  <a:lnTo>
                    <a:pt x="1777" y="2160"/>
                  </a:lnTo>
                  <a:lnTo>
                    <a:pt x="1772" y="2169"/>
                  </a:lnTo>
                  <a:lnTo>
                    <a:pt x="1760" y="2171"/>
                  </a:lnTo>
                  <a:lnTo>
                    <a:pt x="1750" y="2172"/>
                  </a:lnTo>
                  <a:lnTo>
                    <a:pt x="1748" y="2167"/>
                  </a:lnTo>
                  <a:lnTo>
                    <a:pt x="1747" y="2160"/>
                  </a:lnTo>
                  <a:lnTo>
                    <a:pt x="1726" y="2160"/>
                  </a:lnTo>
                  <a:lnTo>
                    <a:pt x="1709" y="2161"/>
                  </a:lnTo>
                  <a:lnTo>
                    <a:pt x="1668" y="2161"/>
                  </a:lnTo>
                  <a:lnTo>
                    <a:pt x="1666" y="2161"/>
                  </a:lnTo>
                  <a:lnTo>
                    <a:pt x="1664" y="2080"/>
                  </a:lnTo>
                  <a:lnTo>
                    <a:pt x="1664" y="2079"/>
                  </a:lnTo>
                  <a:lnTo>
                    <a:pt x="1664" y="2055"/>
                  </a:lnTo>
                  <a:lnTo>
                    <a:pt x="1663" y="2038"/>
                  </a:lnTo>
                  <a:lnTo>
                    <a:pt x="1661" y="2026"/>
                  </a:lnTo>
                  <a:lnTo>
                    <a:pt x="1660" y="2011"/>
                  </a:lnTo>
                  <a:lnTo>
                    <a:pt x="1650" y="1945"/>
                  </a:lnTo>
                  <a:lnTo>
                    <a:pt x="1649" y="1939"/>
                  </a:lnTo>
                  <a:lnTo>
                    <a:pt x="1640" y="1902"/>
                  </a:lnTo>
                  <a:lnTo>
                    <a:pt x="1632" y="1865"/>
                  </a:lnTo>
                  <a:lnTo>
                    <a:pt x="1630" y="1845"/>
                  </a:lnTo>
                  <a:lnTo>
                    <a:pt x="1627" y="1844"/>
                  </a:lnTo>
                  <a:lnTo>
                    <a:pt x="1630" y="1839"/>
                  </a:lnTo>
                  <a:lnTo>
                    <a:pt x="1628" y="1829"/>
                  </a:lnTo>
                  <a:lnTo>
                    <a:pt x="1620" y="1816"/>
                  </a:lnTo>
                  <a:lnTo>
                    <a:pt x="1612" y="1805"/>
                  </a:lnTo>
                  <a:lnTo>
                    <a:pt x="1614" y="1797"/>
                  </a:lnTo>
                  <a:lnTo>
                    <a:pt x="1617" y="1790"/>
                  </a:lnTo>
                  <a:lnTo>
                    <a:pt x="1613" y="1780"/>
                  </a:lnTo>
                  <a:lnTo>
                    <a:pt x="1607" y="1769"/>
                  </a:lnTo>
                  <a:lnTo>
                    <a:pt x="1604" y="1759"/>
                  </a:lnTo>
                  <a:lnTo>
                    <a:pt x="1607" y="1749"/>
                  </a:lnTo>
                  <a:lnTo>
                    <a:pt x="1610" y="1739"/>
                  </a:lnTo>
                  <a:lnTo>
                    <a:pt x="1604" y="1721"/>
                  </a:lnTo>
                  <a:lnTo>
                    <a:pt x="1606" y="1707"/>
                  </a:lnTo>
                  <a:lnTo>
                    <a:pt x="1605" y="1697"/>
                  </a:lnTo>
                  <a:lnTo>
                    <a:pt x="1605" y="1689"/>
                  </a:lnTo>
                  <a:lnTo>
                    <a:pt x="1604" y="1685"/>
                  </a:lnTo>
                  <a:lnTo>
                    <a:pt x="1603" y="1682"/>
                  </a:lnTo>
                  <a:lnTo>
                    <a:pt x="1601" y="1677"/>
                  </a:lnTo>
                  <a:lnTo>
                    <a:pt x="1594" y="1658"/>
                  </a:lnTo>
                  <a:lnTo>
                    <a:pt x="1588" y="1642"/>
                  </a:lnTo>
                  <a:lnTo>
                    <a:pt x="1585" y="1627"/>
                  </a:lnTo>
                  <a:lnTo>
                    <a:pt x="1582" y="1619"/>
                  </a:lnTo>
                  <a:lnTo>
                    <a:pt x="1579" y="1608"/>
                  </a:lnTo>
                  <a:lnTo>
                    <a:pt x="1579" y="1593"/>
                  </a:lnTo>
                  <a:lnTo>
                    <a:pt x="1579" y="1586"/>
                  </a:lnTo>
                  <a:lnTo>
                    <a:pt x="1581" y="1580"/>
                  </a:lnTo>
                  <a:lnTo>
                    <a:pt x="1585" y="1569"/>
                  </a:lnTo>
                  <a:lnTo>
                    <a:pt x="1590" y="1558"/>
                  </a:lnTo>
                  <a:lnTo>
                    <a:pt x="1589" y="1549"/>
                  </a:lnTo>
                  <a:lnTo>
                    <a:pt x="1584" y="1544"/>
                  </a:lnTo>
                  <a:lnTo>
                    <a:pt x="1578" y="1536"/>
                  </a:lnTo>
                  <a:lnTo>
                    <a:pt x="1577" y="1521"/>
                  </a:lnTo>
                  <a:lnTo>
                    <a:pt x="1580" y="1509"/>
                  </a:lnTo>
                  <a:lnTo>
                    <a:pt x="1580" y="1494"/>
                  </a:lnTo>
                  <a:lnTo>
                    <a:pt x="1580" y="1483"/>
                  </a:lnTo>
                  <a:lnTo>
                    <a:pt x="1579" y="1475"/>
                  </a:lnTo>
                  <a:lnTo>
                    <a:pt x="1578" y="1465"/>
                  </a:lnTo>
                  <a:lnTo>
                    <a:pt x="1575" y="1440"/>
                  </a:lnTo>
                  <a:lnTo>
                    <a:pt x="1567" y="1429"/>
                  </a:lnTo>
                  <a:lnTo>
                    <a:pt x="1558" y="1420"/>
                  </a:lnTo>
                  <a:lnTo>
                    <a:pt x="1550" y="1413"/>
                  </a:lnTo>
                  <a:lnTo>
                    <a:pt x="1545" y="1403"/>
                  </a:lnTo>
                  <a:lnTo>
                    <a:pt x="1536" y="1382"/>
                  </a:lnTo>
                  <a:lnTo>
                    <a:pt x="1535" y="1380"/>
                  </a:lnTo>
                  <a:lnTo>
                    <a:pt x="1531" y="1371"/>
                  </a:lnTo>
                  <a:lnTo>
                    <a:pt x="1527" y="1361"/>
                  </a:lnTo>
                  <a:lnTo>
                    <a:pt x="1518" y="1351"/>
                  </a:lnTo>
                  <a:lnTo>
                    <a:pt x="1508" y="1352"/>
                  </a:lnTo>
                  <a:lnTo>
                    <a:pt x="1499" y="1321"/>
                  </a:lnTo>
                  <a:lnTo>
                    <a:pt x="1494" y="1283"/>
                  </a:lnTo>
                  <a:lnTo>
                    <a:pt x="1504" y="1279"/>
                  </a:lnTo>
                  <a:lnTo>
                    <a:pt x="1500" y="1265"/>
                  </a:lnTo>
                  <a:lnTo>
                    <a:pt x="1493" y="1241"/>
                  </a:lnTo>
                  <a:lnTo>
                    <a:pt x="1490" y="1222"/>
                  </a:lnTo>
                  <a:lnTo>
                    <a:pt x="1484" y="1201"/>
                  </a:lnTo>
                  <a:lnTo>
                    <a:pt x="1480" y="1191"/>
                  </a:lnTo>
                  <a:lnTo>
                    <a:pt x="1479" y="1188"/>
                  </a:lnTo>
                  <a:lnTo>
                    <a:pt x="1480" y="1177"/>
                  </a:lnTo>
                  <a:lnTo>
                    <a:pt x="1480" y="1159"/>
                  </a:lnTo>
                  <a:lnTo>
                    <a:pt x="1484" y="1145"/>
                  </a:lnTo>
                  <a:lnTo>
                    <a:pt x="1482" y="1134"/>
                  </a:lnTo>
                  <a:lnTo>
                    <a:pt x="1473" y="1134"/>
                  </a:lnTo>
                  <a:lnTo>
                    <a:pt x="1463" y="1102"/>
                  </a:lnTo>
                  <a:lnTo>
                    <a:pt x="1452" y="1081"/>
                  </a:lnTo>
                  <a:lnTo>
                    <a:pt x="1450" y="1077"/>
                  </a:lnTo>
                  <a:lnTo>
                    <a:pt x="1452" y="1075"/>
                  </a:lnTo>
                  <a:lnTo>
                    <a:pt x="1460" y="1069"/>
                  </a:lnTo>
                  <a:lnTo>
                    <a:pt x="1459" y="1067"/>
                  </a:lnTo>
                  <a:lnTo>
                    <a:pt x="1453" y="1058"/>
                  </a:lnTo>
                  <a:lnTo>
                    <a:pt x="1453" y="1058"/>
                  </a:lnTo>
                  <a:lnTo>
                    <a:pt x="1449" y="1051"/>
                  </a:lnTo>
                  <a:lnTo>
                    <a:pt x="1445" y="1045"/>
                  </a:lnTo>
                  <a:lnTo>
                    <a:pt x="1443" y="1042"/>
                  </a:lnTo>
                  <a:lnTo>
                    <a:pt x="1439" y="1030"/>
                  </a:lnTo>
                  <a:lnTo>
                    <a:pt x="1435" y="1017"/>
                  </a:lnTo>
                  <a:lnTo>
                    <a:pt x="1424" y="1009"/>
                  </a:lnTo>
                  <a:lnTo>
                    <a:pt x="1416" y="1000"/>
                  </a:lnTo>
                  <a:lnTo>
                    <a:pt x="1415" y="997"/>
                  </a:lnTo>
                  <a:lnTo>
                    <a:pt x="1414" y="990"/>
                  </a:lnTo>
                  <a:lnTo>
                    <a:pt x="1413" y="987"/>
                  </a:lnTo>
                  <a:lnTo>
                    <a:pt x="1405" y="969"/>
                  </a:lnTo>
                  <a:lnTo>
                    <a:pt x="1397" y="951"/>
                  </a:lnTo>
                  <a:lnTo>
                    <a:pt x="1388" y="931"/>
                  </a:lnTo>
                  <a:lnTo>
                    <a:pt x="1385" y="926"/>
                  </a:lnTo>
                  <a:lnTo>
                    <a:pt x="1382" y="920"/>
                  </a:lnTo>
                  <a:lnTo>
                    <a:pt x="1379" y="920"/>
                  </a:lnTo>
                  <a:lnTo>
                    <a:pt x="1377" y="917"/>
                  </a:lnTo>
                  <a:lnTo>
                    <a:pt x="1365" y="911"/>
                  </a:lnTo>
                  <a:lnTo>
                    <a:pt x="1363" y="910"/>
                  </a:lnTo>
                  <a:lnTo>
                    <a:pt x="1361" y="892"/>
                  </a:lnTo>
                  <a:lnTo>
                    <a:pt x="1361" y="888"/>
                  </a:lnTo>
                  <a:lnTo>
                    <a:pt x="1361" y="878"/>
                  </a:lnTo>
                  <a:lnTo>
                    <a:pt x="1360" y="874"/>
                  </a:lnTo>
                  <a:lnTo>
                    <a:pt x="1359" y="867"/>
                  </a:lnTo>
                  <a:lnTo>
                    <a:pt x="1371" y="861"/>
                  </a:lnTo>
                  <a:lnTo>
                    <a:pt x="1374" y="860"/>
                  </a:lnTo>
                  <a:lnTo>
                    <a:pt x="1370" y="851"/>
                  </a:lnTo>
                  <a:lnTo>
                    <a:pt x="1360" y="829"/>
                  </a:lnTo>
                  <a:lnTo>
                    <a:pt x="1360" y="828"/>
                  </a:lnTo>
                  <a:lnTo>
                    <a:pt x="1349" y="812"/>
                  </a:lnTo>
                  <a:lnTo>
                    <a:pt x="1349" y="801"/>
                  </a:lnTo>
                  <a:lnTo>
                    <a:pt x="1348" y="780"/>
                  </a:lnTo>
                  <a:lnTo>
                    <a:pt x="1346" y="766"/>
                  </a:lnTo>
                  <a:lnTo>
                    <a:pt x="1345" y="759"/>
                  </a:lnTo>
                  <a:lnTo>
                    <a:pt x="1345" y="759"/>
                  </a:lnTo>
                  <a:lnTo>
                    <a:pt x="1339" y="739"/>
                  </a:lnTo>
                  <a:lnTo>
                    <a:pt x="1338" y="736"/>
                  </a:lnTo>
                  <a:lnTo>
                    <a:pt x="1329" y="717"/>
                  </a:lnTo>
                  <a:lnTo>
                    <a:pt x="1323" y="701"/>
                  </a:lnTo>
                  <a:lnTo>
                    <a:pt x="1319" y="690"/>
                  </a:lnTo>
                  <a:lnTo>
                    <a:pt x="1319" y="672"/>
                  </a:lnTo>
                  <a:lnTo>
                    <a:pt x="1310" y="652"/>
                  </a:lnTo>
                  <a:lnTo>
                    <a:pt x="1306" y="630"/>
                  </a:lnTo>
                  <a:lnTo>
                    <a:pt x="1295" y="606"/>
                  </a:lnTo>
                  <a:lnTo>
                    <a:pt x="1287" y="594"/>
                  </a:lnTo>
                  <a:lnTo>
                    <a:pt x="1282" y="585"/>
                  </a:lnTo>
                  <a:lnTo>
                    <a:pt x="1276" y="570"/>
                  </a:lnTo>
                  <a:lnTo>
                    <a:pt x="1256" y="574"/>
                  </a:lnTo>
                  <a:lnTo>
                    <a:pt x="1256" y="573"/>
                  </a:lnTo>
                  <a:lnTo>
                    <a:pt x="1242" y="547"/>
                  </a:lnTo>
                  <a:lnTo>
                    <a:pt x="1220" y="535"/>
                  </a:lnTo>
                  <a:lnTo>
                    <a:pt x="1194" y="534"/>
                  </a:lnTo>
                  <a:lnTo>
                    <a:pt x="1185" y="526"/>
                  </a:lnTo>
                  <a:lnTo>
                    <a:pt x="1200" y="502"/>
                  </a:lnTo>
                  <a:lnTo>
                    <a:pt x="1201" y="501"/>
                  </a:lnTo>
                  <a:lnTo>
                    <a:pt x="1201" y="501"/>
                  </a:lnTo>
                  <a:lnTo>
                    <a:pt x="1192" y="500"/>
                  </a:lnTo>
                  <a:lnTo>
                    <a:pt x="1190" y="489"/>
                  </a:lnTo>
                  <a:lnTo>
                    <a:pt x="1183" y="480"/>
                  </a:lnTo>
                  <a:lnTo>
                    <a:pt x="1179" y="476"/>
                  </a:lnTo>
                  <a:lnTo>
                    <a:pt x="1170" y="481"/>
                  </a:lnTo>
                  <a:lnTo>
                    <a:pt x="1159" y="490"/>
                  </a:lnTo>
                  <a:lnTo>
                    <a:pt x="1157" y="491"/>
                  </a:lnTo>
                  <a:lnTo>
                    <a:pt x="1149" y="486"/>
                  </a:lnTo>
                  <a:lnTo>
                    <a:pt x="1140" y="462"/>
                  </a:lnTo>
                  <a:lnTo>
                    <a:pt x="1132" y="454"/>
                  </a:lnTo>
                  <a:lnTo>
                    <a:pt x="1123" y="445"/>
                  </a:lnTo>
                  <a:lnTo>
                    <a:pt x="1121" y="425"/>
                  </a:lnTo>
                  <a:lnTo>
                    <a:pt x="1121" y="410"/>
                  </a:lnTo>
                  <a:lnTo>
                    <a:pt x="1113" y="399"/>
                  </a:lnTo>
                  <a:lnTo>
                    <a:pt x="1105" y="385"/>
                  </a:lnTo>
                  <a:lnTo>
                    <a:pt x="1101" y="365"/>
                  </a:lnTo>
                  <a:lnTo>
                    <a:pt x="1100" y="363"/>
                  </a:lnTo>
                  <a:lnTo>
                    <a:pt x="1093" y="340"/>
                  </a:lnTo>
                  <a:lnTo>
                    <a:pt x="1090" y="321"/>
                  </a:lnTo>
                  <a:lnTo>
                    <a:pt x="1089" y="310"/>
                  </a:lnTo>
                  <a:lnTo>
                    <a:pt x="1074" y="298"/>
                  </a:lnTo>
                  <a:lnTo>
                    <a:pt x="1077" y="296"/>
                  </a:lnTo>
                  <a:lnTo>
                    <a:pt x="1090" y="283"/>
                  </a:lnTo>
                  <a:lnTo>
                    <a:pt x="1073" y="266"/>
                  </a:lnTo>
                  <a:lnTo>
                    <a:pt x="1067" y="255"/>
                  </a:lnTo>
                  <a:lnTo>
                    <a:pt x="1054" y="244"/>
                  </a:lnTo>
                  <a:lnTo>
                    <a:pt x="1038" y="235"/>
                  </a:lnTo>
                  <a:lnTo>
                    <a:pt x="1027" y="226"/>
                  </a:lnTo>
                  <a:lnTo>
                    <a:pt x="1019" y="212"/>
                  </a:lnTo>
                  <a:lnTo>
                    <a:pt x="1004" y="199"/>
                  </a:lnTo>
                  <a:lnTo>
                    <a:pt x="984" y="184"/>
                  </a:lnTo>
                  <a:lnTo>
                    <a:pt x="967" y="166"/>
                  </a:lnTo>
                  <a:lnTo>
                    <a:pt x="953" y="158"/>
                  </a:lnTo>
                  <a:lnTo>
                    <a:pt x="936" y="145"/>
                  </a:lnTo>
                  <a:lnTo>
                    <a:pt x="927" y="142"/>
                  </a:lnTo>
                  <a:lnTo>
                    <a:pt x="914" y="145"/>
                  </a:lnTo>
                  <a:lnTo>
                    <a:pt x="901" y="140"/>
                  </a:lnTo>
                  <a:lnTo>
                    <a:pt x="890" y="128"/>
                  </a:lnTo>
                  <a:lnTo>
                    <a:pt x="889" y="128"/>
                  </a:lnTo>
                  <a:lnTo>
                    <a:pt x="878" y="122"/>
                  </a:lnTo>
                  <a:lnTo>
                    <a:pt x="870" y="115"/>
                  </a:lnTo>
                  <a:lnTo>
                    <a:pt x="857" y="108"/>
                  </a:lnTo>
                  <a:lnTo>
                    <a:pt x="839" y="99"/>
                  </a:lnTo>
                  <a:lnTo>
                    <a:pt x="824" y="92"/>
                  </a:lnTo>
                  <a:lnTo>
                    <a:pt x="808" y="90"/>
                  </a:lnTo>
                  <a:lnTo>
                    <a:pt x="793" y="94"/>
                  </a:lnTo>
                  <a:lnTo>
                    <a:pt x="797" y="99"/>
                  </a:lnTo>
                  <a:lnTo>
                    <a:pt x="797" y="106"/>
                  </a:lnTo>
                  <a:lnTo>
                    <a:pt x="791" y="117"/>
                  </a:lnTo>
                  <a:lnTo>
                    <a:pt x="791" y="118"/>
                  </a:lnTo>
                  <a:lnTo>
                    <a:pt x="788" y="120"/>
                  </a:lnTo>
                  <a:lnTo>
                    <a:pt x="785" y="123"/>
                  </a:lnTo>
                  <a:lnTo>
                    <a:pt x="777" y="123"/>
                  </a:lnTo>
                  <a:lnTo>
                    <a:pt x="767" y="121"/>
                  </a:lnTo>
                  <a:lnTo>
                    <a:pt x="756" y="118"/>
                  </a:lnTo>
                  <a:lnTo>
                    <a:pt x="755" y="93"/>
                  </a:lnTo>
                  <a:lnTo>
                    <a:pt x="741" y="89"/>
                  </a:lnTo>
                  <a:lnTo>
                    <a:pt x="726" y="89"/>
                  </a:lnTo>
                  <a:lnTo>
                    <a:pt x="717" y="90"/>
                  </a:lnTo>
                  <a:lnTo>
                    <a:pt x="711" y="91"/>
                  </a:lnTo>
                  <a:lnTo>
                    <a:pt x="710" y="91"/>
                  </a:lnTo>
                  <a:lnTo>
                    <a:pt x="705" y="91"/>
                  </a:lnTo>
                  <a:lnTo>
                    <a:pt x="697" y="91"/>
                  </a:lnTo>
                  <a:lnTo>
                    <a:pt x="690" y="88"/>
                  </a:lnTo>
                  <a:lnTo>
                    <a:pt x="696" y="97"/>
                  </a:lnTo>
                  <a:lnTo>
                    <a:pt x="697" y="98"/>
                  </a:lnTo>
                  <a:lnTo>
                    <a:pt x="701" y="103"/>
                  </a:lnTo>
                  <a:lnTo>
                    <a:pt x="697" y="108"/>
                  </a:lnTo>
                  <a:lnTo>
                    <a:pt x="697" y="108"/>
                  </a:lnTo>
                  <a:lnTo>
                    <a:pt x="692" y="111"/>
                  </a:lnTo>
                  <a:lnTo>
                    <a:pt x="688" y="113"/>
                  </a:lnTo>
                  <a:lnTo>
                    <a:pt x="686" y="115"/>
                  </a:lnTo>
                  <a:lnTo>
                    <a:pt x="684" y="114"/>
                  </a:lnTo>
                  <a:lnTo>
                    <a:pt x="670" y="106"/>
                  </a:lnTo>
                  <a:lnTo>
                    <a:pt x="665" y="104"/>
                  </a:lnTo>
                  <a:lnTo>
                    <a:pt x="657" y="95"/>
                  </a:lnTo>
                  <a:lnTo>
                    <a:pt x="655" y="91"/>
                  </a:lnTo>
                  <a:lnTo>
                    <a:pt x="648" y="84"/>
                  </a:lnTo>
                  <a:lnTo>
                    <a:pt x="647" y="82"/>
                  </a:lnTo>
                  <a:lnTo>
                    <a:pt x="647" y="82"/>
                  </a:lnTo>
                  <a:lnTo>
                    <a:pt x="630" y="63"/>
                  </a:lnTo>
                  <a:lnTo>
                    <a:pt x="623" y="54"/>
                  </a:lnTo>
                  <a:lnTo>
                    <a:pt x="616" y="45"/>
                  </a:lnTo>
                  <a:lnTo>
                    <a:pt x="598" y="39"/>
                  </a:lnTo>
                  <a:lnTo>
                    <a:pt x="583" y="39"/>
                  </a:lnTo>
                  <a:lnTo>
                    <a:pt x="571" y="42"/>
                  </a:lnTo>
                  <a:lnTo>
                    <a:pt x="570" y="42"/>
                  </a:lnTo>
                  <a:lnTo>
                    <a:pt x="552" y="45"/>
                  </a:lnTo>
                  <a:lnTo>
                    <a:pt x="538" y="55"/>
                  </a:lnTo>
                  <a:lnTo>
                    <a:pt x="526" y="64"/>
                  </a:lnTo>
                  <a:lnTo>
                    <a:pt x="516" y="73"/>
                  </a:lnTo>
                  <a:lnTo>
                    <a:pt x="499" y="77"/>
                  </a:lnTo>
                  <a:lnTo>
                    <a:pt x="487" y="80"/>
                  </a:lnTo>
                  <a:lnTo>
                    <a:pt x="478" y="80"/>
                  </a:lnTo>
                  <a:lnTo>
                    <a:pt x="471" y="80"/>
                  </a:lnTo>
                  <a:lnTo>
                    <a:pt x="457" y="62"/>
                  </a:lnTo>
                  <a:lnTo>
                    <a:pt x="449" y="49"/>
                  </a:lnTo>
                  <a:lnTo>
                    <a:pt x="449" y="49"/>
                  </a:lnTo>
                  <a:lnTo>
                    <a:pt x="434" y="54"/>
                  </a:lnTo>
                  <a:lnTo>
                    <a:pt x="410" y="51"/>
                  </a:lnTo>
                  <a:lnTo>
                    <a:pt x="387" y="45"/>
                  </a:lnTo>
                  <a:lnTo>
                    <a:pt x="366" y="40"/>
                  </a:lnTo>
                  <a:lnTo>
                    <a:pt x="345" y="34"/>
                  </a:lnTo>
                  <a:lnTo>
                    <a:pt x="327" y="31"/>
                  </a:lnTo>
                  <a:lnTo>
                    <a:pt x="324" y="31"/>
                  </a:lnTo>
                  <a:lnTo>
                    <a:pt x="316" y="32"/>
                  </a:lnTo>
                  <a:lnTo>
                    <a:pt x="310" y="33"/>
                  </a:lnTo>
                  <a:lnTo>
                    <a:pt x="308" y="39"/>
                  </a:lnTo>
                  <a:lnTo>
                    <a:pt x="311" y="45"/>
                  </a:lnTo>
                  <a:lnTo>
                    <a:pt x="293" y="43"/>
                  </a:lnTo>
                  <a:lnTo>
                    <a:pt x="267" y="34"/>
                  </a:lnTo>
                  <a:lnTo>
                    <a:pt x="246" y="25"/>
                  </a:lnTo>
                  <a:lnTo>
                    <a:pt x="235" y="25"/>
                  </a:lnTo>
                  <a:lnTo>
                    <a:pt x="223" y="27"/>
                  </a:lnTo>
                  <a:lnTo>
                    <a:pt x="208" y="29"/>
                  </a:lnTo>
                  <a:lnTo>
                    <a:pt x="201" y="28"/>
                  </a:lnTo>
                  <a:lnTo>
                    <a:pt x="190" y="16"/>
                  </a:lnTo>
                  <a:lnTo>
                    <a:pt x="172" y="9"/>
                  </a:lnTo>
                  <a:lnTo>
                    <a:pt x="150" y="4"/>
                  </a:lnTo>
                  <a:lnTo>
                    <a:pt x="138" y="1"/>
                  </a:lnTo>
                  <a:lnTo>
                    <a:pt x="131" y="0"/>
                  </a:lnTo>
                  <a:lnTo>
                    <a:pt x="115" y="10"/>
                  </a:lnTo>
                  <a:lnTo>
                    <a:pt x="104" y="28"/>
                  </a:lnTo>
                  <a:lnTo>
                    <a:pt x="88" y="37"/>
                  </a:lnTo>
                  <a:lnTo>
                    <a:pt x="66" y="44"/>
                  </a:lnTo>
                  <a:lnTo>
                    <a:pt x="48" y="53"/>
                  </a:lnTo>
                  <a:lnTo>
                    <a:pt x="34" y="58"/>
                  </a:lnTo>
                  <a:lnTo>
                    <a:pt x="20" y="48"/>
                  </a:lnTo>
                  <a:lnTo>
                    <a:pt x="5" y="43"/>
                  </a:lnTo>
                  <a:lnTo>
                    <a:pt x="0" y="43"/>
                  </a:lnTo>
                  <a:lnTo>
                    <a:pt x="4" y="52"/>
                  </a:lnTo>
                  <a:lnTo>
                    <a:pt x="8" y="61"/>
                  </a:lnTo>
                  <a:lnTo>
                    <a:pt x="8" y="61"/>
                  </a:lnTo>
                  <a:lnTo>
                    <a:pt x="13" y="70"/>
                  </a:lnTo>
                  <a:lnTo>
                    <a:pt x="24" y="88"/>
                  </a:lnTo>
                  <a:lnTo>
                    <a:pt x="32" y="103"/>
                  </a:lnTo>
                  <a:lnTo>
                    <a:pt x="134" y="278"/>
                  </a:lnTo>
                  <a:lnTo>
                    <a:pt x="133" y="279"/>
                  </a:lnTo>
                  <a:lnTo>
                    <a:pt x="174" y="351"/>
                  </a:lnTo>
                  <a:lnTo>
                    <a:pt x="178" y="351"/>
                  </a:lnTo>
                  <a:lnTo>
                    <a:pt x="224" y="432"/>
                  </a:lnTo>
                  <a:lnTo>
                    <a:pt x="222" y="433"/>
                  </a:lnTo>
                  <a:lnTo>
                    <a:pt x="227" y="439"/>
                  </a:lnTo>
                  <a:lnTo>
                    <a:pt x="369" y="679"/>
                  </a:lnTo>
                  <a:lnTo>
                    <a:pt x="396" y="738"/>
                  </a:lnTo>
                  <a:lnTo>
                    <a:pt x="398" y="738"/>
                  </a:lnTo>
                  <a:lnTo>
                    <a:pt x="444" y="837"/>
                  </a:lnTo>
                  <a:lnTo>
                    <a:pt x="443" y="837"/>
                  </a:lnTo>
                  <a:lnTo>
                    <a:pt x="463" y="878"/>
                  </a:lnTo>
                  <a:lnTo>
                    <a:pt x="473" y="899"/>
                  </a:lnTo>
                  <a:lnTo>
                    <a:pt x="490" y="939"/>
                  </a:lnTo>
                  <a:lnTo>
                    <a:pt x="495" y="947"/>
                  </a:lnTo>
                  <a:lnTo>
                    <a:pt x="496" y="961"/>
                  </a:lnTo>
                  <a:lnTo>
                    <a:pt x="496" y="961"/>
                  </a:lnTo>
                  <a:lnTo>
                    <a:pt x="496" y="969"/>
                  </a:lnTo>
                  <a:lnTo>
                    <a:pt x="498" y="990"/>
                  </a:lnTo>
                  <a:lnTo>
                    <a:pt x="500" y="1029"/>
                  </a:lnTo>
                  <a:lnTo>
                    <a:pt x="501" y="1039"/>
                  </a:lnTo>
                  <a:lnTo>
                    <a:pt x="507" y="1122"/>
                  </a:lnTo>
                  <a:lnTo>
                    <a:pt x="508" y="1131"/>
                  </a:lnTo>
                  <a:lnTo>
                    <a:pt x="508" y="1138"/>
                  </a:lnTo>
                  <a:lnTo>
                    <a:pt x="510" y="1260"/>
                  </a:lnTo>
                  <a:lnTo>
                    <a:pt x="518" y="1390"/>
                  </a:lnTo>
                  <a:lnTo>
                    <a:pt x="526" y="1392"/>
                  </a:lnTo>
                  <a:lnTo>
                    <a:pt x="527" y="1410"/>
                  </a:lnTo>
                  <a:lnTo>
                    <a:pt x="532" y="1476"/>
                  </a:lnTo>
                  <a:lnTo>
                    <a:pt x="524" y="1476"/>
                  </a:lnTo>
                  <a:lnTo>
                    <a:pt x="526" y="1510"/>
                  </a:lnTo>
                  <a:lnTo>
                    <a:pt x="518" y="1523"/>
                  </a:lnTo>
                  <a:lnTo>
                    <a:pt x="505" y="1532"/>
                  </a:lnTo>
                  <a:lnTo>
                    <a:pt x="491" y="1539"/>
                  </a:lnTo>
                  <a:lnTo>
                    <a:pt x="530" y="1689"/>
                  </a:lnTo>
                  <a:lnTo>
                    <a:pt x="540" y="1728"/>
                  </a:lnTo>
                  <a:lnTo>
                    <a:pt x="538" y="1733"/>
                  </a:lnTo>
                  <a:lnTo>
                    <a:pt x="471" y="1870"/>
                  </a:lnTo>
                  <a:lnTo>
                    <a:pt x="474" y="1878"/>
                  </a:lnTo>
                  <a:lnTo>
                    <a:pt x="386" y="2049"/>
                  </a:lnTo>
                  <a:lnTo>
                    <a:pt x="357" y="2107"/>
                  </a:lnTo>
                  <a:lnTo>
                    <a:pt x="353" y="2114"/>
                  </a:lnTo>
                  <a:lnTo>
                    <a:pt x="348" y="2118"/>
                  </a:lnTo>
                  <a:lnTo>
                    <a:pt x="343" y="2127"/>
                  </a:lnTo>
                  <a:lnTo>
                    <a:pt x="338" y="2132"/>
                  </a:lnTo>
                  <a:lnTo>
                    <a:pt x="337" y="2133"/>
                  </a:lnTo>
                  <a:lnTo>
                    <a:pt x="328" y="2132"/>
                  </a:lnTo>
                  <a:lnTo>
                    <a:pt x="325" y="2134"/>
                  </a:lnTo>
                  <a:lnTo>
                    <a:pt x="319" y="2137"/>
                  </a:lnTo>
                  <a:lnTo>
                    <a:pt x="317" y="2138"/>
                  </a:lnTo>
                  <a:lnTo>
                    <a:pt x="309" y="2139"/>
                  </a:lnTo>
                  <a:lnTo>
                    <a:pt x="304" y="2141"/>
                  </a:lnTo>
                  <a:lnTo>
                    <a:pt x="302" y="2143"/>
                  </a:lnTo>
                  <a:lnTo>
                    <a:pt x="300" y="2143"/>
                  </a:lnTo>
                  <a:lnTo>
                    <a:pt x="293" y="2156"/>
                  </a:lnTo>
                  <a:lnTo>
                    <a:pt x="276" y="2169"/>
                  </a:lnTo>
                  <a:lnTo>
                    <a:pt x="255" y="2182"/>
                  </a:lnTo>
                  <a:lnTo>
                    <a:pt x="242" y="2188"/>
                  </a:lnTo>
                  <a:lnTo>
                    <a:pt x="233" y="2190"/>
                  </a:lnTo>
                  <a:lnTo>
                    <a:pt x="227" y="2191"/>
                  </a:lnTo>
                  <a:lnTo>
                    <a:pt x="206" y="2189"/>
                  </a:lnTo>
                  <a:lnTo>
                    <a:pt x="205" y="2189"/>
                  </a:lnTo>
                  <a:lnTo>
                    <a:pt x="397" y="2449"/>
                  </a:lnTo>
                  <a:lnTo>
                    <a:pt x="586" y="2705"/>
                  </a:lnTo>
                  <a:lnTo>
                    <a:pt x="604" y="2728"/>
                  </a:lnTo>
                  <a:lnTo>
                    <a:pt x="616" y="2740"/>
                  </a:lnTo>
                  <a:lnTo>
                    <a:pt x="617" y="2751"/>
                  </a:lnTo>
                  <a:lnTo>
                    <a:pt x="610" y="2752"/>
                  </a:lnTo>
                  <a:lnTo>
                    <a:pt x="607" y="2747"/>
                  </a:lnTo>
                  <a:lnTo>
                    <a:pt x="602" y="2745"/>
                  </a:lnTo>
                  <a:lnTo>
                    <a:pt x="594" y="2747"/>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610" name="Google Shape;1610;p59" descr="{&quot;Key&quot;:&quot;tharaka nithi&quot;,&quot;Name&quot;:&quot;Tharaka Nithi&quot;,&quot;Value&quot;:28.0,&quot;Formula&quot;:&quot;28&quot;,&quot;Text&quot;:&quot;28&quot;,&quot;OfficeApplication&quot;:1,&quot;HasValue&quot;:true}"/>
            <p:cNvSpPr/>
            <p:nvPr/>
          </p:nvSpPr>
          <p:spPr>
            <a:xfrm>
              <a:off x="3001519" y="3540490"/>
              <a:ext cx="408443" cy="284974"/>
            </a:xfrm>
            <a:custGeom>
              <a:avLst/>
              <a:gdLst/>
              <a:ahLst/>
              <a:cxnLst/>
              <a:rect l="l" t="t" r="r" b="b"/>
              <a:pathLst>
                <a:path w="683" h="475" extrusionOk="0">
                  <a:moveTo>
                    <a:pt x="0" y="394"/>
                  </a:moveTo>
                  <a:lnTo>
                    <a:pt x="3" y="396"/>
                  </a:lnTo>
                  <a:lnTo>
                    <a:pt x="7" y="398"/>
                  </a:lnTo>
                  <a:lnTo>
                    <a:pt x="9" y="400"/>
                  </a:lnTo>
                  <a:lnTo>
                    <a:pt x="9" y="400"/>
                  </a:lnTo>
                  <a:lnTo>
                    <a:pt x="11" y="399"/>
                  </a:lnTo>
                  <a:lnTo>
                    <a:pt x="14" y="401"/>
                  </a:lnTo>
                  <a:lnTo>
                    <a:pt x="20" y="403"/>
                  </a:lnTo>
                  <a:lnTo>
                    <a:pt x="25" y="404"/>
                  </a:lnTo>
                  <a:lnTo>
                    <a:pt x="28" y="406"/>
                  </a:lnTo>
                  <a:lnTo>
                    <a:pt x="31" y="411"/>
                  </a:lnTo>
                  <a:lnTo>
                    <a:pt x="36" y="413"/>
                  </a:lnTo>
                  <a:lnTo>
                    <a:pt x="37" y="411"/>
                  </a:lnTo>
                  <a:lnTo>
                    <a:pt x="40" y="412"/>
                  </a:lnTo>
                  <a:lnTo>
                    <a:pt x="42" y="413"/>
                  </a:lnTo>
                  <a:lnTo>
                    <a:pt x="41" y="415"/>
                  </a:lnTo>
                  <a:lnTo>
                    <a:pt x="43" y="417"/>
                  </a:lnTo>
                  <a:lnTo>
                    <a:pt x="51" y="420"/>
                  </a:lnTo>
                  <a:lnTo>
                    <a:pt x="57" y="422"/>
                  </a:lnTo>
                  <a:lnTo>
                    <a:pt x="61" y="423"/>
                  </a:lnTo>
                  <a:lnTo>
                    <a:pt x="63" y="424"/>
                  </a:lnTo>
                  <a:lnTo>
                    <a:pt x="67" y="424"/>
                  </a:lnTo>
                  <a:lnTo>
                    <a:pt x="73" y="426"/>
                  </a:lnTo>
                  <a:lnTo>
                    <a:pt x="83" y="441"/>
                  </a:lnTo>
                  <a:lnTo>
                    <a:pt x="89" y="444"/>
                  </a:lnTo>
                  <a:lnTo>
                    <a:pt x="95" y="450"/>
                  </a:lnTo>
                  <a:lnTo>
                    <a:pt x="102" y="453"/>
                  </a:lnTo>
                  <a:lnTo>
                    <a:pt x="110" y="455"/>
                  </a:lnTo>
                  <a:lnTo>
                    <a:pt x="115" y="457"/>
                  </a:lnTo>
                  <a:lnTo>
                    <a:pt x="119" y="459"/>
                  </a:lnTo>
                  <a:lnTo>
                    <a:pt x="121" y="460"/>
                  </a:lnTo>
                  <a:lnTo>
                    <a:pt x="124" y="463"/>
                  </a:lnTo>
                  <a:lnTo>
                    <a:pt x="125" y="465"/>
                  </a:lnTo>
                  <a:lnTo>
                    <a:pt x="126" y="464"/>
                  </a:lnTo>
                  <a:lnTo>
                    <a:pt x="128" y="464"/>
                  </a:lnTo>
                  <a:lnTo>
                    <a:pt x="131" y="464"/>
                  </a:lnTo>
                  <a:lnTo>
                    <a:pt x="133" y="465"/>
                  </a:lnTo>
                  <a:lnTo>
                    <a:pt x="134" y="466"/>
                  </a:lnTo>
                  <a:lnTo>
                    <a:pt x="136" y="468"/>
                  </a:lnTo>
                  <a:lnTo>
                    <a:pt x="140" y="468"/>
                  </a:lnTo>
                  <a:lnTo>
                    <a:pt x="144" y="468"/>
                  </a:lnTo>
                  <a:lnTo>
                    <a:pt x="147" y="469"/>
                  </a:lnTo>
                  <a:lnTo>
                    <a:pt x="149" y="473"/>
                  </a:lnTo>
                  <a:lnTo>
                    <a:pt x="150" y="473"/>
                  </a:lnTo>
                  <a:lnTo>
                    <a:pt x="154" y="473"/>
                  </a:lnTo>
                  <a:lnTo>
                    <a:pt x="158" y="473"/>
                  </a:lnTo>
                  <a:lnTo>
                    <a:pt x="162" y="472"/>
                  </a:lnTo>
                  <a:lnTo>
                    <a:pt x="164" y="470"/>
                  </a:lnTo>
                  <a:lnTo>
                    <a:pt x="166" y="470"/>
                  </a:lnTo>
                  <a:lnTo>
                    <a:pt x="168" y="470"/>
                  </a:lnTo>
                  <a:lnTo>
                    <a:pt x="171" y="470"/>
                  </a:lnTo>
                  <a:lnTo>
                    <a:pt x="175" y="470"/>
                  </a:lnTo>
                  <a:lnTo>
                    <a:pt x="180" y="471"/>
                  </a:lnTo>
                  <a:lnTo>
                    <a:pt x="184" y="471"/>
                  </a:lnTo>
                  <a:lnTo>
                    <a:pt x="187" y="473"/>
                  </a:lnTo>
                  <a:lnTo>
                    <a:pt x="191" y="473"/>
                  </a:lnTo>
                  <a:lnTo>
                    <a:pt x="192" y="475"/>
                  </a:lnTo>
                  <a:lnTo>
                    <a:pt x="193" y="475"/>
                  </a:lnTo>
                  <a:lnTo>
                    <a:pt x="197" y="475"/>
                  </a:lnTo>
                  <a:lnTo>
                    <a:pt x="206" y="473"/>
                  </a:lnTo>
                  <a:lnTo>
                    <a:pt x="212" y="471"/>
                  </a:lnTo>
                  <a:lnTo>
                    <a:pt x="220" y="467"/>
                  </a:lnTo>
                  <a:lnTo>
                    <a:pt x="227" y="462"/>
                  </a:lnTo>
                  <a:lnTo>
                    <a:pt x="235" y="458"/>
                  </a:lnTo>
                  <a:lnTo>
                    <a:pt x="236" y="457"/>
                  </a:lnTo>
                  <a:lnTo>
                    <a:pt x="238" y="453"/>
                  </a:lnTo>
                  <a:lnTo>
                    <a:pt x="239" y="451"/>
                  </a:lnTo>
                  <a:lnTo>
                    <a:pt x="240" y="449"/>
                  </a:lnTo>
                  <a:lnTo>
                    <a:pt x="240" y="449"/>
                  </a:lnTo>
                  <a:lnTo>
                    <a:pt x="244" y="445"/>
                  </a:lnTo>
                  <a:lnTo>
                    <a:pt x="247" y="442"/>
                  </a:lnTo>
                  <a:lnTo>
                    <a:pt x="247" y="441"/>
                  </a:lnTo>
                  <a:lnTo>
                    <a:pt x="249" y="440"/>
                  </a:lnTo>
                  <a:lnTo>
                    <a:pt x="250" y="438"/>
                  </a:lnTo>
                  <a:lnTo>
                    <a:pt x="250" y="438"/>
                  </a:lnTo>
                  <a:lnTo>
                    <a:pt x="251" y="438"/>
                  </a:lnTo>
                  <a:lnTo>
                    <a:pt x="253" y="435"/>
                  </a:lnTo>
                  <a:lnTo>
                    <a:pt x="256" y="434"/>
                  </a:lnTo>
                  <a:lnTo>
                    <a:pt x="263" y="435"/>
                  </a:lnTo>
                  <a:lnTo>
                    <a:pt x="265" y="433"/>
                  </a:lnTo>
                  <a:lnTo>
                    <a:pt x="266" y="432"/>
                  </a:lnTo>
                  <a:lnTo>
                    <a:pt x="268" y="428"/>
                  </a:lnTo>
                  <a:lnTo>
                    <a:pt x="269" y="425"/>
                  </a:lnTo>
                  <a:lnTo>
                    <a:pt x="271" y="422"/>
                  </a:lnTo>
                  <a:lnTo>
                    <a:pt x="271" y="422"/>
                  </a:lnTo>
                  <a:lnTo>
                    <a:pt x="273" y="422"/>
                  </a:lnTo>
                  <a:lnTo>
                    <a:pt x="276" y="420"/>
                  </a:lnTo>
                  <a:lnTo>
                    <a:pt x="277" y="420"/>
                  </a:lnTo>
                  <a:lnTo>
                    <a:pt x="277" y="418"/>
                  </a:lnTo>
                  <a:lnTo>
                    <a:pt x="280" y="417"/>
                  </a:lnTo>
                  <a:lnTo>
                    <a:pt x="283" y="416"/>
                  </a:lnTo>
                  <a:lnTo>
                    <a:pt x="285" y="413"/>
                  </a:lnTo>
                  <a:lnTo>
                    <a:pt x="285" y="412"/>
                  </a:lnTo>
                  <a:lnTo>
                    <a:pt x="285" y="409"/>
                  </a:lnTo>
                  <a:lnTo>
                    <a:pt x="285" y="403"/>
                  </a:lnTo>
                  <a:lnTo>
                    <a:pt x="285" y="403"/>
                  </a:lnTo>
                  <a:lnTo>
                    <a:pt x="285" y="401"/>
                  </a:lnTo>
                  <a:lnTo>
                    <a:pt x="288" y="397"/>
                  </a:lnTo>
                  <a:lnTo>
                    <a:pt x="289" y="395"/>
                  </a:lnTo>
                  <a:lnTo>
                    <a:pt x="289" y="395"/>
                  </a:lnTo>
                  <a:lnTo>
                    <a:pt x="292" y="390"/>
                  </a:lnTo>
                  <a:lnTo>
                    <a:pt x="293" y="385"/>
                  </a:lnTo>
                  <a:lnTo>
                    <a:pt x="294" y="383"/>
                  </a:lnTo>
                  <a:lnTo>
                    <a:pt x="295" y="383"/>
                  </a:lnTo>
                  <a:lnTo>
                    <a:pt x="295" y="383"/>
                  </a:lnTo>
                  <a:lnTo>
                    <a:pt x="297" y="382"/>
                  </a:lnTo>
                  <a:lnTo>
                    <a:pt x="299" y="381"/>
                  </a:lnTo>
                  <a:lnTo>
                    <a:pt x="302" y="377"/>
                  </a:lnTo>
                  <a:lnTo>
                    <a:pt x="306" y="379"/>
                  </a:lnTo>
                  <a:lnTo>
                    <a:pt x="307" y="381"/>
                  </a:lnTo>
                  <a:lnTo>
                    <a:pt x="307" y="382"/>
                  </a:lnTo>
                  <a:lnTo>
                    <a:pt x="308" y="385"/>
                  </a:lnTo>
                  <a:lnTo>
                    <a:pt x="307" y="388"/>
                  </a:lnTo>
                  <a:lnTo>
                    <a:pt x="307" y="390"/>
                  </a:lnTo>
                  <a:lnTo>
                    <a:pt x="305" y="396"/>
                  </a:lnTo>
                  <a:lnTo>
                    <a:pt x="304" y="399"/>
                  </a:lnTo>
                  <a:lnTo>
                    <a:pt x="307" y="401"/>
                  </a:lnTo>
                  <a:lnTo>
                    <a:pt x="310" y="403"/>
                  </a:lnTo>
                  <a:lnTo>
                    <a:pt x="309" y="407"/>
                  </a:lnTo>
                  <a:lnTo>
                    <a:pt x="309" y="411"/>
                  </a:lnTo>
                  <a:lnTo>
                    <a:pt x="307" y="414"/>
                  </a:lnTo>
                  <a:lnTo>
                    <a:pt x="305" y="416"/>
                  </a:lnTo>
                  <a:lnTo>
                    <a:pt x="306" y="418"/>
                  </a:lnTo>
                  <a:lnTo>
                    <a:pt x="305" y="421"/>
                  </a:lnTo>
                  <a:lnTo>
                    <a:pt x="305" y="424"/>
                  </a:lnTo>
                  <a:lnTo>
                    <a:pt x="308" y="425"/>
                  </a:lnTo>
                  <a:lnTo>
                    <a:pt x="311" y="426"/>
                  </a:lnTo>
                  <a:lnTo>
                    <a:pt x="314" y="426"/>
                  </a:lnTo>
                  <a:lnTo>
                    <a:pt x="315" y="431"/>
                  </a:lnTo>
                  <a:lnTo>
                    <a:pt x="316" y="436"/>
                  </a:lnTo>
                  <a:lnTo>
                    <a:pt x="320" y="438"/>
                  </a:lnTo>
                  <a:lnTo>
                    <a:pt x="323" y="441"/>
                  </a:lnTo>
                  <a:lnTo>
                    <a:pt x="328" y="442"/>
                  </a:lnTo>
                  <a:lnTo>
                    <a:pt x="333" y="443"/>
                  </a:lnTo>
                  <a:lnTo>
                    <a:pt x="335" y="447"/>
                  </a:lnTo>
                  <a:lnTo>
                    <a:pt x="335" y="448"/>
                  </a:lnTo>
                  <a:lnTo>
                    <a:pt x="335" y="448"/>
                  </a:lnTo>
                  <a:lnTo>
                    <a:pt x="336" y="451"/>
                  </a:lnTo>
                  <a:lnTo>
                    <a:pt x="339" y="453"/>
                  </a:lnTo>
                  <a:lnTo>
                    <a:pt x="342" y="452"/>
                  </a:lnTo>
                  <a:lnTo>
                    <a:pt x="345" y="453"/>
                  </a:lnTo>
                  <a:lnTo>
                    <a:pt x="348" y="454"/>
                  </a:lnTo>
                  <a:lnTo>
                    <a:pt x="348" y="455"/>
                  </a:lnTo>
                  <a:lnTo>
                    <a:pt x="349" y="455"/>
                  </a:lnTo>
                  <a:lnTo>
                    <a:pt x="357" y="454"/>
                  </a:lnTo>
                  <a:lnTo>
                    <a:pt x="364" y="449"/>
                  </a:lnTo>
                  <a:lnTo>
                    <a:pt x="368" y="442"/>
                  </a:lnTo>
                  <a:lnTo>
                    <a:pt x="372" y="434"/>
                  </a:lnTo>
                  <a:lnTo>
                    <a:pt x="374" y="430"/>
                  </a:lnTo>
                  <a:lnTo>
                    <a:pt x="376" y="426"/>
                  </a:lnTo>
                  <a:lnTo>
                    <a:pt x="377" y="424"/>
                  </a:lnTo>
                  <a:lnTo>
                    <a:pt x="383" y="418"/>
                  </a:lnTo>
                  <a:lnTo>
                    <a:pt x="384" y="413"/>
                  </a:lnTo>
                  <a:lnTo>
                    <a:pt x="381" y="406"/>
                  </a:lnTo>
                  <a:lnTo>
                    <a:pt x="383" y="401"/>
                  </a:lnTo>
                  <a:lnTo>
                    <a:pt x="384" y="394"/>
                  </a:lnTo>
                  <a:lnTo>
                    <a:pt x="383" y="389"/>
                  </a:lnTo>
                  <a:lnTo>
                    <a:pt x="382" y="386"/>
                  </a:lnTo>
                  <a:lnTo>
                    <a:pt x="383" y="383"/>
                  </a:lnTo>
                  <a:lnTo>
                    <a:pt x="382" y="382"/>
                  </a:lnTo>
                  <a:lnTo>
                    <a:pt x="380" y="380"/>
                  </a:lnTo>
                  <a:lnTo>
                    <a:pt x="382" y="373"/>
                  </a:lnTo>
                  <a:lnTo>
                    <a:pt x="386" y="367"/>
                  </a:lnTo>
                  <a:lnTo>
                    <a:pt x="392" y="359"/>
                  </a:lnTo>
                  <a:lnTo>
                    <a:pt x="392" y="355"/>
                  </a:lnTo>
                  <a:lnTo>
                    <a:pt x="392" y="354"/>
                  </a:lnTo>
                  <a:lnTo>
                    <a:pt x="391" y="353"/>
                  </a:lnTo>
                  <a:lnTo>
                    <a:pt x="392" y="348"/>
                  </a:lnTo>
                  <a:lnTo>
                    <a:pt x="398" y="339"/>
                  </a:lnTo>
                  <a:lnTo>
                    <a:pt x="403" y="333"/>
                  </a:lnTo>
                  <a:lnTo>
                    <a:pt x="404" y="327"/>
                  </a:lnTo>
                  <a:lnTo>
                    <a:pt x="406" y="321"/>
                  </a:lnTo>
                  <a:lnTo>
                    <a:pt x="411" y="316"/>
                  </a:lnTo>
                  <a:lnTo>
                    <a:pt x="413" y="314"/>
                  </a:lnTo>
                  <a:lnTo>
                    <a:pt x="425" y="314"/>
                  </a:lnTo>
                  <a:lnTo>
                    <a:pt x="439" y="318"/>
                  </a:lnTo>
                  <a:lnTo>
                    <a:pt x="455" y="321"/>
                  </a:lnTo>
                  <a:lnTo>
                    <a:pt x="467" y="322"/>
                  </a:lnTo>
                  <a:lnTo>
                    <a:pt x="472" y="322"/>
                  </a:lnTo>
                  <a:lnTo>
                    <a:pt x="482" y="321"/>
                  </a:lnTo>
                  <a:lnTo>
                    <a:pt x="498" y="321"/>
                  </a:lnTo>
                  <a:lnTo>
                    <a:pt x="512" y="316"/>
                  </a:lnTo>
                  <a:lnTo>
                    <a:pt x="521" y="308"/>
                  </a:lnTo>
                  <a:lnTo>
                    <a:pt x="527" y="302"/>
                  </a:lnTo>
                  <a:lnTo>
                    <a:pt x="533" y="294"/>
                  </a:lnTo>
                  <a:lnTo>
                    <a:pt x="544" y="287"/>
                  </a:lnTo>
                  <a:lnTo>
                    <a:pt x="552" y="283"/>
                  </a:lnTo>
                  <a:lnTo>
                    <a:pt x="553" y="273"/>
                  </a:lnTo>
                  <a:lnTo>
                    <a:pt x="557" y="263"/>
                  </a:lnTo>
                  <a:lnTo>
                    <a:pt x="564" y="252"/>
                  </a:lnTo>
                  <a:lnTo>
                    <a:pt x="570" y="236"/>
                  </a:lnTo>
                  <a:lnTo>
                    <a:pt x="573" y="219"/>
                  </a:lnTo>
                  <a:lnTo>
                    <a:pt x="575" y="219"/>
                  </a:lnTo>
                  <a:lnTo>
                    <a:pt x="575" y="213"/>
                  </a:lnTo>
                  <a:lnTo>
                    <a:pt x="572" y="200"/>
                  </a:lnTo>
                  <a:lnTo>
                    <a:pt x="574" y="197"/>
                  </a:lnTo>
                  <a:lnTo>
                    <a:pt x="578" y="195"/>
                  </a:lnTo>
                  <a:lnTo>
                    <a:pt x="581" y="192"/>
                  </a:lnTo>
                  <a:lnTo>
                    <a:pt x="588" y="189"/>
                  </a:lnTo>
                  <a:lnTo>
                    <a:pt x="590" y="183"/>
                  </a:lnTo>
                  <a:lnTo>
                    <a:pt x="593" y="174"/>
                  </a:lnTo>
                  <a:lnTo>
                    <a:pt x="595" y="169"/>
                  </a:lnTo>
                  <a:lnTo>
                    <a:pt x="598" y="160"/>
                  </a:lnTo>
                  <a:lnTo>
                    <a:pt x="605" y="153"/>
                  </a:lnTo>
                  <a:lnTo>
                    <a:pt x="610" y="148"/>
                  </a:lnTo>
                  <a:lnTo>
                    <a:pt x="620" y="142"/>
                  </a:lnTo>
                  <a:lnTo>
                    <a:pt x="630" y="136"/>
                  </a:lnTo>
                  <a:lnTo>
                    <a:pt x="636" y="139"/>
                  </a:lnTo>
                  <a:lnTo>
                    <a:pt x="639" y="142"/>
                  </a:lnTo>
                  <a:lnTo>
                    <a:pt x="646" y="144"/>
                  </a:lnTo>
                  <a:lnTo>
                    <a:pt x="652" y="142"/>
                  </a:lnTo>
                  <a:lnTo>
                    <a:pt x="654" y="136"/>
                  </a:lnTo>
                  <a:lnTo>
                    <a:pt x="657" y="134"/>
                  </a:lnTo>
                  <a:lnTo>
                    <a:pt x="664" y="134"/>
                  </a:lnTo>
                  <a:lnTo>
                    <a:pt x="664" y="129"/>
                  </a:lnTo>
                  <a:lnTo>
                    <a:pt x="669" y="125"/>
                  </a:lnTo>
                  <a:lnTo>
                    <a:pt x="674" y="120"/>
                  </a:lnTo>
                  <a:lnTo>
                    <a:pt x="678" y="112"/>
                  </a:lnTo>
                  <a:lnTo>
                    <a:pt x="683" y="107"/>
                  </a:lnTo>
                  <a:lnTo>
                    <a:pt x="680" y="107"/>
                  </a:lnTo>
                  <a:lnTo>
                    <a:pt x="677" y="104"/>
                  </a:lnTo>
                  <a:lnTo>
                    <a:pt x="676" y="102"/>
                  </a:lnTo>
                  <a:lnTo>
                    <a:pt x="676" y="101"/>
                  </a:lnTo>
                  <a:lnTo>
                    <a:pt x="677" y="98"/>
                  </a:lnTo>
                  <a:lnTo>
                    <a:pt x="675" y="96"/>
                  </a:lnTo>
                  <a:lnTo>
                    <a:pt x="672" y="92"/>
                  </a:lnTo>
                  <a:lnTo>
                    <a:pt x="670" y="90"/>
                  </a:lnTo>
                  <a:lnTo>
                    <a:pt x="667" y="87"/>
                  </a:lnTo>
                  <a:lnTo>
                    <a:pt x="666" y="84"/>
                  </a:lnTo>
                  <a:lnTo>
                    <a:pt x="664" y="81"/>
                  </a:lnTo>
                  <a:lnTo>
                    <a:pt x="660" y="78"/>
                  </a:lnTo>
                  <a:lnTo>
                    <a:pt x="655" y="76"/>
                  </a:lnTo>
                  <a:lnTo>
                    <a:pt x="650" y="75"/>
                  </a:lnTo>
                  <a:lnTo>
                    <a:pt x="646" y="73"/>
                  </a:lnTo>
                  <a:lnTo>
                    <a:pt x="641" y="72"/>
                  </a:lnTo>
                  <a:lnTo>
                    <a:pt x="637" y="73"/>
                  </a:lnTo>
                  <a:lnTo>
                    <a:pt x="633" y="73"/>
                  </a:lnTo>
                  <a:lnTo>
                    <a:pt x="629" y="73"/>
                  </a:lnTo>
                  <a:lnTo>
                    <a:pt x="627" y="76"/>
                  </a:lnTo>
                  <a:lnTo>
                    <a:pt x="626" y="78"/>
                  </a:lnTo>
                  <a:lnTo>
                    <a:pt x="622" y="75"/>
                  </a:lnTo>
                  <a:lnTo>
                    <a:pt x="619" y="71"/>
                  </a:lnTo>
                  <a:lnTo>
                    <a:pt x="617" y="69"/>
                  </a:lnTo>
                  <a:lnTo>
                    <a:pt x="615" y="66"/>
                  </a:lnTo>
                  <a:lnTo>
                    <a:pt x="612" y="67"/>
                  </a:lnTo>
                  <a:lnTo>
                    <a:pt x="611" y="62"/>
                  </a:lnTo>
                  <a:lnTo>
                    <a:pt x="609" y="58"/>
                  </a:lnTo>
                  <a:lnTo>
                    <a:pt x="605" y="59"/>
                  </a:lnTo>
                  <a:lnTo>
                    <a:pt x="604" y="57"/>
                  </a:lnTo>
                  <a:lnTo>
                    <a:pt x="603" y="53"/>
                  </a:lnTo>
                  <a:lnTo>
                    <a:pt x="601" y="50"/>
                  </a:lnTo>
                  <a:lnTo>
                    <a:pt x="596" y="48"/>
                  </a:lnTo>
                  <a:lnTo>
                    <a:pt x="594" y="47"/>
                  </a:lnTo>
                  <a:lnTo>
                    <a:pt x="591" y="45"/>
                  </a:lnTo>
                  <a:lnTo>
                    <a:pt x="587" y="45"/>
                  </a:lnTo>
                  <a:lnTo>
                    <a:pt x="583" y="45"/>
                  </a:lnTo>
                  <a:lnTo>
                    <a:pt x="578" y="45"/>
                  </a:lnTo>
                  <a:lnTo>
                    <a:pt x="573" y="44"/>
                  </a:lnTo>
                  <a:lnTo>
                    <a:pt x="568" y="43"/>
                  </a:lnTo>
                  <a:lnTo>
                    <a:pt x="565" y="41"/>
                  </a:lnTo>
                  <a:lnTo>
                    <a:pt x="561" y="38"/>
                  </a:lnTo>
                  <a:lnTo>
                    <a:pt x="558" y="37"/>
                  </a:lnTo>
                  <a:lnTo>
                    <a:pt x="553" y="35"/>
                  </a:lnTo>
                  <a:lnTo>
                    <a:pt x="549" y="35"/>
                  </a:lnTo>
                  <a:lnTo>
                    <a:pt x="545" y="32"/>
                  </a:lnTo>
                  <a:lnTo>
                    <a:pt x="540" y="28"/>
                  </a:lnTo>
                  <a:lnTo>
                    <a:pt x="535" y="23"/>
                  </a:lnTo>
                  <a:lnTo>
                    <a:pt x="529" y="17"/>
                  </a:lnTo>
                  <a:lnTo>
                    <a:pt x="521" y="12"/>
                  </a:lnTo>
                  <a:lnTo>
                    <a:pt x="514" y="12"/>
                  </a:lnTo>
                  <a:lnTo>
                    <a:pt x="509" y="11"/>
                  </a:lnTo>
                  <a:lnTo>
                    <a:pt x="505" y="8"/>
                  </a:lnTo>
                  <a:lnTo>
                    <a:pt x="501" y="11"/>
                  </a:lnTo>
                  <a:lnTo>
                    <a:pt x="496" y="14"/>
                  </a:lnTo>
                  <a:lnTo>
                    <a:pt x="492" y="15"/>
                  </a:lnTo>
                  <a:lnTo>
                    <a:pt x="488" y="15"/>
                  </a:lnTo>
                  <a:lnTo>
                    <a:pt x="485" y="20"/>
                  </a:lnTo>
                  <a:lnTo>
                    <a:pt x="483" y="21"/>
                  </a:lnTo>
                  <a:lnTo>
                    <a:pt x="481" y="26"/>
                  </a:lnTo>
                  <a:lnTo>
                    <a:pt x="479" y="31"/>
                  </a:lnTo>
                  <a:lnTo>
                    <a:pt x="477" y="32"/>
                  </a:lnTo>
                  <a:lnTo>
                    <a:pt x="474" y="31"/>
                  </a:lnTo>
                  <a:lnTo>
                    <a:pt x="467" y="30"/>
                  </a:lnTo>
                  <a:lnTo>
                    <a:pt x="463" y="28"/>
                  </a:lnTo>
                  <a:lnTo>
                    <a:pt x="459" y="25"/>
                  </a:lnTo>
                  <a:lnTo>
                    <a:pt x="455" y="25"/>
                  </a:lnTo>
                  <a:lnTo>
                    <a:pt x="451" y="29"/>
                  </a:lnTo>
                  <a:lnTo>
                    <a:pt x="451" y="33"/>
                  </a:lnTo>
                  <a:lnTo>
                    <a:pt x="448" y="35"/>
                  </a:lnTo>
                  <a:lnTo>
                    <a:pt x="445" y="35"/>
                  </a:lnTo>
                  <a:lnTo>
                    <a:pt x="443" y="33"/>
                  </a:lnTo>
                  <a:lnTo>
                    <a:pt x="437" y="30"/>
                  </a:lnTo>
                  <a:lnTo>
                    <a:pt x="435" y="25"/>
                  </a:lnTo>
                  <a:lnTo>
                    <a:pt x="433" y="20"/>
                  </a:lnTo>
                  <a:lnTo>
                    <a:pt x="430" y="15"/>
                  </a:lnTo>
                  <a:lnTo>
                    <a:pt x="426" y="14"/>
                  </a:lnTo>
                  <a:lnTo>
                    <a:pt x="424" y="11"/>
                  </a:lnTo>
                  <a:lnTo>
                    <a:pt x="421" y="7"/>
                  </a:lnTo>
                  <a:lnTo>
                    <a:pt x="417" y="4"/>
                  </a:lnTo>
                  <a:lnTo>
                    <a:pt x="413" y="2"/>
                  </a:lnTo>
                  <a:lnTo>
                    <a:pt x="409" y="2"/>
                  </a:lnTo>
                  <a:lnTo>
                    <a:pt x="404" y="0"/>
                  </a:lnTo>
                  <a:lnTo>
                    <a:pt x="401" y="0"/>
                  </a:lnTo>
                  <a:lnTo>
                    <a:pt x="398" y="3"/>
                  </a:lnTo>
                  <a:lnTo>
                    <a:pt x="394" y="7"/>
                  </a:lnTo>
                  <a:lnTo>
                    <a:pt x="391" y="9"/>
                  </a:lnTo>
                  <a:lnTo>
                    <a:pt x="387" y="10"/>
                  </a:lnTo>
                  <a:lnTo>
                    <a:pt x="381" y="15"/>
                  </a:lnTo>
                  <a:lnTo>
                    <a:pt x="377" y="17"/>
                  </a:lnTo>
                  <a:lnTo>
                    <a:pt x="374" y="20"/>
                  </a:lnTo>
                  <a:lnTo>
                    <a:pt x="371" y="21"/>
                  </a:lnTo>
                  <a:lnTo>
                    <a:pt x="364" y="24"/>
                  </a:lnTo>
                  <a:lnTo>
                    <a:pt x="363" y="26"/>
                  </a:lnTo>
                  <a:lnTo>
                    <a:pt x="361" y="29"/>
                  </a:lnTo>
                  <a:lnTo>
                    <a:pt x="362" y="31"/>
                  </a:lnTo>
                  <a:lnTo>
                    <a:pt x="361" y="35"/>
                  </a:lnTo>
                  <a:lnTo>
                    <a:pt x="357" y="35"/>
                  </a:lnTo>
                  <a:lnTo>
                    <a:pt x="353" y="36"/>
                  </a:lnTo>
                  <a:lnTo>
                    <a:pt x="352" y="35"/>
                  </a:lnTo>
                  <a:lnTo>
                    <a:pt x="349" y="35"/>
                  </a:lnTo>
                  <a:lnTo>
                    <a:pt x="347" y="38"/>
                  </a:lnTo>
                  <a:lnTo>
                    <a:pt x="349" y="41"/>
                  </a:lnTo>
                  <a:lnTo>
                    <a:pt x="351" y="42"/>
                  </a:lnTo>
                  <a:lnTo>
                    <a:pt x="349" y="43"/>
                  </a:lnTo>
                  <a:lnTo>
                    <a:pt x="347" y="44"/>
                  </a:lnTo>
                  <a:lnTo>
                    <a:pt x="346" y="47"/>
                  </a:lnTo>
                  <a:lnTo>
                    <a:pt x="344" y="50"/>
                  </a:lnTo>
                  <a:lnTo>
                    <a:pt x="343" y="52"/>
                  </a:lnTo>
                  <a:lnTo>
                    <a:pt x="341" y="53"/>
                  </a:lnTo>
                  <a:lnTo>
                    <a:pt x="338" y="53"/>
                  </a:lnTo>
                  <a:lnTo>
                    <a:pt x="334" y="55"/>
                  </a:lnTo>
                  <a:lnTo>
                    <a:pt x="331" y="55"/>
                  </a:lnTo>
                  <a:lnTo>
                    <a:pt x="328" y="54"/>
                  </a:lnTo>
                  <a:lnTo>
                    <a:pt x="326" y="54"/>
                  </a:lnTo>
                  <a:lnTo>
                    <a:pt x="325" y="56"/>
                  </a:lnTo>
                  <a:lnTo>
                    <a:pt x="323" y="56"/>
                  </a:lnTo>
                  <a:lnTo>
                    <a:pt x="322" y="55"/>
                  </a:lnTo>
                  <a:lnTo>
                    <a:pt x="320" y="53"/>
                  </a:lnTo>
                  <a:lnTo>
                    <a:pt x="317" y="52"/>
                  </a:lnTo>
                  <a:lnTo>
                    <a:pt x="315" y="52"/>
                  </a:lnTo>
                  <a:lnTo>
                    <a:pt x="314" y="55"/>
                  </a:lnTo>
                  <a:lnTo>
                    <a:pt x="315" y="58"/>
                  </a:lnTo>
                  <a:lnTo>
                    <a:pt x="318" y="59"/>
                  </a:lnTo>
                  <a:lnTo>
                    <a:pt x="319" y="60"/>
                  </a:lnTo>
                  <a:lnTo>
                    <a:pt x="319" y="61"/>
                  </a:lnTo>
                  <a:lnTo>
                    <a:pt x="316" y="61"/>
                  </a:lnTo>
                  <a:lnTo>
                    <a:pt x="312" y="61"/>
                  </a:lnTo>
                  <a:lnTo>
                    <a:pt x="312" y="61"/>
                  </a:lnTo>
                  <a:lnTo>
                    <a:pt x="311" y="63"/>
                  </a:lnTo>
                  <a:lnTo>
                    <a:pt x="310" y="65"/>
                  </a:lnTo>
                  <a:lnTo>
                    <a:pt x="309" y="68"/>
                  </a:lnTo>
                  <a:lnTo>
                    <a:pt x="310" y="71"/>
                  </a:lnTo>
                  <a:lnTo>
                    <a:pt x="311" y="78"/>
                  </a:lnTo>
                  <a:lnTo>
                    <a:pt x="310" y="81"/>
                  </a:lnTo>
                  <a:lnTo>
                    <a:pt x="312" y="81"/>
                  </a:lnTo>
                  <a:lnTo>
                    <a:pt x="314" y="80"/>
                  </a:lnTo>
                  <a:lnTo>
                    <a:pt x="318" y="83"/>
                  </a:lnTo>
                  <a:lnTo>
                    <a:pt x="321" y="86"/>
                  </a:lnTo>
                  <a:lnTo>
                    <a:pt x="324" y="90"/>
                  </a:lnTo>
                  <a:lnTo>
                    <a:pt x="327" y="92"/>
                  </a:lnTo>
                  <a:lnTo>
                    <a:pt x="329" y="96"/>
                  </a:lnTo>
                  <a:lnTo>
                    <a:pt x="332" y="99"/>
                  </a:lnTo>
                  <a:lnTo>
                    <a:pt x="333" y="102"/>
                  </a:lnTo>
                  <a:lnTo>
                    <a:pt x="336" y="106"/>
                  </a:lnTo>
                  <a:lnTo>
                    <a:pt x="337" y="110"/>
                  </a:lnTo>
                  <a:lnTo>
                    <a:pt x="339" y="114"/>
                  </a:lnTo>
                  <a:lnTo>
                    <a:pt x="335" y="122"/>
                  </a:lnTo>
                  <a:lnTo>
                    <a:pt x="330" y="125"/>
                  </a:lnTo>
                  <a:lnTo>
                    <a:pt x="325" y="130"/>
                  </a:lnTo>
                  <a:lnTo>
                    <a:pt x="321" y="135"/>
                  </a:lnTo>
                  <a:lnTo>
                    <a:pt x="317" y="141"/>
                  </a:lnTo>
                  <a:lnTo>
                    <a:pt x="312" y="145"/>
                  </a:lnTo>
                  <a:lnTo>
                    <a:pt x="306" y="150"/>
                  </a:lnTo>
                  <a:lnTo>
                    <a:pt x="297" y="154"/>
                  </a:lnTo>
                  <a:lnTo>
                    <a:pt x="289" y="159"/>
                  </a:lnTo>
                  <a:lnTo>
                    <a:pt x="283" y="161"/>
                  </a:lnTo>
                  <a:lnTo>
                    <a:pt x="282" y="162"/>
                  </a:lnTo>
                  <a:lnTo>
                    <a:pt x="281" y="162"/>
                  </a:lnTo>
                  <a:lnTo>
                    <a:pt x="277" y="164"/>
                  </a:lnTo>
                  <a:lnTo>
                    <a:pt x="273" y="165"/>
                  </a:lnTo>
                  <a:lnTo>
                    <a:pt x="270" y="165"/>
                  </a:lnTo>
                  <a:lnTo>
                    <a:pt x="271" y="167"/>
                  </a:lnTo>
                  <a:lnTo>
                    <a:pt x="273" y="170"/>
                  </a:lnTo>
                  <a:lnTo>
                    <a:pt x="273" y="171"/>
                  </a:lnTo>
                  <a:lnTo>
                    <a:pt x="271" y="174"/>
                  </a:lnTo>
                  <a:lnTo>
                    <a:pt x="264" y="180"/>
                  </a:lnTo>
                  <a:lnTo>
                    <a:pt x="259" y="184"/>
                  </a:lnTo>
                  <a:lnTo>
                    <a:pt x="252" y="190"/>
                  </a:lnTo>
                  <a:lnTo>
                    <a:pt x="245" y="194"/>
                  </a:lnTo>
                  <a:lnTo>
                    <a:pt x="239" y="200"/>
                  </a:lnTo>
                  <a:lnTo>
                    <a:pt x="234" y="204"/>
                  </a:lnTo>
                  <a:lnTo>
                    <a:pt x="229" y="208"/>
                  </a:lnTo>
                  <a:lnTo>
                    <a:pt x="224" y="212"/>
                  </a:lnTo>
                  <a:lnTo>
                    <a:pt x="222" y="214"/>
                  </a:lnTo>
                  <a:lnTo>
                    <a:pt x="223" y="221"/>
                  </a:lnTo>
                  <a:lnTo>
                    <a:pt x="223" y="224"/>
                  </a:lnTo>
                  <a:lnTo>
                    <a:pt x="225" y="228"/>
                  </a:lnTo>
                  <a:lnTo>
                    <a:pt x="226" y="231"/>
                  </a:lnTo>
                  <a:lnTo>
                    <a:pt x="223" y="231"/>
                  </a:lnTo>
                  <a:lnTo>
                    <a:pt x="221" y="231"/>
                  </a:lnTo>
                  <a:lnTo>
                    <a:pt x="220" y="227"/>
                  </a:lnTo>
                  <a:lnTo>
                    <a:pt x="218" y="223"/>
                  </a:lnTo>
                  <a:lnTo>
                    <a:pt x="214" y="219"/>
                  </a:lnTo>
                  <a:lnTo>
                    <a:pt x="211" y="214"/>
                  </a:lnTo>
                  <a:lnTo>
                    <a:pt x="206" y="212"/>
                  </a:lnTo>
                  <a:lnTo>
                    <a:pt x="201" y="208"/>
                  </a:lnTo>
                  <a:lnTo>
                    <a:pt x="195" y="208"/>
                  </a:lnTo>
                  <a:lnTo>
                    <a:pt x="193" y="207"/>
                  </a:lnTo>
                  <a:lnTo>
                    <a:pt x="188" y="215"/>
                  </a:lnTo>
                  <a:lnTo>
                    <a:pt x="185" y="221"/>
                  </a:lnTo>
                  <a:lnTo>
                    <a:pt x="182" y="226"/>
                  </a:lnTo>
                  <a:lnTo>
                    <a:pt x="180" y="230"/>
                  </a:lnTo>
                  <a:lnTo>
                    <a:pt x="179" y="232"/>
                  </a:lnTo>
                  <a:lnTo>
                    <a:pt x="173" y="235"/>
                  </a:lnTo>
                  <a:lnTo>
                    <a:pt x="169" y="237"/>
                  </a:lnTo>
                  <a:lnTo>
                    <a:pt x="166" y="238"/>
                  </a:lnTo>
                  <a:lnTo>
                    <a:pt x="164" y="241"/>
                  </a:lnTo>
                  <a:lnTo>
                    <a:pt x="160" y="243"/>
                  </a:lnTo>
                  <a:lnTo>
                    <a:pt x="152" y="248"/>
                  </a:lnTo>
                  <a:lnTo>
                    <a:pt x="144" y="249"/>
                  </a:lnTo>
                  <a:lnTo>
                    <a:pt x="133" y="250"/>
                  </a:lnTo>
                  <a:lnTo>
                    <a:pt x="128" y="252"/>
                  </a:lnTo>
                  <a:lnTo>
                    <a:pt x="124" y="251"/>
                  </a:lnTo>
                  <a:lnTo>
                    <a:pt x="117" y="251"/>
                  </a:lnTo>
                  <a:lnTo>
                    <a:pt x="111" y="252"/>
                  </a:lnTo>
                  <a:lnTo>
                    <a:pt x="104" y="253"/>
                  </a:lnTo>
                  <a:lnTo>
                    <a:pt x="102" y="257"/>
                  </a:lnTo>
                  <a:lnTo>
                    <a:pt x="102" y="260"/>
                  </a:lnTo>
                  <a:lnTo>
                    <a:pt x="98" y="258"/>
                  </a:lnTo>
                  <a:lnTo>
                    <a:pt x="93" y="257"/>
                  </a:lnTo>
                  <a:lnTo>
                    <a:pt x="92" y="256"/>
                  </a:lnTo>
                  <a:lnTo>
                    <a:pt x="89" y="257"/>
                  </a:lnTo>
                  <a:lnTo>
                    <a:pt x="82" y="258"/>
                  </a:lnTo>
                  <a:lnTo>
                    <a:pt x="79" y="256"/>
                  </a:lnTo>
                  <a:lnTo>
                    <a:pt x="75" y="253"/>
                  </a:lnTo>
                  <a:lnTo>
                    <a:pt x="74" y="253"/>
                  </a:lnTo>
                  <a:lnTo>
                    <a:pt x="68" y="252"/>
                  </a:lnTo>
                  <a:lnTo>
                    <a:pt x="62" y="250"/>
                  </a:lnTo>
                  <a:lnTo>
                    <a:pt x="60" y="246"/>
                  </a:lnTo>
                  <a:lnTo>
                    <a:pt x="55" y="243"/>
                  </a:lnTo>
                  <a:lnTo>
                    <a:pt x="51" y="242"/>
                  </a:lnTo>
                  <a:lnTo>
                    <a:pt x="45" y="241"/>
                  </a:lnTo>
                  <a:lnTo>
                    <a:pt x="41" y="240"/>
                  </a:lnTo>
                  <a:lnTo>
                    <a:pt x="38" y="238"/>
                  </a:lnTo>
                  <a:lnTo>
                    <a:pt x="34" y="233"/>
                  </a:lnTo>
                  <a:lnTo>
                    <a:pt x="31" y="231"/>
                  </a:lnTo>
                  <a:lnTo>
                    <a:pt x="26" y="229"/>
                  </a:lnTo>
                  <a:lnTo>
                    <a:pt x="22" y="228"/>
                  </a:lnTo>
                  <a:lnTo>
                    <a:pt x="24" y="232"/>
                  </a:lnTo>
                  <a:lnTo>
                    <a:pt x="27" y="238"/>
                  </a:lnTo>
                  <a:lnTo>
                    <a:pt x="31" y="241"/>
                  </a:lnTo>
                  <a:lnTo>
                    <a:pt x="30" y="245"/>
                  </a:lnTo>
                  <a:lnTo>
                    <a:pt x="30" y="250"/>
                  </a:lnTo>
                  <a:lnTo>
                    <a:pt x="32" y="256"/>
                  </a:lnTo>
                  <a:lnTo>
                    <a:pt x="36" y="262"/>
                  </a:lnTo>
                  <a:lnTo>
                    <a:pt x="39" y="268"/>
                  </a:lnTo>
                  <a:lnTo>
                    <a:pt x="40" y="272"/>
                  </a:lnTo>
                  <a:lnTo>
                    <a:pt x="37" y="275"/>
                  </a:lnTo>
                  <a:lnTo>
                    <a:pt x="34" y="281"/>
                  </a:lnTo>
                  <a:lnTo>
                    <a:pt x="32" y="288"/>
                  </a:lnTo>
                  <a:lnTo>
                    <a:pt x="31" y="293"/>
                  </a:lnTo>
                  <a:lnTo>
                    <a:pt x="31" y="300"/>
                  </a:lnTo>
                  <a:lnTo>
                    <a:pt x="32" y="304"/>
                  </a:lnTo>
                  <a:lnTo>
                    <a:pt x="36" y="307"/>
                  </a:lnTo>
                  <a:lnTo>
                    <a:pt x="39" y="309"/>
                  </a:lnTo>
                  <a:lnTo>
                    <a:pt x="42" y="311"/>
                  </a:lnTo>
                  <a:lnTo>
                    <a:pt x="43" y="312"/>
                  </a:lnTo>
                  <a:lnTo>
                    <a:pt x="43" y="313"/>
                  </a:lnTo>
                  <a:lnTo>
                    <a:pt x="43" y="318"/>
                  </a:lnTo>
                  <a:lnTo>
                    <a:pt x="44" y="321"/>
                  </a:lnTo>
                  <a:lnTo>
                    <a:pt x="47" y="323"/>
                  </a:lnTo>
                  <a:lnTo>
                    <a:pt x="50" y="326"/>
                  </a:lnTo>
                  <a:lnTo>
                    <a:pt x="52" y="327"/>
                  </a:lnTo>
                  <a:lnTo>
                    <a:pt x="54" y="329"/>
                  </a:lnTo>
                  <a:lnTo>
                    <a:pt x="54" y="335"/>
                  </a:lnTo>
                  <a:lnTo>
                    <a:pt x="54" y="340"/>
                  </a:lnTo>
                  <a:lnTo>
                    <a:pt x="52" y="344"/>
                  </a:lnTo>
                  <a:lnTo>
                    <a:pt x="50" y="349"/>
                  </a:lnTo>
                  <a:lnTo>
                    <a:pt x="49" y="353"/>
                  </a:lnTo>
                  <a:lnTo>
                    <a:pt x="48" y="355"/>
                  </a:lnTo>
                  <a:lnTo>
                    <a:pt x="47" y="358"/>
                  </a:lnTo>
                  <a:lnTo>
                    <a:pt x="47" y="363"/>
                  </a:lnTo>
                  <a:lnTo>
                    <a:pt x="48" y="365"/>
                  </a:lnTo>
                  <a:lnTo>
                    <a:pt x="49" y="369"/>
                  </a:lnTo>
                  <a:lnTo>
                    <a:pt x="49" y="372"/>
                  </a:lnTo>
                  <a:lnTo>
                    <a:pt x="48" y="374"/>
                  </a:lnTo>
                  <a:lnTo>
                    <a:pt x="47" y="377"/>
                  </a:lnTo>
                  <a:lnTo>
                    <a:pt x="45" y="380"/>
                  </a:lnTo>
                  <a:lnTo>
                    <a:pt x="44" y="381"/>
                  </a:lnTo>
                  <a:lnTo>
                    <a:pt x="44" y="385"/>
                  </a:lnTo>
                  <a:lnTo>
                    <a:pt x="42" y="390"/>
                  </a:lnTo>
                  <a:lnTo>
                    <a:pt x="39" y="395"/>
                  </a:lnTo>
                  <a:lnTo>
                    <a:pt x="32" y="398"/>
                  </a:lnTo>
                  <a:lnTo>
                    <a:pt x="27" y="401"/>
                  </a:lnTo>
                  <a:lnTo>
                    <a:pt x="23" y="399"/>
                  </a:lnTo>
                  <a:lnTo>
                    <a:pt x="16" y="397"/>
                  </a:lnTo>
                  <a:lnTo>
                    <a:pt x="12" y="395"/>
                  </a:lnTo>
                  <a:lnTo>
                    <a:pt x="7" y="394"/>
                  </a:lnTo>
                  <a:lnTo>
                    <a:pt x="3" y="393"/>
                  </a:lnTo>
                  <a:lnTo>
                    <a:pt x="0" y="394"/>
                  </a:lnTo>
                  <a:close/>
                </a:path>
              </a:pathLst>
            </a:custGeom>
            <a:solidFill>
              <a:srgbClr val="323F4F"/>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611" name="Google Shape;1611;p59" descr="{&quot;Key&quot;:&quot;trans nzoia&quot;,&quot;Name&quot;:&quot;Trans Nzoia&quot;,&quot;Value&quot;:42.0,&quot;Formula&quot;:&quot;42&quot;,&quot;Text&quot;:&quot;42&quot;,&quot;OfficeApplication&quot;:1,&quot;HasValue&quot;:true}"/>
            <p:cNvSpPr/>
            <p:nvPr/>
          </p:nvSpPr>
          <p:spPr>
            <a:xfrm>
              <a:off x="1385185" y="2874300"/>
              <a:ext cx="424631" cy="261226"/>
            </a:xfrm>
            <a:custGeom>
              <a:avLst/>
              <a:gdLst/>
              <a:ahLst/>
              <a:cxnLst/>
              <a:rect l="l" t="t" r="r" b="b"/>
              <a:pathLst>
                <a:path w="341" h="209" extrusionOk="0">
                  <a:moveTo>
                    <a:pt x="106" y="10"/>
                  </a:moveTo>
                  <a:lnTo>
                    <a:pt x="106" y="10"/>
                  </a:lnTo>
                  <a:lnTo>
                    <a:pt x="104" y="12"/>
                  </a:lnTo>
                  <a:lnTo>
                    <a:pt x="103" y="16"/>
                  </a:lnTo>
                  <a:lnTo>
                    <a:pt x="98" y="23"/>
                  </a:lnTo>
                  <a:lnTo>
                    <a:pt x="97" y="27"/>
                  </a:lnTo>
                  <a:lnTo>
                    <a:pt x="84" y="31"/>
                  </a:lnTo>
                  <a:lnTo>
                    <a:pt x="63" y="33"/>
                  </a:lnTo>
                  <a:lnTo>
                    <a:pt x="58" y="34"/>
                  </a:lnTo>
                  <a:lnTo>
                    <a:pt x="56" y="34"/>
                  </a:lnTo>
                  <a:lnTo>
                    <a:pt x="56" y="34"/>
                  </a:lnTo>
                  <a:lnTo>
                    <a:pt x="47" y="35"/>
                  </a:lnTo>
                  <a:lnTo>
                    <a:pt x="45" y="35"/>
                  </a:lnTo>
                  <a:lnTo>
                    <a:pt x="39" y="40"/>
                  </a:lnTo>
                  <a:lnTo>
                    <a:pt x="33" y="47"/>
                  </a:lnTo>
                  <a:lnTo>
                    <a:pt x="30" y="50"/>
                  </a:lnTo>
                  <a:lnTo>
                    <a:pt x="27" y="52"/>
                  </a:lnTo>
                  <a:lnTo>
                    <a:pt x="19" y="54"/>
                  </a:lnTo>
                  <a:lnTo>
                    <a:pt x="10" y="59"/>
                  </a:lnTo>
                  <a:lnTo>
                    <a:pt x="0" y="59"/>
                  </a:lnTo>
                  <a:lnTo>
                    <a:pt x="0" y="63"/>
                  </a:lnTo>
                  <a:lnTo>
                    <a:pt x="6" y="63"/>
                  </a:lnTo>
                  <a:lnTo>
                    <a:pt x="8" y="66"/>
                  </a:lnTo>
                  <a:lnTo>
                    <a:pt x="10" y="70"/>
                  </a:lnTo>
                  <a:lnTo>
                    <a:pt x="13" y="73"/>
                  </a:lnTo>
                  <a:lnTo>
                    <a:pt x="16" y="76"/>
                  </a:lnTo>
                  <a:lnTo>
                    <a:pt x="17" y="78"/>
                  </a:lnTo>
                  <a:lnTo>
                    <a:pt x="20" y="80"/>
                  </a:lnTo>
                  <a:lnTo>
                    <a:pt x="21" y="82"/>
                  </a:lnTo>
                  <a:lnTo>
                    <a:pt x="22" y="83"/>
                  </a:lnTo>
                  <a:lnTo>
                    <a:pt x="25" y="84"/>
                  </a:lnTo>
                  <a:lnTo>
                    <a:pt x="27" y="85"/>
                  </a:lnTo>
                  <a:lnTo>
                    <a:pt x="30" y="86"/>
                  </a:lnTo>
                  <a:lnTo>
                    <a:pt x="32" y="87"/>
                  </a:lnTo>
                  <a:lnTo>
                    <a:pt x="34" y="88"/>
                  </a:lnTo>
                  <a:lnTo>
                    <a:pt x="34" y="88"/>
                  </a:lnTo>
                  <a:lnTo>
                    <a:pt x="35" y="88"/>
                  </a:lnTo>
                  <a:lnTo>
                    <a:pt x="36" y="88"/>
                  </a:lnTo>
                  <a:lnTo>
                    <a:pt x="38" y="88"/>
                  </a:lnTo>
                  <a:lnTo>
                    <a:pt x="34" y="97"/>
                  </a:lnTo>
                  <a:lnTo>
                    <a:pt x="32" y="100"/>
                  </a:lnTo>
                  <a:lnTo>
                    <a:pt x="34" y="102"/>
                  </a:lnTo>
                  <a:lnTo>
                    <a:pt x="35" y="102"/>
                  </a:lnTo>
                  <a:lnTo>
                    <a:pt x="36" y="104"/>
                  </a:lnTo>
                  <a:lnTo>
                    <a:pt x="38" y="107"/>
                  </a:lnTo>
                  <a:lnTo>
                    <a:pt x="41" y="110"/>
                  </a:lnTo>
                  <a:lnTo>
                    <a:pt x="43" y="113"/>
                  </a:lnTo>
                  <a:lnTo>
                    <a:pt x="44" y="114"/>
                  </a:lnTo>
                  <a:lnTo>
                    <a:pt x="66" y="145"/>
                  </a:lnTo>
                  <a:lnTo>
                    <a:pt x="68" y="147"/>
                  </a:lnTo>
                  <a:lnTo>
                    <a:pt x="69" y="150"/>
                  </a:lnTo>
                  <a:lnTo>
                    <a:pt x="71" y="152"/>
                  </a:lnTo>
                  <a:lnTo>
                    <a:pt x="73" y="154"/>
                  </a:lnTo>
                  <a:lnTo>
                    <a:pt x="75" y="155"/>
                  </a:lnTo>
                  <a:lnTo>
                    <a:pt x="78" y="155"/>
                  </a:lnTo>
                  <a:lnTo>
                    <a:pt x="80" y="157"/>
                  </a:lnTo>
                  <a:lnTo>
                    <a:pt x="80" y="157"/>
                  </a:lnTo>
                  <a:lnTo>
                    <a:pt x="83" y="159"/>
                  </a:lnTo>
                  <a:lnTo>
                    <a:pt x="84" y="158"/>
                  </a:lnTo>
                  <a:lnTo>
                    <a:pt x="85" y="158"/>
                  </a:lnTo>
                  <a:lnTo>
                    <a:pt x="86" y="158"/>
                  </a:lnTo>
                  <a:lnTo>
                    <a:pt x="88" y="158"/>
                  </a:lnTo>
                  <a:lnTo>
                    <a:pt x="89" y="159"/>
                  </a:lnTo>
                  <a:lnTo>
                    <a:pt x="90" y="159"/>
                  </a:lnTo>
                  <a:lnTo>
                    <a:pt x="92" y="159"/>
                  </a:lnTo>
                  <a:lnTo>
                    <a:pt x="93" y="160"/>
                  </a:lnTo>
                  <a:lnTo>
                    <a:pt x="94" y="161"/>
                  </a:lnTo>
                  <a:lnTo>
                    <a:pt x="94" y="162"/>
                  </a:lnTo>
                  <a:lnTo>
                    <a:pt x="94" y="163"/>
                  </a:lnTo>
                  <a:lnTo>
                    <a:pt x="95" y="163"/>
                  </a:lnTo>
                  <a:lnTo>
                    <a:pt x="97" y="164"/>
                  </a:lnTo>
                  <a:lnTo>
                    <a:pt x="98" y="165"/>
                  </a:lnTo>
                  <a:lnTo>
                    <a:pt x="98" y="166"/>
                  </a:lnTo>
                  <a:lnTo>
                    <a:pt x="97" y="167"/>
                  </a:lnTo>
                  <a:lnTo>
                    <a:pt x="96" y="168"/>
                  </a:lnTo>
                  <a:lnTo>
                    <a:pt x="94" y="169"/>
                  </a:lnTo>
                  <a:lnTo>
                    <a:pt x="94" y="169"/>
                  </a:lnTo>
                  <a:lnTo>
                    <a:pt x="93" y="171"/>
                  </a:lnTo>
                  <a:lnTo>
                    <a:pt x="92" y="172"/>
                  </a:lnTo>
                  <a:lnTo>
                    <a:pt x="96" y="189"/>
                  </a:lnTo>
                  <a:lnTo>
                    <a:pt x="97" y="191"/>
                  </a:lnTo>
                  <a:lnTo>
                    <a:pt x="97" y="191"/>
                  </a:lnTo>
                  <a:lnTo>
                    <a:pt x="98" y="192"/>
                  </a:lnTo>
                  <a:lnTo>
                    <a:pt x="99" y="194"/>
                  </a:lnTo>
                  <a:lnTo>
                    <a:pt x="99" y="194"/>
                  </a:lnTo>
                  <a:lnTo>
                    <a:pt x="100" y="196"/>
                  </a:lnTo>
                  <a:lnTo>
                    <a:pt x="101" y="198"/>
                  </a:lnTo>
                  <a:lnTo>
                    <a:pt x="102" y="200"/>
                  </a:lnTo>
                  <a:lnTo>
                    <a:pt x="102" y="202"/>
                  </a:lnTo>
                  <a:lnTo>
                    <a:pt x="102" y="203"/>
                  </a:lnTo>
                  <a:lnTo>
                    <a:pt x="101" y="205"/>
                  </a:lnTo>
                  <a:lnTo>
                    <a:pt x="102" y="208"/>
                  </a:lnTo>
                  <a:lnTo>
                    <a:pt x="102" y="209"/>
                  </a:lnTo>
                  <a:lnTo>
                    <a:pt x="106" y="208"/>
                  </a:lnTo>
                  <a:lnTo>
                    <a:pt x="107" y="208"/>
                  </a:lnTo>
                  <a:lnTo>
                    <a:pt x="112" y="206"/>
                  </a:lnTo>
                  <a:lnTo>
                    <a:pt x="116" y="205"/>
                  </a:lnTo>
                  <a:lnTo>
                    <a:pt x="119" y="203"/>
                  </a:lnTo>
                  <a:lnTo>
                    <a:pt x="123" y="203"/>
                  </a:lnTo>
                  <a:lnTo>
                    <a:pt x="128" y="201"/>
                  </a:lnTo>
                  <a:lnTo>
                    <a:pt x="131" y="199"/>
                  </a:lnTo>
                  <a:lnTo>
                    <a:pt x="134" y="198"/>
                  </a:lnTo>
                  <a:lnTo>
                    <a:pt x="138" y="195"/>
                  </a:lnTo>
                  <a:lnTo>
                    <a:pt x="144" y="193"/>
                  </a:lnTo>
                  <a:lnTo>
                    <a:pt x="145" y="192"/>
                  </a:lnTo>
                  <a:lnTo>
                    <a:pt x="147" y="191"/>
                  </a:lnTo>
                  <a:lnTo>
                    <a:pt x="148" y="191"/>
                  </a:lnTo>
                  <a:lnTo>
                    <a:pt x="149" y="190"/>
                  </a:lnTo>
                  <a:lnTo>
                    <a:pt x="150" y="190"/>
                  </a:lnTo>
                  <a:lnTo>
                    <a:pt x="151" y="189"/>
                  </a:lnTo>
                  <a:lnTo>
                    <a:pt x="151" y="189"/>
                  </a:lnTo>
                  <a:lnTo>
                    <a:pt x="152" y="187"/>
                  </a:lnTo>
                  <a:lnTo>
                    <a:pt x="152" y="187"/>
                  </a:lnTo>
                  <a:lnTo>
                    <a:pt x="154" y="188"/>
                  </a:lnTo>
                  <a:lnTo>
                    <a:pt x="155" y="188"/>
                  </a:lnTo>
                  <a:lnTo>
                    <a:pt x="155" y="188"/>
                  </a:lnTo>
                  <a:lnTo>
                    <a:pt x="156" y="185"/>
                  </a:lnTo>
                  <a:lnTo>
                    <a:pt x="156" y="185"/>
                  </a:lnTo>
                  <a:lnTo>
                    <a:pt x="157" y="184"/>
                  </a:lnTo>
                  <a:lnTo>
                    <a:pt x="158" y="184"/>
                  </a:lnTo>
                  <a:lnTo>
                    <a:pt x="158" y="182"/>
                  </a:lnTo>
                  <a:lnTo>
                    <a:pt x="159" y="180"/>
                  </a:lnTo>
                  <a:lnTo>
                    <a:pt x="161" y="180"/>
                  </a:lnTo>
                  <a:lnTo>
                    <a:pt x="162" y="180"/>
                  </a:lnTo>
                  <a:lnTo>
                    <a:pt x="162" y="180"/>
                  </a:lnTo>
                  <a:lnTo>
                    <a:pt x="164" y="180"/>
                  </a:lnTo>
                  <a:lnTo>
                    <a:pt x="166" y="180"/>
                  </a:lnTo>
                  <a:lnTo>
                    <a:pt x="168" y="179"/>
                  </a:lnTo>
                  <a:lnTo>
                    <a:pt x="169" y="179"/>
                  </a:lnTo>
                  <a:lnTo>
                    <a:pt x="169" y="179"/>
                  </a:lnTo>
                  <a:lnTo>
                    <a:pt x="168" y="178"/>
                  </a:lnTo>
                  <a:lnTo>
                    <a:pt x="168" y="178"/>
                  </a:lnTo>
                  <a:lnTo>
                    <a:pt x="177" y="175"/>
                  </a:lnTo>
                  <a:lnTo>
                    <a:pt x="176" y="177"/>
                  </a:lnTo>
                  <a:lnTo>
                    <a:pt x="178" y="177"/>
                  </a:lnTo>
                  <a:lnTo>
                    <a:pt x="182" y="176"/>
                  </a:lnTo>
                  <a:lnTo>
                    <a:pt x="183" y="176"/>
                  </a:lnTo>
                  <a:lnTo>
                    <a:pt x="183" y="175"/>
                  </a:lnTo>
                  <a:lnTo>
                    <a:pt x="185" y="175"/>
                  </a:lnTo>
                  <a:lnTo>
                    <a:pt x="186" y="175"/>
                  </a:lnTo>
                  <a:lnTo>
                    <a:pt x="186" y="175"/>
                  </a:lnTo>
                  <a:lnTo>
                    <a:pt x="187" y="175"/>
                  </a:lnTo>
                  <a:lnTo>
                    <a:pt x="189" y="175"/>
                  </a:lnTo>
                  <a:lnTo>
                    <a:pt x="190" y="174"/>
                  </a:lnTo>
                  <a:lnTo>
                    <a:pt x="191" y="174"/>
                  </a:lnTo>
                  <a:lnTo>
                    <a:pt x="192" y="173"/>
                  </a:lnTo>
                  <a:lnTo>
                    <a:pt x="192" y="173"/>
                  </a:lnTo>
                  <a:lnTo>
                    <a:pt x="192" y="172"/>
                  </a:lnTo>
                  <a:lnTo>
                    <a:pt x="193" y="171"/>
                  </a:lnTo>
                  <a:lnTo>
                    <a:pt x="194" y="170"/>
                  </a:lnTo>
                  <a:lnTo>
                    <a:pt x="195" y="171"/>
                  </a:lnTo>
                  <a:lnTo>
                    <a:pt x="196" y="171"/>
                  </a:lnTo>
                  <a:lnTo>
                    <a:pt x="196" y="171"/>
                  </a:lnTo>
                  <a:lnTo>
                    <a:pt x="198" y="170"/>
                  </a:lnTo>
                  <a:lnTo>
                    <a:pt x="199" y="170"/>
                  </a:lnTo>
                  <a:lnTo>
                    <a:pt x="200" y="169"/>
                  </a:lnTo>
                  <a:lnTo>
                    <a:pt x="200" y="169"/>
                  </a:lnTo>
                  <a:lnTo>
                    <a:pt x="200" y="169"/>
                  </a:lnTo>
                  <a:lnTo>
                    <a:pt x="200" y="169"/>
                  </a:lnTo>
                  <a:lnTo>
                    <a:pt x="201" y="169"/>
                  </a:lnTo>
                  <a:lnTo>
                    <a:pt x="202" y="169"/>
                  </a:lnTo>
                  <a:lnTo>
                    <a:pt x="203" y="169"/>
                  </a:lnTo>
                  <a:lnTo>
                    <a:pt x="204" y="169"/>
                  </a:lnTo>
                  <a:lnTo>
                    <a:pt x="204" y="169"/>
                  </a:lnTo>
                  <a:lnTo>
                    <a:pt x="205" y="169"/>
                  </a:lnTo>
                  <a:lnTo>
                    <a:pt x="206" y="169"/>
                  </a:lnTo>
                  <a:lnTo>
                    <a:pt x="207" y="170"/>
                  </a:lnTo>
                  <a:lnTo>
                    <a:pt x="209" y="170"/>
                  </a:lnTo>
                  <a:lnTo>
                    <a:pt x="211" y="170"/>
                  </a:lnTo>
                  <a:lnTo>
                    <a:pt x="213" y="170"/>
                  </a:lnTo>
                  <a:lnTo>
                    <a:pt x="214" y="170"/>
                  </a:lnTo>
                  <a:lnTo>
                    <a:pt x="215" y="169"/>
                  </a:lnTo>
                  <a:lnTo>
                    <a:pt x="216" y="170"/>
                  </a:lnTo>
                  <a:lnTo>
                    <a:pt x="217" y="171"/>
                  </a:lnTo>
                  <a:lnTo>
                    <a:pt x="218" y="173"/>
                  </a:lnTo>
                  <a:lnTo>
                    <a:pt x="219" y="174"/>
                  </a:lnTo>
                  <a:lnTo>
                    <a:pt x="220" y="176"/>
                  </a:lnTo>
                  <a:lnTo>
                    <a:pt x="220" y="176"/>
                  </a:lnTo>
                  <a:lnTo>
                    <a:pt x="220" y="175"/>
                  </a:lnTo>
                  <a:lnTo>
                    <a:pt x="221" y="175"/>
                  </a:lnTo>
                  <a:lnTo>
                    <a:pt x="223" y="176"/>
                  </a:lnTo>
                  <a:lnTo>
                    <a:pt x="224" y="177"/>
                  </a:lnTo>
                  <a:lnTo>
                    <a:pt x="226" y="178"/>
                  </a:lnTo>
                  <a:lnTo>
                    <a:pt x="227" y="179"/>
                  </a:lnTo>
                  <a:lnTo>
                    <a:pt x="229" y="179"/>
                  </a:lnTo>
                  <a:lnTo>
                    <a:pt x="233" y="176"/>
                  </a:lnTo>
                  <a:lnTo>
                    <a:pt x="233" y="175"/>
                  </a:lnTo>
                  <a:lnTo>
                    <a:pt x="233" y="175"/>
                  </a:lnTo>
                  <a:lnTo>
                    <a:pt x="233" y="173"/>
                  </a:lnTo>
                  <a:lnTo>
                    <a:pt x="233" y="171"/>
                  </a:lnTo>
                  <a:lnTo>
                    <a:pt x="234" y="169"/>
                  </a:lnTo>
                  <a:lnTo>
                    <a:pt x="234" y="167"/>
                  </a:lnTo>
                  <a:lnTo>
                    <a:pt x="235" y="165"/>
                  </a:lnTo>
                  <a:lnTo>
                    <a:pt x="236" y="164"/>
                  </a:lnTo>
                  <a:lnTo>
                    <a:pt x="238" y="164"/>
                  </a:lnTo>
                  <a:lnTo>
                    <a:pt x="238" y="162"/>
                  </a:lnTo>
                  <a:lnTo>
                    <a:pt x="238" y="162"/>
                  </a:lnTo>
                  <a:lnTo>
                    <a:pt x="239" y="161"/>
                  </a:lnTo>
                  <a:lnTo>
                    <a:pt x="240" y="162"/>
                  </a:lnTo>
                  <a:lnTo>
                    <a:pt x="241" y="162"/>
                  </a:lnTo>
                  <a:lnTo>
                    <a:pt x="243" y="161"/>
                  </a:lnTo>
                  <a:lnTo>
                    <a:pt x="244" y="162"/>
                  </a:lnTo>
                  <a:lnTo>
                    <a:pt x="244" y="162"/>
                  </a:lnTo>
                  <a:lnTo>
                    <a:pt x="244" y="162"/>
                  </a:lnTo>
                  <a:lnTo>
                    <a:pt x="246" y="163"/>
                  </a:lnTo>
                  <a:lnTo>
                    <a:pt x="247" y="163"/>
                  </a:lnTo>
                  <a:lnTo>
                    <a:pt x="252" y="163"/>
                  </a:lnTo>
                  <a:lnTo>
                    <a:pt x="254" y="163"/>
                  </a:lnTo>
                  <a:lnTo>
                    <a:pt x="257" y="162"/>
                  </a:lnTo>
                  <a:lnTo>
                    <a:pt x="258" y="162"/>
                  </a:lnTo>
                  <a:lnTo>
                    <a:pt x="259" y="162"/>
                  </a:lnTo>
                  <a:lnTo>
                    <a:pt x="261" y="161"/>
                  </a:lnTo>
                  <a:lnTo>
                    <a:pt x="262" y="161"/>
                  </a:lnTo>
                  <a:lnTo>
                    <a:pt x="263" y="160"/>
                  </a:lnTo>
                  <a:lnTo>
                    <a:pt x="265" y="160"/>
                  </a:lnTo>
                  <a:lnTo>
                    <a:pt x="267" y="160"/>
                  </a:lnTo>
                  <a:lnTo>
                    <a:pt x="268" y="160"/>
                  </a:lnTo>
                  <a:lnTo>
                    <a:pt x="269" y="161"/>
                  </a:lnTo>
                  <a:lnTo>
                    <a:pt x="271" y="161"/>
                  </a:lnTo>
                  <a:lnTo>
                    <a:pt x="272" y="162"/>
                  </a:lnTo>
                  <a:lnTo>
                    <a:pt x="272" y="162"/>
                  </a:lnTo>
                  <a:lnTo>
                    <a:pt x="273" y="162"/>
                  </a:lnTo>
                  <a:lnTo>
                    <a:pt x="276" y="162"/>
                  </a:lnTo>
                  <a:lnTo>
                    <a:pt x="277" y="162"/>
                  </a:lnTo>
                  <a:lnTo>
                    <a:pt x="280" y="162"/>
                  </a:lnTo>
                  <a:lnTo>
                    <a:pt x="280" y="162"/>
                  </a:lnTo>
                  <a:lnTo>
                    <a:pt x="282" y="162"/>
                  </a:lnTo>
                  <a:lnTo>
                    <a:pt x="283" y="162"/>
                  </a:lnTo>
                  <a:lnTo>
                    <a:pt x="284" y="161"/>
                  </a:lnTo>
                  <a:lnTo>
                    <a:pt x="285" y="159"/>
                  </a:lnTo>
                  <a:lnTo>
                    <a:pt x="286" y="158"/>
                  </a:lnTo>
                  <a:lnTo>
                    <a:pt x="287" y="156"/>
                  </a:lnTo>
                  <a:lnTo>
                    <a:pt x="288" y="156"/>
                  </a:lnTo>
                  <a:lnTo>
                    <a:pt x="289" y="155"/>
                  </a:lnTo>
                  <a:lnTo>
                    <a:pt x="291" y="155"/>
                  </a:lnTo>
                  <a:lnTo>
                    <a:pt x="292" y="154"/>
                  </a:lnTo>
                  <a:lnTo>
                    <a:pt x="292" y="153"/>
                  </a:lnTo>
                  <a:lnTo>
                    <a:pt x="293" y="154"/>
                  </a:lnTo>
                  <a:lnTo>
                    <a:pt x="295" y="154"/>
                  </a:lnTo>
                  <a:lnTo>
                    <a:pt x="295" y="154"/>
                  </a:lnTo>
                  <a:lnTo>
                    <a:pt x="296" y="155"/>
                  </a:lnTo>
                  <a:lnTo>
                    <a:pt x="297" y="155"/>
                  </a:lnTo>
                  <a:lnTo>
                    <a:pt x="300" y="155"/>
                  </a:lnTo>
                  <a:lnTo>
                    <a:pt x="303" y="157"/>
                  </a:lnTo>
                  <a:lnTo>
                    <a:pt x="302" y="158"/>
                  </a:lnTo>
                  <a:lnTo>
                    <a:pt x="303" y="159"/>
                  </a:lnTo>
                  <a:lnTo>
                    <a:pt x="304" y="159"/>
                  </a:lnTo>
                  <a:lnTo>
                    <a:pt x="305" y="160"/>
                  </a:lnTo>
                  <a:lnTo>
                    <a:pt x="306" y="160"/>
                  </a:lnTo>
                  <a:lnTo>
                    <a:pt x="307" y="160"/>
                  </a:lnTo>
                  <a:lnTo>
                    <a:pt x="307" y="161"/>
                  </a:lnTo>
                  <a:lnTo>
                    <a:pt x="307" y="161"/>
                  </a:lnTo>
                  <a:lnTo>
                    <a:pt x="309" y="161"/>
                  </a:lnTo>
                  <a:lnTo>
                    <a:pt x="311" y="161"/>
                  </a:lnTo>
                  <a:lnTo>
                    <a:pt x="312" y="163"/>
                  </a:lnTo>
                  <a:lnTo>
                    <a:pt x="314" y="168"/>
                  </a:lnTo>
                  <a:lnTo>
                    <a:pt x="315" y="169"/>
                  </a:lnTo>
                  <a:lnTo>
                    <a:pt x="316" y="170"/>
                  </a:lnTo>
                  <a:lnTo>
                    <a:pt x="317" y="170"/>
                  </a:lnTo>
                  <a:lnTo>
                    <a:pt x="317" y="171"/>
                  </a:lnTo>
                  <a:lnTo>
                    <a:pt x="317" y="174"/>
                  </a:lnTo>
                  <a:lnTo>
                    <a:pt x="328" y="156"/>
                  </a:lnTo>
                  <a:lnTo>
                    <a:pt x="329" y="155"/>
                  </a:lnTo>
                  <a:lnTo>
                    <a:pt x="335" y="158"/>
                  </a:lnTo>
                  <a:lnTo>
                    <a:pt x="339" y="150"/>
                  </a:lnTo>
                  <a:lnTo>
                    <a:pt x="334" y="148"/>
                  </a:lnTo>
                  <a:lnTo>
                    <a:pt x="333" y="148"/>
                  </a:lnTo>
                  <a:lnTo>
                    <a:pt x="332" y="142"/>
                  </a:lnTo>
                  <a:lnTo>
                    <a:pt x="334" y="140"/>
                  </a:lnTo>
                  <a:lnTo>
                    <a:pt x="332" y="140"/>
                  </a:lnTo>
                  <a:lnTo>
                    <a:pt x="331" y="140"/>
                  </a:lnTo>
                  <a:lnTo>
                    <a:pt x="331" y="137"/>
                  </a:lnTo>
                  <a:lnTo>
                    <a:pt x="336" y="134"/>
                  </a:lnTo>
                  <a:lnTo>
                    <a:pt x="333" y="123"/>
                  </a:lnTo>
                  <a:lnTo>
                    <a:pt x="341" y="121"/>
                  </a:lnTo>
                  <a:lnTo>
                    <a:pt x="341" y="116"/>
                  </a:lnTo>
                  <a:lnTo>
                    <a:pt x="322" y="110"/>
                  </a:lnTo>
                  <a:lnTo>
                    <a:pt x="321" y="109"/>
                  </a:lnTo>
                  <a:lnTo>
                    <a:pt x="311" y="103"/>
                  </a:lnTo>
                  <a:lnTo>
                    <a:pt x="304" y="98"/>
                  </a:lnTo>
                  <a:lnTo>
                    <a:pt x="297" y="96"/>
                  </a:lnTo>
                  <a:lnTo>
                    <a:pt x="290" y="93"/>
                  </a:lnTo>
                  <a:lnTo>
                    <a:pt x="287" y="89"/>
                  </a:lnTo>
                  <a:lnTo>
                    <a:pt x="286" y="87"/>
                  </a:lnTo>
                  <a:lnTo>
                    <a:pt x="280" y="75"/>
                  </a:lnTo>
                  <a:lnTo>
                    <a:pt x="278" y="75"/>
                  </a:lnTo>
                  <a:lnTo>
                    <a:pt x="276" y="75"/>
                  </a:lnTo>
                  <a:lnTo>
                    <a:pt x="275" y="75"/>
                  </a:lnTo>
                  <a:lnTo>
                    <a:pt x="273" y="75"/>
                  </a:lnTo>
                  <a:lnTo>
                    <a:pt x="271" y="74"/>
                  </a:lnTo>
                  <a:lnTo>
                    <a:pt x="269" y="72"/>
                  </a:lnTo>
                  <a:lnTo>
                    <a:pt x="267" y="70"/>
                  </a:lnTo>
                  <a:lnTo>
                    <a:pt x="253" y="49"/>
                  </a:lnTo>
                  <a:lnTo>
                    <a:pt x="251" y="47"/>
                  </a:lnTo>
                  <a:lnTo>
                    <a:pt x="250" y="45"/>
                  </a:lnTo>
                  <a:lnTo>
                    <a:pt x="247" y="39"/>
                  </a:lnTo>
                  <a:lnTo>
                    <a:pt x="247" y="39"/>
                  </a:lnTo>
                  <a:lnTo>
                    <a:pt x="247" y="39"/>
                  </a:lnTo>
                  <a:lnTo>
                    <a:pt x="244" y="40"/>
                  </a:lnTo>
                  <a:lnTo>
                    <a:pt x="240" y="43"/>
                  </a:lnTo>
                  <a:lnTo>
                    <a:pt x="239" y="43"/>
                  </a:lnTo>
                  <a:lnTo>
                    <a:pt x="238" y="43"/>
                  </a:lnTo>
                  <a:lnTo>
                    <a:pt x="236" y="43"/>
                  </a:lnTo>
                  <a:lnTo>
                    <a:pt x="235" y="42"/>
                  </a:lnTo>
                  <a:lnTo>
                    <a:pt x="233" y="42"/>
                  </a:lnTo>
                  <a:lnTo>
                    <a:pt x="230" y="43"/>
                  </a:lnTo>
                  <a:lnTo>
                    <a:pt x="228" y="43"/>
                  </a:lnTo>
                  <a:lnTo>
                    <a:pt x="226" y="44"/>
                  </a:lnTo>
                  <a:lnTo>
                    <a:pt x="223" y="44"/>
                  </a:lnTo>
                  <a:lnTo>
                    <a:pt x="223" y="44"/>
                  </a:lnTo>
                  <a:lnTo>
                    <a:pt x="223" y="44"/>
                  </a:lnTo>
                  <a:lnTo>
                    <a:pt x="221" y="45"/>
                  </a:lnTo>
                  <a:lnTo>
                    <a:pt x="220" y="46"/>
                  </a:lnTo>
                  <a:lnTo>
                    <a:pt x="220" y="47"/>
                  </a:lnTo>
                  <a:lnTo>
                    <a:pt x="220" y="47"/>
                  </a:lnTo>
                  <a:lnTo>
                    <a:pt x="219" y="47"/>
                  </a:lnTo>
                  <a:lnTo>
                    <a:pt x="219" y="48"/>
                  </a:lnTo>
                  <a:lnTo>
                    <a:pt x="219" y="49"/>
                  </a:lnTo>
                  <a:lnTo>
                    <a:pt x="219" y="50"/>
                  </a:lnTo>
                  <a:lnTo>
                    <a:pt x="218" y="50"/>
                  </a:lnTo>
                  <a:lnTo>
                    <a:pt x="216" y="48"/>
                  </a:lnTo>
                  <a:lnTo>
                    <a:pt x="215" y="48"/>
                  </a:lnTo>
                  <a:lnTo>
                    <a:pt x="213" y="47"/>
                  </a:lnTo>
                  <a:lnTo>
                    <a:pt x="211" y="47"/>
                  </a:lnTo>
                  <a:lnTo>
                    <a:pt x="209" y="46"/>
                  </a:lnTo>
                  <a:lnTo>
                    <a:pt x="206" y="44"/>
                  </a:lnTo>
                  <a:lnTo>
                    <a:pt x="204" y="43"/>
                  </a:lnTo>
                  <a:lnTo>
                    <a:pt x="203" y="41"/>
                  </a:lnTo>
                  <a:lnTo>
                    <a:pt x="202" y="40"/>
                  </a:lnTo>
                  <a:lnTo>
                    <a:pt x="200" y="40"/>
                  </a:lnTo>
                  <a:lnTo>
                    <a:pt x="199" y="39"/>
                  </a:lnTo>
                  <a:lnTo>
                    <a:pt x="199" y="38"/>
                  </a:lnTo>
                  <a:lnTo>
                    <a:pt x="198" y="36"/>
                  </a:lnTo>
                  <a:lnTo>
                    <a:pt x="198" y="35"/>
                  </a:lnTo>
                  <a:lnTo>
                    <a:pt x="198" y="34"/>
                  </a:lnTo>
                  <a:lnTo>
                    <a:pt x="199" y="33"/>
                  </a:lnTo>
                  <a:lnTo>
                    <a:pt x="199" y="32"/>
                  </a:lnTo>
                  <a:lnTo>
                    <a:pt x="199" y="30"/>
                  </a:lnTo>
                  <a:lnTo>
                    <a:pt x="199" y="30"/>
                  </a:lnTo>
                  <a:lnTo>
                    <a:pt x="198" y="29"/>
                  </a:lnTo>
                  <a:lnTo>
                    <a:pt x="196" y="27"/>
                  </a:lnTo>
                  <a:lnTo>
                    <a:pt x="195" y="26"/>
                  </a:lnTo>
                  <a:lnTo>
                    <a:pt x="193" y="24"/>
                  </a:lnTo>
                  <a:lnTo>
                    <a:pt x="191" y="21"/>
                  </a:lnTo>
                  <a:lnTo>
                    <a:pt x="190" y="19"/>
                  </a:lnTo>
                  <a:lnTo>
                    <a:pt x="189" y="16"/>
                  </a:lnTo>
                  <a:lnTo>
                    <a:pt x="187" y="14"/>
                  </a:lnTo>
                  <a:lnTo>
                    <a:pt x="180" y="12"/>
                  </a:lnTo>
                  <a:lnTo>
                    <a:pt x="176" y="14"/>
                  </a:lnTo>
                  <a:lnTo>
                    <a:pt x="174" y="15"/>
                  </a:lnTo>
                  <a:lnTo>
                    <a:pt x="170" y="17"/>
                  </a:lnTo>
                  <a:lnTo>
                    <a:pt x="166" y="17"/>
                  </a:lnTo>
                  <a:lnTo>
                    <a:pt x="164" y="15"/>
                  </a:lnTo>
                  <a:lnTo>
                    <a:pt x="161" y="15"/>
                  </a:lnTo>
                  <a:lnTo>
                    <a:pt x="157" y="14"/>
                  </a:lnTo>
                  <a:lnTo>
                    <a:pt x="154" y="14"/>
                  </a:lnTo>
                  <a:lnTo>
                    <a:pt x="150" y="14"/>
                  </a:lnTo>
                  <a:lnTo>
                    <a:pt x="145" y="14"/>
                  </a:lnTo>
                  <a:lnTo>
                    <a:pt x="142" y="14"/>
                  </a:lnTo>
                  <a:lnTo>
                    <a:pt x="144" y="0"/>
                  </a:lnTo>
                  <a:lnTo>
                    <a:pt x="130" y="3"/>
                  </a:lnTo>
                  <a:lnTo>
                    <a:pt x="106" y="10"/>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612" name="Google Shape;1612;p59" descr="{&quot;Key&quot;:&quot;turkana&quot;,&quot;Name&quot;:&quot;Turkana&quot;,&quot;Value&quot;:31.0,&quot;Formula&quot;:&quot;31&quot;,&quot;Text&quot;:&quot;31&quot;,&quot;OfficeApplication&quot;:1,&quot;HasValue&quot;:true}"/>
            <p:cNvSpPr/>
            <p:nvPr/>
          </p:nvSpPr>
          <p:spPr>
            <a:xfrm>
              <a:off x="1068891" y="1051970"/>
              <a:ext cx="1485584" cy="2008565"/>
            </a:xfrm>
            <a:custGeom>
              <a:avLst/>
              <a:gdLst/>
              <a:ahLst/>
              <a:cxnLst/>
              <a:rect l="l" t="t" r="r" b="b"/>
              <a:pathLst>
                <a:path w="2484" h="3349" extrusionOk="0">
                  <a:moveTo>
                    <a:pt x="853" y="1952"/>
                  </a:moveTo>
                  <a:lnTo>
                    <a:pt x="883" y="1958"/>
                  </a:lnTo>
                  <a:lnTo>
                    <a:pt x="901" y="1968"/>
                  </a:lnTo>
                  <a:lnTo>
                    <a:pt x="919" y="1973"/>
                  </a:lnTo>
                  <a:lnTo>
                    <a:pt x="930" y="1976"/>
                  </a:lnTo>
                  <a:lnTo>
                    <a:pt x="955" y="1981"/>
                  </a:lnTo>
                  <a:lnTo>
                    <a:pt x="942" y="1898"/>
                  </a:lnTo>
                  <a:lnTo>
                    <a:pt x="943" y="1894"/>
                  </a:lnTo>
                  <a:lnTo>
                    <a:pt x="943" y="1895"/>
                  </a:lnTo>
                  <a:lnTo>
                    <a:pt x="950" y="1903"/>
                  </a:lnTo>
                  <a:lnTo>
                    <a:pt x="957" y="1918"/>
                  </a:lnTo>
                  <a:lnTo>
                    <a:pt x="964" y="1932"/>
                  </a:lnTo>
                  <a:lnTo>
                    <a:pt x="970" y="1947"/>
                  </a:lnTo>
                  <a:lnTo>
                    <a:pt x="973" y="1958"/>
                  </a:lnTo>
                  <a:lnTo>
                    <a:pt x="975" y="1961"/>
                  </a:lnTo>
                  <a:lnTo>
                    <a:pt x="979" y="1959"/>
                  </a:lnTo>
                  <a:lnTo>
                    <a:pt x="983" y="1958"/>
                  </a:lnTo>
                  <a:lnTo>
                    <a:pt x="991" y="1954"/>
                  </a:lnTo>
                  <a:lnTo>
                    <a:pt x="997" y="1948"/>
                  </a:lnTo>
                  <a:lnTo>
                    <a:pt x="1004" y="1936"/>
                  </a:lnTo>
                  <a:lnTo>
                    <a:pt x="1008" y="1924"/>
                  </a:lnTo>
                  <a:lnTo>
                    <a:pt x="1012" y="1909"/>
                  </a:lnTo>
                  <a:lnTo>
                    <a:pt x="1020" y="1903"/>
                  </a:lnTo>
                  <a:lnTo>
                    <a:pt x="1021" y="1876"/>
                  </a:lnTo>
                  <a:lnTo>
                    <a:pt x="1023" y="1848"/>
                  </a:lnTo>
                  <a:lnTo>
                    <a:pt x="1030" y="1823"/>
                  </a:lnTo>
                  <a:lnTo>
                    <a:pt x="1041" y="1803"/>
                  </a:lnTo>
                  <a:lnTo>
                    <a:pt x="1043" y="1792"/>
                  </a:lnTo>
                  <a:lnTo>
                    <a:pt x="1045" y="1774"/>
                  </a:lnTo>
                  <a:lnTo>
                    <a:pt x="1050" y="1759"/>
                  </a:lnTo>
                  <a:lnTo>
                    <a:pt x="1068" y="1776"/>
                  </a:lnTo>
                  <a:lnTo>
                    <a:pt x="1084" y="1792"/>
                  </a:lnTo>
                  <a:lnTo>
                    <a:pt x="1106" y="1816"/>
                  </a:lnTo>
                  <a:lnTo>
                    <a:pt x="1122" y="1837"/>
                  </a:lnTo>
                  <a:lnTo>
                    <a:pt x="1138" y="1857"/>
                  </a:lnTo>
                  <a:lnTo>
                    <a:pt x="1135" y="1885"/>
                  </a:lnTo>
                  <a:lnTo>
                    <a:pt x="1141" y="1892"/>
                  </a:lnTo>
                  <a:lnTo>
                    <a:pt x="1144" y="1899"/>
                  </a:lnTo>
                  <a:lnTo>
                    <a:pt x="1146" y="1908"/>
                  </a:lnTo>
                  <a:lnTo>
                    <a:pt x="1149" y="1918"/>
                  </a:lnTo>
                  <a:lnTo>
                    <a:pt x="1150" y="1923"/>
                  </a:lnTo>
                  <a:lnTo>
                    <a:pt x="1152" y="1930"/>
                  </a:lnTo>
                  <a:lnTo>
                    <a:pt x="1154" y="1940"/>
                  </a:lnTo>
                  <a:lnTo>
                    <a:pt x="1158" y="1952"/>
                  </a:lnTo>
                  <a:lnTo>
                    <a:pt x="1164" y="1962"/>
                  </a:lnTo>
                  <a:lnTo>
                    <a:pt x="1173" y="1975"/>
                  </a:lnTo>
                  <a:lnTo>
                    <a:pt x="1179" y="1986"/>
                  </a:lnTo>
                  <a:lnTo>
                    <a:pt x="1183" y="1998"/>
                  </a:lnTo>
                  <a:lnTo>
                    <a:pt x="1186" y="2010"/>
                  </a:lnTo>
                  <a:lnTo>
                    <a:pt x="1191" y="2022"/>
                  </a:lnTo>
                  <a:lnTo>
                    <a:pt x="1189" y="2026"/>
                  </a:lnTo>
                  <a:lnTo>
                    <a:pt x="1185" y="2030"/>
                  </a:lnTo>
                  <a:lnTo>
                    <a:pt x="1176" y="2037"/>
                  </a:lnTo>
                  <a:lnTo>
                    <a:pt x="1174" y="2041"/>
                  </a:lnTo>
                  <a:lnTo>
                    <a:pt x="1174" y="2046"/>
                  </a:lnTo>
                  <a:lnTo>
                    <a:pt x="1174" y="2052"/>
                  </a:lnTo>
                  <a:lnTo>
                    <a:pt x="1174" y="2056"/>
                  </a:lnTo>
                  <a:lnTo>
                    <a:pt x="1172" y="2058"/>
                  </a:lnTo>
                  <a:lnTo>
                    <a:pt x="1167" y="2058"/>
                  </a:lnTo>
                  <a:lnTo>
                    <a:pt x="1164" y="2058"/>
                  </a:lnTo>
                  <a:lnTo>
                    <a:pt x="1164" y="2062"/>
                  </a:lnTo>
                  <a:lnTo>
                    <a:pt x="1163" y="2066"/>
                  </a:lnTo>
                  <a:lnTo>
                    <a:pt x="1160" y="2070"/>
                  </a:lnTo>
                  <a:lnTo>
                    <a:pt x="1157" y="2074"/>
                  </a:lnTo>
                  <a:lnTo>
                    <a:pt x="1165" y="2088"/>
                  </a:lnTo>
                  <a:lnTo>
                    <a:pt x="1180" y="2114"/>
                  </a:lnTo>
                  <a:lnTo>
                    <a:pt x="1194" y="2151"/>
                  </a:lnTo>
                  <a:lnTo>
                    <a:pt x="1204" y="2199"/>
                  </a:lnTo>
                  <a:lnTo>
                    <a:pt x="1214" y="2244"/>
                  </a:lnTo>
                  <a:lnTo>
                    <a:pt x="1217" y="2256"/>
                  </a:lnTo>
                  <a:lnTo>
                    <a:pt x="1231" y="2293"/>
                  </a:lnTo>
                  <a:lnTo>
                    <a:pt x="1233" y="2300"/>
                  </a:lnTo>
                  <a:lnTo>
                    <a:pt x="1234" y="2302"/>
                  </a:lnTo>
                  <a:lnTo>
                    <a:pt x="1236" y="2310"/>
                  </a:lnTo>
                  <a:lnTo>
                    <a:pt x="1240" y="2317"/>
                  </a:lnTo>
                  <a:lnTo>
                    <a:pt x="1241" y="2327"/>
                  </a:lnTo>
                  <a:lnTo>
                    <a:pt x="1244" y="2336"/>
                  </a:lnTo>
                  <a:lnTo>
                    <a:pt x="1242" y="2337"/>
                  </a:lnTo>
                  <a:lnTo>
                    <a:pt x="1243" y="2340"/>
                  </a:lnTo>
                  <a:lnTo>
                    <a:pt x="1248" y="2352"/>
                  </a:lnTo>
                  <a:lnTo>
                    <a:pt x="1258" y="2375"/>
                  </a:lnTo>
                  <a:lnTo>
                    <a:pt x="1266" y="2392"/>
                  </a:lnTo>
                  <a:lnTo>
                    <a:pt x="1268" y="2415"/>
                  </a:lnTo>
                  <a:lnTo>
                    <a:pt x="1270" y="2423"/>
                  </a:lnTo>
                  <a:lnTo>
                    <a:pt x="1269" y="2425"/>
                  </a:lnTo>
                  <a:lnTo>
                    <a:pt x="1267" y="2424"/>
                  </a:lnTo>
                  <a:lnTo>
                    <a:pt x="1266" y="2425"/>
                  </a:lnTo>
                  <a:lnTo>
                    <a:pt x="1263" y="2428"/>
                  </a:lnTo>
                  <a:lnTo>
                    <a:pt x="1262" y="2434"/>
                  </a:lnTo>
                  <a:lnTo>
                    <a:pt x="1257" y="2437"/>
                  </a:lnTo>
                  <a:lnTo>
                    <a:pt x="1254" y="2440"/>
                  </a:lnTo>
                  <a:lnTo>
                    <a:pt x="1249" y="2439"/>
                  </a:lnTo>
                  <a:lnTo>
                    <a:pt x="1241" y="2439"/>
                  </a:lnTo>
                  <a:lnTo>
                    <a:pt x="1244" y="2443"/>
                  </a:lnTo>
                  <a:lnTo>
                    <a:pt x="1249" y="2450"/>
                  </a:lnTo>
                  <a:lnTo>
                    <a:pt x="1257" y="2459"/>
                  </a:lnTo>
                  <a:lnTo>
                    <a:pt x="1260" y="2461"/>
                  </a:lnTo>
                  <a:lnTo>
                    <a:pt x="1302" y="2502"/>
                  </a:lnTo>
                  <a:lnTo>
                    <a:pt x="1325" y="2524"/>
                  </a:lnTo>
                  <a:lnTo>
                    <a:pt x="1325" y="2526"/>
                  </a:lnTo>
                  <a:lnTo>
                    <a:pt x="1329" y="2526"/>
                  </a:lnTo>
                  <a:lnTo>
                    <a:pt x="1332" y="2527"/>
                  </a:lnTo>
                  <a:lnTo>
                    <a:pt x="1335" y="2530"/>
                  </a:lnTo>
                  <a:lnTo>
                    <a:pt x="1339" y="2529"/>
                  </a:lnTo>
                  <a:lnTo>
                    <a:pt x="1340" y="2530"/>
                  </a:lnTo>
                  <a:lnTo>
                    <a:pt x="1345" y="2542"/>
                  </a:lnTo>
                  <a:lnTo>
                    <a:pt x="1345" y="2559"/>
                  </a:lnTo>
                  <a:lnTo>
                    <a:pt x="1346" y="2560"/>
                  </a:lnTo>
                  <a:lnTo>
                    <a:pt x="1346" y="2562"/>
                  </a:lnTo>
                  <a:lnTo>
                    <a:pt x="1345" y="2564"/>
                  </a:lnTo>
                  <a:lnTo>
                    <a:pt x="1344" y="2566"/>
                  </a:lnTo>
                  <a:lnTo>
                    <a:pt x="1346" y="2567"/>
                  </a:lnTo>
                  <a:lnTo>
                    <a:pt x="1350" y="2570"/>
                  </a:lnTo>
                  <a:lnTo>
                    <a:pt x="1354" y="2573"/>
                  </a:lnTo>
                  <a:lnTo>
                    <a:pt x="1355" y="2577"/>
                  </a:lnTo>
                  <a:lnTo>
                    <a:pt x="1357" y="2579"/>
                  </a:lnTo>
                  <a:lnTo>
                    <a:pt x="1358" y="2583"/>
                  </a:lnTo>
                  <a:lnTo>
                    <a:pt x="1360" y="2586"/>
                  </a:lnTo>
                  <a:lnTo>
                    <a:pt x="1363" y="2588"/>
                  </a:lnTo>
                  <a:lnTo>
                    <a:pt x="1364" y="2592"/>
                  </a:lnTo>
                  <a:lnTo>
                    <a:pt x="1363" y="2596"/>
                  </a:lnTo>
                  <a:lnTo>
                    <a:pt x="1365" y="2596"/>
                  </a:lnTo>
                  <a:lnTo>
                    <a:pt x="1367" y="2598"/>
                  </a:lnTo>
                  <a:lnTo>
                    <a:pt x="1370" y="2599"/>
                  </a:lnTo>
                  <a:lnTo>
                    <a:pt x="1374" y="2599"/>
                  </a:lnTo>
                  <a:lnTo>
                    <a:pt x="1381" y="2599"/>
                  </a:lnTo>
                  <a:lnTo>
                    <a:pt x="1386" y="2602"/>
                  </a:lnTo>
                  <a:lnTo>
                    <a:pt x="1394" y="2604"/>
                  </a:lnTo>
                  <a:lnTo>
                    <a:pt x="1399" y="2602"/>
                  </a:lnTo>
                  <a:lnTo>
                    <a:pt x="1407" y="2603"/>
                  </a:lnTo>
                  <a:lnTo>
                    <a:pt x="1409" y="2603"/>
                  </a:lnTo>
                  <a:lnTo>
                    <a:pt x="1411" y="2603"/>
                  </a:lnTo>
                  <a:lnTo>
                    <a:pt x="1419" y="2605"/>
                  </a:lnTo>
                  <a:lnTo>
                    <a:pt x="1422" y="2606"/>
                  </a:lnTo>
                  <a:lnTo>
                    <a:pt x="1441" y="2610"/>
                  </a:lnTo>
                  <a:lnTo>
                    <a:pt x="1456" y="2611"/>
                  </a:lnTo>
                  <a:lnTo>
                    <a:pt x="1459" y="2610"/>
                  </a:lnTo>
                  <a:lnTo>
                    <a:pt x="1460" y="2611"/>
                  </a:lnTo>
                  <a:lnTo>
                    <a:pt x="1467" y="2615"/>
                  </a:lnTo>
                  <a:lnTo>
                    <a:pt x="1475" y="2616"/>
                  </a:lnTo>
                  <a:lnTo>
                    <a:pt x="1478" y="2617"/>
                  </a:lnTo>
                  <a:lnTo>
                    <a:pt x="1484" y="2619"/>
                  </a:lnTo>
                  <a:lnTo>
                    <a:pt x="1492" y="2621"/>
                  </a:lnTo>
                  <a:lnTo>
                    <a:pt x="1497" y="2619"/>
                  </a:lnTo>
                  <a:lnTo>
                    <a:pt x="1518" y="2629"/>
                  </a:lnTo>
                  <a:lnTo>
                    <a:pt x="1536" y="2643"/>
                  </a:lnTo>
                  <a:lnTo>
                    <a:pt x="1551" y="2649"/>
                  </a:lnTo>
                  <a:lnTo>
                    <a:pt x="1579" y="2656"/>
                  </a:lnTo>
                  <a:lnTo>
                    <a:pt x="1587" y="2669"/>
                  </a:lnTo>
                  <a:lnTo>
                    <a:pt x="1598" y="2681"/>
                  </a:lnTo>
                  <a:lnTo>
                    <a:pt x="1610" y="2684"/>
                  </a:lnTo>
                  <a:lnTo>
                    <a:pt x="1614" y="2686"/>
                  </a:lnTo>
                  <a:lnTo>
                    <a:pt x="1624" y="2691"/>
                  </a:lnTo>
                  <a:lnTo>
                    <a:pt x="1626" y="2692"/>
                  </a:lnTo>
                  <a:lnTo>
                    <a:pt x="1633" y="2695"/>
                  </a:lnTo>
                  <a:lnTo>
                    <a:pt x="1646" y="2710"/>
                  </a:lnTo>
                  <a:lnTo>
                    <a:pt x="1663" y="2739"/>
                  </a:lnTo>
                  <a:lnTo>
                    <a:pt x="1709" y="2817"/>
                  </a:lnTo>
                  <a:lnTo>
                    <a:pt x="1776" y="2924"/>
                  </a:lnTo>
                  <a:lnTo>
                    <a:pt x="1774" y="2927"/>
                  </a:lnTo>
                  <a:lnTo>
                    <a:pt x="1776" y="2931"/>
                  </a:lnTo>
                  <a:lnTo>
                    <a:pt x="1781" y="2932"/>
                  </a:lnTo>
                  <a:lnTo>
                    <a:pt x="1826" y="3008"/>
                  </a:lnTo>
                  <a:lnTo>
                    <a:pt x="1837" y="3023"/>
                  </a:lnTo>
                  <a:lnTo>
                    <a:pt x="1904" y="3130"/>
                  </a:lnTo>
                  <a:lnTo>
                    <a:pt x="1907" y="3132"/>
                  </a:lnTo>
                  <a:lnTo>
                    <a:pt x="1908" y="3138"/>
                  </a:lnTo>
                  <a:lnTo>
                    <a:pt x="1907" y="3141"/>
                  </a:lnTo>
                  <a:lnTo>
                    <a:pt x="1913" y="3150"/>
                  </a:lnTo>
                  <a:lnTo>
                    <a:pt x="1934" y="3150"/>
                  </a:lnTo>
                  <a:lnTo>
                    <a:pt x="1982" y="3147"/>
                  </a:lnTo>
                  <a:lnTo>
                    <a:pt x="2014" y="3187"/>
                  </a:lnTo>
                  <a:lnTo>
                    <a:pt x="2028" y="3200"/>
                  </a:lnTo>
                  <a:lnTo>
                    <a:pt x="2047" y="3227"/>
                  </a:lnTo>
                  <a:lnTo>
                    <a:pt x="2064" y="3248"/>
                  </a:lnTo>
                  <a:lnTo>
                    <a:pt x="2069" y="3255"/>
                  </a:lnTo>
                  <a:lnTo>
                    <a:pt x="2087" y="3279"/>
                  </a:lnTo>
                  <a:lnTo>
                    <a:pt x="2098" y="3299"/>
                  </a:lnTo>
                  <a:lnTo>
                    <a:pt x="2112" y="3314"/>
                  </a:lnTo>
                  <a:lnTo>
                    <a:pt x="2127" y="3309"/>
                  </a:lnTo>
                  <a:lnTo>
                    <a:pt x="2132" y="3311"/>
                  </a:lnTo>
                  <a:lnTo>
                    <a:pt x="2134" y="3318"/>
                  </a:lnTo>
                  <a:lnTo>
                    <a:pt x="2140" y="3323"/>
                  </a:lnTo>
                  <a:lnTo>
                    <a:pt x="2144" y="3325"/>
                  </a:lnTo>
                  <a:lnTo>
                    <a:pt x="2146" y="3333"/>
                  </a:lnTo>
                  <a:lnTo>
                    <a:pt x="2162" y="3341"/>
                  </a:lnTo>
                  <a:lnTo>
                    <a:pt x="2170" y="3342"/>
                  </a:lnTo>
                  <a:lnTo>
                    <a:pt x="2211" y="3349"/>
                  </a:lnTo>
                  <a:lnTo>
                    <a:pt x="2213" y="3347"/>
                  </a:lnTo>
                  <a:lnTo>
                    <a:pt x="2217" y="3342"/>
                  </a:lnTo>
                  <a:lnTo>
                    <a:pt x="2222" y="3335"/>
                  </a:lnTo>
                  <a:lnTo>
                    <a:pt x="2225" y="3330"/>
                  </a:lnTo>
                  <a:lnTo>
                    <a:pt x="2227" y="3327"/>
                  </a:lnTo>
                  <a:lnTo>
                    <a:pt x="2231" y="3321"/>
                  </a:lnTo>
                  <a:lnTo>
                    <a:pt x="2232" y="3322"/>
                  </a:lnTo>
                  <a:lnTo>
                    <a:pt x="2235" y="3311"/>
                  </a:lnTo>
                  <a:lnTo>
                    <a:pt x="2235" y="3313"/>
                  </a:lnTo>
                  <a:lnTo>
                    <a:pt x="2237" y="3317"/>
                  </a:lnTo>
                  <a:lnTo>
                    <a:pt x="2241" y="3315"/>
                  </a:lnTo>
                  <a:lnTo>
                    <a:pt x="2244" y="3311"/>
                  </a:lnTo>
                  <a:lnTo>
                    <a:pt x="2245" y="3308"/>
                  </a:lnTo>
                  <a:lnTo>
                    <a:pt x="2240" y="3302"/>
                  </a:lnTo>
                  <a:lnTo>
                    <a:pt x="2237" y="3295"/>
                  </a:lnTo>
                  <a:lnTo>
                    <a:pt x="2235" y="3288"/>
                  </a:lnTo>
                  <a:lnTo>
                    <a:pt x="2235" y="3280"/>
                  </a:lnTo>
                  <a:lnTo>
                    <a:pt x="2231" y="3274"/>
                  </a:lnTo>
                  <a:lnTo>
                    <a:pt x="2230" y="3268"/>
                  </a:lnTo>
                  <a:lnTo>
                    <a:pt x="2228" y="3262"/>
                  </a:lnTo>
                  <a:lnTo>
                    <a:pt x="2227" y="3255"/>
                  </a:lnTo>
                  <a:lnTo>
                    <a:pt x="2226" y="3253"/>
                  </a:lnTo>
                  <a:lnTo>
                    <a:pt x="2225" y="3242"/>
                  </a:lnTo>
                  <a:lnTo>
                    <a:pt x="2226" y="3236"/>
                  </a:lnTo>
                  <a:lnTo>
                    <a:pt x="2226" y="3232"/>
                  </a:lnTo>
                  <a:lnTo>
                    <a:pt x="2223" y="3224"/>
                  </a:lnTo>
                  <a:lnTo>
                    <a:pt x="2222" y="3219"/>
                  </a:lnTo>
                  <a:lnTo>
                    <a:pt x="2224" y="3210"/>
                  </a:lnTo>
                  <a:lnTo>
                    <a:pt x="2225" y="3199"/>
                  </a:lnTo>
                  <a:lnTo>
                    <a:pt x="2225" y="3198"/>
                  </a:lnTo>
                  <a:lnTo>
                    <a:pt x="2227" y="3190"/>
                  </a:lnTo>
                  <a:lnTo>
                    <a:pt x="2222" y="3181"/>
                  </a:lnTo>
                  <a:lnTo>
                    <a:pt x="2222" y="3178"/>
                  </a:lnTo>
                  <a:lnTo>
                    <a:pt x="2218" y="3174"/>
                  </a:lnTo>
                  <a:lnTo>
                    <a:pt x="2217" y="3163"/>
                  </a:lnTo>
                  <a:lnTo>
                    <a:pt x="2218" y="3154"/>
                  </a:lnTo>
                  <a:lnTo>
                    <a:pt x="2220" y="3145"/>
                  </a:lnTo>
                  <a:lnTo>
                    <a:pt x="2206" y="3136"/>
                  </a:lnTo>
                  <a:lnTo>
                    <a:pt x="2189" y="3142"/>
                  </a:lnTo>
                  <a:lnTo>
                    <a:pt x="2177" y="3143"/>
                  </a:lnTo>
                  <a:lnTo>
                    <a:pt x="2177" y="3129"/>
                  </a:lnTo>
                  <a:lnTo>
                    <a:pt x="2177" y="3128"/>
                  </a:lnTo>
                  <a:lnTo>
                    <a:pt x="2183" y="3120"/>
                  </a:lnTo>
                  <a:lnTo>
                    <a:pt x="2181" y="3117"/>
                  </a:lnTo>
                  <a:lnTo>
                    <a:pt x="2182" y="3115"/>
                  </a:lnTo>
                  <a:lnTo>
                    <a:pt x="2179" y="3108"/>
                  </a:lnTo>
                  <a:lnTo>
                    <a:pt x="2180" y="3102"/>
                  </a:lnTo>
                  <a:lnTo>
                    <a:pt x="2190" y="3093"/>
                  </a:lnTo>
                  <a:lnTo>
                    <a:pt x="2198" y="3094"/>
                  </a:lnTo>
                  <a:lnTo>
                    <a:pt x="2199" y="3088"/>
                  </a:lnTo>
                  <a:lnTo>
                    <a:pt x="2200" y="3084"/>
                  </a:lnTo>
                  <a:lnTo>
                    <a:pt x="2197" y="3070"/>
                  </a:lnTo>
                  <a:lnTo>
                    <a:pt x="2185" y="3074"/>
                  </a:lnTo>
                  <a:lnTo>
                    <a:pt x="2176" y="3062"/>
                  </a:lnTo>
                  <a:lnTo>
                    <a:pt x="2180" y="3058"/>
                  </a:lnTo>
                  <a:lnTo>
                    <a:pt x="2188" y="3052"/>
                  </a:lnTo>
                  <a:lnTo>
                    <a:pt x="2205" y="3056"/>
                  </a:lnTo>
                  <a:lnTo>
                    <a:pt x="2224" y="3073"/>
                  </a:lnTo>
                  <a:lnTo>
                    <a:pt x="2234" y="3067"/>
                  </a:lnTo>
                  <a:lnTo>
                    <a:pt x="2232" y="3064"/>
                  </a:lnTo>
                  <a:lnTo>
                    <a:pt x="2233" y="3063"/>
                  </a:lnTo>
                  <a:lnTo>
                    <a:pt x="2234" y="3059"/>
                  </a:lnTo>
                  <a:lnTo>
                    <a:pt x="2235" y="3055"/>
                  </a:lnTo>
                  <a:lnTo>
                    <a:pt x="2230" y="3047"/>
                  </a:lnTo>
                  <a:lnTo>
                    <a:pt x="2226" y="3040"/>
                  </a:lnTo>
                  <a:lnTo>
                    <a:pt x="2219" y="3029"/>
                  </a:lnTo>
                  <a:lnTo>
                    <a:pt x="2220" y="3025"/>
                  </a:lnTo>
                  <a:lnTo>
                    <a:pt x="2220" y="3020"/>
                  </a:lnTo>
                  <a:lnTo>
                    <a:pt x="2217" y="3018"/>
                  </a:lnTo>
                  <a:lnTo>
                    <a:pt x="2214" y="3018"/>
                  </a:lnTo>
                  <a:lnTo>
                    <a:pt x="2208" y="3022"/>
                  </a:lnTo>
                  <a:lnTo>
                    <a:pt x="2204" y="3027"/>
                  </a:lnTo>
                  <a:lnTo>
                    <a:pt x="2199" y="3023"/>
                  </a:lnTo>
                  <a:lnTo>
                    <a:pt x="2193" y="3021"/>
                  </a:lnTo>
                  <a:lnTo>
                    <a:pt x="2187" y="3018"/>
                  </a:lnTo>
                  <a:lnTo>
                    <a:pt x="2186" y="3014"/>
                  </a:lnTo>
                  <a:lnTo>
                    <a:pt x="2184" y="3014"/>
                  </a:lnTo>
                  <a:lnTo>
                    <a:pt x="2197" y="3007"/>
                  </a:lnTo>
                  <a:lnTo>
                    <a:pt x="2213" y="2985"/>
                  </a:lnTo>
                  <a:lnTo>
                    <a:pt x="2232" y="2972"/>
                  </a:lnTo>
                  <a:lnTo>
                    <a:pt x="2247" y="2950"/>
                  </a:lnTo>
                  <a:lnTo>
                    <a:pt x="2247" y="2949"/>
                  </a:lnTo>
                  <a:lnTo>
                    <a:pt x="2244" y="2947"/>
                  </a:lnTo>
                  <a:lnTo>
                    <a:pt x="2236" y="2941"/>
                  </a:lnTo>
                  <a:lnTo>
                    <a:pt x="2233" y="2928"/>
                  </a:lnTo>
                  <a:lnTo>
                    <a:pt x="2217" y="2928"/>
                  </a:lnTo>
                  <a:lnTo>
                    <a:pt x="2204" y="2921"/>
                  </a:lnTo>
                  <a:lnTo>
                    <a:pt x="2183" y="2903"/>
                  </a:lnTo>
                  <a:lnTo>
                    <a:pt x="2168" y="2897"/>
                  </a:lnTo>
                  <a:lnTo>
                    <a:pt x="2149" y="2902"/>
                  </a:lnTo>
                  <a:lnTo>
                    <a:pt x="2127" y="2888"/>
                  </a:lnTo>
                  <a:lnTo>
                    <a:pt x="2115" y="2876"/>
                  </a:lnTo>
                  <a:lnTo>
                    <a:pt x="2100" y="2873"/>
                  </a:lnTo>
                  <a:lnTo>
                    <a:pt x="2084" y="2872"/>
                  </a:lnTo>
                  <a:lnTo>
                    <a:pt x="2086" y="2868"/>
                  </a:lnTo>
                  <a:lnTo>
                    <a:pt x="2089" y="2860"/>
                  </a:lnTo>
                  <a:lnTo>
                    <a:pt x="2095" y="2852"/>
                  </a:lnTo>
                  <a:lnTo>
                    <a:pt x="2092" y="2833"/>
                  </a:lnTo>
                  <a:lnTo>
                    <a:pt x="2098" y="2807"/>
                  </a:lnTo>
                  <a:lnTo>
                    <a:pt x="2118" y="2788"/>
                  </a:lnTo>
                  <a:lnTo>
                    <a:pt x="2140" y="2779"/>
                  </a:lnTo>
                  <a:lnTo>
                    <a:pt x="2149" y="2777"/>
                  </a:lnTo>
                  <a:lnTo>
                    <a:pt x="2149" y="2771"/>
                  </a:lnTo>
                  <a:lnTo>
                    <a:pt x="2150" y="2767"/>
                  </a:lnTo>
                  <a:lnTo>
                    <a:pt x="2149" y="2761"/>
                  </a:lnTo>
                  <a:lnTo>
                    <a:pt x="2150" y="2758"/>
                  </a:lnTo>
                  <a:lnTo>
                    <a:pt x="2163" y="2762"/>
                  </a:lnTo>
                  <a:lnTo>
                    <a:pt x="2162" y="2770"/>
                  </a:lnTo>
                  <a:lnTo>
                    <a:pt x="2160" y="2780"/>
                  </a:lnTo>
                  <a:lnTo>
                    <a:pt x="2162" y="2791"/>
                  </a:lnTo>
                  <a:lnTo>
                    <a:pt x="2165" y="2801"/>
                  </a:lnTo>
                  <a:lnTo>
                    <a:pt x="2165" y="2801"/>
                  </a:lnTo>
                  <a:lnTo>
                    <a:pt x="2170" y="2809"/>
                  </a:lnTo>
                  <a:lnTo>
                    <a:pt x="2174" y="2817"/>
                  </a:lnTo>
                  <a:lnTo>
                    <a:pt x="2180" y="2815"/>
                  </a:lnTo>
                  <a:lnTo>
                    <a:pt x="2186" y="2807"/>
                  </a:lnTo>
                  <a:lnTo>
                    <a:pt x="2192" y="2797"/>
                  </a:lnTo>
                  <a:lnTo>
                    <a:pt x="2196" y="2787"/>
                  </a:lnTo>
                  <a:lnTo>
                    <a:pt x="2203" y="2778"/>
                  </a:lnTo>
                  <a:lnTo>
                    <a:pt x="2208" y="2770"/>
                  </a:lnTo>
                  <a:lnTo>
                    <a:pt x="2213" y="2759"/>
                  </a:lnTo>
                  <a:lnTo>
                    <a:pt x="2221" y="2743"/>
                  </a:lnTo>
                  <a:lnTo>
                    <a:pt x="2226" y="2732"/>
                  </a:lnTo>
                  <a:lnTo>
                    <a:pt x="2230" y="2731"/>
                  </a:lnTo>
                  <a:lnTo>
                    <a:pt x="2236" y="2733"/>
                  </a:lnTo>
                  <a:lnTo>
                    <a:pt x="2240" y="2734"/>
                  </a:lnTo>
                  <a:lnTo>
                    <a:pt x="2247" y="2728"/>
                  </a:lnTo>
                  <a:lnTo>
                    <a:pt x="2248" y="2721"/>
                  </a:lnTo>
                  <a:lnTo>
                    <a:pt x="2254" y="2703"/>
                  </a:lnTo>
                  <a:lnTo>
                    <a:pt x="2258" y="2693"/>
                  </a:lnTo>
                  <a:lnTo>
                    <a:pt x="2261" y="2676"/>
                  </a:lnTo>
                  <a:lnTo>
                    <a:pt x="2263" y="2672"/>
                  </a:lnTo>
                  <a:lnTo>
                    <a:pt x="2266" y="2666"/>
                  </a:lnTo>
                  <a:lnTo>
                    <a:pt x="2268" y="2660"/>
                  </a:lnTo>
                  <a:lnTo>
                    <a:pt x="2278" y="2655"/>
                  </a:lnTo>
                  <a:lnTo>
                    <a:pt x="2288" y="2635"/>
                  </a:lnTo>
                  <a:lnTo>
                    <a:pt x="2298" y="2623"/>
                  </a:lnTo>
                  <a:lnTo>
                    <a:pt x="2298" y="2621"/>
                  </a:lnTo>
                  <a:lnTo>
                    <a:pt x="2303" y="2605"/>
                  </a:lnTo>
                  <a:lnTo>
                    <a:pt x="2302" y="2606"/>
                  </a:lnTo>
                  <a:lnTo>
                    <a:pt x="2303" y="2602"/>
                  </a:lnTo>
                  <a:lnTo>
                    <a:pt x="2300" y="2598"/>
                  </a:lnTo>
                  <a:lnTo>
                    <a:pt x="2297" y="2601"/>
                  </a:lnTo>
                  <a:lnTo>
                    <a:pt x="2293" y="2604"/>
                  </a:lnTo>
                  <a:lnTo>
                    <a:pt x="2290" y="2600"/>
                  </a:lnTo>
                  <a:lnTo>
                    <a:pt x="2290" y="2600"/>
                  </a:lnTo>
                  <a:lnTo>
                    <a:pt x="2294" y="2598"/>
                  </a:lnTo>
                  <a:lnTo>
                    <a:pt x="2294" y="2597"/>
                  </a:lnTo>
                  <a:lnTo>
                    <a:pt x="2297" y="2584"/>
                  </a:lnTo>
                  <a:lnTo>
                    <a:pt x="2297" y="2582"/>
                  </a:lnTo>
                  <a:lnTo>
                    <a:pt x="2298" y="2580"/>
                  </a:lnTo>
                  <a:lnTo>
                    <a:pt x="2298" y="2577"/>
                  </a:lnTo>
                  <a:lnTo>
                    <a:pt x="2299" y="2572"/>
                  </a:lnTo>
                  <a:lnTo>
                    <a:pt x="2302" y="2567"/>
                  </a:lnTo>
                  <a:lnTo>
                    <a:pt x="2303" y="2566"/>
                  </a:lnTo>
                  <a:lnTo>
                    <a:pt x="2304" y="2562"/>
                  </a:lnTo>
                  <a:lnTo>
                    <a:pt x="2301" y="2559"/>
                  </a:lnTo>
                  <a:lnTo>
                    <a:pt x="2297" y="2559"/>
                  </a:lnTo>
                  <a:lnTo>
                    <a:pt x="2295" y="2555"/>
                  </a:lnTo>
                  <a:lnTo>
                    <a:pt x="2293" y="2551"/>
                  </a:lnTo>
                  <a:lnTo>
                    <a:pt x="2292" y="2548"/>
                  </a:lnTo>
                  <a:lnTo>
                    <a:pt x="2293" y="2546"/>
                  </a:lnTo>
                  <a:lnTo>
                    <a:pt x="2297" y="2543"/>
                  </a:lnTo>
                  <a:lnTo>
                    <a:pt x="2297" y="2542"/>
                  </a:lnTo>
                  <a:lnTo>
                    <a:pt x="2296" y="2535"/>
                  </a:lnTo>
                  <a:lnTo>
                    <a:pt x="2298" y="2524"/>
                  </a:lnTo>
                  <a:lnTo>
                    <a:pt x="2289" y="2522"/>
                  </a:lnTo>
                  <a:lnTo>
                    <a:pt x="2287" y="2514"/>
                  </a:lnTo>
                  <a:lnTo>
                    <a:pt x="2289" y="2503"/>
                  </a:lnTo>
                  <a:lnTo>
                    <a:pt x="2289" y="2503"/>
                  </a:lnTo>
                  <a:lnTo>
                    <a:pt x="2299" y="2496"/>
                  </a:lnTo>
                  <a:lnTo>
                    <a:pt x="2301" y="2487"/>
                  </a:lnTo>
                  <a:lnTo>
                    <a:pt x="2302" y="2486"/>
                  </a:lnTo>
                  <a:lnTo>
                    <a:pt x="2304" y="2481"/>
                  </a:lnTo>
                  <a:lnTo>
                    <a:pt x="2308" y="2481"/>
                  </a:lnTo>
                  <a:lnTo>
                    <a:pt x="2311" y="2475"/>
                  </a:lnTo>
                  <a:lnTo>
                    <a:pt x="2312" y="2467"/>
                  </a:lnTo>
                  <a:lnTo>
                    <a:pt x="2312" y="2464"/>
                  </a:lnTo>
                  <a:lnTo>
                    <a:pt x="2312" y="2458"/>
                  </a:lnTo>
                  <a:lnTo>
                    <a:pt x="2314" y="2453"/>
                  </a:lnTo>
                  <a:lnTo>
                    <a:pt x="2315" y="2440"/>
                  </a:lnTo>
                  <a:lnTo>
                    <a:pt x="2315" y="2432"/>
                  </a:lnTo>
                  <a:lnTo>
                    <a:pt x="2314" y="2425"/>
                  </a:lnTo>
                  <a:lnTo>
                    <a:pt x="2312" y="2417"/>
                  </a:lnTo>
                  <a:lnTo>
                    <a:pt x="2309" y="2421"/>
                  </a:lnTo>
                  <a:lnTo>
                    <a:pt x="2307" y="2425"/>
                  </a:lnTo>
                  <a:lnTo>
                    <a:pt x="2306" y="2421"/>
                  </a:lnTo>
                  <a:lnTo>
                    <a:pt x="2308" y="2417"/>
                  </a:lnTo>
                  <a:lnTo>
                    <a:pt x="2310" y="2413"/>
                  </a:lnTo>
                  <a:lnTo>
                    <a:pt x="2313" y="2409"/>
                  </a:lnTo>
                  <a:lnTo>
                    <a:pt x="2316" y="2403"/>
                  </a:lnTo>
                  <a:lnTo>
                    <a:pt x="2318" y="2397"/>
                  </a:lnTo>
                  <a:lnTo>
                    <a:pt x="2319" y="2390"/>
                  </a:lnTo>
                  <a:lnTo>
                    <a:pt x="2318" y="2384"/>
                  </a:lnTo>
                  <a:lnTo>
                    <a:pt x="2318" y="2383"/>
                  </a:lnTo>
                  <a:lnTo>
                    <a:pt x="2319" y="2379"/>
                  </a:lnTo>
                  <a:lnTo>
                    <a:pt x="2319" y="2376"/>
                  </a:lnTo>
                  <a:lnTo>
                    <a:pt x="2319" y="2367"/>
                  </a:lnTo>
                  <a:lnTo>
                    <a:pt x="2321" y="2364"/>
                  </a:lnTo>
                  <a:lnTo>
                    <a:pt x="2327" y="2355"/>
                  </a:lnTo>
                  <a:lnTo>
                    <a:pt x="2338" y="2341"/>
                  </a:lnTo>
                  <a:lnTo>
                    <a:pt x="2338" y="2333"/>
                  </a:lnTo>
                  <a:lnTo>
                    <a:pt x="2338" y="2327"/>
                  </a:lnTo>
                  <a:lnTo>
                    <a:pt x="2339" y="2319"/>
                  </a:lnTo>
                  <a:lnTo>
                    <a:pt x="2338" y="2314"/>
                  </a:lnTo>
                  <a:lnTo>
                    <a:pt x="2339" y="2307"/>
                  </a:lnTo>
                  <a:lnTo>
                    <a:pt x="2338" y="2297"/>
                  </a:lnTo>
                  <a:lnTo>
                    <a:pt x="2338" y="2295"/>
                  </a:lnTo>
                  <a:lnTo>
                    <a:pt x="2338" y="2294"/>
                  </a:lnTo>
                  <a:lnTo>
                    <a:pt x="2348" y="2284"/>
                  </a:lnTo>
                  <a:lnTo>
                    <a:pt x="2348" y="2283"/>
                  </a:lnTo>
                  <a:lnTo>
                    <a:pt x="2355" y="2270"/>
                  </a:lnTo>
                  <a:lnTo>
                    <a:pt x="2359" y="2261"/>
                  </a:lnTo>
                  <a:lnTo>
                    <a:pt x="2360" y="2260"/>
                  </a:lnTo>
                  <a:lnTo>
                    <a:pt x="2365" y="2255"/>
                  </a:lnTo>
                  <a:lnTo>
                    <a:pt x="2368" y="2254"/>
                  </a:lnTo>
                  <a:lnTo>
                    <a:pt x="2370" y="2252"/>
                  </a:lnTo>
                  <a:lnTo>
                    <a:pt x="2375" y="2248"/>
                  </a:lnTo>
                  <a:lnTo>
                    <a:pt x="2377" y="2245"/>
                  </a:lnTo>
                  <a:lnTo>
                    <a:pt x="2378" y="2241"/>
                  </a:lnTo>
                  <a:lnTo>
                    <a:pt x="2379" y="2240"/>
                  </a:lnTo>
                  <a:lnTo>
                    <a:pt x="2380" y="2240"/>
                  </a:lnTo>
                  <a:lnTo>
                    <a:pt x="2388" y="2239"/>
                  </a:lnTo>
                  <a:lnTo>
                    <a:pt x="2398" y="2235"/>
                  </a:lnTo>
                  <a:lnTo>
                    <a:pt x="2405" y="2233"/>
                  </a:lnTo>
                  <a:lnTo>
                    <a:pt x="2410" y="2230"/>
                  </a:lnTo>
                  <a:lnTo>
                    <a:pt x="2413" y="2229"/>
                  </a:lnTo>
                  <a:lnTo>
                    <a:pt x="2413" y="2229"/>
                  </a:lnTo>
                  <a:lnTo>
                    <a:pt x="2418" y="2228"/>
                  </a:lnTo>
                  <a:lnTo>
                    <a:pt x="2424" y="2224"/>
                  </a:lnTo>
                  <a:lnTo>
                    <a:pt x="2433" y="2219"/>
                  </a:lnTo>
                  <a:lnTo>
                    <a:pt x="2439" y="2213"/>
                  </a:lnTo>
                  <a:lnTo>
                    <a:pt x="2449" y="2206"/>
                  </a:lnTo>
                  <a:lnTo>
                    <a:pt x="2458" y="2203"/>
                  </a:lnTo>
                  <a:lnTo>
                    <a:pt x="2459" y="2203"/>
                  </a:lnTo>
                  <a:lnTo>
                    <a:pt x="2459" y="2203"/>
                  </a:lnTo>
                  <a:lnTo>
                    <a:pt x="2461" y="2199"/>
                  </a:lnTo>
                  <a:lnTo>
                    <a:pt x="2461" y="2193"/>
                  </a:lnTo>
                  <a:lnTo>
                    <a:pt x="2462" y="2185"/>
                  </a:lnTo>
                  <a:lnTo>
                    <a:pt x="2465" y="2183"/>
                  </a:lnTo>
                  <a:lnTo>
                    <a:pt x="2467" y="2181"/>
                  </a:lnTo>
                  <a:lnTo>
                    <a:pt x="2469" y="2172"/>
                  </a:lnTo>
                  <a:lnTo>
                    <a:pt x="2469" y="2165"/>
                  </a:lnTo>
                  <a:lnTo>
                    <a:pt x="2469" y="2163"/>
                  </a:lnTo>
                  <a:lnTo>
                    <a:pt x="2470" y="2152"/>
                  </a:lnTo>
                  <a:lnTo>
                    <a:pt x="2468" y="2144"/>
                  </a:lnTo>
                  <a:lnTo>
                    <a:pt x="2469" y="2143"/>
                  </a:lnTo>
                  <a:lnTo>
                    <a:pt x="2472" y="2140"/>
                  </a:lnTo>
                  <a:lnTo>
                    <a:pt x="2479" y="2135"/>
                  </a:lnTo>
                  <a:lnTo>
                    <a:pt x="2482" y="2129"/>
                  </a:lnTo>
                  <a:lnTo>
                    <a:pt x="2484" y="2121"/>
                  </a:lnTo>
                  <a:lnTo>
                    <a:pt x="2481" y="2110"/>
                  </a:lnTo>
                  <a:lnTo>
                    <a:pt x="2470" y="2104"/>
                  </a:lnTo>
                  <a:lnTo>
                    <a:pt x="2456" y="2099"/>
                  </a:lnTo>
                  <a:lnTo>
                    <a:pt x="2430" y="2083"/>
                  </a:lnTo>
                  <a:lnTo>
                    <a:pt x="2427" y="2082"/>
                  </a:lnTo>
                  <a:lnTo>
                    <a:pt x="2417" y="2075"/>
                  </a:lnTo>
                  <a:lnTo>
                    <a:pt x="2401" y="2065"/>
                  </a:lnTo>
                  <a:lnTo>
                    <a:pt x="2378" y="2056"/>
                  </a:lnTo>
                  <a:lnTo>
                    <a:pt x="2370" y="2049"/>
                  </a:lnTo>
                  <a:lnTo>
                    <a:pt x="2370" y="2040"/>
                  </a:lnTo>
                  <a:lnTo>
                    <a:pt x="2370" y="2037"/>
                  </a:lnTo>
                  <a:lnTo>
                    <a:pt x="2370" y="2034"/>
                  </a:lnTo>
                  <a:lnTo>
                    <a:pt x="2370" y="2021"/>
                  </a:lnTo>
                  <a:lnTo>
                    <a:pt x="2364" y="2012"/>
                  </a:lnTo>
                  <a:lnTo>
                    <a:pt x="2347" y="2012"/>
                  </a:lnTo>
                  <a:lnTo>
                    <a:pt x="2338" y="2018"/>
                  </a:lnTo>
                  <a:lnTo>
                    <a:pt x="2329" y="2018"/>
                  </a:lnTo>
                  <a:lnTo>
                    <a:pt x="2314" y="1972"/>
                  </a:lnTo>
                  <a:lnTo>
                    <a:pt x="2319" y="1910"/>
                  </a:lnTo>
                  <a:lnTo>
                    <a:pt x="2279" y="1858"/>
                  </a:lnTo>
                  <a:lnTo>
                    <a:pt x="2238" y="1812"/>
                  </a:lnTo>
                  <a:lnTo>
                    <a:pt x="2226" y="1763"/>
                  </a:lnTo>
                  <a:lnTo>
                    <a:pt x="2223" y="1749"/>
                  </a:lnTo>
                  <a:lnTo>
                    <a:pt x="2219" y="1728"/>
                  </a:lnTo>
                  <a:lnTo>
                    <a:pt x="2211" y="1719"/>
                  </a:lnTo>
                  <a:lnTo>
                    <a:pt x="2207" y="1692"/>
                  </a:lnTo>
                  <a:lnTo>
                    <a:pt x="2190" y="1669"/>
                  </a:lnTo>
                  <a:lnTo>
                    <a:pt x="2185" y="1660"/>
                  </a:lnTo>
                  <a:lnTo>
                    <a:pt x="2181" y="1649"/>
                  </a:lnTo>
                  <a:lnTo>
                    <a:pt x="2175" y="1632"/>
                  </a:lnTo>
                  <a:lnTo>
                    <a:pt x="2171" y="1622"/>
                  </a:lnTo>
                  <a:lnTo>
                    <a:pt x="2170" y="1622"/>
                  </a:lnTo>
                  <a:lnTo>
                    <a:pt x="2125" y="1597"/>
                  </a:lnTo>
                  <a:lnTo>
                    <a:pt x="2108" y="1583"/>
                  </a:lnTo>
                  <a:lnTo>
                    <a:pt x="2091" y="1570"/>
                  </a:lnTo>
                  <a:lnTo>
                    <a:pt x="2066" y="1536"/>
                  </a:lnTo>
                  <a:lnTo>
                    <a:pt x="2064" y="1535"/>
                  </a:lnTo>
                  <a:lnTo>
                    <a:pt x="2034" y="1519"/>
                  </a:lnTo>
                  <a:lnTo>
                    <a:pt x="2005" y="1516"/>
                  </a:lnTo>
                  <a:lnTo>
                    <a:pt x="1955" y="1516"/>
                  </a:lnTo>
                  <a:lnTo>
                    <a:pt x="1944" y="1496"/>
                  </a:lnTo>
                  <a:lnTo>
                    <a:pt x="1944" y="1495"/>
                  </a:lnTo>
                  <a:lnTo>
                    <a:pt x="1939" y="1489"/>
                  </a:lnTo>
                  <a:lnTo>
                    <a:pt x="1939" y="1475"/>
                  </a:lnTo>
                  <a:lnTo>
                    <a:pt x="1939" y="1465"/>
                  </a:lnTo>
                  <a:lnTo>
                    <a:pt x="1940" y="1451"/>
                  </a:lnTo>
                  <a:lnTo>
                    <a:pt x="1941" y="1446"/>
                  </a:lnTo>
                  <a:lnTo>
                    <a:pt x="1943" y="1431"/>
                  </a:lnTo>
                  <a:lnTo>
                    <a:pt x="1946" y="1414"/>
                  </a:lnTo>
                  <a:lnTo>
                    <a:pt x="1945" y="1404"/>
                  </a:lnTo>
                  <a:lnTo>
                    <a:pt x="1945" y="1402"/>
                  </a:lnTo>
                  <a:lnTo>
                    <a:pt x="1954" y="1397"/>
                  </a:lnTo>
                  <a:lnTo>
                    <a:pt x="1953" y="1382"/>
                  </a:lnTo>
                  <a:lnTo>
                    <a:pt x="1952" y="1356"/>
                  </a:lnTo>
                  <a:lnTo>
                    <a:pt x="1950" y="1339"/>
                  </a:lnTo>
                  <a:lnTo>
                    <a:pt x="1943" y="1330"/>
                  </a:lnTo>
                  <a:lnTo>
                    <a:pt x="1946" y="1312"/>
                  </a:lnTo>
                  <a:lnTo>
                    <a:pt x="1951" y="1301"/>
                  </a:lnTo>
                  <a:lnTo>
                    <a:pt x="1937" y="1299"/>
                  </a:lnTo>
                  <a:lnTo>
                    <a:pt x="1913" y="1294"/>
                  </a:lnTo>
                  <a:lnTo>
                    <a:pt x="1878" y="1271"/>
                  </a:lnTo>
                  <a:lnTo>
                    <a:pt x="1877" y="1261"/>
                  </a:lnTo>
                  <a:lnTo>
                    <a:pt x="1876" y="1261"/>
                  </a:lnTo>
                  <a:lnTo>
                    <a:pt x="1867" y="1250"/>
                  </a:lnTo>
                  <a:lnTo>
                    <a:pt x="1895" y="1212"/>
                  </a:lnTo>
                  <a:lnTo>
                    <a:pt x="1916" y="1148"/>
                  </a:lnTo>
                  <a:lnTo>
                    <a:pt x="1913" y="1060"/>
                  </a:lnTo>
                  <a:lnTo>
                    <a:pt x="1921" y="984"/>
                  </a:lnTo>
                  <a:lnTo>
                    <a:pt x="1921" y="933"/>
                  </a:lnTo>
                  <a:lnTo>
                    <a:pt x="1913" y="869"/>
                  </a:lnTo>
                  <a:lnTo>
                    <a:pt x="1921" y="799"/>
                  </a:lnTo>
                  <a:lnTo>
                    <a:pt x="1930" y="704"/>
                  </a:lnTo>
                  <a:lnTo>
                    <a:pt x="1918" y="488"/>
                  </a:lnTo>
                  <a:lnTo>
                    <a:pt x="1919" y="367"/>
                  </a:lnTo>
                  <a:lnTo>
                    <a:pt x="1919" y="259"/>
                  </a:lnTo>
                  <a:lnTo>
                    <a:pt x="1919" y="214"/>
                  </a:lnTo>
                  <a:lnTo>
                    <a:pt x="1923" y="165"/>
                  </a:lnTo>
                  <a:lnTo>
                    <a:pt x="1881" y="165"/>
                  </a:lnTo>
                  <a:lnTo>
                    <a:pt x="1864" y="165"/>
                  </a:lnTo>
                  <a:lnTo>
                    <a:pt x="1858" y="164"/>
                  </a:lnTo>
                  <a:lnTo>
                    <a:pt x="1855" y="164"/>
                  </a:lnTo>
                  <a:lnTo>
                    <a:pt x="1848" y="154"/>
                  </a:lnTo>
                  <a:lnTo>
                    <a:pt x="1835" y="141"/>
                  </a:lnTo>
                  <a:lnTo>
                    <a:pt x="1795" y="101"/>
                  </a:lnTo>
                  <a:lnTo>
                    <a:pt x="1789" y="94"/>
                  </a:lnTo>
                  <a:lnTo>
                    <a:pt x="1783" y="91"/>
                  </a:lnTo>
                  <a:lnTo>
                    <a:pt x="1781" y="88"/>
                  </a:lnTo>
                  <a:lnTo>
                    <a:pt x="1779" y="83"/>
                  </a:lnTo>
                  <a:lnTo>
                    <a:pt x="1778" y="81"/>
                  </a:lnTo>
                  <a:lnTo>
                    <a:pt x="1784" y="63"/>
                  </a:lnTo>
                  <a:lnTo>
                    <a:pt x="1780" y="55"/>
                  </a:lnTo>
                  <a:lnTo>
                    <a:pt x="1772" y="51"/>
                  </a:lnTo>
                  <a:lnTo>
                    <a:pt x="1775" y="9"/>
                  </a:lnTo>
                  <a:lnTo>
                    <a:pt x="1775" y="3"/>
                  </a:lnTo>
                  <a:lnTo>
                    <a:pt x="1774" y="0"/>
                  </a:lnTo>
                  <a:lnTo>
                    <a:pt x="1721" y="0"/>
                  </a:lnTo>
                  <a:lnTo>
                    <a:pt x="1694" y="2"/>
                  </a:lnTo>
                  <a:lnTo>
                    <a:pt x="1677" y="2"/>
                  </a:lnTo>
                  <a:lnTo>
                    <a:pt x="1579" y="2"/>
                  </a:lnTo>
                  <a:lnTo>
                    <a:pt x="1571" y="2"/>
                  </a:lnTo>
                  <a:lnTo>
                    <a:pt x="1563" y="2"/>
                  </a:lnTo>
                  <a:lnTo>
                    <a:pt x="1560" y="2"/>
                  </a:lnTo>
                  <a:lnTo>
                    <a:pt x="1552" y="4"/>
                  </a:lnTo>
                  <a:lnTo>
                    <a:pt x="1546" y="4"/>
                  </a:lnTo>
                  <a:lnTo>
                    <a:pt x="1543" y="3"/>
                  </a:lnTo>
                  <a:lnTo>
                    <a:pt x="1539" y="3"/>
                  </a:lnTo>
                  <a:lnTo>
                    <a:pt x="1448" y="3"/>
                  </a:lnTo>
                  <a:lnTo>
                    <a:pt x="1397" y="4"/>
                  </a:lnTo>
                  <a:lnTo>
                    <a:pt x="1386" y="6"/>
                  </a:lnTo>
                  <a:lnTo>
                    <a:pt x="1372" y="4"/>
                  </a:lnTo>
                  <a:lnTo>
                    <a:pt x="1334" y="5"/>
                  </a:lnTo>
                  <a:lnTo>
                    <a:pt x="1314" y="6"/>
                  </a:lnTo>
                  <a:lnTo>
                    <a:pt x="1310" y="10"/>
                  </a:lnTo>
                  <a:lnTo>
                    <a:pt x="1300" y="8"/>
                  </a:lnTo>
                  <a:lnTo>
                    <a:pt x="1291" y="8"/>
                  </a:lnTo>
                  <a:lnTo>
                    <a:pt x="1279" y="10"/>
                  </a:lnTo>
                  <a:lnTo>
                    <a:pt x="1269" y="9"/>
                  </a:lnTo>
                  <a:lnTo>
                    <a:pt x="1221" y="10"/>
                  </a:lnTo>
                  <a:lnTo>
                    <a:pt x="1153" y="10"/>
                  </a:lnTo>
                  <a:lnTo>
                    <a:pt x="1106" y="11"/>
                  </a:lnTo>
                  <a:lnTo>
                    <a:pt x="992" y="13"/>
                  </a:lnTo>
                  <a:lnTo>
                    <a:pt x="913" y="13"/>
                  </a:lnTo>
                  <a:lnTo>
                    <a:pt x="913" y="13"/>
                  </a:lnTo>
                  <a:lnTo>
                    <a:pt x="893" y="13"/>
                  </a:lnTo>
                  <a:lnTo>
                    <a:pt x="883" y="14"/>
                  </a:lnTo>
                  <a:lnTo>
                    <a:pt x="878" y="16"/>
                  </a:lnTo>
                  <a:lnTo>
                    <a:pt x="877" y="16"/>
                  </a:lnTo>
                  <a:lnTo>
                    <a:pt x="854" y="14"/>
                  </a:lnTo>
                  <a:lnTo>
                    <a:pt x="764" y="14"/>
                  </a:lnTo>
                  <a:lnTo>
                    <a:pt x="717" y="14"/>
                  </a:lnTo>
                  <a:lnTo>
                    <a:pt x="649" y="15"/>
                  </a:lnTo>
                  <a:lnTo>
                    <a:pt x="534" y="16"/>
                  </a:lnTo>
                  <a:lnTo>
                    <a:pt x="523" y="16"/>
                  </a:lnTo>
                  <a:lnTo>
                    <a:pt x="514" y="18"/>
                  </a:lnTo>
                  <a:lnTo>
                    <a:pt x="502" y="16"/>
                  </a:lnTo>
                  <a:lnTo>
                    <a:pt x="421" y="17"/>
                  </a:lnTo>
                  <a:lnTo>
                    <a:pt x="349" y="18"/>
                  </a:lnTo>
                  <a:lnTo>
                    <a:pt x="320" y="50"/>
                  </a:lnTo>
                  <a:lnTo>
                    <a:pt x="304" y="67"/>
                  </a:lnTo>
                  <a:lnTo>
                    <a:pt x="283" y="87"/>
                  </a:lnTo>
                  <a:lnTo>
                    <a:pt x="249" y="125"/>
                  </a:lnTo>
                  <a:lnTo>
                    <a:pt x="246" y="130"/>
                  </a:lnTo>
                  <a:lnTo>
                    <a:pt x="242" y="135"/>
                  </a:lnTo>
                  <a:lnTo>
                    <a:pt x="166" y="213"/>
                  </a:lnTo>
                  <a:lnTo>
                    <a:pt x="162" y="217"/>
                  </a:lnTo>
                  <a:lnTo>
                    <a:pt x="82" y="300"/>
                  </a:lnTo>
                  <a:lnTo>
                    <a:pt x="43" y="340"/>
                  </a:lnTo>
                  <a:lnTo>
                    <a:pt x="7" y="374"/>
                  </a:lnTo>
                  <a:lnTo>
                    <a:pt x="0" y="380"/>
                  </a:lnTo>
                  <a:lnTo>
                    <a:pt x="24" y="398"/>
                  </a:lnTo>
                  <a:lnTo>
                    <a:pt x="42" y="408"/>
                  </a:lnTo>
                  <a:lnTo>
                    <a:pt x="45" y="412"/>
                  </a:lnTo>
                  <a:lnTo>
                    <a:pt x="61" y="438"/>
                  </a:lnTo>
                  <a:lnTo>
                    <a:pt x="61" y="443"/>
                  </a:lnTo>
                  <a:lnTo>
                    <a:pt x="53" y="465"/>
                  </a:lnTo>
                  <a:lnTo>
                    <a:pt x="52" y="466"/>
                  </a:lnTo>
                  <a:lnTo>
                    <a:pt x="51" y="475"/>
                  </a:lnTo>
                  <a:lnTo>
                    <a:pt x="53" y="480"/>
                  </a:lnTo>
                  <a:lnTo>
                    <a:pt x="67" y="490"/>
                  </a:lnTo>
                  <a:lnTo>
                    <a:pt x="70" y="494"/>
                  </a:lnTo>
                  <a:lnTo>
                    <a:pt x="76" y="505"/>
                  </a:lnTo>
                  <a:lnTo>
                    <a:pt x="83" y="515"/>
                  </a:lnTo>
                  <a:lnTo>
                    <a:pt x="86" y="524"/>
                  </a:lnTo>
                  <a:lnTo>
                    <a:pt x="87" y="530"/>
                  </a:lnTo>
                  <a:lnTo>
                    <a:pt x="85" y="534"/>
                  </a:lnTo>
                  <a:lnTo>
                    <a:pt x="82" y="540"/>
                  </a:lnTo>
                  <a:lnTo>
                    <a:pt x="60" y="549"/>
                  </a:lnTo>
                  <a:lnTo>
                    <a:pt x="59" y="550"/>
                  </a:lnTo>
                  <a:lnTo>
                    <a:pt x="55" y="556"/>
                  </a:lnTo>
                  <a:lnTo>
                    <a:pt x="57" y="566"/>
                  </a:lnTo>
                  <a:lnTo>
                    <a:pt x="75" y="577"/>
                  </a:lnTo>
                  <a:lnTo>
                    <a:pt x="90" y="595"/>
                  </a:lnTo>
                  <a:lnTo>
                    <a:pt x="121" y="616"/>
                  </a:lnTo>
                  <a:lnTo>
                    <a:pt x="121" y="626"/>
                  </a:lnTo>
                  <a:lnTo>
                    <a:pt x="120" y="632"/>
                  </a:lnTo>
                  <a:lnTo>
                    <a:pt x="115" y="656"/>
                  </a:lnTo>
                  <a:lnTo>
                    <a:pt x="112" y="666"/>
                  </a:lnTo>
                  <a:lnTo>
                    <a:pt x="105" y="669"/>
                  </a:lnTo>
                  <a:lnTo>
                    <a:pt x="88" y="677"/>
                  </a:lnTo>
                  <a:lnTo>
                    <a:pt x="85" y="681"/>
                  </a:lnTo>
                  <a:lnTo>
                    <a:pt x="86" y="689"/>
                  </a:lnTo>
                  <a:lnTo>
                    <a:pt x="116" y="688"/>
                  </a:lnTo>
                  <a:lnTo>
                    <a:pt x="127" y="690"/>
                  </a:lnTo>
                  <a:lnTo>
                    <a:pt x="147" y="693"/>
                  </a:lnTo>
                  <a:lnTo>
                    <a:pt x="152" y="691"/>
                  </a:lnTo>
                  <a:lnTo>
                    <a:pt x="166" y="683"/>
                  </a:lnTo>
                  <a:lnTo>
                    <a:pt x="173" y="681"/>
                  </a:lnTo>
                  <a:lnTo>
                    <a:pt x="186" y="681"/>
                  </a:lnTo>
                  <a:lnTo>
                    <a:pt x="195" y="683"/>
                  </a:lnTo>
                  <a:lnTo>
                    <a:pt x="199" y="686"/>
                  </a:lnTo>
                  <a:lnTo>
                    <a:pt x="203" y="694"/>
                  </a:lnTo>
                  <a:lnTo>
                    <a:pt x="206" y="708"/>
                  </a:lnTo>
                  <a:lnTo>
                    <a:pt x="206" y="718"/>
                  </a:lnTo>
                  <a:lnTo>
                    <a:pt x="203" y="723"/>
                  </a:lnTo>
                  <a:lnTo>
                    <a:pt x="203" y="725"/>
                  </a:lnTo>
                  <a:lnTo>
                    <a:pt x="193" y="729"/>
                  </a:lnTo>
                  <a:lnTo>
                    <a:pt x="166" y="730"/>
                  </a:lnTo>
                  <a:lnTo>
                    <a:pt x="160" y="733"/>
                  </a:lnTo>
                  <a:lnTo>
                    <a:pt x="153" y="738"/>
                  </a:lnTo>
                  <a:lnTo>
                    <a:pt x="144" y="750"/>
                  </a:lnTo>
                  <a:lnTo>
                    <a:pt x="144" y="753"/>
                  </a:lnTo>
                  <a:lnTo>
                    <a:pt x="148" y="756"/>
                  </a:lnTo>
                  <a:lnTo>
                    <a:pt x="172" y="757"/>
                  </a:lnTo>
                  <a:lnTo>
                    <a:pt x="174" y="760"/>
                  </a:lnTo>
                  <a:lnTo>
                    <a:pt x="175" y="765"/>
                  </a:lnTo>
                  <a:lnTo>
                    <a:pt x="173" y="769"/>
                  </a:lnTo>
                  <a:lnTo>
                    <a:pt x="172" y="770"/>
                  </a:lnTo>
                  <a:lnTo>
                    <a:pt x="158" y="778"/>
                  </a:lnTo>
                  <a:lnTo>
                    <a:pt x="158" y="782"/>
                  </a:lnTo>
                  <a:lnTo>
                    <a:pt x="161" y="786"/>
                  </a:lnTo>
                  <a:lnTo>
                    <a:pt x="163" y="788"/>
                  </a:lnTo>
                  <a:lnTo>
                    <a:pt x="175" y="783"/>
                  </a:lnTo>
                  <a:lnTo>
                    <a:pt x="183" y="781"/>
                  </a:lnTo>
                  <a:lnTo>
                    <a:pt x="203" y="774"/>
                  </a:lnTo>
                  <a:lnTo>
                    <a:pt x="206" y="774"/>
                  </a:lnTo>
                  <a:lnTo>
                    <a:pt x="210" y="778"/>
                  </a:lnTo>
                  <a:lnTo>
                    <a:pt x="213" y="778"/>
                  </a:lnTo>
                  <a:lnTo>
                    <a:pt x="227" y="772"/>
                  </a:lnTo>
                  <a:lnTo>
                    <a:pt x="234" y="773"/>
                  </a:lnTo>
                  <a:lnTo>
                    <a:pt x="238" y="783"/>
                  </a:lnTo>
                  <a:lnTo>
                    <a:pt x="240" y="787"/>
                  </a:lnTo>
                  <a:lnTo>
                    <a:pt x="248" y="804"/>
                  </a:lnTo>
                  <a:lnTo>
                    <a:pt x="278" y="832"/>
                  </a:lnTo>
                  <a:lnTo>
                    <a:pt x="282" y="856"/>
                  </a:lnTo>
                  <a:lnTo>
                    <a:pt x="285" y="854"/>
                  </a:lnTo>
                  <a:lnTo>
                    <a:pt x="293" y="832"/>
                  </a:lnTo>
                  <a:lnTo>
                    <a:pt x="293" y="829"/>
                  </a:lnTo>
                  <a:lnTo>
                    <a:pt x="298" y="823"/>
                  </a:lnTo>
                  <a:lnTo>
                    <a:pt x="303" y="819"/>
                  </a:lnTo>
                  <a:lnTo>
                    <a:pt x="308" y="816"/>
                  </a:lnTo>
                  <a:lnTo>
                    <a:pt x="315" y="816"/>
                  </a:lnTo>
                  <a:lnTo>
                    <a:pt x="325" y="814"/>
                  </a:lnTo>
                  <a:lnTo>
                    <a:pt x="346" y="818"/>
                  </a:lnTo>
                  <a:lnTo>
                    <a:pt x="353" y="823"/>
                  </a:lnTo>
                  <a:lnTo>
                    <a:pt x="357" y="828"/>
                  </a:lnTo>
                  <a:lnTo>
                    <a:pt x="367" y="848"/>
                  </a:lnTo>
                  <a:lnTo>
                    <a:pt x="373" y="854"/>
                  </a:lnTo>
                  <a:lnTo>
                    <a:pt x="376" y="857"/>
                  </a:lnTo>
                  <a:lnTo>
                    <a:pt x="378" y="857"/>
                  </a:lnTo>
                  <a:lnTo>
                    <a:pt x="382" y="857"/>
                  </a:lnTo>
                  <a:lnTo>
                    <a:pt x="412" y="867"/>
                  </a:lnTo>
                  <a:lnTo>
                    <a:pt x="421" y="871"/>
                  </a:lnTo>
                  <a:lnTo>
                    <a:pt x="424" y="877"/>
                  </a:lnTo>
                  <a:lnTo>
                    <a:pt x="424" y="893"/>
                  </a:lnTo>
                  <a:lnTo>
                    <a:pt x="420" y="932"/>
                  </a:lnTo>
                  <a:lnTo>
                    <a:pt x="420" y="939"/>
                  </a:lnTo>
                  <a:lnTo>
                    <a:pt x="418" y="987"/>
                  </a:lnTo>
                  <a:lnTo>
                    <a:pt x="414" y="1013"/>
                  </a:lnTo>
                  <a:lnTo>
                    <a:pt x="407" y="1019"/>
                  </a:lnTo>
                  <a:lnTo>
                    <a:pt x="404" y="1024"/>
                  </a:lnTo>
                  <a:lnTo>
                    <a:pt x="394" y="1033"/>
                  </a:lnTo>
                  <a:lnTo>
                    <a:pt x="382" y="1039"/>
                  </a:lnTo>
                  <a:lnTo>
                    <a:pt x="373" y="1039"/>
                  </a:lnTo>
                  <a:lnTo>
                    <a:pt x="363" y="1043"/>
                  </a:lnTo>
                  <a:lnTo>
                    <a:pt x="363" y="1045"/>
                  </a:lnTo>
                  <a:lnTo>
                    <a:pt x="380" y="1076"/>
                  </a:lnTo>
                  <a:lnTo>
                    <a:pt x="382" y="1084"/>
                  </a:lnTo>
                  <a:lnTo>
                    <a:pt x="382" y="1089"/>
                  </a:lnTo>
                  <a:lnTo>
                    <a:pt x="369" y="1110"/>
                  </a:lnTo>
                  <a:lnTo>
                    <a:pt x="367" y="1117"/>
                  </a:lnTo>
                  <a:lnTo>
                    <a:pt x="368" y="1130"/>
                  </a:lnTo>
                  <a:lnTo>
                    <a:pt x="368" y="1136"/>
                  </a:lnTo>
                  <a:lnTo>
                    <a:pt x="379" y="1160"/>
                  </a:lnTo>
                  <a:lnTo>
                    <a:pt x="392" y="1182"/>
                  </a:lnTo>
                  <a:lnTo>
                    <a:pt x="404" y="1217"/>
                  </a:lnTo>
                  <a:lnTo>
                    <a:pt x="408" y="1237"/>
                  </a:lnTo>
                  <a:lnTo>
                    <a:pt x="414" y="1261"/>
                  </a:lnTo>
                  <a:lnTo>
                    <a:pt x="415" y="1308"/>
                  </a:lnTo>
                  <a:lnTo>
                    <a:pt x="424" y="1328"/>
                  </a:lnTo>
                  <a:lnTo>
                    <a:pt x="428" y="1332"/>
                  </a:lnTo>
                  <a:lnTo>
                    <a:pt x="442" y="1340"/>
                  </a:lnTo>
                  <a:lnTo>
                    <a:pt x="444" y="1341"/>
                  </a:lnTo>
                  <a:lnTo>
                    <a:pt x="448" y="1345"/>
                  </a:lnTo>
                  <a:lnTo>
                    <a:pt x="452" y="1353"/>
                  </a:lnTo>
                  <a:lnTo>
                    <a:pt x="455" y="1352"/>
                  </a:lnTo>
                  <a:lnTo>
                    <a:pt x="459" y="1349"/>
                  </a:lnTo>
                  <a:lnTo>
                    <a:pt x="469" y="1349"/>
                  </a:lnTo>
                  <a:lnTo>
                    <a:pt x="500" y="1360"/>
                  </a:lnTo>
                  <a:lnTo>
                    <a:pt x="504" y="1363"/>
                  </a:lnTo>
                  <a:lnTo>
                    <a:pt x="508" y="1386"/>
                  </a:lnTo>
                  <a:lnTo>
                    <a:pt x="509" y="1388"/>
                  </a:lnTo>
                  <a:lnTo>
                    <a:pt x="510" y="1389"/>
                  </a:lnTo>
                  <a:lnTo>
                    <a:pt x="512" y="1388"/>
                  </a:lnTo>
                  <a:lnTo>
                    <a:pt x="514" y="1392"/>
                  </a:lnTo>
                  <a:lnTo>
                    <a:pt x="518" y="1401"/>
                  </a:lnTo>
                  <a:lnTo>
                    <a:pt x="519" y="1402"/>
                  </a:lnTo>
                  <a:lnTo>
                    <a:pt x="524" y="1428"/>
                  </a:lnTo>
                  <a:lnTo>
                    <a:pt x="525" y="1444"/>
                  </a:lnTo>
                  <a:lnTo>
                    <a:pt x="527" y="1458"/>
                  </a:lnTo>
                  <a:lnTo>
                    <a:pt x="535" y="1499"/>
                  </a:lnTo>
                  <a:lnTo>
                    <a:pt x="535" y="1499"/>
                  </a:lnTo>
                  <a:lnTo>
                    <a:pt x="540" y="1514"/>
                  </a:lnTo>
                  <a:lnTo>
                    <a:pt x="540" y="1515"/>
                  </a:lnTo>
                  <a:lnTo>
                    <a:pt x="547" y="1558"/>
                  </a:lnTo>
                  <a:lnTo>
                    <a:pt x="555" y="1562"/>
                  </a:lnTo>
                  <a:lnTo>
                    <a:pt x="574" y="1569"/>
                  </a:lnTo>
                  <a:lnTo>
                    <a:pt x="581" y="1574"/>
                  </a:lnTo>
                  <a:lnTo>
                    <a:pt x="584" y="1577"/>
                  </a:lnTo>
                  <a:lnTo>
                    <a:pt x="588" y="1592"/>
                  </a:lnTo>
                  <a:lnTo>
                    <a:pt x="594" y="1601"/>
                  </a:lnTo>
                  <a:lnTo>
                    <a:pt x="595" y="1602"/>
                  </a:lnTo>
                  <a:lnTo>
                    <a:pt x="602" y="1607"/>
                  </a:lnTo>
                  <a:lnTo>
                    <a:pt x="624" y="1607"/>
                  </a:lnTo>
                  <a:lnTo>
                    <a:pt x="639" y="1598"/>
                  </a:lnTo>
                  <a:lnTo>
                    <a:pt x="643" y="1598"/>
                  </a:lnTo>
                  <a:lnTo>
                    <a:pt x="646" y="1598"/>
                  </a:lnTo>
                  <a:lnTo>
                    <a:pt x="657" y="1614"/>
                  </a:lnTo>
                  <a:lnTo>
                    <a:pt x="673" y="1619"/>
                  </a:lnTo>
                  <a:lnTo>
                    <a:pt x="679" y="1624"/>
                  </a:lnTo>
                  <a:lnTo>
                    <a:pt x="683" y="1629"/>
                  </a:lnTo>
                  <a:lnTo>
                    <a:pt x="686" y="1638"/>
                  </a:lnTo>
                  <a:lnTo>
                    <a:pt x="688" y="1643"/>
                  </a:lnTo>
                  <a:lnTo>
                    <a:pt x="706" y="1654"/>
                  </a:lnTo>
                  <a:lnTo>
                    <a:pt x="711" y="1687"/>
                  </a:lnTo>
                  <a:lnTo>
                    <a:pt x="712" y="1742"/>
                  </a:lnTo>
                  <a:lnTo>
                    <a:pt x="712" y="1763"/>
                  </a:lnTo>
                  <a:lnTo>
                    <a:pt x="727" y="1787"/>
                  </a:lnTo>
                  <a:lnTo>
                    <a:pt x="764" y="1841"/>
                  </a:lnTo>
                  <a:lnTo>
                    <a:pt x="772" y="1854"/>
                  </a:lnTo>
                  <a:lnTo>
                    <a:pt x="786" y="1873"/>
                  </a:lnTo>
                  <a:lnTo>
                    <a:pt x="789" y="1875"/>
                  </a:lnTo>
                  <a:lnTo>
                    <a:pt x="799" y="1875"/>
                  </a:lnTo>
                  <a:lnTo>
                    <a:pt x="803" y="1869"/>
                  </a:lnTo>
                  <a:lnTo>
                    <a:pt x="803" y="1863"/>
                  </a:lnTo>
                  <a:lnTo>
                    <a:pt x="804" y="1858"/>
                  </a:lnTo>
                  <a:lnTo>
                    <a:pt x="810" y="1857"/>
                  </a:lnTo>
                  <a:lnTo>
                    <a:pt x="813" y="1858"/>
                  </a:lnTo>
                  <a:lnTo>
                    <a:pt x="815" y="1861"/>
                  </a:lnTo>
                  <a:lnTo>
                    <a:pt x="818" y="1892"/>
                  </a:lnTo>
                  <a:lnTo>
                    <a:pt x="819" y="1903"/>
                  </a:lnTo>
                  <a:lnTo>
                    <a:pt x="822" y="1911"/>
                  </a:lnTo>
                  <a:lnTo>
                    <a:pt x="824" y="1915"/>
                  </a:lnTo>
                  <a:lnTo>
                    <a:pt x="831" y="1919"/>
                  </a:lnTo>
                  <a:lnTo>
                    <a:pt x="847" y="1921"/>
                  </a:lnTo>
                  <a:lnTo>
                    <a:pt x="851" y="1949"/>
                  </a:lnTo>
                  <a:lnTo>
                    <a:pt x="853" y="1952"/>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613" name="Google Shape;1613;p59" descr="{&quot;Key&quot;:&quot;uasin gishu&quot;,&quot;Name&quot;:&quot;Uasin Gishu&quot;,&quot;Value&quot;:45.0,&quot;Formula&quot;:&quot;45&quot;,&quot;Text&quot;:&quot;45&quot;,&quot;OfficeApplication&quot;:1,&quot;HasValue&quot;:true}"/>
            <p:cNvSpPr/>
            <p:nvPr/>
          </p:nvSpPr>
          <p:spPr>
            <a:xfrm>
              <a:off x="1534616" y="3059283"/>
              <a:ext cx="410932" cy="514951"/>
            </a:xfrm>
            <a:custGeom>
              <a:avLst/>
              <a:gdLst/>
              <a:ahLst/>
              <a:cxnLst/>
              <a:rect l="l" t="t" r="r" b="b"/>
              <a:pathLst>
                <a:path w="688" h="857" extrusionOk="0">
                  <a:moveTo>
                    <a:pt x="236" y="55"/>
                  </a:moveTo>
                  <a:lnTo>
                    <a:pt x="236" y="55"/>
                  </a:lnTo>
                  <a:lnTo>
                    <a:pt x="239" y="81"/>
                  </a:lnTo>
                  <a:lnTo>
                    <a:pt x="241" y="88"/>
                  </a:lnTo>
                  <a:lnTo>
                    <a:pt x="243" y="95"/>
                  </a:lnTo>
                  <a:lnTo>
                    <a:pt x="244" y="100"/>
                  </a:lnTo>
                  <a:lnTo>
                    <a:pt x="246" y="104"/>
                  </a:lnTo>
                  <a:lnTo>
                    <a:pt x="246" y="108"/>
                  </a:lnTo>
                  <a:lnTo>
                    <a:pt x="251" y="104"/>
                  </a:lnTo>
                  <a:lnTo>
                    <a:pt x="257" y="103"/>
                  </a:lnTo>
                  <a:lnTo>
                    <a:pt x="265" y="107"/>
                  </a:lnTo>
                  <a:lnTo>
                    <a:pt x="265" y="110"/>
                  </a:lnTo>
                  <a:lnTo>
                    <a:pt x="268" y="111"/>
                  </a:lnTo>
                  <a:lnTo>
                    <a:pt x="267" y="161"/>
                  </a:lnTo>
                  <a:lnTo>
                    <a:pt x="267" y="181"/>
                  </a:lnTo>
                  <a:lnTo>
                    <a:pt x="267" y="182"/>
                  </a:lnTo>
                  <a:lnTo>
                    <a:pt x="267" y="185"/>
                  </a:lnTo>
                  <a:lnTo>
                    <a:pt x="268" y="190"/>
                  </a:lnTo>
                  <a:lnTo>
                    <a:pt x="268" y="191"/>
                  </a:lnTo>
                  <a:lnTo>
                    <a:pt x="271" y="191"/>
                  </a:lnTo>
                  <a:lnTo>
                    <a:pt x="271" y="191"/>
                  </a:lnTo>
                  <a:lnTo>
                    <a:pt x="275" y="190"/>
                  </a:lnTo>
                  <a:lnTo>
                    <a:pt x="275" y="192"/>
                  </a:lnTo>
                  <a:lnTo>
                    <a:pt x="276" y="193"/>
                  </a:lnTo>
                  <a:lnTo>
                    <a:pt x="276" y="195"/>
                  </a:lnTo>
                  <a:lnTo>
                    <a:pt x="276" y="201"/>
                  </a:lnTo>
                  <a:lnTo>
                    <a:pt x="276" y="204"/>
                  </a:lnTo>
                  <a:lnTo>
                    <a:pt x="276" y="216"/>
                  </a:lnTo>
                  <a:lnTo>
                    <a:pt x="276" y="225"/>
                  </a:lnTo>
                  <a:lnTo>
                    <a:pt x="276" y="226"/>
                  </a:lnTo>
                  <a:lnTo>
                    <a:pt x="276" y="236"/>
                  </a:lnTo>
                  <a:lnTo>
                    <a:pt x="276" y="241"/>
                  </a:lnTo>
                  <a:lnTo>
                    <a:pt x="276" y="249"/>
                  </a:lnTo>
                  <a:lnTo>
                    <a:pt x="276" y="249"/>
                  </a:lnTo>
                  <a:lnTo>
                    <a:pt x="276" y="250"/>
                  </a:lnTo>
                  <a:lnTo>
                    <a:pt x="275" y="255"/>
                  </a:lnTo>
                  <a:lnTo>
                    <a:pt x="275" y="255"/>
                  </a:lnTo>
                  <a:lnTo>
                    <a:pt x="275" y="256"/>
                  </a:lnTo>
                  <a:lnTo>
                    <a:pt x="275" y="256"/>
                  </a:lnTo>
                  <a:lnTo>
                    <a:pt x="276" y="258"/>
                  </a:lnTo>
                  <a:lnTo>
                    <a:pt x="276" y="262"/>
                  </a:lnTo>
                  <a:lnTo>
                    <a:pt x="276" y="263"/>
                  </a:lnTo>
                  <a:lnTo>
                    <a:pt x="274" y="263"/>
                  </a:lnTo>
                  <a:lnTo>
                    <a:pt x="271" y="263"/>
                  </a:lnTo>
                  <a:lnTo>
                    <a:pt x="267" y="263"/>
                  </a:lnTo>
                  <a:lnTo>
                    <a:pt x="265" y="264"/>
                  </a:lnTo>
                  <a:lnTo>
                    <a:pt x="262" y="265"/>
                  </a:lnTo>
                  <a:lnTo>
                    <a:pt x="259" y="268"/>
                  </a:lnTo>
                  <a:lnTo>
                    <a:pt x="257" y="268"/>
                  </a:lnTo>
                  <a:lnTo>
                    <a:pt x="255" y="268"/>
                  </a:lnTo>
                  <a:lnTo>
                    <a:pt x="251" y="268"/>
                  </a:lnTo>
                  <a:lnTo>
                    <a:pt x="248" y="269"/>
                  </a:lnTo>
                  <a:lnTo>
                    <a:pt x="247" y="271"/>
                  </a:lnTo>
                  <a:lnTo>
                    <a:pt x="245" y="273"/>
                  </a:lnTo>
                  <a:lnTo>
                    <a:pt x="243" y="275"/>
                  </a:lnTo>
                  <a:lnTo>
                    <a:pt x="242" y="279"/>
                  </a:lnTo>
                  <a:lnTo>
                    <a:pt x="240" y="282"/>
                  </a:lnTo>
                  <a:lnTo>
                    <a:pt x="237" y="281"/>
                  </a:lnTo>
                  <a:lnTo>
                    <a:pt x="235" y="279"/>
                  </a:lnTo>
                  <a:lnTo>
                    <a:pt x="232" y="277"/>
                  </a:lnTo>
                  <a:lnTo>
                    <a:pt x="229" y="278"/>
                  </a:lnTo>
                  <a:lnTo>
                    <a:pt x="227" y="282"/>
                  </a:lnTo>
                  <a:lnTo>
                    <a:pt x="226" y="283"/>
                  </a:lnTo>
                  <a:lnTo>
                    <a:pt x="224" y="286"/>
                  </a:lnTo>
                  <a:lnTo>
                    <a:pt x="221" y="287"/>
                  </a:lnTo>
                  <a:lnTo>
                    <a:pt x="218" y="288"/>
                  </a:lnTo>
                  <a:lnTo>
                    <a:pt x="216" y="290"/>
                  </a:lnTo>
                  <a:lnTo>
                    <a:pt x="214" y="291"/>
                  </a:lnTo>
                  <a:lnTo>
                    <a:pt x="210" y="291"/>
                  </a:lnTo>
                  <a:lnTo>
                    <a:pt x="206" y="292"/>
                  </a:lnTo>
                  <a:lnTo>
                    <a:pt x="201" y="292"/>
                  </a:lnTo>
                  <a:lnTo>
                    <a:pt x="199" y="291"/>
                  </a:lnTo>
                  <a:lnTo>
                    <a:pt x="197" y="289"/>
                  </a:lnTo>
                  <a:lnTo>
                    <a:pt x="192" y="290"/>
                  </a:lnTo>
                  <a:lnTo>
                    <a:pt x="186" y="289"/>
                  </a:lnTo>
                  <a:lnTo>
                    <a:pt x="185" y="287"/>
                  </a:lnTo>
                  <a:lnTo>
                    <a:pt x="185" y="285"/>
                  </a:lnTo>
                  <a:lnTo>
                    <a:pt x="184" y="285"/>
                  </a:lnTo>
                  <a:lnTo>
                    <a:pt x="179" y="285"/>
                  </a:lnTo>
                  <a:lnTo>
                    <a:pt x="177" y="285"/>
                  </a:lnTo>
                  <a:lnTo>
                    <a:pt x="171" y="283"/>
                  </a:lnTo>
                  <a:lnTo>
                    <a:pt x="171" y="283"/>
                  </a:lnTo>
                  <a:lnTo>
                    <a:pt x="171" y="282"/>
                  </a:lnTo>
                  <a:lnTo>
                    <a:pt x="170" y="283"/>
                  </a:lnTo>
                  <a:lnTo>
                    <a:pt x="170" y="288"/>
                  </a:lnTo>
                  <a:lnTo>
                    <a:pt x="166" y="293"/>
                  </a:lnTo>
                  <a:lnTo>
                    <a:pt x="163" y="300"/>
                  </a:lnTo>
                  <a:lnTo>
                    <a:pt x="160" y="303"/>
                  </a:lnTo>
                  <a:lnTo>
                    <a:pt x="159" y="303"/>
                  </a:lnTo>
                  <a:lnTo>
                    <a:pt x="157" y="302"/>
                  </a:lnTo>
                  <a:lnTo>
                    <a:pt x="153" y="299"/>
                  </a:lnTo>
                  <a:lnTo>
                    <a:pt x="143" y="288"/>
                  </a:lnTo>
                  <a:lnTo>
                    <a:pt x="137" y="284"/>
                  </a:lnTo>
                  <a:lnTo>
                    <a:pt x="135" y="287"/>
                  </a:lnTo>
                  <a:lnTo>
                    <a:pt x="131" y="290"/>
                  </a:lnTo>
                  <a:lnTo>
                    <a:pt x="125" y="290"/>
                  </a:lnTo>
                  <a:lnTo>
                    <a:pt x="121" y="293"/>
                  </a:lnTo>
                  <a:lnTo>
                    <a:pt x="115" y="298"/>
                  </a:lnTo>
                  <a:lnTo>
                    <a:pt x="114" y="302"/>
                  </a:lnTo>
                  <a:lnTo>
                    <a:pt x="110" y="306"/>
                  </a:lnTo>
                  <a:lnTo>
                    <a:pt x="105" y="308"/>
                  </a:lnTo>
                  <a:lnTo>
                    <a:pt x="103" y="308"/>
                  </a:lnTo>
                  <a:lnTo>
                    <a:pt x="99" y="308"/>
                  </a:lnTo>
                  <a:lnTo>
                    <a:pt x="96" y="311"/>
                  </a:lnTo>
                  <a:lnTo>
                    <a:pt x="89" y="313"/>
                  </a:lnTo>
                  <a:lnTo>
                    <a:pt x="80" y="316"/>
                  </a:lnTo>
                  <a:lnTo>
                    <a:pt x="74" y="322"/>
                  </a:lnTo>
                  <a:lnTo>
                    <a:pt x="66" y="326"/>
                  </a:lnTo>
                  <a:lnTo>
                    <a:pt x="61" y="324"/>
                  </a:lnTo>
                  <a:lnTo>
                    <a:pt x="54" y="323"/>
                  </a:lnTo>
                  <a:lnTo>
                    <a:pt x="49" y="318"/>
                  </a:lnTo>
                  <a:lnTo>
                    <a:pt x="48" y="317"/>
                  </a:lnTo>
                  <a:lnTo>
                    <a:pt x="44" y="314"/>
                  </a:lnTo>
                  <a:lnTo>
                    <a:pt x="42" y="313"/>
                  </a:lnTo>
                  <a:lnTo>
                    <a:pt x="38" y="311"/>
                  </a:lnTo>
                  <a:lnTo>
                    <a:pt x="39" y="313"/>
                  </a:lnTo>
                  <a:lnTo>
                    <a:pt x="41" y="315"/>
                  </a:lnTo>
                  <a:lnTo>
                    <a:pt x="0" y="363"/>
                  </a:lnTo>
                  <a:lnTo>
                    <a:pt x="3" y="365"/>
                  </a:lnTo>
                  <a:lnTo>
                    <a:pt x="8" y="364"/>
                  </a:lnTo>
                  <a:lnTo>
                    <a:pt x="18" y="363"/>
                  </a:lnTo>
                  <a:lnTo>
                    <a:pt x="26" y="363"/>
                  </a:lnTo>
                  <a:lnTo>
                    <a:pt x="41" y="362"/>
                  </a:lnTo>
                  <a:lnTo>
                    <a:pt x="54" y="360"/>
                  </a:lnTo>
                  <a:lnTo>
                    <a:pt x="68" y="360"/>
                  </a:lnTo>
                  <a:lnTo>
                    <a:pt x="98" y="358"/>
                  </a:lnTo>
                  <a:lnTo>
                    <a:pt x="100" y="360"/>
                  </a:lnTo>
                  <a:lnTo>
                    <a:pt x="113" y="359"/>
                  </a:lnTo>
                  <a:lnTo>
                    <a:pt x="119" y="358"/>
                  </a:lnTo>
                  <a:lnTo>
                    <a:pt x="154" y="355"/>
                  </a:lnTo>
                  <a:lnTo>
                    <a:pt x="155" y="353"/>
                  </a:lnTo>
                  <a:lnTo>
                    <a:pt x="156" y="353"/>
                  </a:lnTo>
                  <a:lnTo>
                    <a:pt x="156" y="355"/>
                  </a:lnTo>
                  <a:lnTo>
                    <a:pt x="179" y="353"/>
                  </a:lnTo>
                  <a:lnTo>
                    <a:pt x="184" y="355"/>
                  </a:lnTo>
                  <a:lnTo>
                    <a:pt x="187" y="357"/>
                  </a:lnTo>
                  <a:lnTo>
                    <a:pt x="195" y="361"/>
                  </a:lnTo>
                  <a:lnTo>
                    <a:pt x="201" y="363"/>
                  </a:lnTo>
                  <a:lnTo>
                    <a:pt x="215" y="370"/>
                  </a:lnTo>
                  <a:lnTo>
                    <a:pt x="220" y="372"/>
                  </a:lnTo>
                  <a:lnTo>
                    <a:pt x="225" y="374"/>
                  </a:lnTo>
                  <a:lnTo>
                    <a:pt x="225" y="372"/>
                  </a:lnTo>
                  <a:lnTo>
                    <a:pt x="228" y="374"/>
                  </a:lnTo>
                  <a:lnTo>
                    <a:pt x="231" y="364"/>
                  </a:lnTo>
                  <a:lnTo>
                    <a:pt x="232" y="362"/>
                  </a:lnTo>
                  <a:lnTo>
                    <a:pt x="235" y="364"/>
                  </a:lnTo>
                  <a:lnTo>
                    <a:pt x="240" y="367"/>
                  </a:lnTo>
                  <a:lnTo>
                    <a:pt x="245" y="368"/>
                  </a:lnTo>
                  <a:lnTo>
                    <a:pt x="247" y="368"/>
                  </a:lnTo>
                  <a:lnTo>
                    <a:pt x="250" y="369"/>
                  </a:lnTo>
                  <a:lnTo>
                    <a:pt x="255" y="370"/>
                  </a:lnTo>
                  <a:lnTo>
                    <a:pt x="260" y="373"/>
                  </a:lnTo>
                  <a:lnTo>
                    <a:pt x="263" y="374"/>
                  </a:lnTo>
                  <a:lnTo>
                    <a:pt x="265" y="375"/>
                  </a:lnTo>
                  <a:lnTo>
                    <a:pt x="269" y="375"/>
                  </a:lnTo>
                  <a:lnTo>
                    <a:pt x="275" y="374"/>
                  </a:lnTo>
                  <a:lnTo>
                    <a:pt x="280" y="373"/>
                  </a:lnTo>
                  <a:lnTo>
                    <a:pt x="285" y="371"/>
                  </a:lnTo>
                  <a:lnTo>
                    <a:pt x="285" y="372"/>
                  </a:lnTo>
                  <a:lnTo>
                    <a:pt x="284" y="379"/>
                  </a:lnTo>
                  <a:lnTo>
                    <a:pt x="281" y="388"/>
                  </a:lnTo>
                  <a:lnTo>
                    <a:pt x="281" y="397"/>
                  </a:lnTo>
                  <a:lnTo>
                    <a:pt x="281" y="405"/>
                  </a:lnTo>
                  <a:lnTo>
                    <a:pt x="280" y="405"/>
                  </a:lnTo>
                  <a:lnTo>
                    <a:pt x="275" y="416"/>
                  </a:lnTo>
                  <a:lnTo>
                    <a:pt x="268" y="427"/>
                  </a:lnTo>
                  <a:lnTo>
                    <a:pt x="262" y="434"/>
                  </a:lnTo>
                  <a:lnTo>
                    <a:pt x="275" y="457"/>
                  </a:lnTo>
                  <a:lnTo>
                    <a:pt x="277" y="459"/>
                  </a:lnTo>
                  <a:lnTo>
                    <a:pt x="287" y="476"/>
                  </a:lnTo>
                  <a:lnTo>
                    <a:pt x="294" y="482"/>
                  </a:lnTo>
                  <a:lnTo>
                    <a:pt x="299" y="491"/>
                  </a:lnTo>
                  <a:lnTo>
                    <a:pt x="301" y="500"/>
                  </a:lnTo>
                  <a:lnTo>
                    <a:pt x="305" y="509"/>
                  </a:lnTo>
                  <a:lnTo>
                    <a:pt x="309" y="509"/>
                  </a:lnTo>
                  <a:lnTo>
                    <a:pt x="311" y="518"/>
                  </a:lnTo>
                  <a:lnTo>
                    <a:pt x="315" y="525"/>
                  </a:lnTo>
                  <a:lnTo>
                    <a:pt x="321" y="538"/>
                  </a:lnTo>
                  <a:lnTo>
                    <a:pt x="332" y="554"/>
                  </a:lnTo>
                  <a:lnTo>
                    <a:pt x="340" y="568"/>
                  </a:lnTo>
                  <a:lnTo>
                    <a:pt x="348" y="581"/>
                  </a:lnTo>
                  <a:lnTo>
                    <a:pt x="356" y="590"/>
                  </a:lnTo>
                  <a:lnTo>
                    <a:pt x="361" y="596"/>
                  </a:lnTo>
                  <a:lnTo>
                    <a:pt x="365" y="602"/>
                  </a:lnTo>
                  <a:lnTo>
                    <a:pt x="369" y="608"/>
                  </a:lnTo>
                  <a:lnTo>
                    <a:pt x="372" y="612"/>
                  </a:lnTo>
                  <a:lnTo>
                    <a:pt x="374" y="615"/>
                  </a:lnTo>
                  <a:lnTo>
                    <a:pt x="378" y="622"/>
                  </a:lnTo>
                  <a:lnTo>
                    <a:pt x="383" y="628"/>
                  </a:lnTo>
                  <a:lnTo>
                    <a:pt x="384" y="630"/>
                  </a:lnTo>
                  <a:lnTo>
                    <a:pt x="387" y="636"/>
                  </a:lnTo>
                  <a:lnTo>
                    <a:pt x="396" y="649"/>
                  </a:lnTo>
                  <a:lnTo>
                    <a:pt x="398" y="652"/>
                  </a:lnTo>
                  <a:lnTo>
                    <a:pt x="401" y="653"/>
                  </a:lnTo>
                  <a:lnTo>
                    <a:pt x="404" y="655"/>
                  </a:lnTo>
                  <a:lnTo>
                    <a:pt x="406" y="656"/>
                  </a:lnTo>
                  <a:lnTo>
                    <a:pt x="406" y="656"/>
                  </a:lnTo>
                  <a:lnTo>
                    <a:pt x="413" y="658"/>
                  </a:lnTo>
                  <a:lnTo>
                    <a:pt x="417" y="660"/>
                  </a:lnTo>
                  <a:lnTo>
                    <a:pt x="420" y="663"/>
                  </a:lnTo>
                  <a:lnTo>
                    <a:pt x="423" y="661"/>
                  </a:lnTo>
                  <a:lnTo>
                    <a:pt x="427" y="655"/>
                  </a:lnTo>
                  <a:lnTo>
                    <a:pt x="430" y="655"/>
                  </a:lnTo>
                  <a:lnTo>
                    <a:pt x="433" y="658"/>
                  </a:lnTo>
                  <a:lnTo>
                    <a:pt x="435" y="660"/>
                  </a:lnTo>
                  <a:lnTo>
                    <a:pt x="436" y="663"/>
                  </a:lnTo>
                  <a:lnTo>
                    <a:pt x="440" y="668"/>
                  </a:lnTo>
                  <a:lnTo>
                    <a:pt x="445" y="674"/>
                  </a:lnTo>
                  <a:lnTo>
                    <a:pt x="451" y="672"/>
                  </a:lnTo>
                  <a:lnTo>
                    <a:pt x="452" y="671"/>
                  </a:lnTo>
                  <a:lnTo>
                    <a:pt x="456" y="669"/>
                  </a:lnTo>
                  <a:lnTo>
                    <a:pt x="460" y="668"/>
                  </a:lnTo>
                  <a:lnTo>
                    <a:pt x="461" y="670"/>
                  </a:lnTo>
                  <a:lnTo>
                    <a:pt x="464" y="676"/>
                  </a:lnTo>
                  <a:lnTo>
                    <a:pt x="466" y="678"/>
                  </a:lnTo>
                  <a:lnTo>
                    <a:pt x="468" y="682"/>
                  </a:lnTo>
                  <a:lnTo>
                    <a:pt x="468" y="684"/>
                  </a:lnTo>
                  <a:lnTo>
                    <a:pt x="468" y="690"/>
                  </a:lnTo>
                  <a:lnTo>
                    <a:pt x="464" y="690"/>
                  </a:lnTo>
                  <a:lnTo>
                    <a:pt x="461" y="690"/>
                  </a:lnTo>
                  <a:lnTo>
                    <a:pt x="457" y="690"/>
                  </a:lnTo>
                  <a:lnTo>
                    <a:pt x="456" y="689"/>
                  </a:lnTo>
                  <a:lnTo>
                    <a:pt x="453" y="687"/>
                  </a:lnTo>
                  <a:lnTo>
                    <a:pt x="448" y="686"/>
                  </a:lnTo>
                  <a:lnTo>
                    <a:pt x="444" y="689"/>
                  </a:lnTo>
                  <a:lnTo>
                    <a:pt x="444" y="696"/>
                  </a:lnTo>
                  <a:lnTo>
                    <a:pt x="444" y="711"/>
                  </a:lnTo>
                  <a:lnTo>
                    <a:pt x="443" y="715"/>
                  </a:lnTo>
                  <a:lnTo>
                    <a:pt x="439" y="719"/>
                  </a:lnTo>
                  <a:lnTo>
                    <a:pt x="440" y="734"/>
                  </a:lnTo>
                  <a:lnTo>
                    <a:pt x="444" y="737"/>
                  </a:lnTo>
                  <a:lnTo>
                    <a:pt x="447" y="739"/>
                  </a:lnTo>
                  <a:lnTo>
                    <a:pt x="456" y="743"/>
                  </a:lnTo>
                  <a:lnTo>
                    <a:pt x="460" y="745"/>
                  </a:lnTo>
                  <a:lnTo>
                    <a:pt x="463" y="745"/>
                  </a:lnTo>
                  <a:lnTo>
                    <a:pt x="468" y="747"/>
                  </a:lnTo>
                  <a:lnTo>
                    <a:pt x="472" y="747"/>
                  </a:lnTo>
                  <a:lnTo>
                    <a:pt x="474" y="750"/>
                  </a:lnTo>
                  <a:lnTo>
                    <a:pt x="474" y="750"/>
                  </a:lnTo>
                  <a:lnTo>
                    <a:pt x="475" y="754"/>
                  </a:lnTo>
                  <a:lnTo>
                    <a:pt x="477" y="757"/>
                  </a:lnTo>
                  <a:lnTo>
                    <a:pt x="481" y="757"/>
                  </a:lnTo>
                  <a:lnTo>
                    <a:pt x="485" y="758"/>
                  </a:lnTo>
                  <a:lnTo>
                    <a:pt x="486" y="761"/>
                  </a:lnTo>
                  <a:lnTo>
                    <a:pt x="492" y="771"/>
                  </a:lnTo>
                  <a:lnTo>
                    <a:pt x="502" y="789"/>
                  </a:lnTo>
                  <a:lnTo>
                    <a:pt x="513" y="809"/>
                  </a:lnTo>
                  <a:lnTo>
                    <a:pt x="526" y="833"/>
                  </a:lnTo>
                  <a:lnTo>
                    <a:pt x="532" y="846"/>
                  </a:lnTo>
                  <a:lnTo>
                    <a:pt x="532" y="847"/>
                  </a:lnTo>
                  <a:lnTo>
                    <a:pt x="533" y="847"/>
                  </a:lnTo>
                  <a:lnTo>
                    <a:pt x="530" y="840"/>
                  </a:lnTo>
                  <a:lnTo>
                    <a:pt x="535" y="840"/>
                  </a:lnTo>
                  <a:lnTo>
                    <a:pt x="541" y="840"/>
                  </a:lnTo>
                  <a:lnTo>
                    <a:pt x="556" y="840"/>
                  </a:lnTo>
                  <a:lnTo>
                    <a:pt x="556" y="840"/>
                  </a:lnTo>
                  <a:lnTo>
                    <a:pt x="557" y="840"/>
                  </a:lnTo>
                  <a:lnTo>
                    <a:pt x="557" y="840"/>
                  </a:lnTo>
                  <a:lnTo>
                    <a:pt x="562" y="844"/>
                  </a:lnTo>
                  <a:lnTo>
                    <a:pt x="561" y="849"/>
                  </a:lnTo>
                  <a:lnTo>
                    <a:pt x="552" y="853"/>
                  </a:lnTo>
                  <a:lnTo>
                    <a:pt x="551" y="855"/>
                  </a:lnTo>
                  <a:lnTo>
                    <a:pt x="552" y="856"/>
                  </a:lnTo>
                  <a:lnTo>
                    <a:pt x="573" y="851"/>
                  </a:lnTo>
                  <a:lnTo>
                    <a:pt x="575" y="851"/>
                  </a:lnTo>
                  <a:lnTo>
                    <a:pt x="583" y="851"/>
                  </a:lnTo>
                  <a:lnTo>
                    <a:pt x="586" y="852"/>
                  </a:lnTo>
                  <a:lnTo>
                    <a:pt x="586" y="853"/>
                  </a:lnTo>
                  <a:lnTo>
                    <a:pt x="587" y="854"/>
                  </a:lnTo>
                  <a:lnTo>
                    <a:pt x="589" y="855"/>
                  </a:lnTo>
                  <a:lnTo>
                    <a:pt x="593" y="857"/>
                  </a:lnTo>
                  <a:lnTo>
                    <a:pt x="597" y="857"/>
                  </a:lnTo>
                  <a:lnTo>
                    <a:pt x="601" y="857"/>
                  </a:lnTo>
                  <a:lnTo>
                    <a:pt x="604" y="855"/>
                  </a:lnTo>
                  <a:lnTo>
                    <a:pt x="604" y="855"/>
                  </a:lnTo>
                  <a:lnTo>
                    <a:pt x="606" y="852"/>
                  </a:lnTo>
                  <a:lnTo>
                    <a:pt x="606" y="850"/>
                  </a:lnTo>
                  <a:lnTo>
                    <a:pt x="609" y="850"/>
                  </a:lnTo>
                  <a:lnTo>
                    <a:pt x="610" y="850"/>
                  </a:lnTo>
                  <a:lnTo>
                    <a:pt x="612" y="850"/>
                  </a:lnTo>
                  <a:lnTo>
                    <a:pt x="613" y="850"/>
                  </a:lnTo>
                  <a:lnTo>
                    <a:pt x="615" y="831"/>
                  </a:lnTo>
                  <a:lnTo>
                    <a:pt x="617" y="824"/>
                  </a:lnTo>
                  <a:lnTo>
                    <a:pt x="622" y="824"/>
                  </a:lnTo>
                  <a:lnTo>
                    <a:pt x="627" y="823"/>
                  </a:lnTo>
                  <a:lnTo>
                    <a:pt x="624" y="826"/>
                  </a:lnTo>
                  <a:lnTo>
                    <a:pt x="623" y="827"/>
                  </a:lnTo>
                  <a:lnTo>
                    <a:pt x="624" y="827"/>
                  </a:lnTo>
                  <a:lnTo>
                    <a:pt x="628" y="826"/>
                  </a:lnTo>
                  <a:lnTo>
                    <a:pt x="630" y="824"/>
                  </a:lnTo>
                  <a:lnTo>
                    <a:pt x="631" y="823"/>
                  </a:lnTo>
                  <a:lnTo>
                    <a:pt x="630" y="817"/>
                  </a:lnTo>
                  <a:lnTo>
                    <a:pt x="629" y="813"/>
                  </a:lnTo>
                  <a:lnTo>
                    <a:pt x="632" y="808"/>
                  </a:lnTo>
                  <a:lnTo>
                    <a:pt x="634" y="803"/>
                  </a:lnTo>
                  <a:lnTo>
                    <a:pt x="633" y="798"/>
                  </a:lnTo>
                  <a:lnTo>
                    <a:pt x="630" y="793"/>
                  </a:lnTo>
                  <a:lnTo>
                    <a:pt x="630" y="787"/>
                  </a:lnTo>
                  <a:lnTo>
                    <a:pt x="631" y="787"/>
                  </a:lnTo>
                  <a:lnTo>
                    <a:pt x="633" y="788"/>
                  </a:lnTo>
                  <a:lnTo>
                    <a:pt x="637" y="789"/>
                  </a:lnTo>
                  <a:lnTo>
                    <a:pt x="643" y="793"/>
                  </a:lnTo>
                  <a:lnTo>
                    <a:pt x="654" y="800"/>
                  </a:lnTo>
                  <a:lnTo>
                    <a:pt x="658" y="802"/>
                  </a:lnTo>
                  <a:lnTo>
                    <a:pt x="663" y="805"/>
                  </a:lnTo>
                  <a:lnTo>
                    <a:pt x="662" y="778"/>
                  </a:lnTo>
                  <a:lnTo>
                    <a:pt x="663" y="763"/>
                  </a:lnTo>
                  <a:lnTo>
                    <a:pt x="664" y="760"/>
                  </a:lnTo>
                  <a:lnTo>
                    <a:pt x="675" y="737"/>
                  </a:lnTo>
                  <a:lnTo>
                    <a:pt x="678" y="728"/>
                  </a:lnTo>
                  <a:lnTo>
                    <a:pt x="678" y="721"/>
                  </a:lnTo>
                  <a:lnTo>
                    <a:pt x="675" y="709"/>
                  </a:lnTo>
                  <a:lnTo>
                    <a:pt x="688" y="709"/>
                  </a:lnTo>
                  <a:lnTo>
                    <a:pt x="686" y="708"/>
                  </a:lnTo>
                  <a:lnTo>
                    <a:pt x="680" y="708"/>
                  </a:lnTo>
                  <a:lnTo>
                    <a:pt x="673" y="708"/>
                  </a:lnTo>
                  <a:lnTo>
                    <a:pt x="669" y="707"/>
                  </a:lnTo>
                  <a:lnTo>
                    <a:pt x="666" y="703"/>
                  </a:lnTo>
                  <a:lnTo>
                    <a:pt x="662" y="699"/>
                  </a:lnTo>
                  <a:lnTo>
                    <a:pt x="660" y="697"/>
                  </a:lnTo>
                  <a:lnTo>
                    <a:pt x="657" y="696"/>
                  </a:lnTo>
                  <a:lnTo>
                    <a:pt x="656" y="695"/>
                  </a:lnTo>
                  <a:lnTo>
                    <a:pt x="653" y="694"/>
                  </a:lnTo>
                  <a:lnTo>
                    <a:pt x="651" y="693"/>
                  </a:lnTo>
                  <a:lnTo>
                    <a:pt x="651" y="689"/>
                  </a:lnTo>
                  <a:lnTo>
                    <a:pt x="651" y="683"/>
                  </a:lnTo>
                  <a:lnTo>
                    <a:pt x="649" y="684"/>
                  </a:lnTo>
                  <a:lnTo>
                    <a:pt x="643" y="687"/>
                  </a:lnTo>
                  <a:lnTo>
                    <a:pt x="640" y="691"/>
                  </a:lnTo>
                  <a:lnTo>
                    <a:pt x="637" y="691"/>
                  </a:lnTo>
                  <a:lnTo>
                    <a:pt x="633" y="691"/>
                  </a:lnTo>
                  <a:lnTo>
                    <a:pt x="633" y="691"/>
                  </a:lnTo>
                  <a:lnTo>
                    <a:pt x="630" y="691"/>
                  </a:lnTo>
                  <a:lnTo>
                    <a:pt x="626" y="691"/>
                  </a:lnTo>
                  <a:lnTo>
                    <a:pt x="618" y="691"/>
                  </a:lnTo>
                  <a:lnTo>
                    <a:pt x="617" y="692"/>
                  </a:lnTo>
                  <a:lnTo>
                    <a:pt x="609" y="692"/>
                  </a:lnTo>
                  <a:lnTo>
                    <a:pt x="604" y="692"/>
                  </a:lnTo>
                  <a:lnTo>
                    <a:pt x="604" y="692"/>
                  </a:lnTo>
                  <a:lnTo>
                    <a:pt x="604" y="692"/>
                  </a:lnTo>
                  <a:lnTo>
                    <a:pt x="599" y="691"/>
                  </a:lnTo>
                  <a:lnTo>
                    <a:pt x="599" y="691"/>
                  </a:lnTo>
                  <a:lnTo>
                    <a:pt x="604" y="685"/>
                  </a:lnTo>
                  <a:lnTo>
                    <a:pt x="605" y="682"/>
                  </a:lnTo>
                  <a:lnTo>
                    <a:pt x="606" y="678"/>
                  </a:lnTo>
                  <a:lnTo>
                    <a:pt x="606" y="677"/>
                  </a:lnTo>
                  <a:lnTo>
                    <a:pt x="610" y="674"/>
                  </a:lnTo>
                  <a:lnTo>
                    <a:pt x="613" y="670"/>
                  </a:lnTo>
                  <a:lnTo>
                    <a:pt x="616" y="667"/>
                  </a:lnTo>
                  <a:lnTo>
                    <a:pt x="618" y="664"/>
                  </a:lnTo>
                  <a:lnTo>
                    <a:pt x="624" y="660"/>
                  </a:lnTo>
                  <a:lnTo>
                    <a:pt x="624" y="660"/>
                  </a:lnTo>
                  <a:lnTo>
                    <a:pt x="624" y="660"/>
                  </a:lnTo>
                  <a:lnTo>
                    <a:pt x="626" y="657"/>
                  </a:lnTo>
                  <a:lnTo>
                    <a:pt x="620" y="655"/>
                  </a:lnTo>
                  <a:lnTo>
                    <a:pt x="616" y="655"/>
                  </a:lnTo>
                  <a:lnTo>
                    <a:pt x="613" y="655"/>
                  </a:lnTo>
                  <a:lnTo>
                    <a:pt x="608" y="655"/>
                  </a:lnTo>
                  <a:lnTo>
                    <a:pt x="606" y="655"/>
                  </a:lnTo>
                  <a:lnTo>
                    <a:pt x="606" y="652"/>
                  </a:lnTo>
                  <a:lnTo>
                    <a:pt x="602" y="652"/>
                  </a:lnTo>
                  <a:lnTo>
                    <a:pt x="598" y="656"/>
                  </a:lnTo>
                  <a:lnTo>
                    <a:pt x="594" y="657"/>
                  </a:lnTo>
                  <a:lnTo>
                    <a:pt x="588" y="653"/>
                  </a:lnTo>
                  <a:lnTo>
                    <a:pt x="585" y="647"/>
                  </a:lnTo>
                  <a:lnTo>
                    <a:pt x="583" y="641"/>
                  </a:lnTo>
                  <a:lnTo>
                    <a:pt x="581" y="636"/>
                  </a:lnTo>
                  <a:lnTo>
                    <a:pt x="584" y="634"/>
                  </a:lnTo>
                  <a:lnTo>
                    <a:pt x="586" y="631"/>
                  </a:lnTo>
                  <a:lnTo>
                    <a:pt x="586" y="627"/>
                  </a:lnTo>
                  <a:lnTo>
                    <a:pt x="584" y="626"/>
                  </a:lnTo>
                  <a:lnTo>
                    <a:pt x="585" y="622"/>
                  </a:lnTo>
                  <a:lnTo>
                    <a:pt x="586" y="616"/>
                  </a:lnTo>
                  <a:lnTo>
                    <a:pt x="586" y="616"/>
                  </a:lnTo>
                  <a:lnTo>
                    <a:pt x="586" y="615"/>
                  </a:lnTo>
                  <a:lnTo>
                    <a:pt x="586" y="615"/>
                  </a:lnTo>
                  <a:lnTo>
                    <a:pt x="589" y="615"/>
                  </a:lnTo>
                  <a:lnTo>
                    <a:pt x="591" y="611"/>
                  </a:lnTo>
                  <a:lnTo>
                    <a:pt x="591" y="606"/>
                  </a:lnTo>
                  <a:lnTo>
                    <a:pt x="591" y="602"/>
                  </a:lnTo>
                  <a:lnTo>
                    <a:pt x="589" y="597"/>
                  </a:lnTo>
                  <a:lnTo>
                    <a:pt x="590" y="591"/>
                  </a:lnTo>
                  <a:lnTo>
                    <a:pt x="591" y="586"/>
                  </a:lnTo>
                  <a:lnTo>
                    <a:pt x="596" y="583"/>
                  </a:lnTo>
                  <a:lnTo>
                    <a:pt x="596" y="583"/>
                  </a:lnTo>
                  <a:lnTo>
                    <a:pt x="599" y="578"/>
                  </a:lnTo>
                  <a:lnTo>
                    <a:pt x="601" y="576"/>
                  </a:lnTo>
                  <a:lnTo>
                    <a:pt x="602" y="573"/>
                  </a:lnTo>
                  <a:lnTo>
                    <a:pt x="601" y="569"/>
                  </a:lnTo>
                  <a:lnTo>
                    <a:pt x="597" y="566"/>
                  </a:lnTo>
                  <a:lnTo>
                    <a:pt x="596" y="562"/>
                  </a:lnTo>
                  <a:lnTo>
                    <a:pt x="594" y="557"/>
                  </a:lnTo>
                  <a:lnTo>
                    <a:pt x="593" y="557"/>
                  </a:lnTo>
                  <a:lnTo>
                    <a:pt x="589" y="554"/>
                  </a:lnTo>
                  <a:lnTo>
                    <a:pt x="587" y="554"/>
                  </a:lnTo>
                  <a:lnTo>
                    <a:pt x="583" y="550"/>
                  </a:lnTo>
                  <a:lnTo>
                    <a:pt x="578" y="546"/>
                  </a:lnTo>
                  <a:lnTo>
                    <a:pt x="573" y="542"/>
                  </a:lnTo>
                  <a:lnTo>
                    <a:pt x="571" y="538"/>
                  </a:lnTo>
                  <a:lnTo>
                    <a:pt x="569" y="535"/>
                  </a:lnTo>
                  <a:lnTo>
                    <a:pt x="565" y="531"/>
                  </a:lnTo>
                  <a:lnTo>
                    <a:pt x="562" y="527"/>
                  </a:lnTo>
                  <a:lnTo>
                    <a:pt x="562" y="521"/>
                  </a:lnTo>
                  <a:lnTo>
                    <a:pt x="565" y="517"/>
                  </a:lnTo>
                  <a:lnTo>
                    <a:pt x="567" y="517"/>
                  </a:lnTo>
                  <a:lnTo>
                    <a:pt x="570" y="516"/>
                  </a:lnTo>
                  <a:lnTo>
                    <a:pt x="568" y="514"/>
                  </a:lnTo>
                  <a:lnTo>
                    <a:pt x="569" y="511"/>
                  </a:lnTo>
                  <a:lnTo>
                    <a:pt x="567" y="509"/>
                  </a:lnTo>
                  <a:lnTo>
                    <a:pt x="566" y="507"/>
                  </a:lnTo>
                  <a:lnTo>
                    <a:pt x="563" y="506"/>
                  </a:lnTo>
                  <a:lnTo>
                    <a:pt x="559" y="504"/>
                  </a:lnTo>
                  <a:lnTo>
                    <a:pt x="555" y="505"/>
                  </a:lnTo>
                  <a:lnTo>
                    <a:pt x="552" y="505"/>
                  </a:lnTo>
                  <a:lnTo>
                    <a:pt x="554" y="452"/>
                  </a:lnTo>
                  <a:lnTo>
                    <a:pt x="555" y="415"/>
                  </a:lnTo>
                  <a:lnTo>
                    <a:pt x="555" y="405"/>
                  </a:lnTo>
                  <a:lnTo>
                    <a:pt x="555" y="403"/>
                  </a:lnTo>
                  <a:lnTo>
                    <a:pt x="555" y="403"/>
                  </a:lnTo>
                  <a:lnTo>
                    <a:pt x="559" y="382"/>
                  </a:lnTo>
                  <a:lnTo>
                    <a:pt x="562" y="370"/>
                  </a:lnTo>
                  <a:lnTo>
                    <a:pt x="562" y="370"/>
                  </a:lnTo>
                  <a:lnTo>
                    <a:pt x="562" y="369"/>
                  </a:lnTo>
                  <a:lnTo>
                    <a:pt x="563" y="366"/>
                  </a:lnTo>
                  <a:lnTo>
                    <a:pt x="563" y="366"/>
                  </a:lnTo>
                  <a:lnTo>
                    <a:pt x="564" y="362"/>
                  </a:lnTo>
                  <a:lnTo>
                    <a:pt x="566" y="352"/>
                  </a:lnTo>
                  <a:lnTo>
                    <a:pt x="569" y="337"/>
                  </a:lnTo>
                  <a:lnTo>
                    <a:pt x="569" y="337"/>
                  </a:lnTo>
                  <a:lnTo>
                    <a:pt x="571" y="327"/>
                  </a:lnTo>
                  <a:lnTo>
                    <a:pt x="571" y="326"/>
                  </a:lnTo>
                  <a:lnTo>
                    <a:pt x="563" y="313"/>
                  </a:lnTo>
                  <a:lnTo>
                    <a:pt x="549" y="291"/>
                  </a:lnTo>
                  <a:lnTo>
                    <a:pt x="548" y="291"/>
                  </a:lnTo>
                  <a:lnTo>
                    <a:pt x="545" y="286"/>
                  </a:lnTo>
                  <a:lnTo>
                    <a:pt x="544" y="285"/>
                  </a:lnTo>
                  <a:lnTo>
                    <a:pt x="542" y="281"/>
                  </a:lnTo>
                  <a:lnTo>
                    <a:pt x="543" y="280"/>
                  </a:lnTo>
                  <a:lnTo>
                    <a:pt x="510" y="228"/>
                  </a:lnTo>
                  <a:lnTo>
                    <a:pt x="507" y="226"/>
                  </a:lnTo>
                  <a:lnTo>
                    <a:pt x="507" y="226"/>
                  </a:lnTo>
                  <a:lnTo>
                    <a:pt x="507" y="225"/>
                  </a:lnTo>
                  <a:lnTo>
                    <a:pt x="508" y="223"/>
                  </a:lnTo>
                  <a:lnTo>
                    <a:pt x="508" y="223"/>
                  </a:lnTo>
                  <a:lnTo>
                    <a:pt x="513" y="223"/>
                  </a:lnTo>
                  <a:lnTo>
                    <a:pt x="539" y="224"/>
                  </a:lnTo>
                  <a:lnTo>
                    <a:pt x="539" y="223"/>
                  </a:lnTo>
                  <a:lnTo>
                    <a:pt x="572" y="223"/>
                  </a:lnTo>
                  <a:lnTo>
                    <a:pt x="592" y="223"/>
                  </a:lnTo>
                  <a:lnTo>
                    <a:pt x="592" y="220"/>
                  </a:lnTo>
                  <a:lnTo>
                    <a:pt x="592" y="216"/>
                  </a:lnTo>
                  <a:lnTo>
                    <a:pt x="592" y="216"/>
                  </a:lnTo>
                  <a:lnTo>
                    <a:pt x="586" y="213"/>
                  </a:lnTo>
                  <a:lnTo>
                    <a:pt x="584" y="206"/>
                  </a:lnTo>
                  <a:lnTo>
                    <a:pt x="583" y="202"/>
                  </a:lnTo>
                  <a:lnTo>
                    <a:pt x="583" y="202"/>
                  </a:lnTo>
                  <a:lnTo>
                    <a:pt x="583" y="201"/>
                  </a:lnTo>
                  <a:lnTo>
                    <a:pt x="585" y="193"/>
                  </a:lnTo>
                  <a:lnTo>
                    <a:pt x="586" y="184"/>
                  </a:lnTo>
                  <a:lnTo>
                    <a:pt x="584" y="184"/>
                  </a:lnTo>
                  <a:lnTo>
                    <a:pt x="581" y="182"/>
                  </a:lnTo>
                  <a:lnTo>
                    <a:pt x="580" y="180"/>
                  </a:lnTo>
                  <a:lnTo>
                    <a:pt x="581" y="178"/>
                  </a:lnTo>
                  <a:lnTo>
                    <a:pt x="586" y="179"/>
                  </a:lnTo>
                  <a:lnTo>
                    <a:pt x="586" y="178"/>
                  </a:lnTo>
                  <a:lnTo>
                    <a:pt x="587" y="175"/>
                  </a:lnTo>
                  <a:lnTo>
                    <a:pt x="592" y="170"/>
                  </a:lnTo>
                  <a:lnTo>
                    <a:pt x="594" y="164"/>
                  </a:lnTo>
                  <a:lnTo>
                    <a:pt x="594" y="161"/>
                  </a:lnTo>
                  <a:lnTo>
                    <a:pt x="593" y="160"/>
                  </a:lnTo>
                  <a:lnTo>
                    <a:pt x="588" y="123"/>
                  </a:lnTo>
                  <a:lnTo>
                    <a:pt x="587" y="118"/>
                  </a:lnTo>
                  <a:lnTo>
                    <a:pt x="585" y="116"/>
                  </a:lnTo>
                  <a:lnTo>
                    <a:pt x="583" y="114"/>
                  </a:lnTo>
                  <a:lnTo>
                    <a:pt x="571" y="115"/>
                  </a:lnTo>
                  <a:lnTo>
                    <a:pt x="572" y="113"/>
                  </a:lnTo>
                  <a:lnTo>
                    <a:pt x="575" y="107"/>
                  </a:lnTo>
                  <a:lnTo>
                    <a:pt x="578" y="99"/>
                  </a:lnTo>
                  <a:lnTo>
                    <a:pt x="580" y="90"/>
                  </a:lnTo>
                  <a:lnTo>
                    <a:pt x="577" y="91"/>
                  </a:lnTo>
                  <a:lnTo>
                    <a:pt x="578" y="88"/>
                  </a:lnTo>
                  <a:lnTo>
                    <a:pt x="579" y="85"/>
                  </a:lnTo>
                  <a:lnTo>
                    <a:pt x="580" y="81"/>
                  </a:lnTo>
                  <a:lnTo>
                    <a:pt x="580" y="77"/>
                  </a:lnTo>
                  <a:lnTo>
                    <a:pt x="579" y="74"/>
                  </a:lnTo>
                  <a:lnTo>
                    <a:pt x="577" y="71"/>
                  </a:lnTo>
                  <a:lnTo>
                    <a:pt x="576" y="66"/>
                  </a:lnTo>
                  <a:lnTo>
                    <a:pt x="576" y="65"/>
                  </a:lnTo>
                  <a:lnTo>
                    <a:pt x="576" y="63"/>
                  </a:lnTo>
                  <a:lnTo>
                    <a:pt x="552" y="63"/>
                  </a:lnTo>
                  <a:lnTo>
                    <a:pt x="552" y="60"/>
                  </a:lnTo>
                  <a:lnTo>
                    <a:pt x="556" y="55"/>
                  </a:lnTo>
                  <a:lnTo>
                    <a:pt x="556" y="49"/>
                  </a:lnTo>
                  <a:lnTo>
                    <a:pt x="559" y="44"/>
                  </a:lnTo>
                  <a:lnTo>
                    <a:pt x="554" y="43"/>
                  </a:lnTo>
                  <a:lnTo>
                    <a:pt x="555" y="41"/>
                  </a:lnTo>
                  <a:lnTo>
                    <a:pt x="537" y="38"/>
                  </a:lnTo>
                  <a:lnTo>
                    <a:pt x="522" y="36"/>
                  </a:lnTo>
                  <a:lnTo>
                    <a:pt x="510" y="35"/>
                  </a:lnTo>
                  <a:lnTo>
                    <a:pt x="508" y="29"/>
                  </a:lnTo>
                  <a:lnTo>
                    <a:pt x="513" y="7"/>
                  </a:lnTo>
                  <a:lnTo>
                    <a:pt x="513" y="5"/>
                  </a:lnTo>
                  <a:lnTo>
                    <a:pt x="509" y="5"/>
                  </a:lnTo>
                  <a:lnTo>
                    <a:pt x="490" y="1"/>
                  </a:lnTo>
                  <a:lnTo>
                    <a:pt x="483" y="0"/>
                  </a:lnTo>
                  <a:lnTo>
                    <a:pt x="477" y="9"/>
                  </a:lnTo>
                  <a:lnTo>
                    <a:pt x="464" y="4"/>
                  </a:lnTo>
                  <a:lnTo>
                    <a:pt x="463" y="5"/>
                  </a:lnTo>
                  <a:lnTo>
                    <a:pt x="460" y="4"/>
                  </a:lnTo>
                  <a:lnTo>
                    <a:pt x="457" y="4"/>
                  </a:lnTo>
                  <a:lnTo>
                    <a:pt x="456" y="4"/>
                  </a:lnTo>
                  <a:lnTo>
                    <a:pt x="447" y="22"/>
                  </a:lnTo>
                  <a:lnTo>
                    <a:pt x="436" y="15"/>
                  </a:lnTo>
                  <a:lnTo>
                    <a:pt x="435" y="17"/>
                  </a:lnTo>
                  <a:lnTo>
                    <a:pt x="412" y="53"/>
                  </a:lnTo>
                  <a:lnTo>
                    <a:pt x="411" y="48"/>
                  </a:lnTo>
                  <a:lnTo>
                    <a:pt x="411" y="46"/>
                  </a:lnTo>
                  <a:lnTo>
                    <a:pt x="408" y="45"/>
                  </a:lnTo>
                  <a:lnTo>
                    <a:pt x="406" y="45"/>
                  </a:lnTo>
                  <a:lnTo>
                    <a:pt x="405" y="42"/>
                  </a:lnTo>
                  <a:lnTo>
                    <a:pt x="401" y="31"/>
                  </a:lnTo>
                  <a:lnTo>
                    <a:pt x="398" y="27"/>
                  </a:lnTo>
                  <a:lnTo>
                    <a:pt x="395" y="25"/>
                  </a:lnTo>
                  <a:lnTo>
                    <a:pt x="391" y="25"/>
                  </a:lnTo>
                  <a:lnTo>
                    <a:pt x="391" y="25"/>
                  </a:lnTo>
                  <a:lnTo>
                    <a:pt x="390" y="25"/>
                  </a:lnTo>
                  <a:lnTo>
                    <a:pt x="388" y="24"/>
                  </a:lnTo>
                  <a:lnTo>
                    <a:pt x="386" y="24"/>
                  </a:lnTo>
                  <a:lnTo>
                    <a:pt x="384" y="23"/>
                  </a:lnTo>
                  <a:lnTo>
                    <a:pt x="382" y="21"/>
                  </a:lnTo>
                  <a:lnTo>
                    <a:pt x="380" y="20"/>
                  </a:lnTo>
                  <a:lnTo>
                    <a:pt x="382" y="14"/>
                  </a:lnTo>
                  <a:lnTo>
                    <a:pt x="376" y="11"/>
                  </a:lnTo>
                  <a:lnTo>
                    <a:pt x="369" y="8"/>
                  </a:lnTo>
                  <a:lnTo>
                    <a:pt x="366" y="8"/>
                  </a:lnTo>
                  <a:lnTo>
                    <a:pt x="366" y="7"/>
                  </a:lnTo>
                  <a:lnTo>
                    <a:pt x="364" y="7"/>
                  </a:lnTo>
                  <a:lnTo>
                    <a:pt x="361" y="6"/>
                  </a:lnTo>
                  <a:lnTo>
                    <a:pt x="359" y="5"/>
                  </a:lnTo>
                  <a:lnTo>
                    <a:pt x="357" y="6"/>
                  </a:lnTo>
                  <a:lnTo>
                    <a:pt x="356" y="9"/>
                  </a:lnTo>
                  <a:lnTo>
                    <a:pt x="353" y="12"/>
                  </a:lnTo>
                  <a:lnTo>
                    <a:pt x="351" y="14"/>
                  </a:lnTo>
                  <a:lnTo>
                    <a:pt x="349" y="14"/>
                  </a:lnTo>
                  <a:lnTo>
                    <a:pt x="345" y="17"/>
                  </a:lnTo>
                  <a:lnTo>
                    <a:pt x="344" y="19"/>
                  </a:lnTo>
                  <a:lnTo>
                    <a:pt x="342" y="22"/>
                  </a:lnTo>
                  <a:lnTo>
                    <a:pt x="340" y="24"/>
                  </a:lnTo>
                  <a:lnTo>
                    <a:pt x="336" y="25"/>
                  </a:lnTo>
                  <a:lnTo>
                    <a:pt x="334" y="25"/>
                  </a:lnTo>
                  <a:lnTo>
                    <a:pt x="333" y="25"/>
                  </a:lnTo>
                  <a:lnTo>
                    <a:pt x="327" y="25"/>
                  </a:lnTo>
                  <a:lnTo>
                    <a:pt x="325" y="25"/>
                  </a:lnTo>
                  <a:lnTo>
                    <a:pt x="320" y="24"/>
                  </a:lnTo>
                  <a:lnTo>
                    <a:pt x="316" y="24"/>
                  </a:lnTo>
                  <a:lnTo>
                    <a:pt x="316" y="24"/>
                  </a:lnTo>
                  <a:lnTo>
                    <a:pt x="314" y="23"/>
                  </a:lnTo>
                  <a:lnTo>
                    <a:pt x="310" y="22"/>
                  </a:lnTo>
                  <a:lnTo>
                    <a:pt x="308" y="21"/>
                  </a:lnTo>
                  <a:lnTo>
                    <a:pt x="307" y="21"/>
                  </a:lnTo>
                  <a:lnTo>
                    <a:pt x="304" y="21"/>
                  </a:lnTo>
                  <a:lnTo>
                    <a:pt x="300" y="22"/>
                  </a:lnTo>
                  <a:lnTo>
                    <a:pt x="298" y="23"/>
                  </a:lnTo>
                  <a:lnTo>
                    <a:pt x="295" y="24"/>
                  </a:lnTo>
                  <a:lnTo>
                    <a:pt x="291" y="26"/>
                  </a:lnTo>
                  <a:lnTo>
                    <a:pt x="289" y="26"/>
                  </a:lnTo>
                  <a:lnTo>
                    <a:pt x="286" y="26"/>
                  </a:lnTo>
                  <a:lnTo>
                    <a:pt x="282" y="26"/>
                  </a:lnTo>
                  <a:lnTo>
                    <a:pt x="276" y="27"/>
                  </a:lnTo>
                  <a:lnTo>
                    <a:pt x="265" y="27"/>
                  </a:lnTo>
                  <a:lnTo>
                    <a:pt x="264" y="27"/>
                  </a:lnTo>
                  <a:lnTo>
                    <a:pt x="261" y="26"/>
                  </a:lnTo>
                  <a:lnTo>
                    <a:pt x="261" y="26"/>
                  </a:lnTo>
                  <a:lnTo>
                    <a:pt x="259" y="26"/>
                  </a:lnTo>
                  <a:lnTo>
                    <a:pt x="257" y="25"/>
                  </a:lnTo>
                  <a:lnTo>
                    <a:pt x="254" y="26"/>
                  </a:lnTo>
                  <a:lnTo>
                    <a:pt x="253" y="26"/>
                  </a:lnTo>
                  <a:lnTo>
                    <a:pt x="251" y="25"/>
                  </a:lnTo>
                  <a:lnTo>
                    <a:pt x="249" y="26"/>
                  </a:lnTo>
                  <a:lnTo>
                    <a:pt x="247" y="27"/>
                  </a:lnTo>
                  <a:lnTo>
                    <a:pt x="247" y="30"/>
                  </a:lnTo>
                  <a:lnTo>
                    <a:pt x="243" y="32"/>
                  </a:lnTo>
                  <a:lnTo>
                    <a:pt x="240" y="34"/>
                  </a:lnTo>
                  <a:lnTo>
                    <a:pt x="238" y="38"/>
                  </a:lnTo>
                  <a:lnTo>
                    <a:pt x="237" y="43"/>
                  </a:lnTo>
                  <a:lnTo>
                    <a:pt x="236" y="46"/>
                  </a:lnTo>
                  <a:lnTo>
                    <a:pt x="235" y="50"/>
                  </a:lnTo>
                  <a:lnTo>
                    <a:pt x="235" y="54"/>
                  </a:lnTo>
                  <a:lnTo>
                    <a:pt x="236" y="55"/>
                  </a:lnTo>
                  <a:close/>
                </a:path>
              </a:pathLst>
            </a:custGeom>
            <a:solidFill>
              <a:srgbClr val="323F4F"/>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614" name="Google Shape;1614;p59" descr="{&quot;Key&quot;:&quot;vihiga&quot;,&quot;Name&quot;:&quot;Vihiga&quot;,&quot;Value&quot;:30.0,&quot;Formula&quot;:&quot;30&quot;,&quot;Text&quot;:&quot;30&quot;,&quot;OfficeApplication&quot;:1,&quot;HasValue&quot;:true}"/>
            <p:cNvSpPr/>
            <p:nvPr/>
          </p:nvSpPr>
          <p:spPr>
            <a:xfrm>
              <a:off x="1361523" y="3457997"/>
              <a:ext cx="224145" cy="142487"/>
            </a:xfrm>
            <a:custGeom>
              <a:avLst/>
              <a:gdLst/>
              <a:ahLst/>
              <a:cxnLst/>
              <a:rect l="l" t="t" r="r" b="b"/>
              <a:pathLst>
                <a:path w="180" h="114" extrusionOk="0">
                  <a:moveTo>
                    <a:pt x="0" y="102"/>
                  </a:moveTo>
                  <a:lnTo>
                    <a:pt x="1" y="103"/>
                  </a:lnTo>
                  <a:lnTo>
                    <a:pt x="2" y="104"/>
                  </a:lnTo>
                  <a:lnTo>
                    <a:pt x="4" y="105"/>
                  </a:lnTo>
                  <a:lnTo>
                    <a:pt x="7" y="105"/>
                  </a:lnTo>
                  <a:lnTo>
                    <a:pt x="8" y="104"/>
                  </a:lnTo>
                  <a:lnTo>
                    <a:pt x="10" y="103"/>
                  </a:lnTo>
                  <a:lnTo>
                    <a:pt x="11" y="103"/>
                  </a:lnTo>
                  <a:lnTo>
                    <a:pt x="12" y="103"/>
                  </a:lnTo>
                  <a:lnTo>
                    <a:pt x="12" y="104"/>
                  </a:lnTo>
                  <a:lnTo>
                    <a:pt x="12" y="104"/>
                  </a:lnTo>
                  <a:lnTo>
                    <a:pt x="12" y="106"/>
                  </a:lnTo>
                  <a:lnTo>
                    <a:pt x="12" y="109"/>
                  </a:lnTo>
                  <a:lnTo>
                    <a:pt x="12" y="112"/>
                  </a:lnTo>
                  <a:lnTo>
                    <a:pt x="12" y="112"/>
                  </a:lnTo>
                  <a:lnTo>
                    <a:pt x="12" y="113"/>
                  </a:lnTo>
                  <a:lnTo>
                    <a:pt x="13" y="114"/>
                  </a:lnTo>
                  <a:lnTo>
                    <a:pt x="14" y="113"/>
                  </a:lnTo>
                  <a:lnTo>
                    <a:pt x="16" y="112"/>
                  </a:lnTo>
                  <a:lnTo>
                    <a:pt x="18" y="112"/>
                  </a:lnTo>
                  <a:lnTo>
                    <a:pt x="20" y="110"/>
                  </a:lnTo>
                  <a:lnTo>
                    <a:pt x="21" y="109"/>
                  </a:lnTo>
                  <a:lnTo>
                    <a:pt x="20" y="108"/>
                  </a:lnTo>
                  <a:lnTo>
                    <a:pt x="21" y="107"/>
                  </a:lnTo>
                  <a:lnTo>
                    <a:pt x="21" y="105"/>
                  </a:lnTo>
                  <a:lnTo>
                    <a:pt x="22" y="102"/>
                  </a:lnTo>
                  <a:lnTo>
                    <a:pt x="23" y="101"/>
                  </a:lnTo>
                  <a:lnTo>
                    <a:pt x="23" y="100"/>
                  </a:lnTo>
                  <a:lnTo>
                    <a:pt x="23" y="100"/>
                  </a:lnTo>
                  <a:lnTo>
                    <a:pt x="24" y="100"/>
                  </a:lnTo>
                  <a:lnTo>
                    <a:pt x="24" y="98"/>
                  </a:lnTo>
                  <a:lnTo>
                    <a:pt x="24" y="98"/>
                  </a:lnTo>
                  <a:lnTo>
                    <a:pt x="24" y="98"/>
                  </a:lnTo>
                  <a:lnTo>
                    <a:pt x="24" y="97"/>
                  </a:lnTo>
                  <a:lnTo>
                    <a:pt x="24" y="96"/>
                  </a:lnTo>
                  <a:lnTo>
                    <a:pt x="24" y="95"/>
                  </a:lnTo>
                  <a:lnTo>
                    <a:pt x="24" y="94"/>
                  </a:lnTo>
                  <a:lnTo>
                    <a:pt x="24" y="93"/>
                  </a:lnTo>
                  <a:lnTo>
                    <a:pt x="25" y="92"/>
                  </a:lnTo>
                  <a:lnTo>
                    <a:pt x="26" y="91"/>
                  </a:lnTo>
                  <a:lnTo>
                    <a:pt x="26" y="91"/>
                  </a:lnTo>
                  <a:lnTo>
                    <a:pt x="27" y="91"/>
                  </a:lnTo>
                  <a:lnTo>
                    <a:pt x="29" y="90"/>
                  </a:lnTo>
                  <a:lnTo>
                    <a:pt x="30" y="91"/>
                  </a:lnTo>
                  <a:lnTo>
                    <a:pt x="30" y="91"/>
                  </a:lnTo>
                  <a:lnTo>
                    <a:pt x="31" y="93"/>
                  </a:lnTo>
                  <a:lnTo>
                    <a:pt x="32" y="94"/>
                  </a:lnTo>
                  <a:lnTo>
                    <a:pt x="33" y="94"/>
                  </a:lnTo>
                  <a:lnTo>
                    <a:pt x="34" y="95"/>
                  </a:lnTo>
                  <a:lnTo>
                    <a:pt x="34" y="95"/>
                  </a:lnTo>
                  <a:lnTo>
                    <a:pt x="34" y="95"/>
                  </a:lnTo>
                  <a:lnTo>
                    <a:pt x="34" y="96"/>
                  </a:lnTo>
                  <a:lnTo>
                    <a:pt x="37" y="96"/>
                  </a:lnTo>
                  <a:lnTo>
                    <a:pt x="39" y="96"/>
                  </a:lnTo>
                  <a:lnTo>
                    <a:pt x="41" y="96"/>
                  </a:lnTo>
                  <a:lnTo>
                    <a:pt x="44" y="96"/>
                  </a:lnTo>
                  <a:lnTo>
                    <a:pt x="45" y="96"/>
                  </a:lnTo>
                  <a:lnTo>
                    <a:pt x="47" y="97"/>
                  </a:lnTo>
                  <a:lnTo>
                    <a:pt x="50" y="98"/>
                  </a:lnTo>
                  <a:lnTo>
                    <a:pt x="51" y="99"/>
                  </a:lnTo>
                  <a:lnTo>
                    <a:pt x="54" y="100"/>
                  </a:lnTo>
                  <a:lnTo>
                    <a:pt x="56" y="100"/>
                  </a:lnTo>
                  <a:lnTo>
                    <a:pt x="58" y="102"/>
                  </a:lnTo>
                  <a:lnTo>
                    <a:pt x="60" y="102"/>
                  </a:lnTo>
                  <a:lnTo>
                    <a:pt x="62" y="102"/>
                  </a:lnTo>
                  <a:lnTo>
                    <a:pt x="64" y="101"/>
                  </a:lnTo>
                  <a:lnTo>
                    <a:pt x="66" y="101"/>
                  </a:lnTo>
                  <a:lnTo>
                    <a:pt x="67" y="101"/>
                  </a:lnTo>
                  <a:lnTo>
                    <a:pt x="68" y="101"/>
                  </a:lnTo>
                  <a:lnTo>
                    <a:pt x="69" y="101"/>
                  </a:lnTo>
                  <a:lnTo>
                    <a:pt x="68" y="102"/>
                  </a:lnTo>
                  <a:lnTo>
                    <a:pt x="68" y="105"/>
                  </a:lnTo>
                  <a:lnTo>
                    <a:pt x="67" y="106"/>
                  </a:lnTo>
                  <a:lnTo>
                    <a:pt x="67" y="106"/>
                  </a:lnTo>
                  <a:lnTo>
                    <a:pt x="68" y="105"/>
                  </a:lnTo>
                  <a:lnTo>
                    <a:pt x="70" y="103"/>
                  </a:lnTo>
                  <a:lnTo>
                    <a:pt x="74" y="104"/>
                  </a:lnTo>
                  <a:lnTo>
                    <a:pt x="76" y="103"/>
                  </a:lnTo>
                  <a:lnTo>
                    <a:pt x="77" y="100"/>
                  </a:lnTo>
                  <a:lnTo>
                    <a:pt x="79" y="98"/>
                  </a:lnTo>
                  <a:lnTo>
                    <a:pt x="82" y="97"/>
                  </a:lnTo>
                  <a:lnTo>
                    <a:pt x="83" y="97"/>
                  </a:lnTo>
                  <a:lnTo>
                    <a:pt x="84" y="97"/>
                  </a:lnTo>
                  <a:lnTo>
                    <a:pt x="85" y="98"/>
                  </a:lnTo>
                  <a:lnTo>
                    <a:pt x="85" y="99"/>
                  </a:lnTo>
                  <a:lnTo>
                    <a:pt x="86" y="100"/>
                  </a:lnTo>
                  <a:lnTo>
                    <a:pt x="87" y="102"/>
                  </a:lnTo>
                  <a:lnTo>
                    <a:pt x="88" y="103"/>
                  </a:lnTo>
                  <a:lnTo>
                    <a:pt x="89" y="104"/>
                  </a:lnTo>
                  <a:lnTo>
                    <a:pt x="92" y="104"/>
                  </a:lnTo>
                  <a:lnTo>
                    <a:pt x="93" y="103"/>
                  </a:lnTo>
                  <a:lnTo>
                    <a:pt x="93" y="103"/>
                  </a:lnTo>
                  <a:lnTo>
                    <a:pt x="93" y="103"/>
                  </a:lnTo>
                  <a:lnTo>
                    <a:pt x="92" y="102"/>
                  </a:lnTo>
                  <a:lnTo>
                    <a:pt x="92" y="101"/>
                  </a:lnTo>
                  <a:lnTo>
                    <a:pt x="91" y="99"/>
                  </a:lnTo>
                  <a:lnTo>
                    <a:pt x="90" y="97"/>
                  </a:lnTo>
                  <a:lnTo>
                    <a:pt x="90" y="97"/>
                  </a:lnTo>
                  <a:lnTo>
                    <a:pt x="89" y="96"/>
                  </a:lnTo>
                  <a:lnTo>
                    <a:pt x="89" y="96"/>
                  </a:lnTo>
                  <a:lnTo>
                    <a:pt x="89" y="95"/>
                  </a:lnTo>
                  <a:lnTo>
                    <a:pt x="89" y="94"/>
                  </a:lnTo>
                  <a:lnTo>
                    <a:pt x="89" y="93"/>
                  </a:lnTo>
                  <a:lnTo>
                    <a:pt x="89" y="93"/>
                  </a:lnTo>
                  <a:lnTo>
                    <a:pt x="90" y="92"/>
                  </a:lnTo>
                  <a:lnTo>
                    <a:pt x="90" y="93"/>
                  </a:lnTo>
                  <a:lnTo>
                    <a:pt x="92" y="93"/>
                  </a:lnTo>
                  <a:lnTo>
                    <a:pt x="93" y="92"/>
                  </a:lnTo>
                  <a:lnTo>
                    <a:pt x="93" y="92"/>
                  </a:lnTo>
                  <a:lnTo>
                    <a:pt x="94" y="91"/>
                  </a:lnTo>
                  <a:lnTo>
                    <a:pt x="95" y="91"/>
                  </a:lnTo>
                  <a:lnTo>
                    <a:pt x="97" y="91"/>
                  </a:lnTo>
                  <a:lnTo>
                    <a:pt x="98" y="91"/>
                  </a:lnTo>
                  <a:lnTo>
                    <a:pt x="98" y="93"/>
                  </a:lnTo>
                  <a:lnTo>
                    <a:pt x="99" y="94"/>
                  </a:lnTo>
                  <a:lnTo>
                    <a:pt x="99" y="95"/>
                  </a:lnTo>
                  <a:lnTo>
                    <a:pt x="99" y="95"/>
                  </a:lnTo>
                  <a:lnTo>
                    <a:pt x="99" y="95"/>
                  </a:lnTo>
                  <a:lnTo>
                    <a:pt x="99" y="95"/>
                  </a:lnTo>
                  <a:lnTo>
                    <a:pt x="101" y="94"/>
                  </a:lnTo>
                  <a:lnTo>
                    <a:pt x="103" y="93"/>
                  </a:lnTo>
                  <a:lnTo>
                    <a:pt x="106" y="91"/>
                  </a:lnTo>
                  <a:lnTo>
                    <a:pt x="107" y="90"/>
                  </a:lnTo>
                  <a:lnTo>
                    <a:pt x="108" y="89"/>
                  </a:lnTo>
                  <a:lnTo>
                    <a:pt x="109" y="88"/>
                  </a:lnTo>
                  <a:lnTo>
                    <a:pt x="111" y="86"/>
                  </a:lnTo>
                  <a:lnTo>
                    <a:pt x="113" y="85"/>
                  </a:lnTo>
                  <a:lnTo>
                    <a:pt x="116" y="85"/>
                  </a:lnTo>
                  <a:lnTo>
                    <a:pt x="118" y="85"/>
                  </a:lnTo>
                  <a:lnTo>
                    <a:pt x="119" y="85"/>
                  </a:lnTo>
                  <a:lnTo>
                    <a:pt x="119" y="84"/>
                  </a:lnTo>
                  <a:lnTo>
                    <a:pt x="119" y="83"/>
                  </a:lnTo>
                  <a:lnTo>
                    <a:pt x="119" y="83"/>
                  </a:lnTo>
                  <a:lnTo>
                    <a:pt x="119" y="83"/>
                  </a:lnTo>
                  <a:lnTo>
                    <a:pt x="120" y="82"/>
                  </a:lnTo>
                  <a:lnTo>
                    <a:pt x="122" y="80"/>
                  </a:lnTo>
                  <a:lnTo>
                    <a:pt x="123" y="80"/>
                  </a:lnTo>
                  <a:lnTo>
                    <a:pt x="124" y="80"/>
                  </a:lnTo>
                  <a:lnTo>
                    <a:pt x="125" y="81"/>
                  </a:lnTo>
                  <a:lnTo>
                    <a:pt x="125" y="81"/>
                  </a:lnTo>
                  <a:lnTo>
                    <a:pt x="127" y="81"/>
                  </a:lnTo>
                  <a:lnTo>
                    <a:pt x="127" y="81"/>
                  </a:lnTo>
                  <a:lnTo>
                    <a:pt x="129" y="82"/>
                  </a:lnTo>
                  <a:lnTo>
                    <a:pt x="131" y="81"/>
                  </a:lnTo>
                  <a:lnTo>
                    <a:pt x="131" y="81"/>
                  </a:lnTo>
                  <a:lnTo>
                    <a:pt x="131" y="81"/>
                  </a:lnTo>
                  <a:lnTo>
                    <a:pt x="131" y="81"/>
                  </a:lnTo>
                  <a:lnTo>
                    <a:pt x="132" y="79"/>
                  </a:lnTo>
                  <a:lnTo>
                    <a:pt x="132" y="77"/>
                  </a:lnTo>
                  <a:lnTo>
                    <a:pt x="133" y="76"/>
                  </a:lnTo>
                  <a:lnTo>
                    <a:pt x="133" y="74"/>
                  </a:lnTo>
                  <a:lnTo>
                    <a:pt x="134" y="74"/>
                  </a:lnTo>
                  <a:lnTo>
                    <a:pt x="135" y="73"/>
                  </a:lnTo>
                  <a:lnTo>
                    <a:pt x="135" y="73"/>
                  </a:lnTo>
                  <a:lnTo>
                    <a:pt x="136" y="71"/>
                  </a:lnTo>
                  <a:lnTo>
                    <a:pt x="136" y="70"/>
                  </a:lnTo>
                  <a:lnTo>
                    <a:pt x="136" y="69"/>
                  </a:lnTo>
                  <a:lnTo>
                    <a:pt x="137" y="69"/>
                  </a:lnTo>
                  <a:lnTo>
                    <a:pt x="137" y="68"/>
                  </a:lnTo>
                  <a:lnTo>
                    <a:pt x="136" y="68"/>
                  </a:lnTo>
                  <a:lnTo>
                    <a:pt x="137" y="66"/>
                  </a:lnTo>
                  <a:lnTo>
                    <a:pt x="137" y="65"/>
                  </a:lnTo>
                  <a:lnTo>
                    <a:pt x="138" y="64"/>
                  </a:lnTo>
                  <a:lnTo>
                    <a:pt x="138" y="64"/>
                  </a:lnTo>
                  <a:lnTo>
                    <a:pt x="139" y="62"/>
                  </a:lnTo>
                  <a:lnTo>
                    <a:pt x="139" y="62"/>
                  </a:lnTo>
                  <a:lnTo>
                    <a:pt x="140" y="62"/>
                  </a:lnTo>
                  <a:lnTo>
                    <a:pt x="140" y="61"/>
                  </a:lnTo>
                  <a:lnTo>
                    <a:pt x="140" y="61"/>
                  </a:lnTo>
                  <a:lnTo>
                    <a:pt x="141" y="60"/>
                  </a:lnTo>
                  <a:lnTo>
                    <a:pt x="141" y="60"/>
                  </a:lnTo>
                  <a:lnTo>
                    <a:pt x="142" y="58"/>
                  </a:lnTo>
                  <a:lnTo>
                    <a:pt x="141" y="56"/>
                  </a:lnTo>
                  <a:lnTo>
                    <a:pt x="141" y="54"/>
                  </a:lnTo>
                  <a:lnTo>
                    <a:pt x="141" y="51"/>
                  </a:lnTo>
                  <a:lnTo>
                    <a:pt x="141" y="49"/>
                  </a:lnTo>
                  <a:lnTo>
                    <a:pt x="141" y="48"/>
                  </a:lnTo>
                  <a:lnTo>
                    <a:pt x="141" y="47"/>
                  </a:lnTo>
                  <a:lnTo>
                    <a:pt x="141" y="46"/>
                  </a:lnTo>
                  <a:lnTo>
                    <a:pt x="141" y="45"/>
                  </a:lnTo>
                  <a:lnTo>
                    <a:pt x="141" y="43"/>
                  </a:lnTo>
                  <a:lnTo>
                    <a:pt x="143" y="42"/>
                  </a:lnTo>
                  <a:lnTo>
                    <a:pt x="144" y="42"/>
                  </a:lnTo>
                  <a:lnTo>
                    <a:pt x="144" y="41"/>
                  </a:lnTo>
                  <a:lnTo>
                    <a:pt x="144" y="41"/>
                  </a:lnTo>
                  <a:lnTo>
                    <a:pt x="146" y="40"/>
                  </a:lnTo>
                  <a:lnTo>
                    <a:pt x="147" y="39"/>
                  </a:lnTo>
                  <a:lnTo>
                    <a:pt x="147" y="38"/>
                  </a:lnTo>
                  <a:lnTo>
                    <a:pt x="147" y="38"/>
                  </a:lnTo>
                  <a:lnTo>
                    <a:pt x="149" y="37"/>
                  </a:lnTo>
                  <a:lnTo>
                    <a:pt x="150" y="37"/>
                  </a:lnTo>
                  <a:lnTo>
                    <a:pt x="151" y="35"/>
                  </a:lnTo>
                  <a:lnTo>
                    <a:pt x="151" y="34"/>
                  </a:lnTo>
                  <a:lnTo>
                    <a:pt x="151" y="34"/>
                  </a:lnTo>
                  <a:lnTo>
                    <a:pt x="153" y="32"/>
                  </a:lnTo>
                  <a:lnTo>
                    <a:pt x="156" y="31"/>
                  </a:lnTo>
                  <a:lnTo>
                    <a:pt x="158" y="30"/>
                  </a:lnTo>
                  <a:lnTo>
                    <a:pt x="161" y="28"/>
                  </a:lnTo>
                  <a:lnTo>
                    <a:pt x="163" y="28"/>
                  </a:lnTo>
                  <a:lnTo>
                    <a:pt x="165" y="28"/>
                  </a:lnTo>
                  <a:lnTo>
                    <a:pt x="166" y="27"/>
                  </a:lnTo>
                  <a:lnTo>
                    <a:pt x="167" y="26"/>
                  </a:lnTo>
                  <a:lnTo>
                    <a:pt x="168" y="25"/>
                  </a:lnTo>
                  <a:lnTo>
                    <a:pt x="168" y="25"/>
                  </a:lnTo>
                  <a:lnTo>
                    <a:pt x="168" y="24"/>
                  </a:lnTo>
                  <a:lnTo>
                    <a:pt x="168" y="22"/>
                  </a:lnTo>
                  <a:lnTo>
                    <a:pt x="168" y="22"/>
                  </a:lnTo>
                  <a:lnTo>
                    <a:pt x="167" y="22"/>
                  </a:lnTo>
                  <a:lnTo>
                    <a:pt x="167" y="22"/>
                  </a:lnTo>
                  <a:lnTo>
                    <a:pt x="168" y="18"/>
                  </a:lnTo>
                  <a:lnTo>
                    <a:pt x="170" y="14"/>
                  </a:lnTo>
                  <a:lnTo>
                    <a:pt x="171" y="11"/>
                  </a:lnTo>
                  <a:lnTo>
                    <a:pt x="172" y="7"/>
                  </a:lnTo>
                  <a:lnTo>
                    <a:pt x="173" y="5"/>
                  </a:lnTo>
                  <a:lnTo>
                    <a:pt x="174" y="5"/>
                  </a:lnTo>
                  <a:lnTo>
                    <a:pt x="178" y="4"/>
                  </a:lnTo>
                  <a:lnTo>
                    <a:pt x="180" y="0"/>
                  </a:lnTo>
                  <a:lnTo>
                    <a:pt x="179" y="1"/>
                  </a:lnTo>
                  <a:lnTo>
                    <a:pt x="175" y="2"/>
                  </a:lnTo>
                  <a:lnTo>
                    <a:pt x="173" y="3"/>
                  </a:lnTo>
                  <a:lnTo>
                    <a:pt x="171" y="4"/>
                  </a:lnTo>
                  <a:lnTo>
                    <a:pt x="170" y="4"/>
                  </a:lnTo>
                  <a:lnTo>
                    <a:pt x="168" y="5"/>
                  </a:lnTo>
                  <a:lnTo>
                    <a:pt x="168" y="7"/>
                  </a:lnTo>
                  <a:lnTo>
                    <a:pt x="167" y="8"/>
                  </a:lnTo>
                  <a:lnTo>
                    <a:pt x="165" y="9"/>
                  </a:lnTo>
                  <a:lnTo>
                    <a:pt x="163" y="9"/>
                  </a:lnTo>
                  <a:lnTo>
                    <a:pt x="161" y="8"/>
                  </a:lnTo>
                  <a:lnTo>
                    <a:pt x="160" y="7"/>
                  </a:lnTo>
                  <a:lnTo>
                    <a:pt x="161" y="6"/>
                  </a:lnTo>
                  <a:lnTo>
                    <a:pt x="159" y="4"/>
                  </a:lnTo>
                  <a:lnTo>
                    <a:pt x="156" y="5"/>
                  </a:lnTo>
                  <a:lnTo>
                    <a:pt x="153" y="6"/>
                  </a:lnTo>
                  <a:lnTo>
                    <a:pt x="153" y="8"/>
                  </a:lnTo>
                  <a:lnTo>
                    <a:pt x="152" y="9"/>
                  </a:lnTo>
                  <a:lnTo>
                    <a:pt x="150" y="9"/>
                  </a:lnTo>
                  <a:lnTo>
                    <a:pt x="149" y="8"/>
                  </a:lnTo>
                  <a:lnTo>
                    <a:pt x="147" y="9"/>
                  </a:lnTo>
                  <a:lnTo>
                    <a:pt x="147" y="9"/>
                  </a:lnTo>
                  <a:lnTo>
                    <a:pt x="145" y="9"/>
                  </a:lnTo>
                  <a:lnTo>
                    <a:pt x="143" y="8"/>
                  </a:lnTo>
                  <a:lnTo>
                    <a:pt x="142" y="9"/>
                  </a:lnTo>
                  <a:lnTo>
                    <a:pt x="142" y="10"/>
                  </a:lnTo>
                  <a:lnTo>
                    <a:pt x="141" y="11"/>
                  </a:lnTo>
                  <a:lnTo>
                    <a:pt x="139" y="11"/>
                  </a:lnTo>
                  <a:lnTo>
                    <a:pt x="139" y="13"/>
                  </a:lnTo>
                  <a:lnTo>
                    <a:pt x="138" y="14"/>
                  </a:lnTo>
                  <a:lnTo>
                    <a:pt x="137" y="15"/>
                  </a:lnTo>
                  <a:lnTo>
                    <a:pt x="135" y="15"/>
                  </a:lnTo>
                  <a:lnTo>
                    <a:pt x="134" y="15"/>
                  </a:lnTo>
                  <a:lnTo>
                    <a:pt x="133" y="14"/>
                  </a:lnTo>
                  <a:lnTo>
                    <a:pt x="132" y="14"/>
                  </a:lnTo>
                  <a:lnTo>
                    <a:pt x="131" y="14"/>
                  </a:lnTo>
                  <a:lnTo>
                    <a:pt x="129" y="14"/>
                  </a:lnTo>
                  <a:lnTo>
                    <a:pt x="127" y="14"/>
                  </a:lnTo>
                  <a:lnTo>
                    <a:pt x="124" y="14"/>
                  </a:lnTo>
                  <a:lnTo>
                    <a:pt x="123" y="14"/>
                  </a:lnTo>
                  <a:lnTo>
                    <a:pt x="120" y="15"/>
                  </a:lnTo>
                  <a:lnTo>
                    <a:pt x="120" y="16"/>
                  </a:lnTo>
                  <a:lnTo>
                    <a:pt x="121" y="19"/>
                  </a:lnTo>
                  <a:lnTo>
                    <a:pt x="121" y="22"/>
                  </a:lnTo>
                  <a:lnTo>
                    <a:pt x="122" y="24"/>
                  </a:lnTo>
                  <a:lnTo>
                    <a:pt x="121" y="24"/>
                  </a:lnTo>
                  <a:lnTo>
                    <a:pt x="119" y="24"/>
                  </a:lnTo>
                  <a:lnTo>
                    <a:pt x="118" y="25"/>
                  </a:lnTo>
                  <a:lnTo>
                    <a:pt x="115" y="25"/>
                  </a:lnTo>
                  <a:lnTo>
                    <a:pt x="114" y="25"/>
                  </a:lnTo>
                  <a:lnTo>
                    <a:pt x="112" y="26"/>
                  </a:lnTo>
                  <a:lnTo>
                    <a:pt x="111" y="27"/>
                  </a:lnTo>
                  <a:lnTo>
                    <a:pt x="110" y="26"/>
                  </a:lnTo>
                  <a:lnTo>
                    <a:pt x="109" y="26"/>
                  </a:lnTo>
                  <a:lnTo>
                    <a:pt x="108" y="26"/>
                  </a:lnTo>
                  <a:lnTo>
                    <a:pt x="108" y="27"/>
                  </a:lnTo>
                  <a:lnTo>
                    <a:pt x="107" y="28"/>
                  </a:lnTo>
                  <a:lnTo>
                    <a:pt x="105" y="29"/>
                  </a:lnTo>
                  <a:lnTo>
                    <a:pt x="104" y="30"/>
                  </a:lnTo>
                  <a:lnTo>
                    <a:pt x="103" y="30"/>
                  </a:lnTo>
                  <a:lnTo>
                    <a:pt x="101" y="30"/>
                  </a:lnTo>
                  <a:lnTo>
                    <a:pt x="101" y="31"/>
                  </a:lnTo>
                  <a:lnTo>
                    <a:pt x="100" y="33"/>
                  </a:lnTo>
                  <a:lnTo>
                    <a:pt x="99" y="33"/>
                  </a:lnTo>
                  <a:lnTo>
                    <a:pt x="96" y="34"/>
                  </a:lnTo>
                  <a:lnTo>
                    <a:pt x="94" y="35"/>
                  </a:lnTo>
                  <a:lnTo>
                    <a:pt x="92" y="34"/>
                  </a:lnTo>
                  <a:lnTo>
                    <a:pt x="90" y="33"/>
                  </a:lnTo>
                  <a:lnTo>
                    <a:pt x="89" y="33"/>
                  </a:lnTo>
                  <a:lnTo>
                    <a:pt x="89" y="32"/>
                  </a:lnTo>
                  <a:lnTo>
                    <a:pt x="88" y="30"/>
                  </a:lnTo>
                  <a:lnTo>
                    <a:pt x="87" y="31"/>
                  </a:lnTo>
                  <a:lnTo>
                    <a:pt x="85" y="32"/>
                  </a:lnTo>
                  <a:lnTo>
                    <a:pt x="83" y="33"/>
                  </a:lnTo>
                  <a:lnTo>
                    <a:pt x="81" y="33"/>
                  </a:lnTo>
                  <a:lnTo>
                    <a:pt x="76" y="35"/>
                  </a:lnTo>
                  <a:lnTo>
                    <a:pt x="74" y="35"/>
                  </a:lnTo>
                  <a:lnTo>
                    <a:pt x="74" y="36"/>
                  </a:lnTo>
                  <a:lnTo>
                    <a:pt x="74" y="37"/>
                  </a:lnTo>
                  <a:lnTo>
                    <a:pt x="74" y="37"/>
                  </a:lnTo>
                  <a:lnTo>
                    <a:pt x="70" y="37"/>
                  </a:lnTo>
                  <a:lnTo>
                    <a:pt x="69" y="38"/>
                  </a:lnTo>
                  <a:lnTo>
                    <a:pt x="68" y="40"/>
                  </a:lnTo>
                  <a:lnTo>
                    <a:pt x="66" y="41"/>
                  </a:lnTo>
                  <a:lnTo>
                    <a:pt x="65" y="42"/>
                  </a:lnTo>
                  <a:lnTo>
                    <a:pt x="64" y="42"/>
                  </a:lnTo>
                  <a:lnTo>
                    <a:pt x="64" y="42"/>
                  </a:lnTo>
                  <a:lnTo>
                    <a:pt x="64" y="41"/>
                  </a:lnTo>
                  <a:lnTo>
                    <a:pt x="63" y="41"/>
                  </a:lnTo>
                  <a:lnTo>
                    <a:pt x="63" y="40"/>
                  </a:lnTo>
                  <a:lnTo>
                    <a:pt x="63" y="38"/>
                  </a:lnTo>
                  <a:lnTo>
                    <a:pt x="63" y="37"/>
                  </a:lnTo>
                  <a:lnTo>
                    <a:pt x="62" y="38"/>
                  </a:lnTo>
                  <a:lnTo>
                    <a:pt x="62" y="38"/>
                  </a:lnTo>
                  <a:lnTo>
                    <a:pt x="61" y="38"/>
                  </a:lnTo>
                  <a:lnTo>
                    <a:pt x="60" y="38"/>
                  </a:lnTo>
                  <a:lnTo>
                    <a:pt x="55" y="39"/>
                  </a:lnTo>
                  <a:lnTo>
                    <a:pt x="53" y="39"/>
                  </a:lnTo>
                  <a:lnTo>
                    <a:pt x="51" y="39"/>
                  </a:lnTo>
                  <a:lnTo>
                    <a:pt x="46" y="39"/>
                  </a:lnTo>
                  <a:lnTo>
                    <a:pt x="45" y="39"/>
                  </a:lnTo>
                  <a:lnTo>
                    <a:pt x="44" y="39"/>
                  </a:lnTo>
                  <a:lnTo>
                    <a:pt x="43" y="39"/>
                  </a:lnTo>
                  <a:lnTo>
                    <a:pt x="40" y="39"/>
                  </a:lnTo>
                  <a:lnTo>
                    <a:pt x="39" y="40"/>
                  </a:lnTo>
                  <a:lnTo>
                    <a:pt x="35" y="40"/>
                  </a:lnTo>
                  <a:lnTo>
                    <a:pt x="32" y="41"/>
                  </a:lnTo>
                  <a:lnTo>
                    <a:pt x="30" y="41"/>
                  </a:lnTo>
                  <a:lnTo>
                    <a:pt x="29" y="42"/>
                  </a:lnTo>
                  <a:lnTo>
                    <a:pt x="27" y="43"/>
                  </a:lnTo>
                  <a:lnTo>
                    <a:pt x="26" y="43"/>
                  </a:lnTo>
                  <a:lnTo>
                    <a:pt x="25" y="43"/>
                  </a:lnTo>
                  <a:lnTo>
                    <a:pt x="23" y="44"/>
                  </a:lnTo>
                  <a:lnTo>
                    <a:pt x="22" y="45"/>
                  </a:lnTo>
                  <a:lnTo>
                    <a:pt x="21" y="47"/>
                  </a:lnTo>
                  <a:lnTo>
                    <a:pt x="21" y="48"/>
                  </a:lnTo>
                  <a:lnTo>
                    <a:pt x="20" y="49"/>
                  </a:lnTo>
                  <a:lnTo>
                    <a:pt x="18" y="49"/>
                  </a:lnTo>
                  <a:lnTo>
                    <a:pt x="17" y="51"/>
                  </a:lnTo>
                  <a:lnTo>
                    <a:pt x="16" y="52"/>
                  </a:lnTo>
                  <a:lnTo>
                    <a:pt x="15" y="52"/>
                  </a:lnTo>
                  <a:lnTo>
                    <a:pt x="14" y="52"/>
                  </a:lnTo>
                  <a:lnTo>
                    <a:pt x="13" y="52"/>
                  </a:lnTo>
                  <a:lnTo>
                    <a:pt x="10" y="53"/>
                  </a:lnTo>
                  <a:lnTo>
                    <a:pt x="9" y="54"/>
                  </a:lnTo>
                  <a:lnTo>
                    <a:pt x="8" y="54"/>
                  </a:lnTo>
                  <a:lnTo>
                    <a:pt x="8" y="55"/>
                  </a:lnTo>
                  <a:lnTo>
                    <a:pt x="9" y="56"/>
                  </a:lnTo>
                  <a:lnTo>
                    <a:pt x="8" y="57"/>
                  </a:lnTo>
                  <a:lnTo>
                    <a:pt x="9" y="59"/>
                  </a:lnTo>
                  <a:lnTo>
                    <a:pt x="9" y="59"/>
                  </a:lnTo>
                  <a:lnTo>
                    <a:pt x="10" y="62"/>
                  </a:lnTo>
                  <a:lnTo>
                    <a:pt x="10" y="63"/>
                  </a:lnTo>
                  <a:lnTo>
                    <a:pt x="10" y="65"/>
                  </a:lnTo>
                  <a:lnTo>
                    <a:pt x="10" y="67"/>
                  </a:lnTo>
                  <a:lnTo>
                    <a:pt x="10" y="71"/>
                  </a:lnTo>
                  <a:lnTo>
                    <a:pt x="11" y="72"/>
                  </a:lnTo>
                  <a:lnTo>
                    <a:pt x="10" y="72"/>
                  </a:lnTo>
                  <a:lnTo>
                    <a:pt x="11" y="72"/>
                  </a:lnTo>
                  <a:lnTo>
                    <a:pt x="11" y="73"/>
                  </a:lnTo>
                  <a:lnTo>
                    <a:pt x="11" y="73"/>
                  </a:lnTo>
                  <a:lnTo>
                    <a:pt x="9" y="73"/>
                  </a:lnTo>
                  <a:lnTo>
                    <a:pt x="9" y="74"/>
                  </a:lnTo>
                  <a:lnTo>
                    <a:pt x="9" y="74"/>
                  </a:lnTo>
                  <a:lnTo>
                    <a:pt x="9" y="75"/>
                  </a:lnTo>
                  <a:lnTo>
                    <a:pt x="9" y="76"/>
                  </a:lnTo>
                  <a:lnTo>
                    <a:pt x="8" y="77"/>
                  </a:lnTo>
                  <a:lnTo>
                    <a:pt x="8" y="77"/>
                  </a:lnTo>
                  <a:lnTo>
                    <a:pt x="7" y="79"/>
                  </a:lnTo>
                  <a:lnTo>
                    <a:pt x="7" y="80"/>
                  </a:lnTo>
                  <a:lnTo>
                    <a:pt x="7" y="81"/>
                  </a:lnTo>
                  <a:lnTo>
                    <a:pt x="7" y="82"/>
                  </a:lnTo>
                  <a:lnTo>
                    <a:pt x="6" y="85"/>
                  </a:lnTo>
                  <a:lnTo>
                    <a:pt x="6" y="86"/>
                  </a:lnTo>
                  <a:lnTo>
                    <a:pt x="4" y="88"/>
                  </a:lnTo>
                  <a:lnTo>
                    <a:pt x="4" y="89"/>
                  </a:lnTo>
                  <a:lnTo>
                    <a:pt x="4" y="89"/>
                  </a:lnTo>
                  <a:lnTo>
                    <a:pt x="4" y="90"/>
                  </a:lnTo>
                  <a:lnTo>
                    <a:pt x="4" y="91"/>
                  </a:lnTo>
                  <a:lnTo>
                    <a:pt x="2" y="93"/>
                  </a:lnTo>
                  <a:lnTo>
                    <a:pt x="1" y="93"/>
                  </a:lnTo>
                  <a:lnTo>
                    <a:pt x="1" y="94"/>
                  </a:lnTo>
                  <a:lnTo>
                    <a:pt x="2" y="96"/>
                  </a:lnTo>
                  <a:lnTo>
                    <a:pt x="2" y="96"/>
                  </a:lnTo>
                  <a:lnTo>
                    <a:pt x="3" y="97"/>
                  </a:lnTo>
                  <a:lnTo>
                    <a:pt x="3" y="97"/>
                  </a:lnTo>
                  <a:lnTo>
                    <a:pt x="3" y="97"/>
                  </a:lnTo>
                  <a:lnTo>
                    <a:pt x="3" y="100"/>
                  </a:lnTo>
                  <a:lnTo>
                    <a:pt x="1" y="102"/>
                  </a:lnTo>
                  <a:lnTo>
                    <a:pt x="0" y="102"/>
                  </a:lnTo>
                  <a:lnTo>
                    <a:pt x="0" y="102"/>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615" name="Google Shape;1615;p59" descr="{&quot;Key&quot;:&quot;wajir&quot;,&quot;Name&quot;:&quot;Wajir&quot;,&quot;Value&quot;:34.0,&quot;Formula&quot;:&quot;34&quot;,&quot;Text&quot;:&quot;34&quot;,&quot;OfficeApplication&quot;:1,&quot;HasValue&quot;:true}"/>
            <p:cNvSpPr/>
            <p:nvPr/>
          </p:nvSpPr>
          <p:spPr>
            <a:xfrm>
              <a:off x="3736217" y="1609417"/>
              <a:ext cx="1134423" cy="1868578"/>
            </a:xfrm>
            <a:custGeom>
              <a:avLst/>
              <a:gdLst/>
              <a:ahLst/>
              <a:cxnLst/>
              <a:rect l="l" t="t" r="r" b="b"/>
              <a:pathLst>
                <a:path w="1898" h="3116" extrusionOk="0">
                  <a:moveTo>
                    <a:pt x="56" y="1394"/>
                  </a:moveTo>
                  <a:lnTo>
                    <a:pt x="56" y="1396"/>
                  </a:lnTo>
                  <a:lnTo>
                    <a:pt x="57" y="1409"/>
                  </a:lnTo>
                  <a:lnTo>
                    <a:pt x="70" y="1429"/>
                  </a:lnTo>
                  <a:lnTo>
                    <a:pt x="77" y="1451"/>
                  </a:lnTo>
                  <a:lnTo>
                    <a:pt x="83" y="1475"/>
                  </a:lnTo>
                  <a:lnTo>
                    <a:pt x="94" y="1494"/>
                  </a:lnTo>
                  <a:lnTo>
                    <a:pt x="110" y="1516"/>
                  </a:lnTo>
                  <a:lnTo>
                    <a:pt x="130" y="1543"/>
                  </a:lnTo>
                  <a:lnTo>
                    <a:pt x="148" y="1569"/>
                  </a:lnTo>
                  <a:lnTo>
                    <a:pt x="169" y="1586"/>
                  </a:lnTo>
                  <a:lnTo>
                    <a:pt x="189" y="1601"/>
                  </a:lnTo>
                  <a:lnTo>
                    <a:pt x="200" y="1615"/>
                  </a:lnTo>
                  <a:lnTo>
                    <a:pt x="208" y="1629"/>
                  </a:lnTo>
                  <a:lnTo>
                    <a:pt x="214" y="1645"/>
                  </a:lnTo>
                  <a:lnTo>
                    <a:pt x="227" y="1664"/>
                  </a:lnTo>
                  <a:lnTo>
                    <a:pt x="227" y="1675"/>
                  </a:lnTo>
                  <a:lnTo>
                    <a:pt x="231" y="1683"/>
                  </a:lnTo>
                  <a:lnTo>
                    <a:pt x="228" y="1690"/>
                  </a:lnTo>
                  <a:lnTo>
                    <a:pt x="243" y="1724"/>
                  </a:lnTo>
                  <a:lnTo>
                    <a:pt x="263" y="1750"/>
                  </a:lnTo>
                  <a:lnTo>
                    <a:pt x="275" y="1768"/>
                  </a:lnTo>
                  <a:lnTo>
                    <a:pt x="298" y="1780"/>
                  </a:lnTo>
                  <a:lnTo>
                    <a:pt x="315" y="1788"/>
                  </a:lnTo>
                  <a:lnTo>
                    <a:pt x="317" y="1789"/>
                  </a:lnTo>
                  <a:lnTo>
                    <a:pt x="335" y="1797"/>
                  </a:lnTo>
                  <a:lnTo>
                    <a:pt x="352" y="1809"/>
                  </a:lnTo>
                  <a:lnTo>
                    <a:pt x="374" y="1829"/>
                  </a:lnTo>
                  <a:lnTo>
                    <a:pt x="393" y="1852"/>
                  </a:lnTo>
                  <a:lnTo>
                    <a:pt x="417" y="1878"/>
                  </a:lnTo>
                  <a:lnTo>
                    <a:pt x="432" y="1894"/>
                  </a:lnTo>
                  <a:lnTo>
                    <a:pt x="449" y="1906"/>
                  </a:lnTo>
                  <a:lnTo>
                    <a:pt x="462" y="1912"/>
                  </a:lnTo>
                  <a:lnTo>
                    <a:pt x="474" y="1918"/>
                  </a:lnTo>
                  <a:lnTo>
                    <a:pt x="475" y="1920"/>
                  </a:lnTo>
                  <a:lnTo>
                    <a:pt x="333" y="1970"/>
                  </a:lnTo>
                  <a:lnTo>
                    <a:pt x="417" y="2186"/>
                  </a:lnTo>
                  <a:lnTo>
                    <a:pt x="493" y="2372"/>
                  </a:lnTo>
                  <a:lnTo>
                    <a:pt x="483" y="2368"/>
                  </a:lnTo>
                  <a:lnTo>
                    <a:pt x="476" y="2364"/>
                  </a:lnTo>
                  <a:lnTo>
                    <a:pt x="481" y="2385"/>
                  </a:lnTo>
                  <a:lnTo>
                    <a:pt x="486" y="2389"/>
                  </a:lnTo>
                  <a:lnTo>
                    <a:pt x="490" y="2392"/>
                  </a:lnTo>
                  <a:lnTo>
                    <a:pt x="505" y="2400"/>
                  </a:lnTo>
                  <a:lnTo>
                    <a:pt x="493" y="2400"/>
                  </a:lnTo>
                  <a:lnTo>
                    <a:pt x="495" y="2402"/>
                  </a:lnTo>
                  <a:lnTo>
                    <a:pt x="498" y="2407"/>
                  </a:lnTo>
                  <a:lnTo>
                    <a:pt x="511" y="2424"/>
                  </a:lnTo>
                  <a:lnTo>
                    <a:pt x="527" y="2466"/>
                  </a:lnTo>
                  <a:lnTo>
                    <a:pt x="547" y="2512"/>
                  </a:lnTo>
                  <a:lnTo>
                    <a:pt x="564" y="2560"/>
                  </a:lnTo>
                  <a:lnTo>
                    <a:pt x="575" y="2594"/>
                  </a:lnTo>
                  <a:lnTo>
                    <a:pt x="581" y="2606"/>
                  </a:lnTo>
                  <a:lnTo>
                    <a:pt x="591" y="2600"/>
                  </a:lnTo>
                  <a:lnTo>
                    <a:pt x="606" y="2587"/>
                  </a:lnTo>
                  <a:lnTo>
                    <a:pt x="617" y="2614"/>
                  </a:lnTo>
                  <a:lnTo>
                    <a:pt x="642" y="2652"/>
                  </a:lnTo>
                  <a:lnTo>
                    <a:pt x="658" y="2671"/>
                  </a:lnTo>
                  <a:lnTo>
                    <a:pt x="679" y="2693"/>
                  </a:lnTo>
                  <a:lnTo>
                    <a:pt x="694" y="2722"/>
                  </a:lnTo>
                  <a:lnTo>
                    <a:pt x="713" y="2747"/>
                  </a:lnTo>
                  <a:lnTo>
                    <a:pt x="731" y="2769"/>
                  </a:lnTo>
                  <a:lnTo>
                    <a:pt x="717" y="2800"/>
                  </a:lnTo>
                  <a:lnTo>
                    <a:pt x="728" y="2810"/>
                  </a:lnTo>
                  <a:lnTo>
                    <a:pt x="754" y="2834"/>
                  </a:lnTo>
                  <a:lnTo>
                    <a:pt x="778" y="2848"/>
                  </a:lnTo>
                  <a:lnTo>
                    <a:pt x="809" y="2860"/>
                  </a:lnTo>
                  <a:lnTo>
                    <a:pt x="836" y="2862"/>
                  </a:lnTo>
                  <a:lnTo>
                    <a:pt x="853" y="2872"/>
                  </a:lnTo>
                  <a:lnTo>
                    <a:pt x="868" y="2873"/>
                  </a:lnTo>
                  <a:lnTo>
                    <a:pt x="878" y="2873"/>
                  </a:lnTo>
                  <a:lnTo>
                    <a:pt x="885" y="2875"/>
                  </a:lnTo>
                  <a:lnTo>
                    <a:pt x="902" y="2891"/>
                  </a:lnTo>
                  <a:lnTo>
                    <a:pt x="908" y="2885"/>
                  </a:lnTo>
                  <a:lnTo>
                    <a:pt x="923" y="2869"/>
                  </a:lnTo>
                  <a:lnTo>
                    <a:pt x="952" y="2890"/>
                  </a:lnTo>
                  <a:lnTo>
                    <a:pt x="976" y="2906"/>
                  </a:lnTo>
                  <a:lnTo>
                    <a:pt x="1011" y="2914"/>
                  </a:lnTo>
                  <a:lnTo>
                    <a:pt x="1049" y="2921"/>
                  </a:lnTo>
                  <a:lnTo>
                    <a:pt x="1091" y="2948"/>
                  </a:lnTo>
                  <a:lnTo>
                    <a:pt x="1126" y="2974"/>
                  </a:lnTo>
                  <a:lnTo>
                    <a:pt x="1147" y="2988"/>
                  </a:lnTo>
                  <a:lnTo>
                    <a:pt x="1146" y="3010"/>
                  </a:lnTo>
                  <a:lnTo>
                    <a:pt x="1139" y="3031"/>
                  </a:lnTo>
                  <a:lnTo>
                    <a:pt x="1148" y="3040"/>
                  </a:lnTo>
                  <a:lnTo>
                    <a:pt x="1186" y="3075"/>
                  </a:lnTo>
                  <a:lnTo>
                    <a:pt x="1206" y="3082"/>
                  </a:lnTo>
                  <a:lnTo>
                    <a:pt x="1229" y="3096"/>
                  </a:lnTo>
                  <a:lnTo>
                    <a:pt x="1254" y="3108"/>
                  </a:lnTo>
                  <a:lnTo>
                    <a:pt x="1269" y="3109"/>
                  </a:lnTo>
                  <a:lnTo>
                    <a:pt x="1279" y="3107"/>
                  </a:lnTo>
                  <a:lnTo>
                    <a:pt x="1285" y="3109"/>
                  </a:lnTo>
                  <a:lnTo>
                    <a:pt x="1295" y="3115"/>
                  </a:lnTo>
                  <a:lnTo>
                    <a:pt x="1302" y="3116"/>
                  </a:lnTo>
                  <a:lnTo>
                    <a:pt x="1319" y="3094"/>
                  </a:lnTo>
                  <a:lnTo>
                    <a:pt x="1343" y="3101"/>
                  </a:lnTo>
                  <a:lnTo>
                    <a:pt x="1369" y="3107"/>
                  </a:lnTo>
                  <a:lnTo>
                    <a:pt x="1392" y="3110"/>
                  </a:lnTo>
                  <a:lnTo>
                    <a:pt x="1395" y="3110"/>
                  </a:lnTo>
                  <a:lnTo>
                    <a:pt x="1430" y="3108"/>
                  </a:lnTo>
                  <a:lnTo>
                    <a:pt x="1451" y="3100"/>
                  </a:lnTo>
                  <a:lnTo>
                    <a:pt x="1469" y="3090"/>
                  </a:lnTo>
                  <a:lnTo>
                    <a:pt x="1480" y="3081"/>
                  </a:lnTo>
                  <a:lnTo>
                    <a:pt x="1519" y="3075"/>
                  </a:lnTo>
                  <a:lnTo>
                    <a:pt x="1537" y="3068"/>
                  </a:lnTo>
                  <a:lnTo>
                    <a:pt x="1550" y="3056"/>
                  </a:lnTo>
                  <a:lnTo>
                    <a:pt x="1563" y="3031"/>
                  </a:lnTo>
                  <a:lnTo>
                    <a:pt x="1574" y="3016"/>
                  </a:lnTo>
                  <a:lnTo>
                    <a:pt x="1588" y="3000"/>
                  </a:lnTo>
                  <a:lnTo>
                    <a:pt x="1607" y="2986"/>
                  </a:lnTo>
                  <a:lnTo>
                    <a:pt x="1626" y="2972"/>
                  </a:lnTo>
                  <a:lnTo>
                    <a:pt x="1646" y="2961"/>
                  </a:lnTo>
                  <a:lnTo>
                    <a:pt x="1671" y="2957"/>
                  </a:lnTo>
                  <a:lnTo>
                    <a:pt x="1700" y="2949"/>
                  </a:lnTo>
                  <a:lnTo>
                    <a:pt x="1718" y="2939"/>
                  </a:lnTo>
                  <a:lnTo>
                    <a:pt x="1742" y="2924"/>
                  </a:lnTo>
                  <a:lnTo>
                    <a:pt x="1760" y="2909"/>
                  </a:lnTo>
                  <a:lnTo>
                    <a:pt x="1781" y="2894"/>
                  </a:lnTo>
                  <a:lnTo>
                    <a:pt x="1798" y="2886"/>
                  </a:lnTo>
                  <a:lnTo>
                    <a:pt x="1816" y="2874"/>
                  </a:lnTo>
                  <a:lnTo>
                    <a:pt x="1825" y="2864"/>
                  </a:lnTo>
                  <a:lnTo>
                    <a:pt x="1827" y="2851"/>
                  </a:lnTo>
                  <a:lnTo>
                    <a:pt x="1817" y="2843"/>
                  </a:lnTo>
                  <a:lnTo>
                    <a:pt x="1856" y="2828"/>
                  </a:lnTo>
                  <a:lnTo>
                    <a:pt x="1896" y="2812"/>
                  </a:lnTo>
                  <a:lnTo>
                    <a:pt x="1897" y="2704"/>
                  </a:lnTo>
                  <a:lnTo>
                    <a:pt x="1897" y="2689"/>
                  </a:lnTo>
                  <a:lnTo>
                    <a:pt x="1897" y="2670"/>
                  </a:lnTo>
                  <a:lnTo>
                    <a:pt x="1897" y="2625"/>
                  </a:lnTo>
                  <a:lnTo>
                    <a:pt x="1897" y="2591"/>
                  </a:lnTo>
                  <a:lnTo>
                    <a:pt x="1898" y="2476"/>
                  </a:lnTo>
                  <a:lnTo>
                    <a:pt x="1898" y="2406"/>
                  </a:lnTo>
                  <a:lnTo>
                    <a:pt x="1897" y="2360"/>
                  </a:lnTo>
                  <a:lnTo>
                    <a:pt x="1897" y="2348"/>
                  </a:lnTo>
                  <a:lnTo>
                    <a:pt x="1897" y="2246"/>
                  </a:lnTo>
                  <a:lnTo>
                    <a:pt x="1897" y="2162"/>
                  </a:lnTo>
                  <a:lnTo>
                    <a:pt x="1897" y="2130"/>
                  </a:lnTo>
                  <a:lnTo>
                    <a:pt x="1897" y="2085"/>
                  </a:lnTo>
                  <a:lnTo>
                    <a:pt x="1897" y="2016"/>
                  </a:lnTo>
                  <a:lnTo>
                    <a:pt x="1897" y="1901"/>
                  </a:lnTo>
                  <a:lnTo>
                    <a:pt x="1897" y="1810"/>
                  </a:lnTo>
                  <a:lnTo>
                    <a:pt x="1897" y="1787"/>
                  </a:lnTo>
                  <a:lnTo>
                    <a:pt x="1896" y="1684"/>
                  </a:lnTo>
                  <a:lnTo>
                    <a:pt x="1896" y="1672"/>
                  </a:lnTo>
                  <a:lnTo>
                    <a:pt x="1896" y="1652"/>
                  </a:lnTo>
                  <a:lnTo>
                    <a:pt x="1898" y="1624"/>
                  </a:lnTo>
                  <a:lnTo>
                    <a:pt x="1895" y="1617"/>
                  </a:lnTo>
                  <a:lnTo>
                    <a:pt x="1894" y="1558"/>
                  </a:lnTo>
                  <a:lnTo>
                    <a:pt x="1894" y="1555"/>
                  </a:lnTo>
                  <a:lnTo>
                    <a:pt x="1894" y="1517"/>
                  </a:lnTo>
                  <a:lnTo>
                    <a:pt x="1895" y="1448"/>
                  </a:lnTo>
                  <a:lnTo>
                    <a:pt x="1895" y="1442"/>
                  </a:lnTo>
                  <a:lnTo>
                    <a:pt x="1897" y="1377"/>
                  </a:lnTo>
                  <a:lnTo>
                    <a:pt x="1898" y="1364"/>
                  </a:lnTo>
                  <a:lnTo>
                    <a:pt x="1898" y="1328"/>
                  </a:lnTo>
                  <a:lnTo>
                    <a:pt x="1898" y="1279"/>
                  </a:lnTo>
                  <a:lnTo>
                    <a:pt x="1878" y="1316"/>
                  </a:lnTo>
                  <a:lnTo>
                    <a:pt x="1858" y="1353"/>
                  </a:lnTo>
                  <a:lnTo>
                    <a:pt x="1841" y="1403"/>
                  </a:lnTo>
                  <a:lnTo>
                    <a:pt x="1821" y="1416"/>
                  </a:lnTo>
                  <a:lnTo>
                    <a:pt x="1818" y="1390"/>
                  </a:lnTo>
                  <a:lnTo>
                    <a:pt x="1758" y="1346"/>
                  </a:lnTo>
                  <a:lnTo>
                    <a:pt x="1755" y="1348"/>
                  </a:lnTo>
                  <a:lnTo>
                    <a:pt x="1705" y="1333"/>
                  </a:lnTo>
                  <a:lnTo>
                    <a:pt x="1657" y="1295"/>
                  </a:lnTo>
                  <a:lnTo>
                    <a:pt x="1650" y="1288"/>
                  </a:lnTo>
                  <a:lnTo>
                    <a:pt x="1605" y="1245"/>
                  </a:lnTo>
                  <a:lnTo>
                    <a:pt x="1603" y="1245"/>
                  </a:lnTo>
                  <a:lnTo>
                    <a:pt x="1584" y="1238"/>
                  </a:lnTo>
                  <a:lnTo>
                    <a:pt x="1544" y="1223"/>
                  </a:lnTo>
                  <a:lnTo>
                    <a:pt x="1524" y="1215"/>
                  </a:lnTo>
                  <a:lnTo>
                    <a:pt x="1521" y="1211"/>
                  </a:lnTo>
                  <a:lnTo>
                    <a:pt x="1518" y="1212"/>
                  </a:lnTo>
                  <a:lnTo>
                    <a:pt x="1499" y="1184"/>
                  </a:lnTo>
                  <a:lnTo>
                    <a:pt x="1487" y="1165"/>
                  </a:lnTo>
                  <a:lnTo>
                    <a:pt x="1471" y="1142"/>
                  </a:lnTo>
                  <a:lnTo>
                    <a:pt x="1458" y="1114"/>
                  </a:lnTo>
                  <a:lnTo>
                    <a:pt x="1456" y="1112"/>
                  </a:lnTo>
                  <a:lnTo>
                    <a:pt x="1446" y="1106"/>
                  </a:lnTo>
                  <a:lnTo>
                    <a:pt x="1442" y="1099"/>
                  </a:lnTo>
                  <a:lnTo>
                    <a:pt x="1435" y="1094"/>
                  </a:lnTo>
                  <a:lnTo>
                    <a:pt x="1431" y="1085"/>
                  </a:lnTo>
                  <a:lnTo>
                    <a:pt x="1424" y="1074"/>
                  </a:lnTo>
                  <a:lnTo>
                    <a:pt x="1415" y="1062"/>
                  </a:lnTo>
                  <a:lnTo>
                    <a:pt x="1414" y="1046"/>
                  </a:lnTo>
                  <a:lnTo>
                    <a:pt x="1407" y="1028"/>
                  </a:lnTo>
                  <a:lnTo>
                    <a:pt x="1398" y="1008"/>
                  </a:lnTo>
                  <a:lnTo>
                    <a:pt x="1387" y="987"/>
                  </a:lnTo>
                  <a:lnTo>
                    <a:pt x="1381" y="969"/>
                  </a:lnTo>
                  <a:lnTo>
                    <a:pt x="1374" y="955"/>
                  </a:lnTo>
                  <a:lnTo>
                    <a:pt x="1374" y="953"/>
                  </a:lnTo>
                  <a:lnTo>
                    <a:pt x="1358" y="844"/>
                  </a:lnTo>
                  <a:lnTo>
                    <a:pt x="1354" y="824"/>
                  </a:lnTo>
                  <a:lnTo>
                    <a:pt x="1351" y="813"/>
                  </a:lnTo>
                  <a:lnTo>
                    <a:pt x="1351" y="811"/>
                  </a:lnTo>
                  <a:lnTo>
                    <a:pt x="1339" y="748"/>
                  </a:lnTo>
                  <a:lnTo>
                    <a:pt x="1333" y="742"/>
                  </a:lnTo>
                  <a:lnTo>
                    <a:pt x="1316" y="724"/>
                  </a:lnTo>
                  <a:lnTo>
                    <a:pt x="1316" y="724"/>
                  </a:lnTo>
                  <a:lnTo>
                    <a:pt x="1259" y="686"/>
                  </a:lnTo>
                  <a:lnTo>
                    <a:pt x="1167" y="649"/>
                  </a:lnTo>
                  <a:lnTo>
                    <a:pt x="1163" y="647"/>
                  </a:lnTo>
                  <a:lnTo>
                    <a:pt x="1161" y="647"/>
                  </a:lnTo>
                  <a:lnTo>
                    <a:pt x="1148" y="639"/>
                  </a:lnTo>
                  <a:lnTo>
                    <a:pt x="1142" y="636"/>
                  </a:lnTo>
                  <a:lnTo>
                    <a:pt x="1138" y="630"/>
                  </a:lnTo>
                  <a:lnTo>
                    <a:pt x="1137" y="628"/>
                  </a:lnTo>
                  <a:lnTo>
                    <a:pt x="1121" y="608"/>
                  </a:lnTo>
                  <a:lnTo>
                    <a:pt x="1106" y="584"/>
                  </a:lnTo>
                  <a:lnTo>
                    <a:pt x="1085" y="558"/>
                  </a:lnTo>
                  <a:lnTo>
                    <a:pt x="1057" y="527"/>
                  </a:lnTo>
                  <a:lnTo>
                    <a:pt x="1030" y="495"/>
                  </a:lnTo>
                  <a:lnTo>
                    <a:pt x="1011" y="472"/>
                  </a:lnTo>
                  <a:lnTo>
                    <a:pt x="1001" y="463"/>
                  </a:lnTo>
                  <a:lnTo>
                    <a:pt x="951" y="408"/>
                  </a:lnTo>
                  <a:lnTo>
                    <a:pt x="948" y="406"/>
                  </a:lnTo>
                  <a:lnTo>
                    <a:pt x="944" y="401"/>
                  </a:lnTo>
                  <a:lnTo>
                    <a:pt x="936" y="398"/>
                  </a:lnTo>
                  <a:lnTo>
                    <a:pt x="920" y="393"/>
                  </a:lnTo>
                  <a:lnTo>
                    <a:pt x="906" y="386"/>
                  </a:lnTo>
                  <a:lnTo>
                    <a:pt x="887" y="376"/>
                  </a:lnTo>
                  <a:lnTo>
                    <a:pt x="868" y="369"/>
                  </a:lnTo>
                  <a:lnTo>
                    <a:pt x="854" y="363"/>
                  </a:lnTo>
                  <a:lnTo>
                    <a:pt x="817" y="348"/>
                  </a:lnTo>
                  <a:lnTo>
                    <a:pt x="797" y="340"/>
                  </a:lnTo>
                  <a:lnTo>
                    <a:pt x="744" y="312"/>
                  </a:lnTo>
                  <a:lnTo>
                    <a:pt x="744" y="309"/>
                  </a:lnTo>
                  <a:lnTo>
                    <a:pt x="743" y="308"/>
                  </a:lnTo>
                  <a:lnTo>
                    <a:pt x="744" y="284"/>
                  </a:lnTo>
                  <a:lnTo>
                    <a:pt x="742" y="271"/>
                  </a:lnTo>
                  <a:lnTo>
                    <a:pt x="742" y="252"/>
                  </a:lnTo>
                  <a:lnTo>
                    <a:pt x="736" y="196"/>
                  </a:lnTo>
                  <a:lnTo>
                    <a:pt x="736" y="140"/>
                  </a:lnTo>
                  <a:lnTo>
                    <a:pt x="737" y="93"/>
                  </a:lnTo>
                  <a:lnTo>
                    <a:pt x="732" y="47"/>
                  </a:lnTo>
                  <a:lnTo>
                    <a:pt x="732" y="0"/>
                  </a:lnTo>
                  <a:lnTo>
                    <a:pt x="731" y="1"/>
                  </a:lnTo>
                  <a:lnTo>
                    <a:pt x="651" y="83"/>
                  </a:lnTo>
                  <a:lnTo>
                    <a:pt x="651" y="83"/>
                  </a:lnTo>
                  <a:lnTo>
                    <a:pt x="644" y="92"/>
                  </a:lnTo>
                  <a:lnTo>
                    <a:pt x="619" y="114"/>
                  </a:lnTo>
                  <a:lnTo>
                    <a:pt x="617" y="119"/>
                  </a:lnTo>
                  <a:lnTo>
                    <a:pt x="604" y="163"/>
                  </a:lnTo>
                  <a:lnTo>
                    <a:pt x="598" y="175"/>
                  </a:lnTo>
                  <a:lnTo>
                    <a:pt x="595" y="179"/>
                  </a:lnTo>
                  <a:lnTo>
                    <a:pt x="594" y="179"/>
                  </a:lnTo>
                  <a:lnTo>
                    <a:pt x="585" y="185"/>
                  </a:lnTo>
                  <a:lnTo>
                    <a:pt x="572" y="187"/>
                  </a:lnTo>
                  <a:lnTo>
                    <a:pt x="567" y="186"/>
                  </a:lnTo>
                  <a:lnTo>
                    <a:pt x="559" y="182"/>
                  </a:lnTo>
                  <a:lnTo>
                    <a:pt x="556" y="176"/>
                  </a:lnTo>
                  <a:lnTo>
                    <a:pt x="549" y="152"/>
                  </a:lnTo>
                  <a:lnTo>
                    <a:pt x="544" y="136"/>
                  </a:lnTo>
                  <a:lnTo>
                    <a:pt x="539" y="133"/>
                  </a:lnTo>
                  <a:lnTo>
                    <a:pt x="532" y="131"/>
                  </a:lnTo>
                  <a:lnTo>
                    <a:pt x="516" y="134"/>
                  </a:lnTo>
                  <a:lnTo>
                    <a:pt x="515" y="134"/>
                  </a:lnTo>
                  <a:lnTo>
                    <a:pt x="476" y="134"/>
                  </a:lnTo>
                  <a:lnTo>
                    <a:pt x="474" y="133"/>
                  </a:lnTo>
                  <a:lnTo>
                    <a:pt x="467" y="128"/>
                  </a:lnTo>
                  <a:lnTo>
                    <a:pt x="458" y="126"/>
                  </a:lnTo>
                  <a:lnTo>
                    <a:pt x="406" y="126"/>
                  </a:lnTo>
                  <a:lnTo>
                    <a:pt x="401" y="156"/>
                  </a:lnTo>
                  <a:lnTo>
                    <a:pt x="392" y="200"/>
                  </a:lnTo>
                  <a:lnTo>
                    <a:pt x="385" y="200"/>
                  </a:lnTo>
                  <a:lnTo>
                    <a:pt x="384" y="200"/>
                  </a:lnTo>
                  <a:lnTo>
                    <a:pt x="379" y="200"/>
                  </a:lnTo>
                  <a:lnTo>
                    <a:pt x="368" y="199"/>
                  </a:lnTo>
                  <a:lnTo>
                    <a:pt x="363" y="204"/>
                  </a:lnTo>
                  <a:lnTo>
                    <a:pt x="363" y="215"/>
                  </a:lnTo>
                  <a:lnTo>
                    <a:pt x="365" y="227"/>
                  </a:lnTo>
                  <a:lnTo>
                    <a:pt x="366" y="230"/>
                  </a:lnTo>
                  <a:lnTo>
                    <a:pt x="365" y="236"/>
                  </a:lnTo>
                  <a:lnTo>
                    <a:pt x="365" y="247"/>
                  </a:lnTo>
                  <a:lnTo>
                    <a:pt x="365" y="258"/>
                  </a:lnTo>
                  <a:lnTo>
                    <a:pt x="365" y="259"/>
                  </a:lnTo>
                  <a:lnTo>
                    <a:pt x="365" y="259"/>
                  </a:lnTo>
                  <a:lnTo>
                    <a:pt x="354" y="253"/>
                  </a:lnTo>
                  <a:lnTo>
                    <a:pt x="345" y="247"/>
                  </a:lnTo>
                  <a:lnTo>
                    <a:pt x="338" y="242"/>
                  </a:lnTo>
                  <a:lnTo>
                    <a:pt x="335" y="240"/>
                  </a:lnTo>
                  <a:lnTo>
                    <a:pt x="341" y="258"/>
                  </a:lnTo>
                  <a:lnTo>
                    <a:pt x="346" y="278"/>
                  </a:lnTo>
                  <a:lnTo>
                    <a:pt x="347" y="302"/>
                  </a:lnTo>
                  <a:lnTo>
                    <a:pt x="347" y="302"/>
                  </a:lnTo>
                  <a:lnTo>
                    <a:pt x="347" y="303"/>
                  </a:lnTo>
                  <a:lnTo>
                    <a:pt x="354" y="334"/>
                  </a:lnTo>
                  <a:lnTo>
                    <a:pt x="356" y="352"/>
                  </a:lnTo>
                  <a:lnTo>
                    <a:pt x="357" y="356"/>
                  </a:lnTo>
                  <a:lnTo>
                    <a:pt x="359" y="360"/>
                  </a:lnTo>
                  <a:lnTo>
                    <a:pt x="360" y="363"/>
                  </a:lnTo>
                  <a:lnTo>
                    <a:pt x="364" y="368"/>
                  </a:lnTo>
                  <a:lnTo>
                    <a:pt x="365" y="371"/>
                  </a:lnTo>
                  <a:lnTo>
                    <a:pt x="366" y="376"/>
                  </a:lnTo>
                  <a:lnTo>
                    <a:pt x="369" y="387"/>
                  </a:lnTo>
                  <a:lnTo>
                    <a:pt x="369" y="393"/>
                  </a:lnTo>
                  <a:lnTo>
                    <a:pt x="370" y="405"/>
                  </a:lnTo>
                  <a:lnTo>
                    <a:pt x="370" y="405"/>
                  </a:lnTo>
                  <a:lnTo>
                    <a:pt x="370" y="407"/>
                  </a:lnTo>
                  <a:lnTo>
                    <a:pt x="369" y="412"/>
                  </a:lnTo>
                  <a:lnTo>
                    <a:pt x="369" y="412"/>
                  </a:lnTo>
                  <a:lnTo>
                    <a:pt x="368" y="421"/>
                  </a:lnTo>
                  <a:lnTo>
                    <a:pt x="368" y="423"/>
                  </a:lnTo>
                  <a:lnTo>
                    <a:pt x="368" y="425"/>
                  </a:lnTo>
                  <a:lnTo>
                    <a:pt x="369" y="434"/>
                  </a:lnTo>
                  <a:lnTo>
                    <a:pt x="370" y="440"/>
                  </a:lnTo>
                  <a:lnTo>
                    <a:pt x="371" y="446"/>
                  </a:lnTo>
                  <a:lnTo>
                    <a:pt x="371" y="466"/>
                  </a:lnTo>
                  <a:lnTo>
                    <a:pt x="371" y="466"/>
                  </a:lnTo>
                  <a:lnTo>
                    <a:pt x="377" y="470"/>
                  </a:lnTo>
                  <a:lnTo>
                    <a:pt x="385" y="474"/>
                  </a:lnTo>
                  <a:lnTo>
                    <a:pt x="390" y="478"/>
                  </a:lnTo>
                  <a:lnTo>
                    <a:pt x="391" y="479"/>
                  </a:lnTo>
                  <a:lnTo>
                    <a:pt x="395" y="483"/>
                  </a:lnTo>
                  <a:lnTo>
                    <a:pt x="396" y="485"/>
                  </a:lnTo>
                  <a:lnTo>
                    <a:pt x="398" y="489"/>
                  </a:lnTo>
                  <a:lnTo>
                    <a:pt x="400" y="496"/>
                  </a:lnTo>
                  <a:lnTo>
                    <a:pt x="406" y="501"/>
                  </a:lnTo>
                  <a:lnTo>
                    <a:pt x="410" y="504"/>
                  </a:lnTo>
                  <a:lnTo>
                    <a:pt x="411" y="505"/>
                  </a:lnTo>
                  <a:lnTo>
                    <a:pt x="409" y="514"/>
                  </a:lnTo>
                  <a:lnTo>
                    <a:pt x="409" y="514"/>
                  </a:lnTo>
                  <a:lnTo>
                    <a:pt x="405" y="518"/>
                  </a:lnTo>
                  <a:lnTo>
                    <a:pt x="373" y="539"/>
                  </a:lnTo>
                  <a:lnTo>
                    <a:pt x="365" y="544"/>
                  </a:lnTo>
                  <a:lnTo>
                    <a:pt x="333" y="578"/>
                  </a:lnTo>
                  <a:lnTo>
                    <a:pt x="276" y="601"/>
                  </a:lnTo>
                  <a:lnTo>
                    <a:pt x="236" y="612"/>
                  </a:lnTo>
                  <a:lnTo>
                    <a:pt x="219" y="646"/>
                  </a:lnTo>
                  <a:lnTo>
                    <a:pt x="185" y="664"/>
                  </a:lnTo>
                  <a:lnTo>
                    <a:pt x="166" y="693"/>
                  </a:lnTo>
                  <a:lnTo>
                    <a:pt x="166" y="712"/>
                  </a:lnTo>
                  <a:lnTo>
                    <a:pt x="165" y="777"/>
                  </a:lnTo>
                  <a:lnTo>
                    <a:pt x="151" y="839"/>
                  </a:lnTo>
                  <a:lnTo>
                    <a:pt x="113" y="898"/>
                  </a:lnTo>
                  <a:lnTo>
                    <a:pt x="107" y="913"/>
                  </a:lnTo>
                  <a:lnTo>
                    <a:pt x="105" y="917"/>
                  </a:lnTo>
                  <a:lnTo>
                    <a:pt x="96" y="943"/>
                  </a:lnTo>
                  <a:lnTo>
                    <a:pt x="94" y="948"/>
                  </a:lnTo>
                  <a:lnTo>
                    <a:pt x="64" y="960"/>
                  </a:lnTo>
                  <a:lnTo>
                    <a:pt x="30" y="957"/>
                  </a:lnTo>
                  <a:lnTo>
                    <a:pt x="3" y="960"/>
                  </a:lnTo>
                  <a:lnTo>
                    <a:pt x="14" y="986"/>
                  </a:lnTo>
                  <a:lnTo>
                    <a:pt x="19" y="1011"/>
                  </a:lnTo>
                  <a:lnTo>
                    <a:pt x="15" y="1013"/>
                  </a:lnTo>
                  <a:lnTo>
                    <a:pt x="5" y="1018"/>
                  </a:lnTo>
                  <a:lnTo>
                    <a:pt x="1" y="1028"/>
                  </a:lnTo>
                  <a:lnTo>
                    <a:pt x="0" y="1041"/>
                  </a:lnTo>
                  <a:lnTo>
                    <a:pt x="1" y="1052"/>
                  </a:lnTo>
                  <a:lnTo>
                    <a:pt x="4" y="1075"/>
                  </a:lnTo>
                  <a:lnTo>
                    <a:pt x="15" y="1075"/>
                  </a:lnTo>
                  <a:lnTo>
                    <a:pt x="16" y="1078"/>
                  </a:lnTo>
                  <a:lnTo>
                    <a:pt x="22" y="1090"/>
                  </a:lnTo>
                  <a:lnTo>
                    <a:pt x="30" y="1109"/>
                  </a:lnTo>
                  <a:lnTo>
                    <a:pt x="35" y="1127"/>
                  </a:lnTo>
                  <a:lnTo>
                    <a:pt x="39" y="1146"/>
                  </a:lnTo>
                  <a:lnTo>
                    <a:pt x="43" y="1160"/>
                  </a:lnTo>
                  <a:lnTo>
                    <a:pt x="42" y="1177"/>
                  </a:lnTo>
                  <a:lnTo>
                    <a:pt x="40" y="1189"/>
                  </a:lnTo>
                  <a:lnTo>
                    <a:pt x="42" y="1203"/>
                  </a:lnTo>
                  <a:lnTo>
                    <a:pt x="40" y="1216"/>
                  </a:lnTo>
                  <a:lnTo>
                    <a:pt x="38" y="1227"/>
                  </a:lnTo>
                  <a:lnTo>
                    <a:pt x="35" y="1239"/>
                  </a:lnTo>
                  <a:lnTo>
                    <a:pt x="35" y="1251"/>
                  </a:lnTo>
                  <a:lnTo>
                    <a:pt x="38" y="1267"/>
                  </a:lnTo>
                  <a:lnTo>
                    <a:pt x="39" y="1282"/>
                  </a:lnTo>
                  <a:lnTo>
                    <a:pt x="40" y="1304"/>
                  </a:lnTo>
                  <a:lnTo>
                    <a:pt x="41" y="1312"/>
                  </a:lnTo>
                  <a:lnTo>
                    <a:pt x="57" y="1342"/>
                  </a:lnTo>
                  <a:lnTo>
                    <a:pt x="86" y="1372"/>
                  </a:lnTo>
                  <a:lnTo>
                    <a:pt x="56" y="1394"/>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616" name="Google Shape;1616;p59" descr="{&quot;Key&quot;:&quot;west pokot&quot;,&quot;Name&quot;:&quot;West Pokot&quot;,&quot;Value&quot;:17.0,&quot;Formula&quot;:&quot;17&quot;,&quot;Text&quot;:&quot;17&quot;,&quot;OfficeApplication&quot;:1,&quot;HasValue&quot;:true}"/>
            <p:cNvSpPr/>
            <p:nvPr/>
          </p:nvSpPr>
          <p:spPr>
            <a:xfrm>
              <a:off x="1489783" y="2108120"/>
              <a:ext cx="554136" cy="854921"/>
            </a:xfrm>
            <a:custGeom>
              <a:avLst/>
              <a:gdLst/>
              <a:ahLst/>
              <a:cxnLst/>
              <a:rect l="l" t="t" r="r" b="b"/>
              <a:pathLst>
                <a:path w="928" h="1426" extrusionOk="0">
                  <a:moveTo>
                    <a:pt x="150" y="191"/>
                  </a:moveTo>
                  <a:lnTo>
                    <a:pt x="153" y="201"/>
                  </a:lnTo>
                  <a:lnTo>
                    <a:pt x="168" y="216"/>
                  </a:lnTo>
                  <a:lnTo>
                    <a:pt x="167" y="220"/>
                  </a:lnTo>
                  <a:lnTo>
                    <a:pt x="137" y="251"/>
                  </a:lnTo>
                  <a:lnTo>
                    <a:pt x="134" y="258"/>
                  </a:lnTo>
                  <a:lnTo>
                    <a:pt x="133" y="266"/>
                  </a:lnTo>
                  <a:lnTo>
                    <a:pt x="135" y="279"/>
                  </a:lnTo>
                  <a:lnTo>
                    <a:pt x="142" y="320"/>
                  </a:lnTo>
                  <a:lnTo>
                    <a:pt x="161" y="434"/>
                  </a:lnTo>
                  <a:lnTo>
                    <a:pt x="165" y="455"/>
                  </a:lnTo>
                  <a:lnTo>
                    <a:pt x="181" y="547"/>
                  </a:lnTo>
                  <a:lnTo>
                    <a:pt x="184" y="568"/>
                  </a:lnTo>
                  <a:lnTo>
                    <a:pt x="191" y="586"/>
                  </a:lnTo>
                  <a:lnTo>
                    <a:pt x="191" y="597"/>
                  </a:lnTo>
                  <a:lnTo>
                    <a:pt x="196" y="629"/>
                  </a:lnTo>
                  <a:lnTo>
                    <a:pt x="197" y="637"/>
                  </a:lnTo>
                  <a:lnTo>
                    <a:pt x="199" y="641"/>
                  </a:lnTo>
                  <a:lnTo>
                    <a:pt x="208" y="656"/>
                  </a:lnTo>
                  <a:lnTo>
                    <a:pt x="210" y="657"/>
                  </a:lnTo>
                  <a:lnTo>
                    <a:pt x="210" y="657"/>
                  </a:lnTo>
                  <a:lnTo>
                    <a:pt x="212" y="659"/>
                  </a:lnTo>
                  <a:lnTo>
                    <a:pt x="214" y="662"/>
                  </a:lnTo>
                  <a:lnTo>
                    <a:pt x="241" y="700"/>
                  </a:lnTo>
                  <a:lnTo>
                    <a:pt x="242" y="705"/>
                  </a:lnTo>
                  <a:lnTo>
                    <a:pt x="241" y="723"/>
                  </a:lnTo>
                  <a:lnTo>
                    <a:pt x="234" y="760"/>
                  </a:lnTo>
                  <a:lnTo>
                    <a:pt x="216" y="874"/>
                  </a:lnTo>
                  <a:lnTo>
                    <a:pt x="210" y="914"/>
                  </a:lnTo>
                  <a:lnTo>
                    <a:pt x="209" y="919"/>
                  </a:lnTo>
                  <a:lnTo>
                    <a:pt x="208" y="924"/>
                  </a:lnTo>
                  <a:lnTo>
                    <a:pt x="183" y="970"/>
                  </a:lnTo>
                  <a:lnTo>
                    <a:pt x="182" y="976"/>
                  </a:lnTo>
                  <a:lnTo>
                    <a:pt x="181" y="980"/>
                  </a:lnTo>
                  <a:lnTo>
                    <a:pt x="180" y="981"/>
                  </a:lnTo>
                  <a:lnTo>
                    <a:pt x="174" y="989"/>
                  </a:lnTo>
                  <a:lnTo>
                    <a:pt x="167" y="1004"/>
                  </a:lnTo>
                  <a:lnTo>
                    <a:pt x="162" y="1012"/>
                  </a:lnTo>
                  <a:lnTo>
                    <a:pt x="144" y="1018"/>
                  </a:lnTo>
                  <a:lnTo>
                    <a:pt x="135" y="1024"/>
                  </a:lnTo>
                  <a:lnTo>
                    <a:pt x="129" y="1025"/>
                  </a:lnTo>
                  <a:lnTo>
                    <a:pt x="118" y="1036"/>
                  </a:lnTo>
                  <a:lnTo>
                    <a:pt x="109" y="1035"/>
                  </a:lnTo>
                  <a:lnTo>
                    <a:pt x="96" y="1048"/>
                  </a:lnTo>
                  <a:lnTo>
                    <a:pt x="88" y="1056"/>
                  </a:lnTo>
                  <a:lnTo>
                    <a:pt x="83" y="1064"/>
                  </a:lnTo>
                  <a:lnTo>
                    <a:pt x="66" y="1122"/>
                  </a:lnTo>
                  <a:lnTo>
                    <a:pt x="66" y="1126"/>
                  </a:lnTo>
                  <a:lnTo>
                    <a:pt x="69" y="1136"/>
                  </a:lnTo>
                  <a:lnTo>
                    <a:pt x="69" y="1141"/>
                  </a:lnTo>
                  <a:lnTo>
                    <a:pt x="66" y="1142"/>
                  </a:lnTo>
                  <a:lnTo>
                    <a:pt x="64" y="1141"/>
                  </a:lnTo>
                  <a:lnTo>
                    <a:pt x="57" y="1138"/>
                  </a:lnTo>
                  <a:lnTo>
                    <a:pt x="55" y="1137"/>
                  </a:lnTo>
                  <a:lnTo>
                    <a:pt x="52" y="1137"/>
                  </a:lnTo>
                  <a:lnTo>
                    <a:pt x="46" y="1139"/>
                  </a:lnTo>
                  <a:lnTo>
                    <a:pt x="35" y="1141"/>
                  </a:lnTo>
                  <a:lnTo>
                    <a:pt x="18" y="1147"/>
                  </a:lnTo>
                  <a:lnTo>
                    <a:pt x="16" y="1155"/>
                  </a:lnTo>
                  <a:lnTo>
                    <a:pt x="5" y="1153"/>
                  </a:lnTo>
                  <a:lnTo>
                    <a:pt x="0" y="1155"/>
                  </a:lnTo>
                  <a:lnTo>
                    <a:pt x="1" y="1160"/>
                  </a:lnTo>
                  <a:lnTo>
                    <a:pt x="13" y="1178"/>
                  </a:lnTo>
                  <a:lnTo>
                    <a:pt x="25" y="1198"/>
                  </a:lnTo>
                  <a:lnTo>
                    <a:pt x="26" y="1199"/>
                  </a:lnTo>
                  <a:lnTo>
                    <a:pt x="22" y="1205"/>
                  </a:lnTo>
                  <a:lnTo>
                    <a:pt x="21" y="1210"/>
                  </a:lnTo>
                  <a:lnTo>
                    <a:pt x="52" y="1259"/>
                  </a:lnTo>
                  <a:lnTo>
                    <a:pt x="54" y="1262"/>
                  </a:lnTo>
                  <a:lnTo>
                    <a:pt x="55" y="1266"/>
                  </a:lnTo>
                  <a:lnTo>
                    <a:pt x="49" y="1279"/>
                  </a:lnTo>
                  <a:lnTo>
                    <a:pt x="50" y="1288"/>
                  </a:lnTo>
                  <a:lnTo>
                    <a:pt x="48" y="1297"/>
                  </a:lnTo>
                  <a:lnTo>
                    <a:pt x="48" y="1297"/>
                  </a:lnTo>
                  <a:lnTo>
                    <a:pt x="96" y="1285"/>
                  </a:lnTo>
                  <a:lnTo>
                    <a:pt x="125" y="1279"/>
                  </a:lnTo>
                  <a:lnTo>
                    <a:pt x="121" y="1309"/>
                  </a:lnTo>
                  <a:lnTo>
                    <a:pt x="128" y="1309"/>
                  </a:lnTo>
                  <a:lnTo>
                    <a:pt x="136" y="1308"/>
                  </a:lnTo>
                  <a:lnTo>
                    <a:pt x="145" y="1308"/>
                  </a:lnTo>
                  <a:lnTo>
                    <a:pt x="151" y="1308"/>
                  </a:lnTo>
                  <a:lnTo>
                    <a:pt x="159" y="1309"/>
                  </a:lnTo>
                  <a:lnTo>
                    <a:pt x="165" y="1309"/>
                  </a:lnTo>
                  <a:lnTo>
                    <a:pt x="171" y="1312"/>
                  </a:lnTo>
                  <a:lnTo>
                    <a:pt x="179" y="1313"/>
                  </a:lnTo>
                  <a:lnTo>
                    <a:pt x="186" y="1309"/>
                  </a:lnTo>
                  <a:lnTo>
                    <a:pt x="191" y="1306"/>
                  </a:lnTo>
                  <a:lnTo>
                    <a:pt x="200" y="1302"/>
                  </a:lnTo>
                  <a:lnTo>
                    <a:pt x="214" y="1306"/>
                  </a:lnTo>
                  <a:lnTo>
                    <a:pt x="217" y="1311"/>
                  </a:lnTo>
                  <a:lnTo>
                    <a:pt x="220" y="1317"/>
                  </a:lnTo>
                  <a:lnTo>
                    <a:pt x="221" y="1322"/>
                  </a:lnTo>
                  <a:lnTo>
                    <a:pt x="225" y="1328"/>
                  </a:lnTo>
                  <a:lnTo>
                    <a:pt x="230" y="1332"/>
                  </a:lnTo>
                  <a:lnTo>
                    <a:pt x="232" y="1335"/>
                  </a:lnTo>
                  <a:lnTo>
                    <a:pt x="236" y="1339"/>
                  </a:lnTo>
                  <a:lnTo>
                    <a:pt x="240" y="1341"/>
                  </a:lnTo>
                  <a:lnTo>
                    <a:pt x="240" y="1341"/>
                  </a:lnTo>
                  <a:lnTo>
                    <a:pt x="239" y="1344"/>
                  </a:lnTo>
                  <a:lnTo>
                    <a:pt x="237" y="1347"/>
                  </a:lnTo>
                  <a:lnTo>
                    <a:pt x="235" y="1349"/>
                  </a:lnTo>
                  <a:lnTo>
                    <a:pt x="235" y="1350"/>
                  </a:lnTo>
                  <a:lnTo>
                    <a:pt x="236" y="1353"/>
                  </a:lnTo>
                  <a:lnTo>
                    <a:pt x="238" y="1357"/>
                  </a:lnTo>
                  <a:lnTo>
                    <a:pt x="240" y="1360"/>
                  </a:lnTo>
                  <a:lnTo>
                    <a:pt x="241" y="1360"/>
                  </a:lnTo>
                  <a:lnTo>
                    <a:pt x="244" y="1360"/>
                  </a:lnTo>
                  <a:lnTo>
                    <a:pt x="247" y="1363"/>
                  </a:lnTo>
                  <a:lnTo>
                    <a:pt x="250" y="1366"/>
                  </a:lnTo>
                  <a:lnTo>
                    <a:pt x="253" y="1370"/>
                  </a:lnTo>
                  <a:lnTo>
                    <a:pt x="258" y="1373"/>
                  </a:lnTo>
                  <a:lnTo>
                    <a:pt x="263" y="1374"/>
                  </a:lnTo>
                  <a:lnTo>
                    <a:pt x="268" y="1375"/>
                  </a:lnTo>
                  <a:lnTo>
                    <a:pt x="273" y="1377"/>
                  </a:lnTo>
                  <a:lnTo>
                    <a:pt x="277" y="1380"/>
                  </a:lnTo>
                  <a:lnTo>
                    <a:pt x="281" y="1383"/>
                  </a:lnTo>
                  <a:lnTo>
                    <a:pt x="283" y="1383"/>
                  </a:lnTo>
                  <a:lnTo>
                    <a:pt x="283" y="1381"/>
                  </a:lnTo>
                  <a:lnTo>
                    <a:pt x="283" y="1379"/>
                  </a:lnTo>
                  <a:lnTo>
                    <a:pt x="282" y="1377"/>
                  </a:lnTo>
                  <a:lnTo>
                    <a:pt x="284" y="1376"/>
                  </a:lnTo>
                  <a:lnTo>
                    <a:pt x="284" y="1376"/>
                  </a:lnTo>
                  <a:lnTo>
                    <a:pt x="284" y="1374"/>
                  </a:lnTo>
                  <a:lnTo>
                    <a:pt x="286" y="1372"/>
                  </a:lnTo>
                  <a:lnTo>
                    <a:pt x="291" y="1371"/>
                  </a:lnTo>
                  <a:lnTo>
                    <a:pt x="291" y="1369"/>
                  </a:lnTo>
                  <a:lnTo>
                    <a:pt x="292" y="1369"/>
                  </a:lnTo>
                  <a:lnTo>
                    <a:pt x="298" y="1369"/>
                  </a:lnTo>
                  <a:lnTo>
                    <a:pt x="301" y="1366"/>
                  </a:lnTo>
                  <a:lnTo>
                    <a:pt x="306" y="1364"/>
                  </a:lnTo>
                  <a:lnTo>
                    <a:pt x="311" y="1363"/>
                  </a:lnTo>
                  <a:lnTo>
                    <a:pt x="316" y="1363"/>
                  </a:lnTo>
                  <a:lnTo>
                    <a:pt x="319" y="1364"/>
                  </a:lnTo>
                  <a:lnTo>
                    <a:pt x="322" y="1364"/>
                  </a:lnTo>
                  <a:lnTo>
                    <a:pt x="325" y="1365"/>
                  </a:lnTo>
                  <a:lnTo>
                    <a:pt x="326" y="1365"/>
                  </a:lnTo>
                  <a:lnTo>
                    <a:pt x="334" y="1359"/>
                  </a:lnTo>
                  <a:lnTo>
                    <a:pt x="341" y="1357"/>
                  </a:lnTo>
                  <a:lnTo>
                    <a:pt x="341" y="1357"/>
                  </a:lnTo>
                  <a:lnTo>
                    <a:pt x="341" y="1356"/>
                  </a:lnTo>
                  <a:lnTo>
                    <a:pt x="344" y="1354"/>
                  </a:lnTo>
                  <a:lnTo>
                    <a:pt x="347" y="1351"/>
                  </a:lnTo>
                  <a:lnTo>
                    <a:pt x="352" y="1354"/>
                  </a:lnTo>
                  <a:lnTo>
                    <a:pt x="358" y="1357"/>
                  </a:lnTo>
                  <a:lnTo>
                    <a:pt x="366" y="1359"/>
                  </a:lnTo>
                  <a:lnTo>
                    <a:pt x="375" y="1364"/>
                  </a:lnTo>
                  <a:lnTo>
                    <a:pt x="380" y="1367"/>
                  </a:lnTo>
                  <a:lnTo>
                    <a:pt x="386" y="1369"/>
                  </a:lnTo>
                  <a:lnTo>
                    <a:pt x="400" y="1377"/>
                  </a:lnTo>
                  <a:lnTo>
                    <a:pt x="416" y="1385"/>
                  </a:lnTo>
                  <a:lnTo>
                    <a:pt x="428" y="1390"/>
                  </a:lnTo>
                  <a:lnTo>
                    <a:pt x="435" y="1393"/>
                  </a:lnTo>
                  <a:lnTo>
                    <a:pt x="463" y="1407"/>
                  </a:lnTo>
                  <a:lnTo>
                    <a:pt x="472" y="1411"/>
                  </a:lnTo>
                  <a:lnTo>
                    <a:pt x="506" y="1426"/>
                  </a:lnTo>
                  <a:lnTo>
                    <a:pt x="514" y="1420"/>
                  </a:lnTo>
                  <a:lnTo>
                    <a:pt x="522" y="1418"/>
                  </a:lnTo>
                  <a:lnTo>
                    <a:pt x="528" y="1414"/>
                  </a:lnTo>
                  <a:lnTo>
                    <a:pt x="534" y="1411"/>
                  </a:lnTo>
                  <a:lnTo>
                    <a:pt x="536" y="1409"/>
                  </a:lnTo>
                  <a:lnTo>
                    <a:pt x="552" y="1396"/>
                  </a:lnTo>
                  <a:lnTo>
                    <a:pt x="553" y="1394"/>
                  </a:lnTo>
                  <a:lnTo>
                    <a:pt x="553" y="1394"/>
                  </a:lnTo>
                  <a:lnTo>
                    <a:pt x="585" y="1369"/>
                  </a:lnTo>
                  <a:lnTo>
                    <a:pt x="589" y="1366"/>
                  </a:lnTo>
                  <a:lnTo>
                    <a:pt x="588" y="1363"/>
                  </a:lnTo>
                  <a:lnTo>
                    <a:pt x="605" y="1349"/>
                  </a:lnTo>
                  <a:lnTo>
                    <a:pt x="607" y="1352"/>
                  </a:lnTo>
                  <a:lnTo>
                    <a:pt x="612" y="1348"/>
                  </a:lnTo>
                  <a:lnTo>
                    <a:pt x="615" y="1346"/>
                  </a:lnTo>
                  <a:lnTo>
                    <a:pt x="617" y="1345"/>
                  </a:lnTo>
                  <a:lnTo>
                    <a:pt x="615" y="1340"/>
                  </a:lnTo>
                  <a:lnTo>
                    <a:pt x="651" y="1309"/>
                  </a:lnTo>
                  <a:lnTo>
                    <a:pt x="653" y="1314"/>
                  </a:lnTo>
                  <a:lnTo>
                    <a:pt x="671" y="1300"/>
                  </a:lnTo>
                  <a:lnTo>
                    <a:pt x="677" y="1295"/>
                  </a:lnTo>
                  <a:lnTo>
                    <a:pt x="678" y="1289"/>
                  </a:lnTo>
                  <a:lnTo>
                    <a:pt x="679" y="1285"/>
                  </a:lnTo>
                  <a:lnTo>
                    <a:pt x="692" y="1274"/>
                  </a:lnTo>
                  <a:lnTo>
                    <a:pt x="696" y="1269"/>
                  </a:lnTo>
                  <a:lnTo>
                    <a:pt x="700" y="1269"/>
                  </a:lnTo>
                  <a:lnTo>
                    <a:pt x="701" y="1269"/>
                  </a:lnTo>
                  <a:lnTo>
                    <a:pt x="702" y="1272"/>
                  </a:lnTo>
                  <a:lnTo>
                    <a:pt x="703" y="1276"/>
                  </a:lnTo>
                  <a:lnTo>
                    <a:pt x="706" y="1274"/>
                  </a:lnTo>
                  <a:lnTo>
                    <a:pt x="709" y="1274"/>
                  </a:lnTo>
                  <a:lnTo>
                    <a:pt x="710" y="1274"/>
                  </a:lnTo>
                  <a:lnTo>
                    <a:pt x="716" y="1276"/>
                  </a:lnTo>
                  <a:lnTo>
                    <a:pt x="720" y="1274"/>
                  </a:lnTo>
                  <a:lnTo>
                    <a:pt x="726" y="1271"/>
                  </a:lnTo>
                  <a:lnTo>
                    <a:pt x="732" y="1269"/>
                  </a:lnTo>
                  <a:lnTo>
                    <a:pt x="735" y="1269"/>
                  </a:lnTo>
                  <a:lnTo>
                    <a:pt x="737" y="1271"/>
                  </a:lnTo>
                  <a:lnTo>
                    <a:pt x="740" y="1272"/>
                  </a:lnTo>
                  <a:lnTo>
                    <a:pt x="743" y="1273"/>
                  </a:lnTo>
                  <a:lnTo>
                    <a:pt x="744" y="1273"/>
                  </a:lnTo>
                  <a:lnTo>
                    <a:pt x="749" y="1274"/>
                  </a:lnTo>
                  <a:lnTo>
                    <a:pt x="752" y="1274"/>
                  </a:lnTo>
                  <a:lnTo>
                    <a:pt x="755" y="1275"/>
                  </a:lnTo>
                  <a:lnTo>
                    <a:pt x="760" y="1272"/>
                  </a:lnTo>
                  <a:lnTo>
                    <a:pt x="763" y="1269"/>
                  </a:lnTo>
                  <a:lnTo>
                    <a:pt x="763" y="1268"/>
                  </a:lnTo>
                  <a:lnTo>
                    <a:pt x="764" y="1266"/>
                  </a:lnTo>
                  <a:lnTo>
                    <a:pt x="767" y="1264"/>
                  </a:lnTo>
                  <a:lnTo>
                    <a:pt x="770" y="1262"/>
                  </a:lnTo>
                  <a:lnTo>
                    <a:pt x="774" y="1259"/>
                  </a:lnTo>
                  <a:lnTo>
                    <a:pt x="776" y="1257"/>
                  </a:lnTo>
                  <a:lnTo>
                    <a:pt x="779" y="1257"/>
                  </a:lnTo>
                  <a:lnTo>
                    <a:pt x="783" y="1255"/>
                  </a:lnTo>
                  <a:lnTo>
                    <a:pt x="788" y="1253"/>
                  </a:lnTo>
                  <a:lnTo>
                    <a:pt x="792" y="1251"/>
                  </a:lnTo>
                  <a:lnTo>
                    <a:pt x="793" y="1250"/>
                  </a:lnTo>
                  <a:lnTo>
                    <a:pt x="797" y="1248"/>
                  </a:lnTo>
                  <a:lnTo>
                    <a:pt x="802" y="1246"/>
                  </a:lnTo>
                  <a:lnTo>
                    <a:pt x="810" y="1243"/>
                  </a:lnTo>
                  <a:lnTo>
                    <a:pt x="818" y="1239"/>
                  </a:lnTo>
                  <a:lnTo>
                    <a:pt x="824" y="1238"/>
                  </a:lnTo>
                  <a:lnTo>
                    <a:pt x="830" y="1238"/>
                  </a:lnTo>
                  <a:lnTo>
                    <a:pt x="834" y="1238"/>
                  </a:lnTo>
                  <a:lnTo>
                    <a:pt x="835" y="1239"/>
                  </a:lnTo>
                  <a:lnTo>
                    <a:pt x="835" y="1241"/>
                  </a:lnTo>
                  <a:lnTo>
                    <a:pt x="835" y="1243"/>
                  </a:lnTo>
                  <a:lnTo>
                    <a:pt x="836" y="1244"/>
                  </a:lnTo>
                  <a:lnTo>
                    <a:pt x="836" y="1244"/>
                  </a:lnTo>
                  <a:lnTo>
                    <a:pt x="839" y="1243"/>
                  </a:lnTo>
                  <a:lnTo>
                    <a:pt x="840" y="1243"/>
                  </a:lnTo>
                  <a:lnTo>
                    <a:pt x="841" y="1240"/>
                  </a:lnTo>
                  <a:lnTo>
                    <a:pt x="840" y="1233"/>
                  </a:lnTo>
                  <a:lnTo>
                    <a:pt x="841" y="1228"/>
                  </a:lnTo>
                  <a:lnTo>
                    <a:pt x="842" y="1227"/>
                  </a:lnTo>
                  <a:lnTo>
                    <a:pt x="843" y="1227"/>
                  </a:lnTo>
                  <a:lnTo>
                    <a:pt x="843" y="1227"/>
                  </a:lnTo>
                  <a:lnTo>
                    <a:pt x="843" y="1225"/>
                  </a:lnTo>
                  <a:lnTo>
                    <a:pt x="842" y="1223"/>
                  </a:lnTo>
                  <a:lnTo>
                    <a:pt x="841" y="1220"/>
                  </a:lnTo>
                  <a:lnTo>
                    <a:pt x="840" y="1215"/>
                  </a:lnTo>
                  <a:lnTo>
                    <a:pt x="838" y="1214"/>
                  </a:lnTo>
                  <a:lnTo>
                    <a:pt x="837" y="1211"/>
                  </a:lnTo>
                  <a:lnTo>
                    <a:pt x="837" y="1209"/>
                  </a:lnTo>
                  <a:lnTo>
                    <a:pt x="837" y="1208"/>
                  </a:lnTo>
                  <a:lnTo>
                    <a:pt x="834" y="1206"/>
                  </a:lnTo>
                  <a:lnTo>
                    <a:pt x="836" y="1200"/>
                  </a:lnTo>
                  <a:lnTo>
                    <a:pt x="836" y="1193"/>
                  </a:lnTo>
                  <a:lnTo>
                    <a:pt x="837" y="1185"/>
                  </a:lnTo>
                  <a:lnTo>
                    <a:pt x="841" y="1185"/>
                  </a:lnTo>
                  <a:lnTo>
                    <a:pt x="840" y="1179"/>
                  </a:lnTo>
                  <a:lnTo>
                    <a:pt x="842" y="1177"/>
                  </a:lnTo>
                  <a:lnTo>
                    <a:pt x="843" y="1175"/>
                  </a:lnTo>
                  <a:lnTo>
                    <a:pt x="845" y="1169"/>
                  </a:lnTo>
                  <a:lnTo>
                    <a:pt x="844" y="1166"/>
                  </a:lnTo>
                  <a:lnTo>
                    <a:pt x="847" y="1158"/>
                  </a:lnTo>
                  <a:lnTo>
                    <a:pt x="852" y="1156"/>
                  </a:lnTo>
                  <a:lnTo>
                    <a:pt x="853" y="1152"/>
                  </a:lnTo>
                  <a:lnTo>
                    <a:pt x="853" y="1152"/>
                  </a:lnTo>
                  <a:lnTo>
                    <a:pt x="853" y="1149"/>
                  </a:lnTo>
                  <a:lnTo>
                    <a:pt x="854" y="1147"/>
                  </a:lnTo>
                  <a:lnTo>
                    <a:pt x="854" y="1144"/>
                  </a:lnTo>
                  <a:lnTo>
                    <a:pt x="853" y="1140"/>
                  </a:lnTo>
                  <a:lnTo>
                    <a:pt x="854" y="1138"/>
                  </a:lnTo>
                  <a:lnTo>
                    <a:pt x="855" y="1137"/>
                  </a:lnTo>
                  <a:lnTo>
                    <a:pt x="856" y="1133"/>
                  </a:lnTo>
                  <a:lnTo>
                    <a:pt x="859" y="1131"/>
                  </a:lnTo>
                  <a:lnTo>
                    <a:pt x="862" y="1129"/>
                  </a:lnTo>
                  <a:lnTo>
                    <a:pt x="864" y="1128"/>
                  </a:lnTo>
                  <a:lnTo>
                    <a:pt x="865" y="1125"/>
                  </a:lnTo>
                  <a:lnTo>
                    <a:pt x="865" y="1122"/>
                  </a:lnTo>
                  <a:lnTo>
                    <a:pt x="867" y="1121"/>
                  </a:lnTo>
                  <a:lnTo>
                    <a:pt x="868" y="1118"/>
                  </a:lnTo>
                  <a:lnTo>
                    <a:pt x="868" y="1116"/>
                  </a:lnTo>
                  <a:lnTo>
                    <a:pt x="866" y="1113"/>
                  </a:lnTo>
                  <a:lnTo>
                    <a:pt x="865" y="1109"/>
                  </a:lnTo>
                  <a:lnTo>
                    <a:pt x="864" y="1106"/>
                  </a:lnTo>
                  <a:lnTo>
                    <a:pt x="866" y="1105"/>
                  </a:lnTo>
                  <a:lnTo>
                    <a:pt x="868" y="1105"/>
                  </a:lnTo>
                  <a:lnTo>
                    <a:pt x="868" y="1102"/>
                  </a:lnTo>
                  <a:lnTo>
                    <a:pt x="870" y="1100"/>
                  </a:lnTo>
                  <a:lnTo>
                    <a:pt x="872" y="1098"/>
                  </a:lnTo>
                  <a:lnTo>
                    <a:pt x="873" y="1096"/>
                  </a:lnTo>
                  <a:lnTo>
                    <a:pt x="873" y="1093"/>
                  </a:lnTo>
                  <a:lnTo>
                    <a:pt x="874" y="1091"/>
                  </a:lnTo>
                  <a:lnTo>
                    <a:pt x="876" y="1090"/>
                  </a:lnTo>
                  <a:lnTo>
                    <a:pt x="879" y="1086"/>
                  </a:lnTo>
                  <a:lnTo>
                    <a:pt x="883" y="1082"/>
                  </a:lnTo>
                  <a:lnTo>
                    <a:pt x="877" y="1076"/>
                  </a:lnTo>
                  <a:lnTo>
                    <a:pt x="873" y="1071"/>
                  </a:lnTo>
                  <a:lnTo>
                    <a:pt x="876" y="1070"/>
                  </a:lnTo>
                  <a:lnTo>
                    <a:pt x="881" y="1065"/>
                  </a:lnTo>
                  <a:lnTo>
                    <a:pt x="883" y="1061"/>
                  </a:lnTo>
                  <a:lnTo>
                    <a:pt x="885" y="1056"/>
                  </a:lnTo>
                  <a:lnTo>
                    <a:pt x="890" y="1056"/>
                  </a:lnTo>
                  <a:lnTo>
                    <a:pt x="892" y="1052"/>
                  </a:lnTo>
                  <a:lnTo>
                    <a:pt x="892" y="1048"/>
                  </a:lnTo>
                  <a:lnTo>
                    <a:pt x="894" y="1049"/>
                  </a:lnTo>
                  <a:lnTo>
                    <a:pt x="896" y="1047"/>
                  </a:lnTo>
                  <a:lnTo>
                    <a:pt x="898" y="1045"/>
                  </a:lnTo>
                  <a:lnTo>
                    <a:pt x="897" y="1038"/>
                  </a:lnTo>
                  <a:lnTo>
                    <a:pt x="899" y="1035"/>
                  </a:lnTo>
                  <a:lnTo>
                    <a:pt x="903" y="1032"/>
                  </a:lnTo>
                  <a:lnTo>
                    <a:pt x="903" y="1028"/>
                  </a:lnTo>
                  <a:lnTo>
                    <a:pt x="904" y="1023"/>
                  </a:lnTo>
                  <a:lnTo>
                    <a:pt x="905" y="1019"/>
                  </a:lnTo>
                  <a:lnTo>
                    <a:pt x="906" y="1016"/>
                  </a:lnTo>
                  <a:lnTo>
                    <a:pt x="906" y="1015"/>
                  </a:lnTo>
                  <a:lnTo>
                    <a:pt x="909" y="1016"/>
                  </a:lnTo>
                  <a:lnTo>
                    <a:pt x="915" y="1016"/>
                  </a:lnTo>
                  <a:lnTo>
                    <a:pt x="916" y="1015"/>
                  </a:lnTo>
                  <a:lnTo>
                    <a:pt x="918" y="1016"/>
                  </a:lnTo>
                  <a:lnTo>
                    <a:pt x="919" y="1014"/>
                  </a:lnTo>
                  <a:lnTo>
                    <a:pt x="919" y="1010"/>
                  </a:lnTo>
                  <a:lnTo>
                    <a:pt x="922" y="1010"/>
                  </a:lnTo>
                  <a:lnTo>
                    <a:pt x="922" y="1008"/>
                  </a:lnTo>
                  <a:lnTo>
                    <a:pt x="921" y="1004"/>
                  </a:lnTo>
                  <a:lnTo>
                    <a:pt x="920" y="999"/>
                  </a:lnTo>
                  <a:lnTo>
                    <a:pt x="920" y="995"/>
                  </a:lnTo>
                  <a:lnTo>
                    <a:pt x="920" y="989"/>
                  </a:lnTo>
                  <a:lnTo>
                    <a:pt x="920" y="985"/>
                  </a:lnTo>
                  <a:lnTo>
                    <a:pt x="923" y="984"/>
                  </a:lnTo>
                  <a:lnTo>
                    <a:pt x="924" y="979"/>
                  </a:lnTo>
                  <a:lnTo>
                    <a:pt x="922" y="975"/>
                  </a:lnTo>
                  <a:lnTo>
                    <a:pt x="920" y="969"/>
                  </a:lnTo>
                  <a:lnTo>
                    <a:pt x="922" y="965"/>
                  </a:lnTo>
                  <a:lnTo>
                    <a:pt x="925" y="965"/>
                  </a:lnTo>
                  <a:lnTo>
                    <a:pt x="928" y="962"/>
                  </a:lnTo>
                  <a:lnTo>
                    <a:pt x="927" y="959"/>
                  </a:lnTo>
                  <a:lnTo>
                    <a:pt x="925" y="958"/>
                  </a:lnTo>
                  <a:lnTo>
                    <a:pt x="920" y="958"/>
                  </a:lnTo>
                  <a:lnTo>
                    <a:pt x="918" y="952"/>
                  </a:lnTo>
                  <a:lnTo>
                    <a:pt x="917" y="947"/>
                  </a:lnTo>
                  <a:lnTo>
                    <a:pt x="917" y="947"/>
                  </a:lnTo>
                  <a:lnTo>
                    <a:pt x="920" y="945"/>
                  </a:lnTo>
                  <a:lnTo>
                    <a:pt x="920" y="943"/>
                  </a:lnTo>
                  <a:lnTo>
                    <a:pt x="916" y="940"/>
                  </a:lnTo>
                  <a:lnTo>
                    <a:pt x="914" y="936"/>
                  </a:lnTo>
                  <a:lnTo>
                    <a:pt x="910" y="933"/>
                  </a:lnTo>
                  <a:lnTo>
                    <a:pt x="911" y="931"/>
                  </a:lnTo>
                  <a:lnTo>
                    <a:pt x="913" y="929"/>
                  </a:lnTo>
                  <a:lnTo>
                    <a:pt x="914" y="928"/>
                  </a:lnTo>
                  <a:lnTo>
                    <a:pt x="912" y="927"/>
                  </a:lnTo>
                  <a:lnTo>
                    <a:pt x="913" y="924"/>
                  </a:lnTo>
                  <a:lnTo>
                    <a:pt x="909" y="922"/>
                  </a:lnTo>
                  <a:lnTo>
                    <a:pt x="897" y="919"/>
                  </a:lnTo>
                  <a:lnTo>
                    <a:pt x="886" y="907"/>
                  </a:lnTo>
                  <a:lnTo>
                    <a:pt x="878" y="894"/>
                  </a:lnTo>
                  <a:lnTo>
                    <a:pt x="849" y="885"/>
                  </a:lnTo>
                  <a:lnTo>
                    <a:pt x="835" y="880"/>
                  </a:lnTo>
                  <a:lnTo>
                    <a:pt x="816" y="866"/>
                  </a:lnTo>
                  <a:lnTo>
                    <a:pt x="795" y="856"/>
                  </a:lnTo>
                  <a:lnTo>
                    <a:pt x="790" y="858"/>
                  </a:lnTo>
                  <a:lnTo>
                    <a:pt x="782" y="855"/>
                  </a:lnTo>
                  <a:lnTo>
                    <a:pt x="776" y="854"/>
                  </a:lnTo>
                  <a:lnTo>
                    <a:pt x="774" y="854"/>
                  </a:lnTo>
                  <a:lnTo>
                    <a:pt x="765" y="853"/>
                  </a:lnTo>
                  <a:lnTo>
                    <a:pt x="758" y="849"/>
                  </a:lnTo>
                  <a:lnTo>
                    <a:pt x="757" y="848"/>
                  </a:lnTo>
                  <a:lnTo>
                    <a:pt x="755" y="849"/>
                  </a:lnTo>
                  <a:lnTo>
                    <a:pt x="739" y="848"/>
                  </a:lnTo>
                  <a:lnTo>
                    <a:pt x="720" y="844"/>
                  </a:lnTo>
                  <a:lnTo>
                    <a:pt x="717" y="843"/>
                  </a:lnTo>
                  <a:lnTo>
                    <a:pt x="710" y="840"/>
                  </a:lnTo>
                  <a:lnTo>
                    <a:pt x="708" y="840"/>
                  </a:lnTo>
                  <a:lnTo>
                    <a:pt x="706" y="840"/>
                  </a:lnTo>
                  <a:lnTo>
                    <a:pt x="698" y="839"/>
                  </a:lnTo>
                  <a:lnTo>
                    <a:pt x="693" y="841"/>
                  </a:lnTo>
                  <a:lnTo>
                    <a:pt x="685" y="839"/>
                  </a:lnTo>
                  <a:lnTo>
                    <a:pt x="680" y="836"/>
                  </a:lnTo>
                  <a:lnTo>
                    <a:pt x="673" y="836"/>
                  </a:lnTo>
                  <a:lnTo>
                    <a:pt x="669" y="836"/>
                  </a:lnTo>
                  <a:lnTo>
                    <a:pt x="666" y="835"/>
                  </a:lnTo>
                  <a:lnTo>
                    <a:pt x="664" y="833"/>
                  </a:lnTo>
                  <a:lnTo>
                    <a:pt x="662" y="833"/>
                  </a:lnTo>
                  <a:lnTo>
                    <a:pt x="663" y="829"/>
                  </a:lnTo>
                  <a:lnTo>
                    <a:pt x="662" y="825"/>
                  </a:lnTo>
                  <a:lnTo>
                    <a:pt x="659" y="823"/>
                  </a:lnTo>
                  <a:lnTo>
                    <a:pt x="655" y="822"/>
                  </a:lnTo>
                  <a:lnTo>
                    <a:pt x="651" y="817"/>
                  </a:lnTo>
                  <a:lnTo>
                    <a:pt x="649" y="815"/>
                  </a:lnTo>
                  <a:lnTo>
                    <a:pt x="647" y="811"/>
                  </a:lnTo>
                  <a:lnTo>
                    <a:pt x="644" y="808"/>
                  </a:lnTo>
                  <a:lnTo>
                    <a:pt x="642" y="804"/>
                  </a:lnTo>
                  <a:lnTo>
                    <a:pt x="639" y="803"/>
                  </a:lnTo>
                  <a:lnTo>
                    <a:pt x="641" y="801"/>
                  </a:lnTo>
                  <a:lnTo>
                    <a:pt x="642" y="799"/>
                  </a:lnTo>
                  <a:lnTo>
                    <a:pt x="642" y="797"/>
                  </a:lnTo>
                  <a:lnTo>
                    <a:pt x="641" y="796"/>
                  </a:lnTo>
                  <a:lnTo>
                    <a:pt x="640" y="779"/>
                  </a:lnTo>
                  <a:lnTo>
                    <a:pt x="635" y="767"/>
                  </a:lnTo>
                  <a:lnTo>
                    <a:pt x="634" y="766"/>
                  </a:lnTo>
                  <a:lnTo>
                    <a:pt x="631" y="767"/>
                  </a:lnTo>
                  <a:lnTo>
                    <a:pt x="628" y="765"/>
                  </a:lnTo>
                  <a:lnTo>
                    <a:pt x="625" y="764"/>
                  </a:lnTo>
                  <a:lnTo>
                    <a:pt x="622" y="764"/>
                  </a:lnTo>
                  <a:lnTo>
                    <a:pt x="622" y="762"/>
                  </a:lnTo>
                  <a:lnTo>
                    <a:pt x="598" y="740"/>
                  </a:lnTo>
                  <a:lnTo>
                    <a:pt x="556" y="699"/>
                  </a:lnTo>
                  <a:lnTo>
                    <a:pt x="553" y="696"/>
                  </a:lnTo>
                  <a:lnTo>
                    <a:pt x="546" y="688"/>
                  </a:lnTo>
                  <a:lnTo>
                    <a:pt x="541" y="681"/>
                  </a:lnTo>
                  <a:lnTo>
                    <a:pt x="538" y="676"/>
                  </a:lnTo>
                  <a:lnTo>
                    <a:pt x="546" y="676"/>
                  </a:lnTo>
                  <a:lnTo>
                    <a:pt x="552" y="678"/>
                  </a:lnTo>
                  <a:lnTo>
                    <a:pt x="554" y="675"/>
                  </a:lnTo>
                  <a:lnTo>
                    <a:pt x="559" y="672"/>
                  </a:lnTo>
                  <a:lnTo>
                    <a:pt x="560" y="666"/>
                  </a:lnTo>
                  <a:lnTo>
                    <a:pt x="563" y="663"/>
                  </a:lnTo>
                  <a:lnTo>
                    <a:pt x="564" y="662"/>
                  </a:lnTo>
                  <a:lnTo>
                    <a:pt x="565" y="660"/>
                  </a:lnTo>
                  <a:lnTo>
                    <a:pt x="566" y="658"/>
                  </a:lnTo>
                  <a:lnTo>
                    <a:pt x="564" y="651"/>
                  </a:lnTo>
                  <a:lnTo>
                    <a:pt x="563" y="628"/>
                  </a:lnTo>
                  <a:lnTo>
                    <a:pt x="554" y="611"/>
                  </a:lnTo>
                  <a:lnTo>
                    <a:pt x="544" y="588"/>
                  </a:lnTo>
                  <a:lnTo>
                    <a:pt x="539" y="576"/>
                  </a:lnTo>
                  <a:lnTo>
                    <a:pt x="538" y="573"/>
                  </a:lnTo>
                  <a:lnTo>
                    <a:pt x="540" y="572"/>
                  </a:lnTo>
                  <a:lnTo>
                    <a:pt x="537" y="563"/>
                  </a:lnTo>
                  <a:lnTo>
                    <a:pt x="536" y="553"/>
                  </a:lnTo>
                  <a:lnTo>
                    <a:pt x="533" y="546"/>
                  </a:lnTo>
                  <a:lnTo>
                    <a:pt x="530" y="538"/>
                  </a:lnTo>
                  <a:lnTo>
                    <a:pt x="529" y="536"/>
                  </a:lnTo>
                  <a:lnTo>
                    <a:pt x="528" y="530"/>
                  </a:lnTo>
                  <a:lnTo>
                    <a:pt x="514" y="493"/>
                  </a:lnTo>
                  <a:lnTo>
                    <a:pt x="512" y="481"/>
                  </a:lnTo>
                  <a:lnTo>
                    <a:pt x="502" y="436"/>
                  </a:lnTo>
                  <a:lnTo>
                    <a:pt x="492" y="389"/>
                  </a:lnTo>
                  <a:lnTo>
                    <a:pt x="477" y="352"/>
                  </a:lnTo>
                  <a:lnTo>
                    <a:pt x="463" y="325"/>
                  </a:lnTo>
                  <a:lnTo>
                    <a:pt x="454" y="313"/>
                  </a:lnTo>
                  <a:lnTo>
                    <a:pt x="457" y="309"/>
                  </a:lnTo>
                  <a:lnTo>
                    <a:pt x="460" y="304"/>
                  </a:lnTo>
                  <a:lnTo>
                    <a:pt x="461" y="301"/>
                  </a:lnTo>
                  <a:lnTo>
                    <a:pt x="462" y="297"/>
                  </a:lnTo>
                  <a:lnTo>
                    <a:pt x="464" y="297"/>
                  </a:lnTo>
                  <a:lnTo>
                    <a:pt x="469" y="296"/>
                  </a:lnTo>
                  <a:lnTo>
                    <a:pt x="471" y="294"/>
                  </a:lnTo>
                  <a:lnTo>
                    <a:pt x="472" y="291"/>
                  </a:lnTo>
                  <a:lnTo>
                    <a:pt x="473" y="284"/>
                  </a:lnTo>
                  <a:lnTo>
                    <a:pt x="473" y="280"/>
                  </a:lnTo>
                  <a:lnTo>
                    <a:pt x="474" y="275"/>
                  </a:lnTo>
                  <a:lnTo>
                    <a:pt x="479" y="270"/>
                  </a:lnTo>
                  <a:lnTo>
                    <a:pt x="483" y="265"/>
                  </a:lnTo>
                  <a:lnTo>
                    <a:pt x="484" y="262"/>
                  </a:lnTo>
                  <a:lnTo>
                    <a:pt x="480" y="250"/>
                  </a:lnTo>
                  <a:lnTo>
                    <a:pt x="476" y="238"/>
                  </a:lnTo>
                  <a:lnTo>
                    <a:pt x="473" y="225"/>
                  </a:lnTo>
                  <a:lnTo>
                    <a:pt x="466" y="214"/>
                  </a:lnTo>
                  <a:lnTo>
                    <a:pt x="458" y="202"/>
                  </a:lnTo>
                  <a:lnTo>
                    <a:pt x="452" y="192"/>
                  </a:lnTo>
                  <a:lnTo>
                    <a:pt x="447" y="180"/>
                  </a:lnTo>
                  <a:lnTo>
                    <a:pt x="445" y="170"/>
                  </a:lnTo>
                  <a:lnTo>
                    <a:pt x="443" y="163"/>
                  </a:lnTo>
                  <a:lnTo>
                    <a:pt x="443" y="158"/>
                  </a:lnTo>
                  <a:lnTo>
                    <a:pt x="440" y="147"/>
                  </a:lnTo>
                  <a:lnTo>
                    <a:pt x="438" y="140"/>
                  </a:lnTo>
                  <a:lnTo>
                    <a:pt x="435" y="133"/>
                  </a:lnTo>
                  <a:lnTo>
                    <a:pt x="430" y="125"/>
                  </a:lnTo>
                  <a:lnTo>
                    <a:pt x="433" y="97"/>
                  </a:lnTo>
                  <a:lnTo>
                    <a:pt x="416" y="77"/>
                  </a:lnTo>
                  <a:lnTo>
                    <a:pt x="401" y="56"/>
                  </a:lnTo>
                  <a:lnTo>
                    <a:pt x="379" y="33"/>
                  </a:lnTo>
                  <a:lnTo>
                    <a:pt x="362" y="16"/>
                  </a:lnTo>
                  <a:lnTo>
                    <a:pt x="344" y="0"/>
                  </a:lnTo>
                  <a:lnTo>
                    <a:pt x="341" y="13"/>
                  </a:lnTo>
                  <a:lnTo>
                    <a:pt x="338" y="31"/>
                  </a:lnTo>
                  <a:lnTo>
                    <a:pt x="337" y="42"/>
                  </a:lnTo>
                  <a:lnTo>
                    <a:pt x="326" y="62"/>
                  </a:lnTo>
                  <a:lnTo>
                    <a:pt x="319" y="86"/>
                  </a:lnTo>
                  <a:lnTo>
                    <a:pt x="317" y="114"/>
                  </a:lnTo>
                  <a:lnTo>
                    <a:pt x="316" y="141"/>
                  </a:lnTo>
                  <a:lnTo>
                    <a:pt x="308" y="147"/>
                  </a:lnTo>
                  <a:lnTo>
                    <a:pt x="304" y="162"/>
                  </a:lnTo>
                  <a:lnTo>
                    <a:pt x="301" y="174"/>
                  </a:lnTo>
                  <a:lnTo>
                    <a:pt x="294" y="187"/>
                  </a:lnTo>
                  <a:lnTo>
                    <a:pt x="288" y="193"/>
                  </a:lnTo>
                  <a:lnTo>
                    <a:pt x="280" y="197"/>
                  </a:lnTo>
                  <a:lnTo>
                    <a:pt x="276" y="198"/>
                  </a:lnTo>
                  <a:lnTo>
                    <a:pt x="272" y="200"/>
                  </a:lnTo>
                  <a:lnTo>
                    <a:pt x="270" y="196"/>
                  </a:lnTo>
                  <a:lnTo>
                    <a:pt x="266" y="185"/>
                  </a:lnTo>
                  <a:lnTo>
                    <a:pt x="261" y="171"/>
                  </a:lnTo>
                  <a:lnTo>
                    <a:pt x="253" y="156"/>
                  </a:lnTo>
                  <a:lnTo>
                    <a:pt x="246" y="142"/>
                  </a:lnTo>
                  <a:lnTo>
                    <a:pt x="240" y="134"/>
                  </a:lnTo>
                  <a:lnTo>
                    <a:pt x="239" y="133"/>
                  </a:lnTo>
                  <a:lnTo>
                    <a:pt x="238" y="137"/>
                  </a:lnTo>
                  <a:lnTo>
                    <a:pt x="252" y="220"/>
                  </a:lnTo>
                  <a:lnTo>
                    <a:pt x="226" y="214"/>
                  </a:lnTo>
                  <a:lnTo>
                    <a:pt x="215" y="212"/>
                  </a:lnTo>
                  <a:lnTo>
                    <a:pt x="197" y="206"/>
                  </a:lnTo>
                  <a:lnTo>
                    <a:pt x="179" y="197"/>
                  </a:lnTo>
                  <a:lnTo>
                    <a:pt x="150" y="191"/>
                  </a:lnTo>
                  <a:close/>
                </a:path>
              </a:pathLst>
            </a:custGeom>
            <a:solidFill>
              <a:schemeClr val="accent3"/>
            </a:solidFill>
            <a:ln w="9525" cap="rnd" cmpd="sng">
              <a:solidFill>
                <a:srgbClr val="7979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grpSp>
        <p:nvGrpSpPr>
          <p:cNvPr id="1617" name="Google Shape;1617;p59"/>
          <p:cNvGrpSpPr/>
          <p:nvPr/>
        </p:nvGrpSpPr>
        <p:grpSpPr>
          <a:xfrm>
            <a:off x="2367887" y="6253326"/>
            <a:ext cx="4005911" cy="2152533"/>
            <a:chOff x="1340323" y="6731921"/>
            <a:chExt cx="2391835" cy="1746651"/>
          </a:xfrm>
        </p:grpSpPr>
        <p:pic>
          <p:nvPicPr>
            <p:cNvPr id="1618" name="Google Shape;1618;p59" descr="Strathmore University - Home | Facebook"/>
            <p:cNvPicPr preferRelativeResize="0"/>
            <p:nvPr/>
          </p:nvPicPr>
          <p:blipFill rotWithShape="1">
            <a:blip r:embed="rId3">
              <a:alphaModFix/>
            </a:blip>
            <a:srcRect/>
            <a:stretch/>
          </p:blipFill>
          <p:spPr>
            <a:xfrm>
              <a:off x="2866845" y="7578167"/>
              <a:ext cx="415437" cy="294073"/>
            </a:xfrm>
            <a:prstGeom prst="rect">
              <a:avLst/>
            </a:prstGeom>
            <a:noFill/>
            <a:ln>
              <a:noFill/>
            </a:ln>
          </p:spPr>
        </p:pic>
        <p:pic>
          <p:nvPicPr>
            <p:cNvPr id="1619" name="Google Shape;1619;p59" descr="BridgeAfrica - BridgeUSA"/>
            <p:cNvPicPr preferRelativeResize="0"/>
            <p:nvPr/>
          </p:nvPicPr>
          <p:blipFill rotWithShape="1">
            <a:blip r:embed="rId4">
              <a:alphaModFix/>
            </a:blip>
            <a:srcRect/>
            <a:stretch/>
          </p:blipFill>
          <p:spPr>
            <a:xfrm>
              <a:off x="2895877" y="7005101"/>
              <a:ext cx="339070" cy="339070"/>
            </a:xfrm>
            <a:prstGeom prst="rect">
              <a:avLst/>
            </a:prstGeom>
            <a:noFill/>
            <a:ln>
              <a:noFill/>
            </a:ln>
          </p:spPr>
        </p:pic>
        <p:pic>
          <p:nvPicPr>
            <p:cNvPr id="1620" name="Google Shape;1620;p59" descr="Welcome | Daystar University"/>
            <p:cNvPicPr preferRelativeResize="0"/>
            <p:nvPr/>
          </p:nvPicPr>
          <p:blipFill rotWithShape="1">
            <a:blip r:embed="rId5">
              <a:alphaModFix/>
            </a:blip>
            <a:srcRect/>
            <a:stretch/>
          </p:blipFill>
          <p:spPr>
            <a:xfrm>
              <a:off x="2721331" y="7357269"/>
              <a:ext cx="441196" cy="168943"/>
            </a:xfrm>
            <a:prstGeom prst="rect">
              <a:avLst/>
            </a:prstGeom>
            <a:noFill/>
            <a:ln>
              <a:noFill/>
            </a:ln>
          </p:spPr>
        </p:pic>
        <p:pic>
          <p:nvPicPr>
            <p:cNvPr id="1621" name="Google Shape;1621;p59" descr="Riara University"/>
            <p:cNvPicPr preferRelativeResize="0"/>
            <p:nvPr/>
          </p:nvPicPr>
          <p:blipFill rotWithShape="1">
            <a:blip r:embed="rId6">
              <a:alphaModFix/>
            </a:blip>
            <a:srcRect/>
            <a:stretch/>
          </p:blipFill>
          <p:spPr>
            <a:xfrm>
              <a:off x="2775121" y="8234273"/>
              <a:ext cx="370682" cy="209516"/>
            </a:xfrm>
            <a:prstGeom prst="rect">
              <a:avLst/>
            </a:prstGeom>
            <a:noFill/>
            <a:ln>
              <a:noFill/>
            </a:ln>
          </p:spPr>
        </p:pic>
        <p:pic>
          <p:nvPicPr>
            <p:cNvPr id="1622" name="Google Shape;1622;p59" descr="KCA University – A Premier Business and Technology University of Choice."/>
            <p:cNvPicPr preferRelativeResize="0"/>
            <p:nvPr/>
          </p:nvPicPr>
          <p:blipFill rotWithShape="1">
            <a:blip r:embed="rId7">
              <a:alphaModFix/>
            </a:blip>
            <a:srcRect/>
            <a:stretch/>
          </p:blipFill>
          <p:spPr>
            <a:xfrm>
              <a:off x="2860744" y="6731921"/>
              <a:ext cx="289710" cy="312511"/>
            </a:xfrm>
            <a:prstGeom prst="rect">
              <a:avLst/>
            </a:prstGeom>
            <a:noFill/>
            <a:ln>
              <a:noFill/>
            </a:ln>
          </p:spPr>
        </p:pic>
        <p:pic>
          <p:nvPicPr>
            <p:cNvPr id="1623" name="Google Shape;1623;p59" descr="THE CO-OPERATIVE UNIVERSITY OF KENYA - PUBLIC UNIVERSITY - THE CO-OPERATIVE  UNIVERISTY COLLEGE OF KENYA | LinkedIn"/>
            <p:cNvPicPr preferRelativeResize="0"/>
            <p:nvPr/>
          </p:nvPicPr>
          <p:blipFill rotWithShape="1">
            <a:blip r:embed="rId8">
              <a:alphaModFix/>
            </a:blip>
            <a:srcRect/>
            <a:stretch/>
          </p:blipFill>
          <p:spPr>
            <a:xfrm>
              <a:off x="2841458" y="7861462"/>
              <a:ext cx="317798" cy="317798"/>
            </a:xfrm>
            <a:prstGeom prst="rect">
              <a:avLst/>
            </a:prstGeom>
            <a:noFill/>
            <a:ln>
              <a:noFill/>
            </a:ln>
          </p:spPr>
        </p:pic>
        <p:grpSp>
          <p:nvGrpSpPr>
            <p:cNvPr id="1624" name="Google Shape;1624;p59"/>
            <p:cNvGrpSpPr/>
            <p:nvPr/>
          </p:nvGrpSpPr>
          <p:grpSpPr>
            <a:xfrm>
              <a:off x="3222107" y="6741603"/>
              <a:ext cx="269349" cy="1736969"/>
              <a:chOff x="960886" y="4859823"/>
              <a:chExt cx="269349" cy="1736969"/>
            </a:xfrm>
          </p:grpSpPr>
          <p:grpSp>
            <p:nvGrpSpPr>
              <p:cNvPr id="1625" name="Google Shape;1625;p59"/>
              <p:cNvGrpSpPr/>
              <p:nvPr/>
            </p:nvGrpSpPr>
            <p:grpSpPr>
              <a:xfrm>
                <a:off x="960886" y="4859823"/>
                <a:ext cx="269349" cy="1736969"/>
                <a:chOff x="825897" y="2340207"/>
                <a:chExt cx="269349" cy="1736969"/>
              </a:xfrm>
            </p:grpSpPr>
            <p:grpSp>
              <p:nvGrpSpPr>
                <p:cNvPr id="1626" name="Google Shape;1626;p59"/>
                <p:cNvGrpSpPr/>
                <p:nvPr/>
              </p:nvGrpSpPr>
              <p:grpSpPr>
                <a:xfrm>
                  <a:off x="857191" y="2340207"/>
                  <a:ext cx="238055" cy="1736969"/>
                  <a:chOff x="857191" y="2340207"/>
                  <a:chExt cx="238055" cy="1736969"/>
                </a:xfrm>
              </p:grpSpPr>
              <p:sp>
                <p:nvSpPr>
                  <p:cNvPr id="1627" name="Google Shape;1627;p59"/>
                  <p:cNvSpPr/>
                  <p:nvPr/>
                </p:nvSpPr>
                <p:spPr>
                  <a:xfrm rot="10800000">
                    <a:off x="1049527" y="2340207"/>
                    <a:ext cx="45719" cy="1736969"/>
                  </a:xfrm>
                  <a:prstGeom prst="leftBracket">
                    <a:avLst>
                      <a:gd name="adj" fmla="val 8333"/>
                    </a:avLst>
                  </a:prstGeom>
                  <a:noFill/>
                  <a:ln w="9525" cap="flat" cmpd="sng">
                    <a:solidFill>
                      <a:srgbClr val="181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1628" name="Google Shape;1628;p59"/>
                  <p:cNvCxnSpPr/>
                  <p:nvPr/>
                </p:nvCxnSpPr>
                <p:spPr>
                  <a:xfrm flipH="1">
                    <a:off x="857191" y="2508813"/>
                    <a:ext cx="238055" cy="3542"/>
                  </a:xfrm>
                  <a:prstGeom prst="straightConnector1">
                    <a:avLst/>
                  </a:prstGeom>
                  <a:noFill/>
                  <a:ln w="9525" cap="flat" cmpd="sng">
                    <a:solidFill>
                      <a:srgbClr val="181818"/>
                    </a:solidFill>
                    <a:prstDash val="dash"/>
                    <a:round/>
                    <a:headEnd type="none" w="sm" len="sm"/>
                    <a:tailEnd type="none" w="sm" len="sm"/>
                  </a:ln>
                </p:spPr>
              </p:cxnSp>
            </p:grpSp>
            <p:sp>
              <p:nvSpPr>
                <p:cNvPr id="1629" name="Google Shape;1629;p59"/>
                <p:cNvSpPr/>
                <p:nvPr/>
              </p:nvSpPr>
              <p:spPr>
                <a:xfrm>
                  <a:off x="825897" y="2500646"/>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cxnSp>
            <p:nvCxnSpPr>
              <p:cNvPr id="1630" name="Google Shape;1630;p59"/>
              <p:cNvCxnSpPr/>
              <p:nvPr/>
            </p:nvCxnSpPr>
            <p:spPr>
              <a:xfrm flipH="1">
                <a:off x="983746" y="5295347"/>
                <a:ext cx="238055" cy="3542"/>
              </a:xfrm>
              <a:prstGeom prst="straightConnector1">
                <a:avLst/>
              </a:prstGeom>
              <a:noFill/>
              <a:ln w="9525" cap="flat" cmpd="sng">
                <a:solidFill>
                  <a:srgbClr val="181818"/>
                </a:solidFill>
                <a:prstDash val="dash"/>
                <a:round/>
                <a:headEnd type="none" w="sm" len="sm"/>
                <a:tailEnd type="none" w="sm" len="sm"/>
              </a:ln>
            </p:spPr>
          </p:cxnSp>
        </p:grpSp>
        <p:sp>
          <p:nvSpPr>
            <p:cNvPr id="1631" name="Google Shape;1631;p59"/>
            <p:cNvSpPr/>
            <p:nvPr/>
          </p:nvSpPr>
          <p:spPr>
            <a:xfrm>
              <a:off x="3219278" y="7163647"/>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32" name="Google Shape;1632;p59"/>
            <p:cNvSpPr/>
            <p:nvPr/>
          </p:nvSpPr>
          <p:spPr>
            <a:xfrm>
              <a:off x="3219278" y="7438732"/>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33" name="Google Shape;1633;p59"/>
            <p:cNvSpPr/>
            <p:nvPr/>
          </p:nvSpPr>
          <p:spPr>
            <a:xfrm>
              <a:off x="3214220" y="7985936"/>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34" name="Google Shape;1634;p59"/>
            <p:cNvSpPr/>
            <p:nvPr/>
          </p:nvSpPr>
          <p:spPr>
            <a:xfrm>
              <a:off x="3212087" y="7733495"/>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35" name="Google Shape;1635;p59"/>
            <p:cNvSpPr/>
            <p:nvPr/>
          </p:nvSpPr>
          <p:spPr>
            <a:xfrm>
              <a:off x="3230541" y="8272395"/>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636" name="Google Shape;1636;p59"/>
            <p:cNvCxnSpPr/>
            <p:nvPr/>
          </p:nvCxnSpPr>
          <p:spPr>
            <a:xfrm flipH="1">
              <a:off x="3244174" y="7464336"/>
              <a:ext cx="238055" cy="3542"/>
            </a:xfrm>
            <a:prstGeom prst="straightConnector1">
              <a:avLst/>
            </a:prstGeom>
            <a:noFill/>
            <a:ln w="9525" cap="flat" cmpd="sng">
              <a:solidFill>
                <a:srgbClr val="181818"/>
              </a:solidFill>
              <a:prstDash val="dash"/>
              <a:round/>
              <a:headEnd type="none" w="sm" len="sm"/>
              <a:tailEnd type="none" w="sm" len="sm"/>
            </a:ln>
          </p:spPr>
        </p:cxnSp>
        <p:cxnSp>
          <p:nvCxnSpPr>
            <p:cNvPr id="1637" name="Google Shape;1637;p59"/>
            <p:cNvCxnSpPr/>
            <p:nvPr/>
          </p:nvCxnSpPr>
          <p:spPr>
            <a:xfrm flipH="1">
              <a:off x="3244174" y="7748003"/>
              <a:ext cx="238055" cy="3542"/>
            </a:xfrm>
            <a:prstGeom prst="straightConnector1">
              <a:avLst/>
            </a:prstGeom>
            <a:noFill/>
            <a:ln w="9525" cap="flat" cmpd="sng">
              <a:solidFill>
                <a:srgbClr val="181818"/>
              </a:solidFill>
              <a:prstDash val="dash"/>
              <a:round/>
              <a:headEnd type="none" w="sm" len="sm"/>
              <a:tailEnd type="none" w="sm" len="sm"/>
            </a:ln>
          </p:spPr>
        </p:cxnSp>
        <p:cxnSp>
          <p:nvCxnSpPr>
            <p:cNvPr id="1638" name="Google Shape;1638;p59"/>
            <p:cNvCxnSpPr/>
            <p:nvPr/>
          </p:nvCxnSpPr>
          <p:spPr>
            <a:xfrm flipH="1">
              <a:off x="3253401" y="8015552"/>
              <a:ext cx="238055" cy="3542"/>
            </a:xfrm>
            <a:prstGeom prst="straightConnector1">
              <a:avLst/>
            </a:prstGeom>
            <a:noFill/>
            <a:ln w="9525" cap="flat" cmpd="sng">
              <a:solidFill>
                <a:srgbClr val="181818"/>
              </a:solidFill>
              <a:prstDash val="dash"/>
              <a:round/>
              <a:headEnd type="none" w="sm" len="sm"/>
              <a:tailEnd type="none" w="sm" len="sm"/>
            </a:ln>
          </p:spPr>
        </p:cxnSp>
        <p:cxnSp>
          <p:nvCxnSpPr>
            <p:cNvPr id="1639" name="Google Shape;1639;p59"/>
            <p:cNvCxnSpPr/>
            <p:nvPr/>
          </p:nvCxnSpPr>
          <p:spPr>
            <a:xfrm flipH="1">
              <a:off x="3243079" y="8280699"/>
              <a:ext cx="238055" cy="3542"/>
            </a:xfrm>
            <a:prstGeom prst="straightConnector1">
              <a:avLst/>
            </a:prstGeom>
            <a:noFill/>
            <a:ln w="9525" cap="flat" cmpd="sng">
              <a:solidFill>
                <a:srgbClr val="181818"/>
              </a:solidFill>
              <a:prstDash val="dash"/>
              <a:round/>
              <a:headEnd type="none" w="sm" len="sm"/>
              <a:tailEnd type="none" w="sm" len="sm"/>
            </a:ln>
          </p:spPr>
        </p:cxnSp>
        <p:grpSp>
          <p:nvGrpSpPr>
            <p:cNvPr id="1640" name="Google Shape;1640;p59"/>
            <p:cNvGrpSpPr/>
            <p:nvPr/>
          </p:nvGrpSpPr>
          <p:grpSpPr>
            <a:xfrm>
              <a:off x="1836265" y="6938306"/>
              <a:ext cx="512925" cy="1422442"/>
              <a:chOff x="2002688" y="6800268"/>
              <a:chExt cx="512925" cy="1422442"/>
            </a:xfrm>
          </p:grpSpPr>
          <p:pic>
            <p:nvPicPr>
              <p:cNvPr id="1641" name="Google Shape;1641;p59" descr="UoN at 50: A look at the logo | University of Nairobi"/>
              <p:cNvPicPr preferRelativeResize="0"/>
              <p:nvPr/>
            </p:nvPicPr>
            <p:blipFill rotWithShape="1">
              <a:blip r:embed="rId9">
                <a:alphaModFix/>
              </a:blip>
              <a:srcRect/>
              <a:stretch/>
            </p:blipFill>
            <p:spPr>
              <a:xfrm>
                <a:off x="2035829" y="6800268"/>
                <a:ext cx="372136" cy="246743"/>
              </a:xfrm>
              <a:prstGeom prst="rect">
                <a:avLst/>
              </a:prstGeom>
              <a:noFill/>
              <a:ln>
                <a:noFill/>
              </a:ln>
            </p:spPr>
          </p:pic>
          <p:pic>
            <p:nvPicPr>
              <p:cNvPr id="1642" name="Google Shape;1642;p59" descr="Kenyatta University - Wikipedia"/>
              <p:cNvPicPr preferRelativeResize="0"/>
              <p:nvPr/>
            </p:nvPicPr>
            <p:blipFill rotWithShape="1">
              <a:blip r:embed="rId10">
                <a:alphaModFix/>
              </a:blip>
              <a:srcRect/>
              <a:stretch/>
            </p:blipFill>
            <p:spPr>
              <a:xfrm>
                <a:off x="2096786" y="7103167"/>
                <a:ext cx="239365" cy="213216"/>
              </a:xfrm>
              <a:prstGeom prst="rect">
                <a:avLst/>
              </a:prstGeom>
              <a:noFill/>
              <a:ln>
                <a:noFill/>
              </a:ln>
            </p:spPr>
          </p:pic>
          <p:pic>
            <p:nvPicPr>
              <p:cNvPr id="1643" name="Google Shape;1643;p59" descr="United States International University Africa - Wikipedia"/>
              <p:cNvPicPr preferRelativeResize="0"/>
              <p:nvPr/>
            </p:nvPicPr>
            <p:blipFill rotWithShape="1">
              <a:blip r:embed="rId11">
                <a:alphaModFix/>
              </a:blip>
              <a:srcRect/>
              <a:stretch/>
            </p:blipFill>
            <p:spPr>
              <a:xfrm>
                <a:off x="2002688" y="7349982"/>
                <a:ext cx="366407" cy="261720"/>
              </a:xfrm>
              <a:prstGeom prst="rect">
                <a:avLst/>
              </a:prstGeom>
              <a:noFill/>
              <a:ln>
                <a:noFill/>
              </a:ln>
            </p:spPr>
          </p:pic>
          <p:pic>
            <p:nvPicPr>
              <p:cNvPr id="1644" name="Google Shape;1644;p59" descr="Jomo Kenyatta University of Agriculture and Technology JKUAT Logo -  Ugfacts.net/ke"/>
              <p:cNvPicPr preferRelativeResize="0"/>
              <p:nvPr/>
            </p:nvPicPr>
            <p:blipFill rotWithShape="1">
              <a:blip r:embed="rId12">
                <a:alphaModFix/>
              </a:blip>
              <a:srcRect/>
              <a:stretch/>
            </p:blipFill>
            <p:spPr>
              <a:xfrm>
                <a:off x="2074594" y="7598433"/>
                <a:ext cx="283400" cy="277731"/>
              </a:xfrm>
              <a:prstGeom prst="rect">
                <a:avLst/>
              </a:prstGeom>
              <a:noFill/>
              <a:ln>
                <a:noFill/>
              </a:ln>
            </p:spPr>
          </p:pic>
          <p:pic>
            <p:nvPicPr>
              <p:cNvPr id="1645" name="Google Shape;1645;p59" descr="Catholic University of Eastern Africa - Wikipedia"/>
              <p:cNvPicPr preferRelativeResize="0"/>
              <p:nvPr/>
            </p:nvPicPr>
            <p:blipFill rotWithShape="1">
              <a:blip r:embed="rId13">
                <a:alphaModFix/>
              </a:blip>
              <a:srcRect/>
              <a:stretch/>
            </p:blipFill>
            <p:spPr>
              <a:xfrm>
                <a:off x="2081814" y="7917948"/>
                <a:ext cx="322936" cy="304762"/>
              </a:xfrm>
              <a:prstGeom prst="rect">
                <a:avLst/>
              </a:prstGeom>
              <a:noFill/>
              <a:ln>
                <a:noFill/>
              </a:ln>
            </p:spPr>
          </p:pic>
          <p:sp>
            <p:nvSpPr>
              <p:cNvPr id="1646" name="Google Shape;1646;p59"/>
              <p:cNvSpPr/>
              <p:nvPr/>
            </p:nvSpPr>
            <p:spPr>
              <a:xfrm>
                <a:off x="2469893" y="6899223"/>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47" name="Google Shape;1647;p59"/>
              <p:cNvSpPr/>
              <p:nvPr/>
            </p:nvSpPr>
            <p:spPr>
              <a:xfrm>
                <a:off x="2469893" y="7163647"/>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48" name="Google Shape;1648;p59"/>
              <p:cNvSpPr/>
              <p:nvPr/>
            </p:nvSpPr>
            <p:spPr>
              <a:xfrm>
                <a:off x="2469893" y="7405007"/>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49" name="Google Shape;1649;p59"/>
              <p:cNvSpPr/>
              <p:nvPr/>
            </p:nvSpPr>
            <p:spPr>
              <a:xfrm>
                <a:off x="2469893" y="7709912"/>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50" name="Google Shape;1650;p59"/>
              <p:cNvSpPr/>
              <p:nvPr/>
            </p:nvSpPr>
            <p:spPr>
              <a:xfrm>
                <a:off x="2469893" y="7962872"/>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651" name="Google Shape;1651;p59"/>
            <p:cNvSpPr txBox="1"/>
            <p:nvPr/>
          </p:nvSpPr>
          <p:spPr>
            <a:xfrm>
              <a:off x="1350316" y="6973678"/>
              <a:ext cx="557855"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00">
                  <a:solidFill>
                    <a:schemeClr val="dk1"/>
                  </a:solidFill>
                  <a:latin typeface="Calibri"/>
                  <a:ea typeface="Calibri"/>
                  <a:cs typeface="Calibri"/>
                  <a:sym typeface="Calibri"/>
                </a:rPr>
                <a:t>Est. 2013</a:t>
              </a:r>
              <a:endParaRPr sz="700">
                <a:solidFill>
                  <a:schemeClr val="dk1"/>
                </a:solidFill>
                <a:latin typeface="Calibri"/>
                <a:ea typeface="Calibri"/>
                <a:cs typeface="Calibri"/>
                <a:sym typeface="Calibri"/>
              </a:endParaRPr>
            </a:p>
          </p:txBody>
        </p:sp>
        <p:sp>
          <p:nvSpPr>
            <p:cNvPr id="1652" name="Google Shape;1652;p59"/>
            <p:cNvSpPr txBox="1"/>
            <p:nvPr/>
          </p:nvSpPr>
          <p:spPr>
            <a:xfrm>
              <a:off x="1347548" y="7217252"/>
              <a:ext cx="609457"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00">
                  <a:solidFill>
                    <a:schemeClr val="dk1"/>
                  </a:solidFill>
                  <a:latin typeface="Calibri"/>
                  <a:ea typeface="Calibri"/>
                  <a:cs typeface="Calibri"/>
                  <a:sym typeface="Calibri"/>
                </a:rPr>
                <a:t>Est. 2011</a:t>
              </a:r>
              <a:endParaRPr sz="700">
                <a:solidFill>
                  <a:schemeClr val="dk1"/>
                </a:solidFill>
                <a:latin typeface="Calibri"/>
                <a:ea typeface="Calibri"/>
                <a:cs typeface="Calibri"/>
                <a:sym typeface="Calibri"/>
              </a:endParaRPr>
            </a:p>
          </p:txBody>
        </p:sp>
        <p:sp>
          <p:nvSpPr>
            <p:cNvPr id="1653" name="Google Shape;1653;p59"/>
            <p:cNvSpPr txBox="1"/>
            <p:nvPr/>
          </p:nvSpPr>
          <p:spPr>
            <a:xfrm>
              <a:off x="1347548" y="7501381"/>
              <a:ext cx="922169"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00">
                  <a:solidFill>
                    <a:schemeClr val="dk1"/>
                  </a:solidFill>
                  <a:latin typeface="Calibri"/>
                  <a:ea typeface="Calibri"/>
                  <a:cs typeface="Calibri"/>
                  <a:sym typeface="Calibri"/>
                </a:rPr>
                <a:t>Est. 2020 </a:t>
              </a:r>
              <a:endParaRPr sz="700">
                <a:solidFill>
                  <a:schemeClr val="dk1"/>
                </a:solidFill>
                <a:latin typeface="Calibri"/>
                <a:ea typeface="Calibri"/>
                <a:cs typeface="Calibri"/>
                <a:sym typeface="Calibri"/>
              </a:endParaRPr>
            </a:p>
          </p:txBody>
        </p:sp>
        <p:sp>
          <p:nvSpPr>
            <p:cNvPr id="1654" name="Google Shape;1654;p59"/>
            <p:cNvSpPr txBox="1"/>
            <p:nvPr/>
          </p:nvSpPr>
          <p:spPr>
            <a:xfrm>
              <a:off x="1344147" y="7766771"/>
              <a:ext cx="643453"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00">
                  <a:solidFill>
                    <a:schemeClr val="dk1"/>
                  </a:solidFill>
                  <a:latin typeface="Calibri"/>
                  <a:ea typeface="Calibri"/>
                  <a:cs typeface="Calibri"/>
                  <a:sym typeface="Calibri"/>
                </a:rPr>
                <a:t>Est. 2014</a:t>
              </a:r>
              <a:endParaRPr sz="700">
                <a:solidFill>
                  <a:schemeClr val="dk1"/>
                </a:solidFill>
                <a:latin typeface="Calibri"/>
                <a:ea typeface="Calibri"/>
                <a:cs typeface="Calibri"/>
                <a:sym typeface="Calibri"/>
              </a:endParaRPr>
            </a:p>
          </p:txBody>
        </p:sp>
        <p:sp>
          <p:nvSpPr>
            <p:cNvPr id="1655" name="Google Shape;1655;p59"/>
            <p:cNvSpPr txBox="1"/>
            <p:nvPr/>
          </p:nvSpPr>
          <p:spPr>
            <a:xfrm>
              <a:off x="1340323" y="8100842"/>
              <a:ext cx="580912"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00">
                  <a:solidFill>
                    <a:schemeClr val="dk1"/>
                  </a:solidFill>
                  <a:latin typeface="Calibri"/>
                  <a:ea typeface="Calibri"/>
                  <a:cs typeface="Calibri"/>
                  <a:sym typeface="Calibri"/>
                </a:rPr>
                <a:t>Est. 2016</a:t>
              </a:r>
              <a:endParaRPr sz="700">
                <a:solidFill>
                  <a:schemeClr val="dk1"/>
                </a:solidFill>
                <a:latin typeface="Calibri"/>
                <a:ea typeface="Calibri"/>
                <a:cs typeface="Calibri"/>
                <a:sym typeface="Calibri"/>
              </a:endParaRPr>
            </a:p>
          </p:txBody>
        </p:sp>
        <p:sp>
          <p:nvSpPr>
            <p:cNvPr id="1656" name="Google Shape;1656;p59"/>
            <p:cNvSpPr txBox="1"/>
            <p:nvPr/>
          </p:nvSpPr>
          <p:spPr>
            <a:xfrm>
              <a:off x="2282847" y="6805973"/>
              <a:ext cx="684843"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00">
                  <a:solidFill>
                    <a:schemeClr val="dk1"/>
                  </a:solidFill>
                  <a:latin typeface="Calibri"/>
                  <a:ea typeface="Calibri"/>
                  <a:cs typeface="Calibri"/>
                  <a:sym typeface="Calibri"/>
                </a:rPr>
                <a:t>Est. 2015 </a:t>
              </a:r>
              <a:endParaRPr/>
            </a:p>
          </p:txBody>
        </p:sp>
        <p:sp>
          <p:nvSpPr>
            <p:cNvPr id="1657" name="Google Shape;1657;p59"/>
            <p:cNvSpPr txBox="1"/>
            <p:nvPr/>
          </p:nvSpPr>
          <p:spPr>
            <a:xfrm>
              <a:off x="2280752" y="7073310"/>
              <a:ext cx="816545"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00">
                  <a:solidFill>
                    <a:schemeClr val="dk1"/>
                  </a:solidFill>
                  <a:latin typeface="Calibri"/>
                  <a:ea typeface="Calibri"/>
                  <a:cs typeface="Calibri"/>
                  <a:sym typeface="Calibri"/>
                </a:rPr>
                <a:t>Est. </a:t>
              </a:r>
              <a:endParaRPr sz="700">
                <a:solidFill>
                  <a:schemeClr val="dk1"/>
                </a:solidFill>
                <a:latin typeface="Calibri"/>
                <a:ea typeface="Calibri"/>
                <a:cs typeface="Calibri"/>
                <a:sym typeface="Calibri"/>
              </a:endParaRPr>
            </a:p>
          </p:txBody>
        </p:sp>
        <p:sp>
          <p:nvSpPr>
            <p:cNvPr id="1658" name="Google Shape;1658;p59"/>
            <p:cNvSpPr txBox="1"/>
            <p:nvPr/>
          </p:nvSpPr>
          <p:spPr>
            <a:xfrm>
              <a:off x="2283259" y="7351728"/>
              <a:ext cx="708173"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00">
                  <a:solidFill>
                    <a:schemeClr val="dk1"/>
                  </a:solidFill>
                  <a:latin typeface="Calibri"/>
                  <a:ea typeface="Calibri"/>
                  <a:cs typeface="Calibri"/>
                  <a:sym typeface="Calibri"/>
                </a:rPr>
                <a:t>Est. 2017</a:t>
              </a:r>
              <a:endParaRPr sz="700">
                <a:solidFill>
                  <a:schemeClr val="dk1"/>
                </a:solidFill>
                <a:latin typeface="Calibri"/>
                <a:ea typeface="Calibri"/>
                <a:cs typeface="Calibri"/>
                <a:sym typeface="Calibri"/>
              </a:endParaRPr>
            </a:p>
          </p:txBody>
        </p:sp>
        <p:sp>
          <p:nvSpPr>
            <p:cNvPr id="1659" name="Google Shape;1659;p59"/>
            <p:cNvSpPr txBox="1"/>
            <p:nvPr/>
          </p:nvSpPr>
          <p:spPr>
            <a:xfrm>
              <a:off x="2298966" y="7609399"/>
              <a:ext cx="678521"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00">
                  <a:solidFill>
                    <a:schemeClr val="dk1"/>
                  </a:solidFill>
                  <a:latin typeface="Calibri"/>
                  <a:ea typeface="Calibri"/>
                  <a:cs typeface="Calibri"/>
                  <a:sym typeface="Calibri"/>
                </a:rPr>
                <a:t>Est. 2017</a:t>
              </a:r>
              <a:endParaRPr sz="700">
                <a:solidFill>
                  <a:schemeClr val="dk1"/>
                </a:solidFill>
                <a:latin typeface="Calibri"/>
                <a:ea typeface="Calibri"/>
                <a:cs typeface="Calibri"/>
                <a:sym typeface="Calibri"/>
              </a:endParaRPr>
            </a:p>
          </p:txBody>
        </p:sp>
        <p:sp>
          <p:nvSpPr>
            <p:cNvPr id="1660" name="Google Shape;1660;p59"/>
            <p:cNvSpPr txBox="1"/>
            <p:nvPr/>
          </p:nvSpPr>
          <p:spPr>
            <a:xfrm>
              <a:off x="2280753" y="7866798"/>
              <a:ext cx="1451405"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00">
                  <a:solidFill>
                    <a:schemeClr val="dk1"/>
                  </a:solidFill>
                  <a:latin typeface="Calibri"/>
                  <a:ea typeface="Calibri"/>
                  <a:cs typeface="Calibri"/>
                  <a:sym typeface="Calibri"/>
                </a:rPr>
                <a:t>Est. </a:t>
              </a:r>
              <a:endParaRPr sz="700">
                <a:solidFill>
                  <a:schemeClr val="dk1"/>
                </a:solidFill>
                <a:latin typeface="Calibri"/>
                <a:ea typeface="Calibri"/>
                <a:cs typeface="Calibri"/>
                <a:sym typeface="Calibri"/>
              </a:endParaRPr>
            </a:p>
          </p:txBody>
        </p:sp>
        <p:sp>
          <p:nvSpPr>
            <p:cNvPr id="1661" name="Google Shape;1661;p59"/>
            <p:cNvSpPr txBox="1"/>
            <p:nvPr/>
          </p:nvSpPr>
          <p:spPr>
            <a:xfrm>
              <a:off x="2277805" y="8154028"/>
              <a:ext cx="828811"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00">
                  <a:solidFill>
                    <a:schemeClr val="dk1"/>
                  </a:solidFill>
                  <a:latin typeface="Calibri"/>
                  <a:ea typeface="Calibri"/>
                  <a:cs typeface="Calibri"/>
                  <a:sym typeface="Calibri"/>
                </a:rPr>
                <a:t>Est. 2012 </a:t>
              </a:r>
              <a:endParaRPr sz="700">
                <a:solidFill>
                  <a:schemeClr val="dk1"/>
                </a:solidFill>
                <a:latin typeface="Calibri"/>
                <a:ea typeface="Calibri"/>
                <a:cs typeface="Calibri"/>
                <a:sym typeface="Calibri"/>
              </a:endParaRPr>
            </a:p>
          </p:txBody>
        </p:sp>
      </p:grpSp>
      <p:grpSp>
        <p:nvGrpSpPr>
          <p:cNvPr id="1662" name="Google Shape;1662;p59"/>
          <p:cNvGrpSpPr/>
          <p:nvPr/>
        </p:nvGrpSpPr>
        <p:grpSpPr>
          <a:xfrm>
            <a:off x="4799669" y="5593932"/>
            <a:ext cx="1684092" cy="512153"/>
            <a:chOff x="5011107" y="6029138"/>
            <a:chExt cx="1684092" cy="512153"/>
          </a:xfrm>
        </p:grpSpPr>
        <p:pic>
          <p:nvPicPr>
            <p:cNvPr id="1663" name="Google Shape;1663;p59" descr="Technical University of Mombasa - Wikipedia"/>
            <p:cNvPicPr preferRelativeResize="0"/>
            <p:nvPr/>
          </p:nvPicPr>
          <p:blipFill rotWithShape="1">
            <a:blip r:embed="rId14">
              <a:alphaModFix/>
            </a:blip>
            <a:srcRect/>
            <a:stretch/>
          </p:blipFill>
          <p:spPr>
            <a:xfrm>
              <a:off x="5323076" y="6029138"/>
              <a:ext cx="637240" cy="512153"/>
            </a:xfrm>
            <a:prstGeom prst="rect">
              <a:avLst/>
            </a:prstGeom>
            <a:noFill/>
            <a:ln>
              <a:noFill/>
            </a:ln>
          </p:spPr>
        </p:pic>
        <p:grpSp>
          <p:nvGrpSpPr>
            <p:cNvPr id="1664" name="Google Shape;1664;p59"/>
            <p:cNvGrpSpPr/>
            <p:nvPr/>
          </p:nvGrpSpPr>
          <p:grpSpPr>
            <a:xfrm rot="10800000">
              <a:off x="5011107" y="6214648"/>
              <a:ext cx="258180" cy="304762"/>
              <a:chOff x="827266" y="2513820"/>
              <a:chExt cx="258180" cy="304762"/>
            </a:xfrm>
          </p:grpSpPr>
          <p:grpSp>
            <p:nvGrpSpPr>
              <p:cNvPr id="1665" name="Google Shape;1665;p59"/>
              <p:cNvGrpSpPr/>
              <p:nvPr/>
            </p:nvGrpSpPr>
            <p:grpSpPr>
              <a:xfrm>
                <a:off x="841253" y="2513820"/>
                <a:ext cx="244193" cy="304762"/>
                <a:chOff x="841253" y="2513820"/>
                <a:chExt cx="244193" cy="304762"/>
              </a:xfrm>
            </p:grpSpPr>
            <p:sp>
              <p:nvSpPr>
                <p:cNvPr id="1666" name="Google Shape;1666;p59"/>
                <p:cNvSpPr/>
                <p:nvPr/>
              </p:nvSpPr>
              <p:spPr>
                <a:xfrm rot="10800000">
                  <a:off x="1039727" y="2513820"/>
                  <a:ext cx="45719" cy="304762"/>
                </a:xfrm>
                <a:prstGeom prst="leftBracket">
                  <a:avLst>
                    <a:gd name="adj" fmla="val 8333"/>
                  </a:avLst>
                </a:prstGeom>
                <a:noFill/>
                <a:ln w="9525" cap="flat" cmpd="sng">
                  <a:solidFill>
                    <a:srgbClr val="181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1667" name="Google Shape;1667;p59"/>
                <p:cNvCxnSpPr/>
                <p:nvPr/>
              </p:nvCxnSpPr>
              <p:spPr>
                <a:xfrm flipH="1">
                  <a:off x="841253" y="2663985"/>
                  <a:ext cx="238055" cy="3542"/>
                </a:xfrm>
                <a:prstGeom prst="straightConnector1">
                  <a:avLst/>
                </a:prstGeom>
                <a:noFill/>
                <a:ln w="9525" cap="flat" cmpd="sng">
                  <a:solidFill>
                    <a:srgbClr val="181818"/>
                  </a:solidFill>
                  <a:prstDash val="dash"/>
                  <a:round/>
                  <a:headEnd type="none" w="sm" len="sm"/>
                  <a:tailEnd type="none" w="sm" len="sm"/>
                </a:ln>
              </p:spPr>
            </p:cxnSp>
          </p:grpSp>
          <p:sp>
            <p:nvSpPr>
              <p:cNvPr id="1668" name="Google Shape;1668;p59"/>
              <p:cNvSpPr/>
              <p:nvPr/>
            </p:nvSpPr>
            <p:spPr>
              <a:xfrm>
                <a:off x="827266" y="2648067"/>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669" name="Google Shape;1669;p59"/>
            <p:cNvSpPr txBox="1"/>
            <p:nvPr/>
          </p:nvSpPr>
          <p:spPr>
            <a:xfrm>
              <a:off x="6016678" y="6212017"/>
              <a:ext cx="678521"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00">
                  <a:solidFill>
                    <a:schemeClr val="dk1"/>
                  </a:solidFill>
                  <a:latin typeface="Calibri"/>
                  <a:ea typeface="Calibri"/>
                  <a:cs typeface="Calibri"/>
                  <a:sym typeface="Calibri"/>
                </a:rPr>
                <a:t>Est. 2021</a:t>
              </a:r>
              <a:endParaRPr sz="700">
                <a:solidFill>
                  <a:schemeClr val="dk1"/>
                </a:solidFill>
                <a:latin typeface="Calibri"/>
                <a:ea typeface="Calibri"/>
                <a:cs typeface="Calibri"/>
                <a:sym typeface="Calibri"/>
              </a:endParaRPr>
            </a:p>
          </p:txBody>
        </p:sp>
      </p:grpSp>
      <p:grpSp>
        <p:nvGrpSpPr>
          <p:cNvPr id="1670" name="Google Shape;1670;p59"/>
          <p:cNvGrpSpPr/>
          <p:nvPr/>
        </p:nvGrpSpPr>
        <p:grpSpPr>
          <a:xfrm>
            <a:off x="4692900" y="3698159"/>
            <a:ext cx="1755442" cy="470632"/>
            <a:chOff x="5054263" y="3709195"/>
            <a:chExt cx="1755442" cy="470632"/>
          </a:xfrm>
        </p:grpSpPr>
        <p:pic>
          <p:nvPicPr>
            <p:cNvPr id="1671" name="Google Shape;1671;p59" descr="Chuka University Contact Details: Website, Address, Phone Number &amp; Email -  BeraPortal Kenya"/>
            <p:cNvPicPr preferRelativeResize="0"/>
            <p:nvPr/>
          </p:nvPicPr>
          <p:blipFill rotWithShape="1">
            <a:blip r:embed="rId15">
              <a:alphaModFix/>
            </a:blip>
            <a:srcRect/>
            <a:stretch/>
          </p:blipFill>
          <p:spPr>
            <a:xfrm>
              <a:off x="5390821" y="3709195"/>
              <a:ext cx="656374" cy="470632"/>
            </a:xfrm>
            <a:prstGeom prst="rect">
              <a:avLst/>
            </a:prstGeom>
            <a:noFill/>
            <a:ln>
              <a:noFill/>
            </a:ln>
          </p:spPr>
        </p:pic>
        <p:grpSp>
          <p:nvGrpSpPr>
            <p:cNvPr id="1672" name="Google Shape;1672;p59"/>
            <p:cNvGrpSpPr/>
            <p:nvPr/>
          </p:nvGrpSpPr>
          <p:grpSpPr>
            <a:xfrm rot="10800000">
              <a:off x="5054263" y="3767143"/>
              <a:ext cx="258180" cy="304762"/>
              <a:chOff x="827266" y="2513820"/>
              <a:chExt cx="258180" cy="304762"/>
            </a:xfrm>
          </p:grpSpPr>
          <p:grpSp>
            <p:nvGrpSpPr>
              <p:cNvPr id="1673" name="Google Shape;1673;p59"/>
              <p:cNvGrpSpPr/>
              <p:nvPr/>
            </p:nvGrpSpPr>
            <p:grpSpPr>
              <a:xfrm>
                <a:off x="841253" y="2513820"/>
                <a:ext cx="244193" cy="304762"/>
                <a:chOff x="841253" y="2513820"/>
                <a:chExt cx="244193" cy="304762"/>
              </a:xfrm>
            </p:grpSpPr>
            <p:sp>
              <p:nvSpPr>
                <p:cNvPr id="1674" name="Google Shape;1674;p59"/>
                <p:cNvSpPr/>
                <p:nvPr/>
              </p:nvSpPr>
              <p:spPr>
                <a:xfrm rot="10800000">
                  <a:off x="1039727" y="2513820"/>
                  <a:ext cx="45719" cy="304762"/>
                </a:xfrm>
                <a:prstGeom prst="leftBracket">
                  <a:avLst>
                    <a:gd name="adj" fmla="val 8333"/>
                  </a:avLst>
                </a:prstGeom>
                <a:noFill/>
                <a:ln w="9525" cap="flat" cmpd="sng">
                  <a:solidFill>
                    <a:srgbClr val="181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1675" name="Google Shape;1675;p59"/>
                <p:cNvCxnSpPr/>
                <p:nvPr/>
              </p:nvCxnSpPr>
              <p:spPr>
                <a:xfrm flipH="1">
                  <a:off x="841253" y="2663985"/>
                  <a:ext cx="238055" cy="3542"/>
                </a:xfrm>
                <a:prstGeom prst="straightConnector1">
                  <a:avLst/>
                </a:prstGeom>
                <a:noFill/>
                <a:ln w="9525" cap="flat" cmpd="sng">
                  <a:solidFill>
                    <a:srgbClr val="181818"/>
                  </a:solidFill>
                  <a:prstDash val="dash"/>
                  <a:round/>
                  <a:headEnd type="none" w="sm" len="sm"/>
                  <a:tailEnd type="none" w="sm" len="sm"/>
                </a:ln>
              </p:spPr>
            </p:cxnSp>
          </p:grpSp>
          <p:sp>
            <p:nvSpPr>
              <p:cNvPr id="1676" name="Google Shape;1676;p59"/>
              <p:cNvSpPr/>
              <p:nvPr/>
            </p:nvSpPr>
            <p:spPr>
              <a:xfrm>
                <a:off x="827266" y="2648067"/>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677" name="Google Shape;1677;p59"/>
            <p:cNvSpPr txBox="1"/>
            <p:nvPr/>
          </p:nvSpPr>
          <p:spPr>
            <a:xfrm>
              <a:off x="6199887" y="3748268"/>
              <a:ext cx="609818"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00">
                  <a:solidFill>
                    <a:schemeClr val="dk1"/>
                  </a:solidFill>
                  <a:latin typeface="Calibri"/>
                  <a:ea typeface="Calibri"/>
                  <a:cs typeface="Calibri"/>
                  <a:sym typeface="Calibri"/>
                </a:rPr>
                <a:t>Est. 2015</a:t>
              </a:r>
              <a:endParaRPr sz="700">
                <a:solidFill>
                  <a:schemeClr val="dk1"/>
                </a:solidFill>
                <a:latin typeface="Calibri"/>
                <a:ea typeface="Calibri"/>
                <a:cs typeface="Calibri"/>
                <a:sym typeface="Calibri"/>
              </a:endParaRPr>
            </a:p>
          </p:txBody>
        </p:sp>
      </p:grpSp>
      <p:grpSp>
        <p:nvGrpSpPr>
          <p:cNvPr id="1678" name="Google Shape;1678;p59"/>
          <p:cNvGrpSpPr/>
          <p:nvPr/>
        </p:nvGrpSpPr>
        <p:grpSpPr>
          <a:xfrm>
            <a:off x="4723014" y="4273998"/>
            <a:ext cx="1731093" cy="1049931"/>
            <a:chOff x="5162988" y="4070315"/>
            <a:chExt cx="1731093" cy="1049931"/>
          </a:xfrm>
        </p:grpSpPr>
        <p:pic>
          <p:nvPicPr>
            <p:cNvPr id="1679" name="Google Shape;1679;p59" descr="Karatina University - Home | Facebook"/>
            <p:cNvPicPr preferRelativeResize="0"/>
            <p:nvPr/>
          </p:nvPicPr>
          <p:blipFill rotWithShape="1">
            <a:blip r:embed="rId16">
              <a:alphaModFix/>
            </a:blip>
            <a:srcRect/>
            <a:stretch/>
          </p:blipFill>
          <p:spPr>
            <a:xfrm>
              <a:off x="5448667" y="4070315"/>
              <a:ext cx="686224" cy="569207"/>
            </a:xfrm>
            <a:prstGeom prst="rect">
              <a:avLst/>
            </a:prstGeom>
            <a:noFill/>
            <a:ln>
              <a:noFill/>
            </a:ln>
          </p:spPr>
        </p:pic>
        <p:pic>
          <p:nvPicPr>
            <p:cNvPr id="1680" name="Google Shape;1680;p59" descr="Dedan Kimathi University of Technology - Dedan Kimathi University of  Technology"/>
            <p:cNvPicPr preferRelativeResize="0"/>
            <p:nvPr/>
          </p:nvPicPr>
          <p:blipFill rotWithShape="1">
            <a:blip r:embed="rId17">
              <a:alphaModFix/>
            </a:blip>
            <a:srcRect/>
            <a:stretch/>
          </p:blipFill>
          <p:spPr>
            <a:xfrm>
              <a:off x="5382096" y="4681187"/>
              <a:ext cx="640769" cy="439059"/>
            </a:xfrm>
            <a:prstGeom prst="rect">
              <a:avLst/>
            </a:prstGeom>
            <a:noFill/>
            <a:ln>
              <a:noFill/>
            </a:ln>
          </p:spPr>
        </p:pic>
        <p:grpSp>
          <p:nvGrpSpPr>
            <p:cNvPr id="1681" name="Google Shape;1681;p59"/>
            <p:cNvGrpSpPr/>
            <p:nvPr/>
          </p:nvGrpSpPr>
          <p:grpSpPr>
            <a:xfrm rot="10800000">
              <a:off x="5162988" y="4330362"/>
              <a:ext cx="285679" cy="665427"/>
              <a:chOff x="951217" y="5051277"/>
              <a:chExt cx="285679" cy="665427"/>
            </a:xfrm>
          </p:grpSpPr>
          <p:grpSp>
            <p:nvGrpSpPr>
              <p:cNvPr id="1682" name="Google Shape;1682;p59"/>
              <p:cNvGrpSpPr/>
              <p:nvPr/>
            </p:nvGrpSpPr>
            <p:grpSpPr>
              <a:xfrm>
                <a:off x="951217" y="5051277"/>
                <a:ext cx="285679" cy="665427"/>
                <a:chOff x="816228" y="2531661"/>
                <a:chExt cx="285679" cy="665427"/>
              </a:xfrm>
            </p:grpSpPr>
            <p:grpSp>
              <p:nvGrpSpPr>
                <p:cNvPr id="1683" name="Google Shape;1683;p59"/>
                <p:cNvGrpSpPr/>
                <p:nvPr/>
              </p:nvGrpSpPr>
              <p:grpSpPr>
                <a:xfrm>
                  <a:off x="863852" y="2531661"/>
                  <a:ext cx="238055" cy="665427"/>
                  <a:chOff x="863852" y="2531661"/>
                  <a:chExt cx="238055" cy="665427"/>
                </a:xfrm>
              </p:grpSpPr>
              <p:sp>
                <p:nvSpPr>
                  <p:cNvPr id="1684" name="Google Shape;1684;p59"/>
                  <p:cNvSpPr/>
                  <p:nvPr/>
                </p:nvSpPr>
                <p:spPr>
                  <a:xfrm rot="10800000">
                    <a:off x="1049529" y="2531661"/>
                    <a:ext cx="45719" cy="665427"/>
                  </a:xfrm>
                  <a:prstGeom prst="leftBracket">
                    <a:avLst>
                      <a:gd name="adj" fmla="val 8333"/>
                    </a:avLst>
                  </a:prstGeom>
                  <a:noFill/>
                  <a:ln w="9525" cap="flat" cmpd="sng">
                    <a:solidFill>
                      <a:srgbClr val="181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1685" name="Google Shape;1685;p59"/>
                  <p:cNvCxnSpPr/>
                  <p:nvPr/>
                </p:nvCxnSpPr>
                <p:spPr>
                  <a:xfrm flipH="1">
                    <a:off x="863852" y="2694196"/>
                    <a:ext cx="238055" cy="3542"/>
                  </a:xfrm>
                  <a:prstGeom prst="straightConnector1">
                    <a:avLst/>
                  </a:prstGeom>
                  <a:noFill/>
                  <a:ln w="9525" cap="flat" cmpd="sng">
                    <a:solidFill>
                      <a:srgbClr val="181818"/>
                    </a:solidFill>
                    <a:prstDash val="dash"/>
                    <a:round/>
                    <a:headEnd type="none" w="sm" len="sm"/>
                    <a:tailEnd type="none" w="sm" len="sm"/>
                  </a:ln>
                </p:spPr>
              </p:cxnSp>
            </p:grpSp>
            <p:sp>
              <p:nvSpPr>
                <p:cNvPr id="1686" name="Google Shape;1686;p59"/>
                <p:cNvSpPr/>
                <p:nvPr/>
              </p:nvSpPr>
              <p:spPr>
                <a:xfrm>
                  <a:off x="816228" y="2671140"/>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cxnSp>
            <p:nvCxnSpPr>
              <p:cNvPr id="1687" name="Google Shape;1687;p59"/>
              <p:cNvCxnSpPr/>
              <p:nvPr/>
            </p:nvCxnSpPr>
            <p:spPr>
              <a:xfrm flipH="1">
                <a:off x="986582" y="5573898"/>
                <a:ext cx="238055" cy="3542"/>
              </a:xfrm>
              <a:prstGeom prst="straightConnector1">
                <a:avLst/>
              </a:prstGeom>
              <a:noFill/>
              <a:ln w="9525" cap="flat" cmpd="sng">
                <a:solidFill>
                  <a:srgbClr val="181818"/>
                </a:solidFill>
                <a:prstDash val="dash"/>
                <a:round/>
                <a:headEnd type="none" w="sm" len="sm"/>
                <a:tailEnd type="none" w="sm" len="sm"/>
              </a:ln>
            </p:spPr>
          </p:cxnSp>
          <p:sp>
            <p:nvSpPr>
              <p:cNvPr id="1688" name="Google Shape;1688;p59"/>
              <p:cNvSpPr/>
              <p:nvPr/>
            </p:nvSpPr>
            <p:spPr>
              <a:xfrm>
                <a:off x="958122" y="5554366"/>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689" name="Google Shape;1689;p59"/>
            <p:cNvSpPr txBox="1"/>
            <p:nvPr/>
          </p:nvSpPr>
          <p:spPr>
            <a:xfrm>
              <a:off x="6276728" y="4316524"/>
              <a:ext cx="532172" cy="19913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00">
                  <a:solidFill>
                    <a:schemeClr val="dk1"/>
                  </a:solidFill>
                  <a:latin typeface="Calibri"/>
                  <a:ea typeface="Calibri"/>
                  <a:cs typeface="Calibri"/>
                  <a:sym typeface="Calibri"/>
                </a:rPr>
                <a:t>Est. 2019</a:t>
              </a:r>
              <a:endParaRPr sz="700">
                <a:solidFill>
                  <a:schemeClr val="dk1"/>
                </a:solidFill>
                <a:latin typeface="Calibri"/>
                <a:ea typeface="Calibri"/>
                <a:cs typeface="Calibri"/>
                <a:sym typeface="Calibri"/>
              </a:endParaRPr>
            </a:p>
          </p:txBody>
        </p:sp>
        <p:sp>
          <p:nvSpPr>
            <p:cNvPr id="1690" name="Google Shape;1690;p59"/>
            <p:cNvSpPr txBox="1"/>
            <p:nvPr/>
          </p:nvSpPr>
          <p:spPr>
            <a:xfrm>
              <a:off x="6272732" y="4688267"/>
              <a:ext cx="621349"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00">
                  <a:solidFill>
                    <a:schemeClr val="dk1"/>
                  </a:solidFill>
                  <a:latin typeface="Calibri"/>
                  <a:ea typeface="Calibri"/>
                  <a:cs typeface="Calibri"/>
                  <a:sym typeface="Calibri"/>
                </a:rPr>
                <a:t>Est. 2015</a:t>
              </a:r>
              <a:endParaRPr sz="700">
                <a:solidFill>
                  <a:schemeClr val="dk1"/>
                </a:solidFill>
                <a:latin typeface="Calibri"/>
                <a:ea typeface="Calibri"/>
                <a:cs typeface="Calibri"/>
                <a:sym typeface="Calibri"/>
              </a:endParaRPr>
            </a:p>
          </p:txBody>
        </p:sp>
      </p:grpSp>
      <p:grpSp>
        <p:nvGrpSpPr>
          <p:cNvPr id="1691" name="Google Shape;1691;p59"/>
          <p:cNvGrpSpPr/>
          <p:nvPr/>
        </p:nvGrpSpPr>
        <p:grpSpPr>
          <a:xfrm>
            <a:off x="4685847" y="2553972"/>
            <a:ext cx="1738435" cy="954751"/>
            <a:chOff x="4923878" y="2011141"/>
            <a:chExt cx="1367602" cy="1004415"/>
          </a:xfrm>
        </p:grpSpPr>
        <p:pic>
          <p:nvPicPr>
            <p:cNvPr id="1692" name="Google Shape;1692;p59" descr="Kenya Methodist University - Home | Facebook"/>
            <p:cNvPicPr preferRelativeResize="0"/>
            <p:nvPr/>
          </p:nvPicPr>
          <p:blipFill rotWithShape="1">
            <a:blip r:embed="rId18">
              <a:alphaModFix/>
            </a:blip>
            <a:srcRect/>
            <a:stretch/>
          </p:blipFill>
          <p:spPr>
            <a:xfrm>
              <a:off x="5251653" y="2606404"/>
              <a:ext cx="466046" cy="409152"/>
            </a:xfrm>
            <a:prstGeom prst="rect">
              <a:avLst/>
            </a:prstGeom>
            <a:noFill/>
            <a:ln>
              <a:noFill/>
            </a:ln>
          </p:spPr>
        </p:pic>
        <p:pic>
          <p:nvPicPr>
            <p:cNvPr id="1693" name="Google Shape;1693;p59" descr="Meru University of Science and Technology (MUST) (@MeruUniversity) / Twitter"/>
            <p:cNvPicPr preferRelativeResize="0"/>
            <p:nvPr/>
          </p:nvPicPr>
          <p:blipFill rotWithShape="1">
            <a:blip r:embed="rId19">
              <a:alphaModFix/>
            </a:blip>
            <a:srcRect/>
            <a:stretch/>
          </p:blipFill>
          <p:spPr>
            <a:xfrm>
              <a:off x="5227137" y="2011141"/>
              <a:ext cx="532172" cy="559828"/>
            </a:xfrm>
            <a:prstGeom prst="rect">
              <a:avLst/>
            </a:prstGeom>
            <a:noFill/>
            <a:ln>
              <a:noFill/>
            </a:ln>
          </p:spPr>
        </p:pic>
        <p:grpSp>
          <p:nvGrpSpPr>
            <p:cNvPr id="1694" name="Google Shape;1694;p59"/>
            <p:cNvGrpSpPr/>
            <p:nvPr/>
          </p:nvGrpSpPr>
          <p:grpSpPr>
            <a:xfrm rot="10800000">
              <a:off x="4923878" y="2279356"/>
              <a:ext cx="285679" cy="665427"/>
              <a:chOff x="951217" y="5051277"/>
              <a:chExt cx="285679" cy="665427"/>
            </a:xfrm>
          </p:grpSpPr>
          <p:grpSp>
            <p:nvGrpSpPr>
              <p:cNvPr id="1695" name="Google Shape;1695;p59"/>
              <p:cNvGrpSpPr/>
              <p:nvPr/>
            </p:nvGrpSpPr>
            <p:grpSpPr>
              <a:xfrm>
                <a:off x="951217" y="5051277"/>
                <a:ext cx="285679" cy="665427"/>
                <a:chOff x="816228" y="2531661"/>
                <a:chExt cx="285679" cy="665427"/>
              </a:xfrm>
            </p:grpSpPr>
            <p:grpSp>
              <p:nvGrpSpPr>
                <p:cNvPr id="1696" name="Google Shape;1696;p59"/>
                <p:cNvGrpSpPr/>
                <p:nvPr/>
              </p:nvGrpSpPr>
              <p:grpSpPr>
                <a:xfrm>
                  <a:off x="863852" y="2531661"/>
                  <a:ext cx="238055" cy="665427"/>
                  <a:chOff x="863852" y="2531661"/>
                  <a:chExt cx="238055" cy="665427"/>
                </a:xfrm>
              </p:grpSpPr>
              <p:sp>
                <p:nvSpPr>
                  <p:cNvPr id="1697" name="Google Shape;1697;p59"/>
                  <p:cNvSpPr/>
                  <p:nvPr/>
                </p:nvSpPr>
                <p:spPr>
                  <a:xfrm rot="10800000">
                    <a:off x="1049529" y="2531661"/>
                    <a:ext cx="45719" cy="665427"/>
                  </a:xfrm>
                  <a:prstGeom prst="leftBracket">
                    <a:avLst>
                      <a:gd name="adj" fmla="val 8333"/>
                    </a:avLst>
                  </a:prstGeom>
                  <a:noFill/>
                  <a:ln w="9525" cap="flat" cmpd="sng">
                    <a:solidFill>
                      <a:srgbClr val="181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1698" name="Google Shape;1698;p59"/>
                  <p:cNvCxnSpPr/>
                  <p:nvPr/>
                </p:nvCxnSpPr>
                <p:spPr>
                  <a:xfrm flipH="1">
                    <a:off x="863852" y="2694196"/>
                    <a:ext cx="238055" cy="3542"/>
                  </a:xfrm>
                  <a:prstGeom prst="straightConnector1">
                    <a:avLst/>
                  </a:prstGeom>
                  <a:noFill/>
                  <a:ln w="9525" cap="flat" cmpd="sng">
                    <a:solidFill>
                      <a:srgbClr val="181818"/>
                    </a:solidFill>
                    <a:prstDash val="dash"/>
                    <a:round/>
                    <a:headEnd type="none" w="sm" len="sm"/>
                    <a:tailEnd type="none" w="sm" len="sm"/>
                  </a:ln>
                </p:spPr>
              </p:cxnSp>
            </p:grpSp>
            <p:sp>
              <p:nvSpPr>
                <p:cNvPr id="1699" name="Google Shape;1699;p59"/>
                <p:cNvSpPr/>
                <p:nvPr/>
              </p:nvSpPr>
              <p:spPr>
                <a:xfrm>
                  <a:off x="816228" y="2671140"/>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cxnSp>
            <p:nvCxnSpPr>
              <p:cNvPr id="1700" name="Google Shape;1700;p59"/>
              <p:cNvCxnSpPr/>
              <p:nvPr/>
            </p:nvCxnSpPr>
            <p:spPr>
              <a:xfrm flipH="1">
                <a:off x="986582" y="5573898"/>
                <a:ext cx="238055" cy="3542"/>
              </a:xfrm>
              <a:prstGeom prst="straightConnector1">
                <a:avLst/>
              </a:prstGeom>
              <a:noFill/>
              <a:ln w="9525" cap="flat" cmpd="sng">
                <a:solidFill>
                  <a:srgbClr val="181818"/>
                </a:solidFill>
                <a:prstDash val="dash"/>
                <a:round/>
                <a:headEnd type="none" w="sm" len="sm"/>
                <a:tailEnd type="none" w="sm" len="sm"/>
              </a:ln>
            </p:spPr>
          </p:cxnSp>
          <p:sp>
            <p:nvSpPr>
              <p:cNvPr id="1701" name="Google Shape;1701;p59"/>
              <p:cNvSpPr/>
              <p:nvPr/>
            </p:nvSpPr>
            <p:spPr>
              <a:xfrm>
                <a:off x="958122" y="5554366"/>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702" name="Google Shape;1702;p59"/>
            <p:cNvSpPr txBox="1"/>
            <p:nvPr/>
          </p:nvSpPr>
          <p:spPr>
            <a:xfrm>
              <a:off x="5759308" y="2196657"/>
              <a:ext cx="532172"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00">
                  <a:solidFill>
                    <a:schemeClr val="dk1"/>
                  </a:solidFill>
                  <a:latin typeface="Calibri"/>
                  <a:ea typeface="Calibri"/>
                  <a:cs typeface="Calibri"/>
                  <a:sym typeface="Calibri"/>
                </a:rPr>
                <a:t>Est. 2013</a:t>
              </a:r>
              <a:endParaRPr sz="700">
                <a:solidFill>
                  <a:schemeClr val="dk1"/>
                </a:solidFill>
                <a:latin typeface="Calibri"/>
                <a:ea typeface="Calibri"/>
                <a:cs typeface="Calibri"/>
                <a:sym typeface="Calibri"/>
              </a:endParaRPr>
            </a:p>
          </p:txBody>
        </p:sp>
        <p:sp>
          <p:nvSpPr>
            <p:cNvPr id="1703" name="Google Shape;1703;p59"/>
            <p:cNvSpPr txBox="1"/>
            <p:nvPr/>
          </p:nvSpPr>
          <p:spPr>
            <a:xfrm>
              <a:off x="5762630" y="2692589"/>
              <a:ext cx="397162"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00">
                  <a:solidFill>
                    <a:schemeClr val="dk1"/>
                  </a:solidFill>
                  <a:latin typeface="Calibri"/>
                  <a:ea typeface="Calibri"/>
                  <a:cs typeface="Calibri"/>
                  <a:sym typeface="Calibri"/>
                </a:rPr>
                <a:t>Est. </a:t>
              </a:r>
              <a:endParaRPr sz="700">
                <a:solidFill>
                  <a:schemeClr val="dk1"/>
                </a:solidFill>
                <a:latin typeface="Calibri"/>
                <a:ea typeface="Calibri"/>
                <a:cs typeface="Calibri"/>
                <a:sym typeface="Calibri"/>
              </a:endParaRPr>
            </a:p>
          </p:txBody>
        </p:sp>
      </p:grpSp>
      <p:grpSp>
        <p:nvGrpSpPr>
          <p:cNvPr id="1704" name="Google Shape;1704;p59"/>
          <p:cNvGrpSpPr/>
          <p:nvPr/>
        </p:nvGrpSpPr>
        <p:grpSpPr>
          <a:xfrm>
            <a:off x="3065037" y="1604045"/>
            <a:ext cx="1121695" cy="577091"/>
            <a:chOff x="2968208" y="550938"/>
            <a:chExt cx="775641" cy="577091"/>
          </a:xfrm>
        </p:grpSpPr>
        <p:pic>
          <p:nvPicPr>
            <p:cNvPr id="1705" name="Google Shape;1705;p59"/>
            <p:cNvPicPr preferRelativeResize="0"/>
            <p:nvPr/>
          </p:nvPicPr>
          <p:blipFill rotWithShape="1">
            <a:blip r:embed="rId20">
              <a:alphaModFix/>
            </a:blip>
            <a:srcRect/>
            <a:stretch/>
          </p:blipFill>
          <p:spPr>
            <a:xfrm>
              <a:off x="3287449" y="717271"/>
              <a:ext cx="410758" cy="410758"/>
            </a:xfrm>
            <a:prstGeom prst="rect">
              <a:avLst/>
            </a:prstGeom>
            <a:noFill/>
            <a:ln>
              <a:noFill/>
            </a:ln>
          </p:spPr>
        </p:pic>
        <p:grpSp>
          <p:nvGrpSpPr>
            <p:cNvPr id="1706" name="Google Shape;1706;p59"/>
            <p:cNvGrpSpPr/>
            <p:nvPr/>
          </p:nvGrpSpPr>
          <p:grpSpPr>
            <a:xfrm rot="10800000">
              <a:off x="2968208" y="794149"/>
              <a:ext cx="258180" cy="304762"/>
              <a:chOff x="827266" y="2513820"/>
              <a:chExt cx="258180" cy="304762"/>
            </a:xfrm>
          </p:grpSpPr>
          <p:grpSp>
            <p:nvGrpSpPr>
              <p:cNvPr id="1707" name="Google Shape;1707;p59"/>
              <p:cNvGrpSpPr/>
              <p:nvPr/>
            </p:nvGrpSpPr>
            <p:grpSpPr>
              <a:xfrm>
                <a:off x="841253" y="2513820"/>
                <a:ext cx="244193" cy="304762"/>
                <a:chOff x="841253" y="2513820"/>
                <a:chExt cx="244193" cy="304762"/>
              </a:xfrm>
            </p:grpSpPr>
            <p:sp>
              <p:nvSpPr>
                <p:cNvPr id="1708" name="Google Shape;1708;p59"/>
                <p:cNvSpPr/>
                <p:nvPr/>
              </p:nvSpPr>
              <p:spPr>
                <a:xfrm rot="10800000">
                  <a:off x="1039727" y="2513820"/>
                  <a:ext cx="45719" cy="304762"/>
                </a:xfrm>
                <a:prstGeom prst="leftBracket">
                  <a:avLst>
                    <a:gd name="adj" fmla="val 8333"/>
                  </a:avLst>
                </a:prstGeom>
                <a:noFill/>
                <a:ln w="9525" cap="flat" cmpd="sng">
                  <a:solidFill>
                    <a:srgbClr val="181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1709" name="Google Shape;1709;p59"/>
                <p:cNvCxnSpPr/>
                <p:nvPr/>
              </p:nvCxnSpPr>
              <p:spPr>
                <a:xfrm flipH="1">
                  <a:off x="841253" y="2663985"/>
                  <a:ext cx="238055" cy="3542"/>
                </a:xfrm>
                <a:prstGeom prst="straightConnector1">
                  <a:avLst/>
                </a:prstGeom>
                <a:noFill/>
                <a:ln w="9525" cap="flat" cmpd="sng">
                  <a:solidFill>
                    <a:srgbClr val="181818"/>
                  </a:solidFill>
                  <a:prstDash val="dash"/>
                  <a:round/>
                  <a:headEnd type="none" w="sm" len="sm"/>
                  <a:tailEnd type="none" w="sm" len="sm"/>
                </a:ln>
              </p:spPr>
            </p:cxnSp>
          </p:grpSp>
          <p:sp>
            <p:nvSpPr>
              <p:cNvPr id="1710" name="Google Shape;1710;p59"/>
              <p:cNvSpPr/>
              <p:nvPr/>
            </p:nvSpPr>
            <p:spPr>
              <a:xfrm>
                <a:off x="827266" y="2648067"/>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711" name="Google Shape;1711;p59"/>
            <p:cNvSpPr txBox="1"/>
            <p:nvPr/>
          </p:nvSpPr>
          <p:spPr>
            <a:xfrm>
              <a:off x="3218418" y="550938"/>
              <a:ext cx="525431"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00">
                  <a:solidFill>
                    <a:schemeClr val="dk1"/>
                  </a:solidFill>
                  <a:latin typeface="Calibri"/>
                  <a:ea typeface="Calibri"/>
                  <a:cs typeface="Calibri"/>
                  <a:sym typeface="Calibri"/>
                </a:rPr>
                <a:t>Est. 2016</a:t>
              </a:r>
              <a:endParaRPr sz="700">
                <a:solidFill>
                  <a:schemeClr val="dk1"/>
                </a:solidFill>
                <a:latin typeface="Calibri"/>
                <a:ea typeface="Calibri"/>
                <a:cs typeface="Calibri"/>
                <a:sym typeface="Calibri"/>
              </a:endParaRPr>
            </a:p>
          </p:txBody>
        </p:sp>
      </p:grpSp>
      <p:grpSp>
        <p:nvGrpSpPr>
          <p:cNvPr id="1712" name="Google Shape;1712;p59"/>
          <p:cNvGrpSpPr/>
          <p:nvPr/>
        </p:nvGrpSpPr>
        <p:grpSpPr>
          <a:xfrm>
            <a:off x="4485691" y="1565065"/>
            <a:ext cx="1823034" cy="544354"/>
            <a:chOff x="4346940" y="1084283"/>
            <a:chExt cx="1779457" cy="544354"/>
          </a:xfrm>
        </p:grpSpPr>
        <p:pic>
          <p:nvPicPr>
            <p:cNvPr id="1713" name="Google Shape;1713;p59" descr="Kenya | africa-uninet – OeAD"/>
            <p:cNvPicPr preferRelativeResize="0"/>
            <p:nvPr/>
          </p:nvPicPr>
          <p:blipFill rotWithShape="1">
            <a:blip r:embed="rId21">
              <a:alphaModFix/>
            </a:blip>
            <a:srcRect/>
            <a:stretch/>
          </p:blipFill>
          <p:spPr>
            <a:xfrm>
              <a:off x="4731699" y="1250030"/>
              <a:ext cx="1394698" cy="378607"/>
            </a:xfrm>
            <a:prstGeom prst="rect">
              <a:avLst/>
            </a:prstGeom>
            <a:noFill/>
            <a:ln>
              <a:noFill/>
            </a:ln>
          </p:spPr>
        </p:pic>
        <p:grpSp>
          <p:nvGrpSpPr>
            <p:cNvPr id="1714" name="Google Shape;1714;p59"/>
            <p:cNvGrpSpPr/>
            <p:nvPr/>
          </p:nvGrpSpPr>
          <p:grpSpPr>
            <a:xfrm rot="10800000">
              <a:off x="4346940" y="1279124"/>
              <a:ext cx="258180" cy="304762"/>
              <a:chOff x="827266" y="2513820"/>
              <a:chExt cx="258180" cy="304762"/>
            </a:xfrm>
          </p:grpSpPr>
          <p:grpSp>
            <p:nvGrpSpPr>
              <p:cNvPr id="1715" name="Google Shape;1715;p59"/>
              <p:cNvGrpSpPr/>
              <p:nvPr/>
            </p:nvGrpSpPr>
            <p:grpSpPr>
              <a:xfrm>
                <a:off x="841253" y="2513820"/>
                <a:ext cx="244193" cy="304762"/>
                <a:chOff x="841253" y="2513820"/>
                <a:chExt cx="244193" cy="304762"/>
              </a:xfrm>
            </p:grpSpPr>
            <p:sp>
              <p:nvSpPr>
                <p:cNvPr id="1716" name="Google Shape;1716;p59"/>
                <p:cNvSpPr/>
                <p:nvPr/>
              </p:nvSpPr>
              <p:spPr>
                <a:xfrm rot="10800000">
                  <a:off x="1039727" y="2513820"/>
                  <a:ext cx="45719" cy="304762"/>
                </a:xfrm>
                <a:prstGeom prst="leftBracket">
                  <a:avLst>
                    <a:gd name="adj" fmla="val 8333"/>
                  </a:avLst>
                </a:prstGeom>
                <a:noFill/>
                <a:ln w="9525" cap="flat" cmpd="sng">
                  <a:solidFill>
                    <a:srgbClr val="181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1717" name="Google Shape;1717;p59"/>
                <p:cNvCxnSpPr/>
                <p:nvPr/>
              </p:nvCxnSpPr>
              <p:spPr>
                <a:xfrm flipH="1">
                  <a:off x="841253" y="2663985"/>
                  <a:ext cx="238055" cy="3542"/>
                </a:xfrm>
                <a:prstGeom prst="straightConnector1">
                  <a:avLst/>
                </a:prstGeom>
                <a:noFill/>
                <a:ln w="9525" cap="flat" cmpd="sng">
                  <a:solidFill>
                    <a:srgbClr val="181818"/>
                  </a:solidFill>
                  <a:prstDash val="dash"/>
                  <a:round/>
                  <a:headEnd type="none" w="sm" len="sm"/>
                  <a:tailEnd type="none" w="sm" len="sm"/>
                </a:ln>
              </p:spPr>
            </p:cxnSp>
          </p:grpSp>
          <p:sp>
            <p:nvSpPr>
              <p:cNvPr id="1718" name="Google Shape;1718;p59"/>
              <p:cNvSpPr/>
              <p:nvPr/>
            </p:nvSpPr>
            <p:spPr>
              <a:xfrm>
                <a:off x="827266" y="2648067"/>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719" name="Google Shape;1719;p59"/>
            <p:cNvSpPr txBox="1"/>
            <p:nvPr/>
          </p:nvSpPr>
          <p:spPr>
            <a:xfrm>
              <a:off x="5097716" y="1084283"/>
              <a:ext cx="678521"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00">
                  <a:solidFill>
                    <a:schemeClr val="dk1"/>
                  </a:solidFill>
                  <a:latin typeface="Calibri"/>
                  <a:ea typeface="Calibri"/>
                  <a:cs typeface="Calibri"/>
                  <a:sym typeface="Calibri"/>
                </a:rPr>
                <a:t>Est. 2020</a:t>
              </a:r>
              <a:endParaRPr sz="700">
                <a:solidFill>
                  <a:schemeClr val="dk1"/>
                </a:solidFill>
                <a:latin typeface="Calibri"/>
                <a:ea typeface="Calibri"/>
                <a:cs typeface="Calibri"/>
                <a:sym typeface="Calibri"/>
              </a:endParaRPr>
            </a:p>
          </p:txBody>
        </p:sp>
      </p:grpSp>
      <p:grpSp>
        <p:nvGrpSpPr>
          <p:cNvPr id="1720" name="Google Shape;1720;p59"/>
          <p:cNvGrpSpPr/>
          <p:nvPr/>
        </p:nvGrpSpPr>
        <p:grpSpPr>
          <a:xfrm>
            <a:off x="696854" y="4231679"/>
            <a:ext cx="735165" cy="525107"/>
            <a:chOff x="147933" y="4446410"/>
            <a:chExt cx="735165" cy="525107"/>
          </a:xfrm>
        </p:grpSpPr>
        <p:pic>
          <p:nvPicPr>
            <p:cNvPr id="1721" name="Google Shape;1721;p59" descr="Online Application Portal - Jaramogi Oginga Odinga University of Science &amp;  Technology"/>
            <p:cNvPicPr preferRelativeResize="0"/>
            <p:nvPr/>
          </p:nvPicPr>
          <p:blipFill rotWithShape="1">
            <a:blip r:embed="rId22">
              <a:alphaModFix/>
            </a:blip>
            <a:srcRect/>
            <a:stretch/>
          </p:blipFill>
          <p:spPr>
            <a:xfrm>
              <a:off x="147933" y="4565377"/>
              <a:ext cx="487368" cy="406140"/>
            </a:xfrm>
            <a:prstGeom prst="rect">
              <a:avLst/>
            </a:prstGeom>
            <a:noFill/>
            <a:ln>
              <a:noFill/>
            </a:ln>
          </p:spPr>
        </p:pic>
        <p:grpSp>
          <p:nvGrpSpPr>
            <p:cNvPr id="1722" name="Google Shape;1722;p59"/>
            <p:cNvGrpSpPr/>
            <p:nvPr/>
          </p:nvGrpSpPr>
          <p:grpSpPr>
            <a:xfrm>
              <a:off x="624918" y="4566231"/>
              <a:ext cx="258180" cy="304762"/>
              <a:chOff x="827266" y="2513820"/>
              <a:chExt cx="258180" cy="304762"/>
            </a:xfrm>
          </p:grpSpPr>
          <p:grpSp>
            <p:nvGrpSpPr>
              <p:cNvPr id="1723" name="Google Shape;1723;p59"/>
              <p:cNvGrpSpPr/>
              <p:nvPr/>
            </p:nvGrpSpPr>
            <p:grpSpPr>
              <a:xfrm>
                <a:off x="841253" y="2513820"/>
                <a:ext cx="244193" cy="304762"/>
                <a:chOff x="841253" y="2513820"/>
                <a:chExt cx="244193" cy="304762"/>
              </a:xfrm>
            </p:grpSpPr>
            <p:sp>
              <p:nvSpPr>
                <p:cNvPr id="1724" name="Google Shape;1724;p59"/>
                <p:cNvSpPr/>
                <p:nvPr/>
              </p:nvSpPr>
              <p:spPr>
                <a:xfrm rot="10800000">
                  <a:off x="1039727" y="2513820"/>
                  <a:ext cx="45719" cy="304762"/>
                </a:xfrm>
                <a:prstGeom prst="leftBracket">
                  <a:avLst>
                    <a:gd name="adj" fmla="val 8333"/>
                  </a:avLst>
                </a:prstGeom>
                <a:noFill/>
                <a:ln w="9525" cap="flat" cmpd="sng">
                  <a:solidFill>
                    <a:srgbClr val="181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1725" name="Google Shape;1725;p59"/>
                <p:cNvCxnSpPr/>
                <p:nvPr/>
              </p:nvCxnSpPr>
              <p:spPr>
                <a:xfrm flipH="1">
                  <a:off x="841253" y="2663985"/>
                  <a:ext cx="238055" cy="3542"/>
                </a:xfrm>
                <a:prstGeom prst="straightConnector1">
                  <a:avLst/>
                </a:prstGeom>
                <a:noFill/>
                <a:ln w="9525" cap="flat" cmpd="sng">
                  <a:solidFill>
                    <a:srgbClr val="181818"/>
                  </a:solidFill>
                  <a:prstDash val="dash"/>
                  <a:round/>
                  <a:headEnd type="none" w="sm" len="sm"/>
                  <a:tailEnd type="none" w="sm" len="sm"/>
                </a:ln>
              </p:spPr>
            </p:cxnSp>
          </p:grpSp>
          <p:sp>
            <p:nvSpPr>
              <p:cNvPr id="1726" name="Google Shape;1726;p59"/>
              <p:cNvSpPr/>
              <p:nvPr/>
            </p:nvSpPr>
            <p:spPr>
              <a:xfrm>
                <a:off x="827266" y="2648067"/>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727" name="Google Shape;1727;p59"/>
            <p:cNvSpPr txBox="1"/>
            <p:nvPr/>
          </p:nvSpPr>
          <p:spPr>
            <a:xfrm>
              <a:off x="151810" y="4446410"/>
              <a:ext cx="516488"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00">
                  <a:solidFill>
                    <a:schemeClr val="dk1"/>
                  </a:solidFill>
                  <a:latin typeface="Calibri"/>
                  <a:ea typeface="Calibri"/>
                  <a:cs typeface="Calibri"/>
                  <a:sym typeface="Calibri"/>
                </a:rPr>
                <a:t>Est. 2013</a:t>
              </a:r>
              <a:endParaRPr sz="700">
                <a:solidFill>
                  <a:schemeClr val="dk1"/>
                </a:solidFill>
                <a:latin typeface="Calibri"/>
                <a:ea typeface="Calibri"/>
                <a:cs typeface="Calibri"/>
                <a:sym typeface="Calibri"/>
              </a:endParaRPr>
            </a:p>
          </p:txBody>
        </p:sp>
      </p:grpSp>
      <p:grpSp>
        <p:nvGrpSpPr>
          <p:cNvPr id="1728" name="Google Shape;1728;p59"/>
          <p:cNvGrpSpPr/>
          <p:nvPr/>
        </p:nvGrpSpPr>
        <p:grpSpPr>
          <a:xfrm>
            <a:off x="692150" y="3462676"/>
            <a:ext cx="775448" cy="582215"/>
            <a:chOff x="128170" y="3751503"/>
            <a:chExt cx="775448" cy="582215"/>
          </a:xfrm>
        </p:grpSpPr>
        <p:pic>
          <p:nvPicPr>
            <p:cNvPr id="1729" name="Google Shape;1729;p59" descr="Masinde Muliro Univ. (@MMUST_Kenya) / Twitter"/>
            <p:cNvPicPr preferRelativeResize="0"/>
            <p:nvPr/>
          </p:nvPicPr>
          <p:blipFill rotWithShape="1">
            <a:blip r:embed="rId23">
              <a:alphaModFix/>
            </a:blip>
            <a:srcRect/>
            <a:stretch/>
          </p:blipFill>
          <p:spPr>
            <a:xfrm>
              <a:off x="161374" y="3880488"/>
              <a:ext cx="453230" cy="453230"/>
            </a:xfrm>
            <a:prstGeom prst="rect">
              <a:avLst/>
            </a:prstGeom>
            <a:noFill/>
            <a:ln>
              <a:noFill/>
            </a:ln>
          </p:spPr>
        </p:pic>
        <p:grpSp>
          <p:nvGrpSpPr>
            <p:cNvPr id="1730" name="Google Shape;1730;p59"/>
            <p:cNvGrpSpPr/>
            <p:nvPr/>
          </p:nvGrpSpPr>
          <p:grpSpPr>
            <a:xfrm>
              <a:off x="645438" y="3926728"/>
              <a:ext cx="258180" cy="304762"/>
              <a:chOff x="827266" y="2513820"/>
              <a:chExt cx="258180" cy="304762"/>
            </a:xfrm>
          </p:grpSpPr>
          <p:grpSp>
            <p:nvGrpSpPr>
              <p:cNvPr id="1731" name="Google Shape;1731;p59"/>
              <p:cNvGrpSpPr/>
              <p:nvPr/>
            </p:nvGrpSpPr>
            <p:grpSpPr>
              <a:xfrm>
                <a:off x="841253" y="2513820"/>
                <a:ext cx="244193" cy="304762"/>
                <a:chOff x="841253" y="2513820"/>
                <a:chExt cx="244193" cy="304762"/>
              </a:xfrm>
            </p:grpSpPr>
            <p:sp>
              <p:nvSpPr>
                <p:cNvPr id="1732" name="Google Shape;1732;p59"/>
                <p:cNvSpPr/>
                <p:nvPr/>
              </p:nvSpPr>
              <p:spPr>
                <a:xfrm rot="10800000">
                  <a:off x="1039727" y="2513820"/>
                  <a:ext cx="45719" cy="304762"/>
                </a:xfrm>
                <a:prstGeom prst="leftBracket">
                  <a:avLst>
                    <a:gd name="adj" fmla="val 8333"/>
                  </a:avLst>
                </a:prstGeom>
                <a:noFill/>
                <a:ln w="9525" cap="flat" cmpd="sng">
                  <a:solidFill>
                    <a:srgbClr val="181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1733" name="Google Shape;1733;p59"/>
                <p:cNvCxnSpPr/>
                <p:nvPr/>
              </p:nvCxnSpPr>
              <p:spPr>
                <a:xfrm flipH="1">
                  <a:off x="841253" y="2663985"/>
                  <a:ext cx="238055" cy="3542"/>
                </a:xfrm>
                <a:prstGeom prst="straightConnector1">
                  <a:avLst/>
                </a:prstGeom>
                <a:noFill/>
                <a:ln w="9525" cap="flat" cmpd="sng">
                  <a:solidFill>
                    <a:srgbClr val="181818"/>
                  </a:solidFill>
                  <a:prstDash val="dash"/>
                  <a:round/>
                  <a:headEnd type="none" w="sm" len="sm"/>
                  <a:tailEnd type="none" w="sm" len="sm"/>
                </a:ln>
              </p:spPr>
            </p:cxnSp>
          </p:grpSp>
          <p:sp>
            <p:nvSpPr>
              <p:cNvPr id="1734" name="Google Shape;1734;p59"/>
              <p:cNvSpPr/>
              <p:nvPr/>
            </p:nvSpPr>
            <p:spPr>
              <a:xfrm>
                <a:off x="827266" y="2648067"/>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735" name="Google Shape;1735;p59"/>
            <p:cNvSpPr txBox="1"/>
            <p:nvPr/>
          </p:nvSpPr>
          <p:spPr>
            <a:xfrm>
              <a:off x="128170" y="3751503"/>
              <a:ext cx="537978"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00">
                  <a:solidFill>
                    <a:schemeClr val="dk1"/>
                  </a:solidFill>
                  <a:latin typeface="Calibri"/>
                  <a:ea typeface="Calibri"/>
                  <a:cs typeface="Calibri"/>
                  <a:sym typeface="Calibri"/>
                </a:rPr>
                <a:t>Est. 2021</a:t>
              </a:r>
              <a:endParaRPr sz="700">
                <a:solidFill>
                  <a:schemeClr val="dk1"/>
                </a:solidFill>
                <a:latin typeface="Calibri"/>
                <a:ea typeface="Calibri"/>
                <a:cs typeface="Calibri"/>
                <a:sym typeface="Calibri"/>
              </a:endParaRPr>
            </a:p>
          </p:txBody>
        </p:sp>
      </p:grpSp>
      <p:grpSp>
        <p:nvGrpSpPr>
          <p:cNvPr id="1736" name="Google Shape;1736;p59"/>
          <p:cNvGrpSpPr/>
          <p:nvPr/>
        </p:nvGrpSpPr>
        <p:grpSpPr>
          <a:xfrm>
            <a:off x="637441" y="2577029"/>
            <a:ext cx="863876" cy="682431"/>
            <a:chOff x="167380" y="2992408"/>
            <a:chExt cx="863876" cy="682431"/>
          </a:xfrm>
        </p:grpSpPr>
        <p:pic>
          <p:nvPicPr>
            <p:cNvPr id="1737" name="Google Shape;1737;p59" descr="KIBU HOME - Kibabii University"/>
            <p:cNvPicPr preferRelativeResize="0"/>
            <p:nvPr/>
          </p:nvPicPr>
          <p:blipFill rotWithShape="1">
            <a:blip r:embed="rId24">
              <a:alphaModFix/>
            </a:blip>
            <a:srcRect/>
            <a:stretch/>
          </p:blipFill>
          <p:spPr>
            <a:xfrm>
              <a:off x="261874" y="3257594"/>
              <a:ext cx="462299" cy="417245"/>
            </a:xfrm>
            <a:prstGeom prst="rect">
              <a:avLst/>
            </a:prstGeom>
            <a:noFill/>
            <a:ln>
              <a:noFill/>
            </a:ln>
          </p:spPr>
        </p:pic>
        <p:grpSp>
          <p:nvGrpSpPr>
            <p:cNvPr id="1738" name="Google Shape;1738;p59"/>
            <p:cNvGrpSpPr/>
            <p:nvPr/>
          </p:nvGrpSpPr>
          <p:grpSpPr>
            <a:xfrm>
              <a:off x="773076" y="3311252"/>
              <a:ext cx="258180" cy="304762"/>
              <a:chOff x="827266" y="2513820"/>
              <a:chExt cx="258180" cy="304762"/>
            </a:xfrm>
          </p:grpSpPr>
          <p:grpSp>
            <p:nvGrpSpPr>
              <p:cNvPr id="1739" name="Google Shape;1739;p59"/>
              <p:cNvGrpSpPr/>
              <p:nvPr/>
            </p:nvGrpSpPr>
            <p:grpSpPr>
              <a:xfrm>
                <a:off x="841253" y="2513820"/>
                <a:ext cx="244193" cy="304762"/>
                <a:chOff x="841253" y="2513820"/>
                <a:chExt cx="244193" cy="304762"/>
              </a:xfrm>
            </p:grpSpPr>
            <p:sp>
              <p:nvSpPr>
                <p:cNvPr id="1740" name="Google Shape;1740;p59"/>
                <p:cNvSpPr/>
                <p:nvPr/>
              </p:nvSpPr>
              <p:spPr>
                <a:xfrm rot="10800000">
                  <a:off x="1039727" y="2513820"/>
                  <a:ext cx="45719" cy="304762"/>
                </a:xfrm>
                <a:prstGeom prst="leftBracket">
                  <a:avLst>
                    <a:gd name="adj" fmla="val 8333"/>
                  </a:avLst>
                </a:prstGeom>
                <a:noFill/>
                <a:ln w="9525" cap="flat" cmpd="sng">
                  <a:solidFill>
                    <a:srgbClr val="181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1741" name="Google Shape;1741;p59"/>
                <p:cNvCxnSpPr/>
                <p:nvPr/>
              </p:nvCxnSpPr>
              <p:spPr>
                <a:xfrm flipH="1">
                  <a:off x="841253" y="2663985"/>
                  <a:ext cx="238055" cy="3542"/>
                </a:xfrm>
                <a:prstGeom prst="straightConnector1">
                  <a:avLst/>
                </a:prstGeom>
                <a:noFill/>
                <a:ln w="9525" cap="flat" cmpd="sng">
                  <a:solidFill>
                    <a:srgbClr val="181818"/>
                  </a:solidFill>
                  <a:prstDash val="dash"/>
                  <a:round/>
                  <a:headEnd type="none" w="sm" len="sm"/>
                  <a:tailEnd type="none" w="sm" len="sm"/>
                </a:ln>
              </p:spPr>
            </p:cxnSp>
          </p:grpSp>
          <p:sp>
            <p:nvSpPr>
              <p:cNvPr id="1742" name="Google Shape;1742;p59"/>
              <p:cNvSpPr/>
              <p:nvPr/>
            </p:nvSpPr>
            <p:spPr>
              <a:xfrm>
                <a:off x="827266" y="2648067"/>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743" name="Google Shape;1743;p59"/>
            <p:cNvSpPr txBox="1"/>
            <p:nvPr/>
          </p:nvSpPr>
          <p:spPr>
            <a:xfrm>
              <a:off x="167380" y="2992408"/>
              <a:ext cx="572395"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00">
                  <a:solidFill>
                    <a:schemeClr val="dk1"/>
                  </a:solidFill>
                  <a:latin typeface="Calibri"/>
                  <a:ea typeface="Calibri"/>
                  <a:cs typeface="Calibri"/>
                  <a:sym typeface="Calibri"/>
                </a:rPr>
                <a:t>Est. 2020</a:t>
              </a:r>
              <a:endParaRPr sz="700">
                <a:solidFill>
                  <a:schemeClr val="dk1"/>
                </a:solidFill>
                <a:latin typeface="Calibri"/>
                <a:ea typeface="Calibri"/>
                <a:cs typeface="Calibri"/>
                <a:sym typeface="Calibri"/>
              </a:endParaRPr>
            </a:p>
          </p:txBody>
        </p:sp>
      </p:grpSp>
      <p:grpSp>
        <p:nvGrpSpPr>
          <p:cNvPr id="1744" name="Google Shape;1744;p59"/>
          <p:cNvGrpSpPr/>
          <p:nvPr/>
        </p:nvGrpSpPr>
        <p:grpSpPr>
          <a:xfrm>
            <a:off x="637441" y="1561049"/>
            <a:ext cx="1605305" cy="731506"/>
            <a:chOff x="573596" y="1645501"/>
            <a:chExt cx="1240047" cy="731506"/>
          </a:xfrm>
        </p:grpSpPr>
        <p:pic>
          <p:nvPicPr>
            <p:cNvPr id="1745" name="Google Shape;1745;p59" descr="MOI University"/>
            <p:cNvPicPr preferRelativeResize="0"/>
            <p:nvPr/>
          </p:nvPicPr>
          <p:blipFill rotWithShape="1">
            <a:blip r:embed="rId25">
              <a:alphaModFix/>
            </a:blip>
            <a:srcRect/>
            <a:stretch/>
          </p:blipFill>
          <p:spPr>
            <a:xfrm>
              <a:off x="1121477" y="1645501"/>
              <a:ext cx="350728" cy="383353"/>
            </a:xfrm>
            <a:prstGeom prst="rect">
              <a:avLst/>
            </a:prstGeom>
            <a:noFill/>
            <a:ln>
              <a:noFill/>
            </a:ln>
          </p:spPr>
        </p:pic>
        <p:pic>
          <p:nvPicPr>
            <p:cNvPr id="1746" name="Google Shape;1746;p59" descr="University of Eldoret - Wikipedia"/>
            <p:cNvPicPr preferRelativeResize="0"/>
            <p:nvPr/>
          </p:nvPicPr>
          <p:blipFill rotWithShape="1">
            <a:blip r:embed="rId26">
              <a:alphaModFix/>
            </a:blip>
            <a:srcRect/>
            <a:stretch/>
          </p:blipFill>
          <p:spPr>
            <a:xfrm>
              <a:off x="935669" y="2061451"/>
              <a:ext cx="596263" cy="315556"/>
            </a:xfrm>
            <a:prstGeom prst="rect">
              <a:avLst/>
            </a:prstGeom>
            <a:noFill/>
            <a:ln>
              <a:noFill/>
            </a:ln>
          </p:spPr>
        </p:pic>
        <p:grpSp>
          <p:nvGrpSpPr>
            <p:cNvPr id="1747" name="Google Shape;1747;p59"/>
            <p:cNvGrpSpPr/>
            <p:nvPr/>
          </p:nvGrpSpPr>
          <p:grpSpPr>
            <a:xfrm>
              <a:off x="1541731" y="1694351"/>
              <a:ext cx="271912" cy="665427"/>
              <a:chOff x="958325" y="5051277"/>
              <a:chExt cx="271912" cy="665427"/>
            </a:xfrm>
          </p:grpSpPr>
          <p:grpSp>
            <p:nvGrpSpPr>
              <p:cNvPr id="1748" name="Google Shape;1748;p59"/>
              <p:cNvGrpSpPr/>
              <p:nvPr/>
            </p:nvGrpSpPr>
            <p:grpSpPr>
              <a:xfrm>
                <a:off x="962255" y="5051277"/>
                <a:ext cx="267982" cy="665427"/>
                <a:chOff x="827266" y="2531661"/>
                <a:chExt cx="267982" cy="665427"/>
              </a:xfrm>
            </p:grpSpPr>
            <p:grpSp>
              <p:nvGrpSpPr>
                <p:cNvPr id="1749" name="Google Shape;1749;p59"/>
                <p:cNvGrpSpPr/>
                <p:nvPr/>
              </p:nvGrpSpPr>
              <p:grpSpPr>
                <a:xfrm>
                  <a:off x="841253" y="2531661"/>
                  <a:ext cx="253995" cy="665427"/>
                  <a:chOff x="841253" y="2531661"/>
                  <a:chExt cx="253995" cy="665427"/>
                </a:xfrm>
              </p:grpSpPr>
              <p:sp>
                <p:nvSpPr>
                  <p:cNvPr id="1750" name="Google Shape;1750;p59"/>
                  <p:cNvSpPr/>
                  <p:nvPr/>
                </p:nvSpPr>
                <p:spPr>
                  <a:xfrm rot="10800000">
                    <a:off x="1049529" y="2531661"/>
                    <a:ext cx="45719" cy="665427"/>
                  </a:xfrm>
                  <a:prstGeom prst="leftBracket">
                    <a:avLst>
                      <a:gd name="adj" fmla="val 8333"/>
                    </a:avLst>
                  </a:prstGeom>
                  <a:noFill/>
                  <a:ln w="9525" cap="flat" cmpd="sng">
                    <a:solidFill>
                      <a:srgbClr val="181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1751" name="Google Shape;1751;p59"/>
                  <p:cNvCxnSpPr/>
                  <p:nvPr/>
                </p:nvCxnSpPr>
                <p:spPr>
                  <a:xfrm flipH="1">
                    <a:off x="841253" y="2663985"/>
                    <a:ext cx="238055" cy="3542"/>
                  </a:xfrm>
                  <a:prstGeom prst="straightConnector1">
                    <a:avLst/>
                  </a:prstGeom>
                  <a:noFill/>
                  <a:ln w="9525" cap="flat" cmpd="sng">
                    <a:solidFill>
                      <a:srgbClr val="181818"/>
                    </a:solidFill>
                    <a:prstDash val="dash"/>
                    <a:round/>
                    <a:headEnd type="none" w="sm" len="sm"/>
                    <a:tailEnd type="none" w="sm" len="sm"/>
                  </a:ln>
                </p:spPr>
              </p:cxnSp>
            </p:grpSp>
            <p:sp>
              <p:nvSpPr>
                <p:cNvPr id="1752" name="Google Shape;1752;p59"/>
                <p:cNvSpPr/>
                <p:nvPr/>
              </p:nvSpPr>
              <p:spPr>
                <a:xfrm>
                  <a:off x="827266" y="2648067"/>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cxnSp>
            <p:nvCxnSpPr>
              <p:cNvPr id="1753" name="Google Shape;1753;p59"/>
              <p:cNvCxnSpPr/>
              <p:nvPr/>
            </p:nvCxnSpPr>
            <p:spPr>
              <a:xfrm flipH="1">
                <a:off x="973708" y="5552604"/>
                <a:ext cx="238055" cy="3542"/>
              </a:xfrm>
              <a:prstGeom prst="straightConnector1">
                <a:avLst/>
              </a:prstGeom>
              <a:noFill/>
              <a:ln w="9525" cap="flat" cmpd="sng">
                <a:solidFill>
                  <a:srgbClr val="181818"/>
                </a:solidFill>
                <a:prstDash val="dash"/>
                <a:round/>
                <a:headEnd type="none" w="sm" len="sm"/>
                <a:tailEnd type="none" w="sm" len="sm"/>
              </a:ln>
            </p:spPr>
          </p:cxnSp>
          <p:sp>
            <p:nvSpPr>
              <p:cNvPr id="1754" name="Google Shape;1754;p59"/>
              <p:cNvSpPr/>
              <p:nvPr/>
            </p:nvSpPr>
            <p:spPr>
              <a:xfrm>
                <a:off x="958325" y="5529540"/>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755" name="Google Shape;1755;p59"/>
            <p:cNvSpPr txBox="1"/>
            <p:nvPr/>
          </p:nvSpPr>
          <p:spPr>
            <a:xfrm>
              <a:off x="593073" y="1737149"/>
              <a:ext cx="550215"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00">
                  <a:solidFill>
                    <a:schemeClr val="dk1"/>
                  </a:solidFill>
                  <a:latin typeface="Calibri"/>
                  <a:ea typeface="Calibri"/>
                  <a:cs typeface="Calibri"/>
                  <a:sym typeface="Calibri"/>
                </a:rPr>
                <a:t>Est. 2021</a:t>
              </a:r>
              <a:endParaRPr sz="700">
                <a:solidFill>
                  <a:schemeClr val="dk1"/>
                </a:solidFill>
                <a:latin typeface="Calibri"/>
                <a:ea typeface="Calibri"/>
                <a:cs typeface="Calibri"/>
                <a:sym typeface="Calibri"/>
              </a:endParaRPr>
            </a:p>
          </p:txBody>
        </p:sp>
        <p:sp>
          <p:nvSpPr>
            <p:cNvPr id="1756" name="Google Shape;1756;p59"/>
            <p:cNvSpPr txBox="1"/>
            <p:nvPr/>
          </p:nvSpPr>
          <p:spPr>
            <a:xfrm>
              <a:off x="573596" y="2129082"/>
              <a:ext cx="589167"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00">
                  <a:solidFill>
                    <a:schemeClr val="dk1"/>
                  </a:solidFill>
                  <a:latin typeface="Calibri"/>
                  <a:ea typeface="Calibri"/>
                  <a:cs typeface="Calibri"/>
                  <a:sym typeface="Calibri"/>
                </a:rPr>
                <a:t>Est. 2019</a:t>
              </a:r>
              <a:endParaRPr sz="700">
                <a:solidFill>
                  <a:schemeClr val="dk1"/>
                </a:solidFill>
                <a:latin typeface="Calibri"/>
                <a:ea typeface="Calibri"/>
                <a:cs typeface="Calibri"/>
                <a:sym typeface="Calibri"/>
              </a:endParaRPr>
            </a:p>
          </p:txBody>
        </p:sp>
      </p:grpSp>
      <p:grpSp>
        <p:nvGrpSpPr>
          <p:cNvPr id="1757" name="Google Shape;1757;p59"/>
          <p:cNvGrpSpPr/>
          <p:nvPr/>
        </p:nvGrpSpPr>
        <p:grpSpPr>
          <a:xfrm>
            <a:off x="503315" y="5163373"/>
            <a:ext cx="1426955" cy="949653"/>
            <a:chOff x="42461" y="5131170"/>
            <a:chExt cx="1221504" cy="774349"/>
          </a:xfrm>
        </p:grpSpPr>
        <p:grpSp>
          <p:nvGrpSpPr>
            <p:cNvPr id="1758" name="Google Shape;1758;p59"/>
            <p:cNvGrpSpPr/>
            <p:nvPr/>
          </p:nvGrpSpPr>
          <p:grpSpPr>
            <a:xfrm>
              <a:off x="506775" y="5131170"/>
              <a:ext cx="757190" cy="774349"/>
              <a:chOff x="473047" y="5018644"/>
              <a:chExt cx="757190" cy="774349"/>
            </a:xfrm>
          </p:grpSpPr>
          <p:pic>
            <p:nvPicPr>
              <p:cNvPr id="1759" name="Google Shape;1759;p59" descr="Great Lakes University of Kisumu - Home | Facebook"/>
              <p:cNvPicPr preferRelativeResize="0"/>
              <p:nvPr/>
            </p:nvPicPr>
            <p:blipFill rotWithShape="1">
              <a:blip r:embed="rId27">
                <a:alphaModFix/>
              </a:blip>
              <a:srcRect/>
              <a:stretch/>
            </p:blipFill>
            <p:spPr>
              <a:xfrm>
                <a:off x="505570" y="5018644"/>
                <a:ext cx="341796" cy="343322"/>
              </a:xfrm>
              <a:prstGeom prst="rect">
                <a:avLst/>
              </a:prstGeom>
              <a:noFill/>
              <a:ln>
                <a:noFill/>
              </a:ln>
            </p:spPr>
          </p:pic>
          <p:pic>
            <p:nvPicPr>
              <p:cNvPr id="1760" name="Google Shape;1760;p59" descr="Maseno University - Fountain of excellence"/>
              <p:cNvPicPr preferRelativeResize="0"/>
              <p:nvPr/>
            </p:nvPicPr>
            <p:blipFill rotWithShape="1">
              <a:blip r:embed="rId28">
                <a:alphaModFix/>
              </a:blip>
              <a:srcRect/>
              <a:stretch/>
            </p:blipFill>
            <p:spPr>
              <a:xfrm>
                <a:off x="473047" y="5399846"/>
                <a:ext cx="367728" cy="393147"/>
              </a:xfrm>
              <a:prstGeom prst="rect">
                <a:avLst/>
              </a:prstGeom>
              <a:noFill/>
              <a:ln>
                <a:noFill/>
              </a:ln>
            </p:spPr>
          </p:pic>
          <p:grpSp>
            <p:nvGrpSpPr>
              <p:cNvPr id="1761" name="Google Shape;1761;p59"/>
              <p:cNvGrpSpPr/>
              <p:nvPr/>
            </p:nvGrpSpPr>
            <p:grpSpPr>
              <a:xfrm>
                <a:off x="958325" y="5051277"/>
                <a:ext cx="271912" cy="665427"/>
                <a:chOff x="958325" y="5051277"/>
                <a:chExt cx="271912" cy="665427"/>
              </a:xfrm>
            </p:grpSpPr>
            <p:grpSp>
              <p:nvGrpSpPr>
                <p:cNvPr id="1762" name="Google Shape;1762;p59"/>
                <p:cNvGrpSpPr/>
                <p:nvPr/>
              </p:nvGrpSpPr>
              <p:grpSpPr>
                <a:xfrm>
                  <a:off x="962255" y="5051277"/>
                  <a:ext cx="267982" cy="665427"/>
                  <a:chOff x="827266" y="2531661"/>
                  <a:chExt cx="267982" cy="665427"/>
                </a:xfrm>
              </p:grpSpPr>
              <p:grpSp>
                <p:nvGrpSpPr>
                  <p:cNvPr id="1763" name="Google Shape;1763;p59"/>
                  <p:cNvGrpSpPr/>
                  <p:nvPr/>
                </p:nvGrpSpPr>
                <p:grpSpPr>
                  <a:xfrm>
                    <a:off x="841253" y="2531661"/>
                    <a:ext cx="253995" cy="665427"/>
                    <a:chOff x="841253" y="2531661"/>
                    <a:chExt cx="253995" cy="665427"/>
                  </a:xfrm>
                </p:grpSpPr>
                <p:sp>
                  <p:nvSpPr>
                    <p:cNvPr id="1764" name="Google Shape;1764;p59"/>
                    <p:cNvSpPr/>
                    <p:nvPr/>
                  </p:nvSpPr>
                  <p:spPr>
                    <a:xfrm rot="10800000">
                      <a:off x="1049529" y="2531661"/>
                      <a:ext cx="45719" cy="665427"/>
                    </a:xfrm>
                    <a:prstGeom prst="leftBracket">
                      <a:avLst>
                        <a:gd name="adj" fmla="val 8333"/>
                      </a:avLst>
                    </a:prstGeom>
                    <a:noFill/>
                    <a:ln w="9525" cap="flat" cmpd="sng">
                      <a:solidFill>
                        <a:srgbClr val="181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1765" name="Google Shape;1765;p59"/>
                    <p:cNvCxnSpPr/>
                    <p:nvPr/>
                  </p:nvCxnSpPr>
                  <p:spPr>
                    <a:xfrm flipH="1">
                      <a:off x="841253" y="2663985"/>
                      <a:ext cx="238055" cy="3542"/>
                    </a:xfrm>
                    <a:prstGeom prst="straightConnector1">
                      <a:avLst/>
                    </a:prstGeom>
                    <a:noFill/>
                    <a:ln w="9525" cap="flat" cmpd="sng">
                      <a:solidFill>
                        <a:srgbClr val="181818"/>
                      </a:solidFill>
                      <a:prstDash val="dash"/>
                      <a:round/>
                      <a:headEnd type="none" w="sm" len="sm"/>
                      <a:tailEnd type="none" w="sm" len="sm"/>
                    </a:ln>
                  </p:spPr>
                </p:cxnSp>
              </p:grpSp>
              <p:sp>
                <p:nvSpPr>
                  <p:cNvPr id="1766" name="Google Shape;1766;p59"/>
                  <p:cNvSpPr/>
                  <p:nvPr/>
                </p:nvSpPr>
                <p:spPr>
                  <a:xfrm>
                    <a:off x="827266" y="2648067"/>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cxnSp>
              <p:nvCxnSpPr>
                <p:cNvPr id="1767" name="Google Shape;1767;p59"/>
                <p:cNvCxnSpPr/>
                <p:nvPr/>
              </p:nvCxnSpPr>
              <p:spPr>
                <a:xfrm flipH="1">
                  <a:off x="973708" y="5552604"/>
                  <a:ext cx="238055" cy="3542"/>
                </a:xfrm>
                <a:prstGeom prst="straightConnector1">
                  <a:avLst/>
                </a:prstGeom>
                <a:noFill/>
                <a:ln w="9525" cap="flat" cmpd="sng">
                  <a:solidFill>
                    <a:srgbClr val="181818"/>
                  </a:solidFill>
                  <a:prstDash val="dash"/>
                  <a:round/>
                  <a:headEnd type="none" w="sm" len="sm"/>
                  <a:tailEnd type="none" w="sm" len="sm"/>
                </a:ln>
              </p:spPr>
            </p:cxnSp>
            <p:sp>
              <p:nvSpPr>
                <p:cNvPr id="1768" name="Google Shape;1768;p59"/>
                <p:cNvSpPr/>
                <p:nvPr/>
              </p:nvSpPr>
              <p:spPr>
                <a:xfrm>
                  <a:off x="958325" y="5529540"/>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sp>
          <p:nvSpPr>
            <p:cNvPr id="1769" name="Google Shape;1769;p59"/>
            <p:cNvSpPr txBox="1"/>
            <p:nvPr/>
          </p:nvSpPr>
          <p:spPr>
            <a:xfrm>
              <a:off x="45891" y="5226309"/>
              <a:ext cx="537978"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00">
                  <a:solidFill>
                    <a:schemeClr val="dk1"/>
                  </a:solidFill>
                  <a:latin typeface="Calibri"/>
                  <a:ea typeface="Calibri"/>
                  <a:cs typeface="Calibri"/>
                  <a:sym typeface="Calibri"/>
                </a:rPr>
                <a:t>Est. 2016</a:t>
              </a:r>
              <a:endParaRPr sz="700">
                <a:solidFill>
                  <a:schemeClr val="dk1"/>
                </a:solidFill>
                <a:latin typeface="Calibri"/>
                <a:ea typeface="Calibri"/>
                <a:cs typeface="Calibri"/>
                <a:sym typeface="Calibri"/>
              </a:endParaRPr>
            </a:p>
          </p:txBody>
        </p:sp>
        <p:sp>
          <p:nvSpPr>
            <p:cNvPr id="1770" name="Google Shape;1770;p59"/>
            <p:cNvSpPr txBox="1"/>
            <p:nvPr/>
          </p:nvSpPr>
          <p:spPr>
            <a:xfrm>
              <a:off x="42461" y="5610761"/>
              <a:ext cx="538519"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00">
                  <a:solidFill>
                    <a:schemeClr val="dk1"/>
                  </a:solidFill>
                  <a:latin typeface="Calibri"/>
                  <a:ea typeface="Calibri"/>
                  <a:cs typeface="Calibri"/>
                  <a:sym typeface="Calibri"/>
                </a:rPr>
                <a:t>Est. 2011</a:t>
              </a:r>
              <a:endParaRPr sz="700">
                <a:solidFill>
                  <a:schemeClr val="dk1"/>
                </a:solidFill>
                <a:latin typeface="Calibri"/>
                <a:ea typeface="Calibri"/>
                <a:cs typeface="Calibri"/>
                <a:sym typeface="Calibri"/>
              </a:endParaRPr>
            </a:p>
          </p:txBody>
        </p:sp>
      </p:grpSp>
      <p:grpSp>
        <p:nvGrpSpPr>
          <p:cNvPr id="1771" name="Google Shape;1771;p59"/>
          <p:cNvGrpSpPr/>
          <p:nvPr/>
        </p:nvGrpSpPr>
        <p:grpSpPr>
          <a:xfrm>
            <a:off x="2053692" y="4700416"/>
            <a:ext cx="760686" cy="535889"/>
            <a:chOff x="1642074" y="4923632"/>
            <a:chExt cx="843611" cy="535889"/>
          </a:xfrm>
        </p:grpSpPr>
        <p:pic>
          <p:nvPicPr>
            <p:cNvPr id="1772" name="Google Shape;1772;p59" descr="Maasai Mara University"/>
            <p:cNvPicPr preferRelativeResize="0"/>
            <p:nvPr/>
          </p:nvPicPr>
          <p:blipFill rotWithShape="1">
            <a:blip r:embed="rId29">
              <a:alphaModFix/>
            </a:blip>
            <a:srcRect/>
            <a:stretch/>
          </p:blipFill>
          <p:spPr>
            <a:xfrm>
              <a:off x="1703228" y="5068173"/>
              <a:ext cx="391348" cy="391348"/>
            </a:xfrm>
            <a:prstGeom prst="rect">
              <a:avLst/>
            </a:prstGeom>
            <a:noFill/>
            <a:ln>
              <a:noFill/>
            </a:ln>
          </p:spPr>
        </p:pic>
        <p:grpSp>
          <p:nvGrpSpPr>
            <p:cNvPr id="1773" name="Google Shape;1773;p59"/>
            <p:cNvGrpSpPr/>
            <p:nvPr/>
          </p:nvGrpSpPr>
          <p:grpSpPr>
            <a:xfrm>
              <a:off x="2155818" y="5077866"/>
              <a:ext cx="258180" cy="304762"/>
              <a:chOff x="827266" y="2513820"/>
              <a:chExt cx="258180" cy="304762"/>
            </a:xfrm>
          </p:grpSpPr>
          <p:grpSp>
            <p:nvGrpSpPr>
              <p:cNvPr id="1774" name="Google Shape;1774;p59"/>
              <p:cNvGrpSpPr/>
              <p:nvPr/>
            </p:nvGrpSpPr>
            <p:grpSpPr>
              <a:xfrm>
                <a:off x="841253" y="2513820"/>
                <a:ext cx="244193" cy="304762"/>
                <a:chOff x="841253" y="2513820"/>
                <a:chExt cx="244193" cy="304762"/>
              </a:xfrm>
            </p:grpSpPr>
            <p:sp>
              <p:nvSpPr>
                <p:cNvPr id="1775" name="Google Shape;1775;p59"/>
                <p:cNvSpPr/>
                <p:nvPr/>
              </p:nvSpPr>
              <p:spPr>
                <a:xfrm rot="10800000">
                  <a:off x="1039727" y="2513820"/>
                  <a:ext cx="45719" cy="304762"/>
                </a:xfrm>
                <a:prstGeom prst="leftBracket">
                  <a:avLst>
                    <a:gd name="adj" fmla="val 8333"/>
                  </a:avLst>
                </a:prstGeom>
                <a:noFill/>
                <a:ln w="9525" cap="flat" cmpd="sng">
                  <a:solidFill>
                    <a:srgbClr val="181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1776" name="Google Shape;1776;p59"/>
                <p:cNvCxnSpPr/>
                <p:nvPr/>
              </p:nvCxnSpPr>
              <p:spPr>
                <a:xfrm flipH="1">
                  <a:off x="841253" y="2663985"/>
                  <a:ext cx="238055" cy="3542"/>
                </a:xfrm>
                <a:prstGeom prst="straightConnector1">
                  <a:avLst/>
                </a:prstGeom>
                <a:noFill/>
                <a:ln w="9525" cap="flat" cmpd="sng">
                  <a:solidFill>
                    <a:srgbClr val="181818"/>
                  </a:solidFill>
                  <a:prstDash val="dash"/>
                  <a:round/>
                  <a:headEnd type="none" w="sm" len="sm"/>
                  <a:tailEnd type="none" w="sm" len="sm"/>
                </a:ln>
              </p:spPr>
            </p:cxnSp>
          </p:grpSp>
          <p:sp>
            <p:nvSpPr>
              <p:cNvPr id="1777" name="Google Shape;1777;p59"/>
              <p:cNvSpPr/>
              <p:nvPr/>
            </p:nvSpPr>
            <p:spPr>
              <a:xfrm>
                <a:off x="827266" y="2648067"/>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778" name="Google Shape;1778;p59"/>
            <p:cNvSpPr txBox="1"/>
            <p:nvPr/>
          </p:nvSpPr>
          <p:spPr>
            <a:xfrm>
              <a:off x="1642074" y="4923632"/>
              <a:ext cx="843611"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00">
                  <a:solidFill>
                    <a:schemeClr val="dk1"/>
                  </a:solidFill>
                  <a:latin typeface="Calibri"/>
                  <a:ea typeface="Calibri"/>
                  <a:cs typeface="Calibri"/>
                  <a:sym typeface="Calibri"/>
                </a:rPr>
                <a:t>Est. 2013</a:t>
              </a:r>
              <a:endParaRPr sz="700">
                <a:solidFill>
                  <a:schemeClr val="dk1"/>
                </a:solidFill>
                <a:latin typeface="Calibri"/>
                <a:ea typeface="Calibri"/>
                <a:cs typeface="Calibri"/>
                <a:sym typeface="Calibri"/>
              </a:endParaRPr>
            </a:p>
          </p:txBody>
        </p:sp>
      </p:grpSp>
      <p:grpSp>
        <p:nvGrpSpPr>
          <p:cNvPr id="1779" name="Google Shape;1779;p59"/>
          <p:cNvGrpSpPr/>
          <p:nvPr/>
        </p:nvGrpSpPr>
        <p:grpSpPr>
          <a:xfrm>
            <a:off x="919357" y="6228099"/>
            <a:ext cx="1388774" cy="1081685"/>
            <a:chOff x="1305073" y="5941763"/>
            <a:chExt cx="1388774" cy="1081685"/>
          </a:xfrm>
        </p:grpSpPr>
        <p:sp>
          <p:nvSpPr>
            <p:cNvPr id="1780" name="Google Shape;1780;p59"/>
            <p:cNvSpPr txBox="1"/>
            <p:nvPr/>
          </p:nvSpPr>
          <p:spPr>
            <a:xfrm>
              <a:off x="1757904" y="5941763"/>
              <a:ext cx="935943"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rgbClr val="181818"/>
                  </a:solidFill>
                  <a:latin typeface="Calibri"/>
                  <a:ea typeface="Calibri"/>
                  <a:cs typeface="Calibri"/>
                  <a:sym typeface="Calibri"/>
                </a:rPr>
                <a:t>Ruiru / Thika</a:t>
              </a:r>
              <a:endParaRPr sz="900" b="1">
                <a:solidFill>
                  <a:srgbClr val="181818"/>
                </a:solidFill>
                <a:latin typeface="Calibri"/>
                <a:ea typeface="Calibri"/>
                <a:cs typeface="Calibri"/>
                <a:sym typeface="Calibri"/>
              </a:endParaRPr>
            </a:p>
          </p:txBody>
        </p:sp>
        <p:pic>
          <p:nvPicPr>
            <p:cNvPr id="1781" name="Google Shape;1781;p59" descr="Zetech University - Wikipedia"/>
            <p:cNvPicPr preferRelativeResize="0"/>
            <p:nvPr/>
          </p:nvPicPr>
          <p:blipFill rotWithShape="1">
            <a:blip r:embed="rId30">
              <a:alphaModFix/>
            </a:blip>
            <a:srcRect/>
            <a:stretch/>
          </p:blipFill>
          <p:spPr>
            <a:xfrm>
              <a:off x="1807541" y="6171909"/>
              <a:ext cx="290609" cy="440704"/>
            </a:xfrm>
            <a:prstGeom prst="rect">
              <a:avLst/>
            </a:prstGeom>
            <a:noFill/>
            <a:ln>
              <a:noFill/>
            </a:ln>
          </p:spPr>
        </p:pic>
        <p:pic>
          <p:nvPicPr>
            <p:cNvPr id="1782" name="Google Shape;1782;p59" descr="Mount Kenya University - Home | Facebook"/>
            <p:cNvPicPr preferRelativeResize="0"/>
            <p:nvPr/>
          </p:nvPicPr>
          <p:blipFill rotWithShape="1">
            <a:blip r:embed="rId31">
              <a:alphaModFix/>
            </a:blip>
            <a:srcRect/>
            <a:stretch/>
          </p:blipFill>
          <p:spPr>
            <a:xfrm>
              <a:off x="1757904" y="6616606"/>
              <a:ext cx="406842" cy="406842"/>
            </a:xfrm>
            <a:prstGeom prst="rect">
              <a:avLst/>
            </a:prstGeom>
            <a:noFill/>
            <a:ln>
              <a:noFill/>
            </a:ln>
          </p:spPr>
        </p:pic>
        <p:grpSp>
          <p:nvGrpSpPr>
            <p:cNvPr id="1783" name="Google Shape;1783;p59"/>
            <p:cNvGrpSpPr/>
            <p:nvPr/>
          </p:nvGrpSpPr>
          <p:grpSpPr>
            <a:xfrm>
              <a:off x="2219750" y="6242394"/>
              <a:ext cx="271912" cy="665427"/>
              <a:chOff x="958325" y="5051277"/>
              <a:chExt cx="271912" cy="665427"/>
            </a:xfrm>
          </p:grpSpPr>
          <p:grpSp>
            <p:nvGrpSpPr>
              <p:cNvPr id="1784" name="Google Shape;1784;p59"/>
              <p:cNvGrpSpPr/>
              <p:nvPr/>
            </p:nvGrpSpPr>
            <p:grpSpPr>
              <a:xfrm>
                <a:off x="962255" y="5051277"/>
                <a:ext cx="267982" cy="665427"/>
                <a:chOff x="827266" y="2531661"/>
                <a:chExt cx="267982" cy="665427"/>
              </a:xfrm>
            </p:grpSpPr>
            <p:grpSp>
              <p:nvGrpSpPr>
                <p:cNvPr id="1785" name="Google Shape;1785;p59"/>
                <p:cNvGrpSpPr/>
                <p:nvPr/>
              </p:nvGrpSpPr>
              <p:grpSpPr>
                <a:xfrm>
                  <a:off x="841253" y="2531661"/>
                  <a:ext cx="253995" cy="665427"/>
                  <a:chOff x="841253" y="2531661"/>
                  <a:chExt cx="253995" cy="665427"/>
                </a:xfrm>
              </p:grpSpPr>
              <p:sp>
                <p:nvSpPr>
                  <p:cNvPr id="1786" name="Google Shape;1786;p59"/>
                  <p:cNvSpPr/>
                  <p:nvPr/>
                </p:nvSpPr>
                <p:spPr>
                  <a:xfrm rot="10800000">
                    <a:off x="1049529" y="2531661"/>
                    <a:ext cx="45719" cy="665427"/>
                  </a:xfrm>
                  <a:prstGeom prst="leftBracket">
                    <a:avLst>
                      <a:gd name="adj" fmla="val 8333"/>
                    </a:avLst>
                  </a:prstGeom>
                  <a:noFill/>
                  <a:ln w="9525" cap="flat" cmpd="sng">
                    <a:solidFill>
                      <a:srgbClr val="181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1787" name="Google Shape;1787;p59"/>
                  <p:cNvCxnSpPr/>
                  <p:nvPr/>
                </p:nvCxnSpPr>
                <p:spPr>
                  <a:xfrm flipH="1">
                    <a:off x="841253" y="2663985"/>
                    <a:ext cx="238055" cy="3542"/>
                  </a:xfrm>
                  <a:prstGeom prst="straightConnector1">
                    <a:avLst/>
                  </a:prstGeom>
                  <a:noFill/>
                  <a:ln w="9525" cap="flat" cmpd="sng">
                    <a:solidFill>
                      <a:srgbClr val="181818"/>
                    </a:solidFill>
                    <a:prstDash val="dash"/>
                    <a:round/>
                    <a:headEnd type="none" w="sm" len="sm"/>
                    <a:tailEnd type="none" w="sm" len="sm"/>
                  </a:ln>
                </p:spPr>
              </p:cxnSp>
            </p:grpSp>
            <p:sp>
              <p:nvSpPr>
                <p:cNvPr id="1788" name="Google Shape;1788;p59"/>
                <p:cNvSpPr/>
                <p:nvPr/>
              </p:nvSpPr>
              <p:spPr>
                <a:xfrm>
                  <a:off x="827266" y="2648067"/>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cxnSp>
            <p:nvCxnSpPr>
              <p:cNvPr id="1789" name="Google Shape;1789;p59"/>
              <p:cNvCxnSpPr/>
              <p:nvPr/>
            </p:nvCxnSpPr>
            <p:spPr>
              <a:xfrm flipH="1">
                <a:off x="973708" y="5552604"/>
                <a:ext cx="238055" cy="3542"/>
              </a:xfrm>
              <a:prstGeom prst="straightConnector1">
                <a:avLst/>
              </a:prstGeom>
              <a:noFill/>
              <a:ln w="9525" cap="flat" cmpd="sng">
                <a:solidFill>
                  <a:srgbClr val="181818"/>
                </a:solidFill>
                <a:prstDash val="dash"/>
                <a:round/>
                <a:headEnd type="none" w="sm" len="sm"/>
                <a:tailEnd type="none" w="sm" len="sm"/>
              </a:ln>
            </p:spPr>
          </p:cxnSp>
          <p:sp>
            <p:nvSpPr>
              <p:cNvPr id="1790" name="Google Shape;1790;p59"/>
              <p:cNvSpPr/>
              <p:nvPr/>
            </p:nvSpPr>
            <p:spPr>
              <a:xfrm>
                <a:off x="958325" y="5529540"/>
                <a:ext cx="45720" cy="46128"/>
              </a:xfrm>
              <a:prstGeom prst="flowChartConnector">
                <a:avLst/>
              </a:prstGeom>
              <a:solidFill>
                <a:srgbClr val="18181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791" name="Google Shape;1791;p59"/>
            <p:cNvSpPr txBox="1"/>
            <p:nvPr/>
          </p:nvSpPr>
          <p:spPr>
            <a:xfrm>
              <a:off x="1320595" y="6241963"/>
              <a:ext cx="564623"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00">
                  <a:solidFill>
                    <a:schemeClr val="dk1"/>
                  </a:solidFill>
                  <a:latin typeface="Calibri"/>
                  <a:ea typeface="Calibri"/>
                  <a:cs typeface="Calibri"/>
                  <a:sym typeface="Calibri"/>
                </a:rPr>
                <a:t>Est. 2018</a:t>
              </a:r>
              <a:endParaRPr sz="700">
                <a:solidFill>
                  <a:schemeClr val="dk1"/>
                </a:solidFill>
                <a:latin typeface="Calibri"/>
                <a:ea typeface="Calibri"/>
                <a:cs typeface="Calibri"/>
                <a:sym typeface="Calibri"/>
              </a:endParaRPr>
            </a:p>
          </p:txBody>
        </p:sp>
        <p:sp>
          <p:nvSpPr>
            <p:cNvPr id="1792" name="Google Shape;1792;p59"/>
            <p:cNvSpPr txBox="1"/>
            <p:nvPr/>
          </p:nvSpPr>
          <p:spPr>
            <a:xfrm>
              <a:off x="1305073" y="6720657"/>
              <a:ext cx="548334"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00">
                  <a:solidFill>
                    <a:schemeClr val="dk1"/>
                  </a:solidFill>
                  <a:latin typeface="Calibri"/>
                  <a:ea typeface="Calibri"/>
                  <a:cs typeface="Calibri"/>
                  <a:sym typeface="Calibri"/>
                </a:rPr>
                <a:t>Est. 2022</a:t>
              </a:r>
              <a:endParaRPr sz="700">
                <a:solidFill>
                  <a:schemeClr val="dk1"/>
                </a:solidFill>
                <a:latin typeface="Calibri"/>
                <a:ea typeface="Calibri"/>
                <a:cs typeface="Calibri"/>
                <a:sym typeface="Calibri"/>
              </a:endParaRPr>
            </a:p>
          </p:txBody>
        </p:sp>
      </p:grpSp>
      <p:cxnSp>
        <p:nvCxnSpPr>
          <p:cNvPr id="1793" name="Google Shape;1793;p59"/>
          <p:cNvCxnSpPr>
            <a:stCxn id="1589" idx="22"/>
            <a:endCxn id="1716" idx="1"/>
          </p:cNvCxnSpPr>
          <p:nvPr/>
        </p:nvCxnSpPr>
        <p:spPr>
          <a:xfrm rot="10800000" flipH="1">
            <a:off x="3042091" y="1912287"/>
            <a:ext cx="1443600" cy="1952400"/>
          </a:xfrm>
          <a:prstGeom prst="straightConnector1">
            <a:avLst/>
          </a:prstGeom>
          <a:noFill/>
          <a:ln w="9525" cap="flat" cmpd="sng">
            <a:solidFill>
              <a:srgbClr val="BFBFBF"/>
            </a:solidFill>
            <a:prstDash val="dash"/>
            <a:round/>
            <a:headEnd type="none" w="sm" len="sm"/>
            <a:tailEnd type="none" w="sm" len="sm"/>
          </a:ln>
        </p:spPr>
      </p:cxnSp>
      <p:cxnSp>
        <p:nvCxnSpPr>
          <p:cNvPr id="1794" name="Google Shape;1794;p59"/>
          <p:cNvCxnSpPr>
            <a:stCxn id="1602" idx="23"/>
            <a:endCxn id="1708" idx="1"/>
          </p:cNvCxnSpPr>
          <p:nvPr/>
        </p:nvCxnSpPr>
        <p:spPr>
          <a:xfrm rot="10800000" flipH="1">
            <a:off x="2880537" y="1999637"/>
            <a:ext cx="184500" cy="2035500"/>
          </a:xfrm>
          <a:prstGeom prst="straightConnector1">
            <a:avLst/>
          </a:prstGeom>
          <a:noFill/>
          <a:ln w="9525" cap="flat" cmpd="sng">
            <a:solidFill>
              <a:srgbClr val="BFBFBF"/>
            </a:solidFill>
            <a:prstDash val="dash"/>
            <a:round/>
            <a:headEnd type="none" w="sm" len="sm"/>
            <a:tailEnd type="none" w="sm" len="sm"/>
          </a:ln>
        </p:spPr>
      </p:cxnSp>
      <p:cxnSp>
        <p:nvCxnSpPr>
          <p:cNvPr id="1795" name="Google Shape;1795;p59"/>
          <p:cNvCxnSpPr>
            <a:stCxn id="1613" idx="43"/>
            <a:endCxn id="1750" idx="1"/>
          </p:cNvCxnSpPr>
          <p:nvPr/>
        </p:nvCxnSpPr>
        <p:spPr>
          <a:xfrm rot="10800000">
            <a:off x="2242746" y="1942613"/>
            <a:ext cx="501600" cy="1765200"/>
          </a:xfrm>
          <a:prstGeom prst="straightConnector1">
            <a:avLst/>
          </a:prstGeom>
          <a:noFill/>
          <a:ln w="9525" cap="flat" cmpd="sng">
            <a:solidFill>
              <a:srgbClr val="BFBFBF"/>
            </a:solidFill>
            <a:prstDash val="dash"/>
            <a:round/>
            <a:headEnd type="none" w="sm" len="sm"/>
            <a:tailEnd type="none" w="sm" len="sm"/>
          </a:ln>
        </p:spPr>
      </p:cxnSp>
      <p:cxnSp>
        <p:nvCxnSpPr>
          <p:cNvPr id="1796" name="Google Shape;1796;p59"/>
          <p:cNvCxnSpPr>
            <a:stCxn id="1572" idx="46"/>
          </p:cNvCxnSpPr>
          <p:nvPr/>
        </p:nvCxnSpPr>
        <p:spPr>
          <a:xfrm rot="10800000">
            <a:off x="1968592" y="3169898"/>
            <a:ext cx="521700" cy="474900"/>
          </a:xfrm>
          <a:prstGeom prst="straightConnector1">
            <a:avLst/>
          </a:prstGeom>
          <a:noFill/>
          <a:ln w="9525" cap="flat" cmpd="sng">
            <a:solidFill>
              <a:srgbClr val="BFBFBF"/>
            </a:solidFill>
            <a:prstDash val="dash"/>
            <a:round/>
            <a:headEnd type="none" w="sm" len="sm"/>
            <a:tailEnd type="none" w="sm" len="sm"/>
          </a:ln>
        </p:spPr>
      </p:cxnSp>
      <p:cxnSp>
        <p:nvCxnSpPr>
          <p:cNvPr id="1797" name="Google Shape;1797;p59"/>
          <p:cNvCxnSpPr>
            <a:stCxn id="1607" idx="8"/>
          </p:cNvCxnSpPr>
          <p:nvPr/>
        </p:nvCxnSpPr>
        <p:spPr>
          <a:xfrm flipH="1">
            <a:off x="1827875" y="3923224"/>
            <a:ext cx="647400" cy="427800"/>
          </a:xfrm>
          <a:prstGeom prst="straightConnector1">
            <a:avLst/>
          </a:prstGeom>
          <a:noFill/>
          <a:ln w="9525" cap="flat" cmpd="sng">
            <a:solidFill>
              <a:srgbClr val="BFBFBF"/>
            </a:solidFill>
            <a:prstDash val="dash"/>
            <a:round/>
            <a:headEnd type="none" w="sm" len="sm"/>
            <a:tailEnd type="none" w="sm" len="sm"/>
          </a:ln>
        </p:spPr>
      </p:cxnSp>
      <p:cxnSp>
        <p:nvCxnSpPr>
          <p:cNvPr id="1798" name="Google Shape;1798;p59"/>
          <p:cNvCxnSpPr>
            <a:stCxn id="1573" idx="31"/>
          </p:cNvCxnSpPr>
          <p:nvPr/>
        </p:nvCxnSpPr>
        <p:spPr>
          <a:xfrm rot="10800000">
            <a:off x="2084474" y="3774805"/>
            <a:ext cx="369000" cy="5400"/>
          </a:xfrm>
          <a:prstGeom prst="straightConnector1">
            <a:avLst/>
          </a:prstGeom>
          <a:noFill/>
          <a:ln w="9525" cap="flat" cmpd="sng">
            <a:solidFill>
              <a:srgbClr val="D8D8D8"/>
            </a:solidFill>
            <a:prstDash val="lgDash"/>
            <a:round/>
            <a:headEnd type="none" w="sm" len="sm"/>
            <a:tailEnd type="none" w="sm" len="sm"/>
          </a:ln>
        </p:spPr>
      </p:cxnSp>
      <p:cxnSp>
        <p:nvCxnSpPr>
          <p:cNvPr id="1799" name="Google Shape;1799;p59"/>
          <p:cNvCxnSpPr>
            <a:stCxn id="1601" idx="42"/>
          </p:cNvCxnSpPr>
          <p:nvPr/>
        </p:nvCxnSpPr>
        <p:spPr>
          <a:xfrm flipH="1">
            <a:off x="1825663" y="3897533"/>
            <a:ext cx="756600" cy="1135800"/>
          </a:xfrm>
          <a:prstGeom prst="straightConnector1">
            <a:avLst/>
          </a:prstGeom>
          <a:noFill/>
          <a:ln w="9525" cap="flat" cmpd="sng">
            <a:solidFill>
              <a:srgbClr val="BFBFBF"/>
            </a:solidFill>
            <a:prstDash val="dash"/>
            <a:round/>
            <a:headEnd type="none" w="sm" len="sm"/>
            <a:tailEnd type="none" w="sm" len="sm"/>
          </a:ln>
        </p:spPr>
      </p:cxnSp>
      <p:cxnSp>
        <p:nvCxnSpPr>
          <p:cNvPr id="1800" name="Google Shape;1800;p59"/>
          <p:cNvCxnSpPr>
            <a:stCxn id="1602" idx="39"/>
          </p:cNvCxnSpPr>
          <p:nvPr/>
        </p:nvCxnSpPr>
        <p:spPr>
          <a:xfrm flipH="1">
            <a:off x="2595092" y="4146662"/>
            <a:ext cx="135900" cy="415200"/>
          </a:xfrm>
          <a:prstGeom prst="straightConnector1">
            <a:avLst/>
          </a:prstGeom>
          <a:noFill/>
          <a:ln w="9525" cap="flat" cmpd="sng">
            <a:solidFill>
              <a:srgbClr val="BFBFBF"/>
            </a:solidFill>
            <a:prstDash val="dash"/>
            <a:round/>
            <a:headEnd type="none" w="sm" len="sm"/>
            <a:tailEnd type="none" w="sm" len="sm"/>
          </a:ln>
        </p:spPr>
      </p:cxnSp>
      <p:cxnSp>
        <p:nvCxnSpPr>
          <p:cNvPr id="1801" name="Google Shape;1801;p59"/>
          <p:cNvCxnSpPr>
            <a:endCxn id="1598" idx="1"/>
          </p:cNvCxnSpPr>
          <p:nvPr/>
        </p:nvCxnSpPr>
        <p:spPr>
          <a:xfrm rot="10800000">
            <a:off x="3208531" y="4057641"/>
            <a:ext cx="738600" cy="2111400"/>
          </a:xfrm>
          <a:prstGeom prst="straightConnector1">
            <a:avLst/>
          </a:prstGeom>
          <a:noFill/>
          <a:ln w="9525" cap="flat" cmpd="sng">
            <a:solidFill>
              <a:srgbClr val="BFBFBF"/>
            </a:solidFill>
            <a:prstDash val="dash"/>
            <a:round/>
            <a:headEnd type="none" w="sm" len="sm"/>
            <a:tailEnd type="none" w="sm" len="sm"/>
          </a:ln>
        </p:spPr>
      </p:cxnSp>
      <p:cxnSp>
        <p:nvCxnSpPr>
          <p:cNvPr id="1802" name="Google Shape;1802;p59"/>
          <p:cNvCxnSpPr>
            <a:stCxn id="1666" idx="1"/>
            <a:endCxn id="1595" idx="32"/>
          </p:cNvCxnSpPr>
          <p:nvPr/>
        </p:nvCxnSpPr>
        <p:spPr>
          <a:xfrm rot="10800000">
            <a:off x="3921869" y="4941823"/>
            <a:ext cx="877800" cy="990000"/>
          </a:xfrm>
          <a:prstGeom prst="straightConnector1">
            <a:avLst/>
          </a:prstGeom>
          <a:noFill/>
          <a:ln w="9525" cap="flat" cmpd="sng">
            <a:solidFill>
              <a:srgbClr val="BFBFBF"/>
            </a:solidFill>
            <a:prstDash val="dash"/>
            <a:round/>
            <a:headEnd type="none" w="sm" len="sm"/>
            <a:tailEnd type="none" w="sm" len="sm"/>
          </a:ln>
        </p:spPr>
      </p:cxnSp>
      <p:cxnSp>
        <p:nvCxnSpPr>
          <p:cNvPr id="1803" name="Google Shape;1803;p59"/>
          <p:cNvCxnSpPr>
            <a:stCxn id="1684" idx="1"/>
            <a:endCxn id="1605" idx="59"/>
          </p:cNvCxnSpPr>
          <p:nvPr/>
        </p:nvCxnSpPr>
        <p:spPr>
          <a:xfrm rot="10800000">
            <a:off x="3234773" y="4002159"/>
            <a:ext cx="1494900" cy="864600"/>
          </a:xfrm>
          <a:prstGeom prst="straightConnector1">
            <a:avLst/>
          </a:prstGeom>
          <a:noFill/>
          <a:ln w="9525" cap="flat" cmpd="sng">
            <a:solidFill>
              <a:srgbClr val="BFBFBF"/>
            </a:solidFill>
            <a:prstDash val="dash"/>
            <a:round/>
            <a:headEnd type="none" w="sm" len="sm"/>
            <a:tailEnd type="none" w="sm" len="sm"/>
          </a:ln>
        </p:spPr>
      </p:cxnSp>
      <p:cxnSp>
        <p:nvCxnSpPr>
          <p:cNvPr id="1804" name="Google Shape;1804;p59"/>
          <p:cNvCxnSpPr>
            <a:stCxn id="1697" idx="1"/>
            <a:endCxn id="1596" idx="53"/>
          </p:cNvCxnSpPr>
          <p:nvPr/>
        </p:nvCxnSpPr>
        <p:spPr>
          <a:xfrm flipH="1">
            <a:off x="3350012" y="3125187"/>
            <a:ext cx="1344300" cy="668400"/>
          </a:xfrm>
          <a:prstGeom prst="straightConnector1">
            <a:avLst/>
          </a:prstGeom>
          <a:noFill/>
          <a:ln w="9525" cap="flat" cmpd="sng">
            <a:solidFill>
              <a:srgbClr val="BFBFBF"/>
            </a:solidFill>
            <a:prstDash val="dash"/>
            <a:round/>
            <a:headEnd type="none" w="sm" len="sm"/>
            <a:tailEnd type="none" w="sm" len="sm"/>
          </a:ln>
        </p:spPr>
      </p:cxnSp>
      <p:cxnSp>
        <p:nvCxnSpPr>
          <p:cNvPr id="1805" name="Google Shape;1805;p59"/>
          <p:cNvCxnSpPr>
            <a:endCxn id="1610" idx="51"/>
          </p:cNvCxnSpPr>
          <p:nvPr/>
        </p:nvCxnSpPr>
        <p:spPr>
          <a:xfrm flipH="1">
            <a:off x="3379103" y="3922853"/>
            <a:ext cx="1262100" cy="18300"/>
          </a:xfrm>
          <a:prstGeom prst="straightConnector1">
            <a:avLst/>
          </a:prstGeom>
          <a:noFill/>
          <a:ln w="9525" cap="flat" cmpd="sng">
            <a:solidFill>
              <a:srgbClr val="BFBFBF"/>
            </a:solidFill>
            <a:prstDash val="dash"/>
            <a:round/>
            <a:headEnd type="none" w="sm" len="sm"/>
            <a:tailEnd type="none" w="sm" len="sm"/>
          </a:ln>
        </p:spPr>
      </p:cxnSp>
      <p:cxnSp>
        <p:nvCxnSpPr>
          <p:cNvPr id="1806" name="Google Shape;1806;p59"/>
          <p:cNvCxnSpPr>
            <a:endCxn id="1786" idx="1"/>
          </p:cNvCxnSpPr>
          <p:nvPr/>
        </p:nvCxnSpPr>
        <p:spPr>
          <a:xfrm flipH="1">
            <a:off x="2105946" y="4240344"/>
            <a:ext cx="1062000" cy="2621100"/>
          </a:xfrm>
          <a:prstGeom prst="straightConnector1">
            <a:avLst/>
          </a:prstGeom>
          <a:noFill/>
          <a:ln w="9525" cap="flat" cmpd="sng">
            <a:solidFill>
              <a:srgbClr val="BFBFBF"/>
            </a:solidFill>
            <a:prstDash val="dash"/>
            <a:round/>
            <a:headEnd type="none" w="sm" len="sm"/>
            <a:tailEnd type="none" w="sm" len="sm"/>
          </a:ln>
        </p:spPr>
      </p:cxnSp>
      <p:sp>
        <p:nvSpPr>
          <p:cNvPr id="1807" name="Google Shape;1807;p59"/>
          <p:cNvSpPr txBox="1"/>
          <p:nvPr/>
        </p:nvSpPr>
        <p:spPr>
          <a:xfrm>
            <a:off x="3628057" y="6143093"/>
            <a:ext cx="935943"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rgbClr val="181818"/>
                </a:solidFill>
                <a:latin typeface="Calibri"/>
                <a:ea typeface="Calibri"/>
                <a:cs typeface="Calibri"/>
                <a:sym typeface="Calibri"/>
              </a:rPr>
              <a:t>Nairobi</a:t>
            </a:r>
            <a:endParaRPr sz="900" b="1">
              <a:solidFill>
                <a:srgbClr val="181818"/>
              </a:solidFill>
              <a:latin typeface="Calibri"/>
              <a:ea typeface="Calibri"/>
              <a:cs typeface="Calibri"/>
              <a:sym typeface="Calibri"/>
            </a:endParaRPr>
          </a:p>
        </p:txBody>
      </p:sp>
      <p:sp>
        <p:nvSpPr>
          <p:cNvPr id="1808" name="Google Shape;1808;p59"/>
          <p:cNvSpPr txBox="1"/>
          <p:nvPr/>
        </p:nvSpPr>
        <p:spPr>
          <a:xfrm>
            <a:off x="4836357" y="5367363"/>
            <a:ext cx="935943"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rgbClr val="181818"/>
                </a:solidFill>
                <a:latin typeface="Calibri"/>
                <a:ea typeface="Calibri"/>
                <a:cs typeface="Calibri"/>
                <a:sym typeface="Calibri"/>
              </a:rPr>
              <a:t>Mombasa</a:t>
            </a:r>
            <a:endParaRPr sz="900" b="1">
              <a:solidFill>
                <a:srgbClr val="181818"/>
              </a:solidFill>
              <a:latin typeface="Calibri"/>
              <a:ea typeface="Calibri"/>
              <a:cs typeface="Calibri"/>
              <a:sym typeface="Calibri"/>
            </a:endParaRPr>
          </a:p>
        </p:txBody>
      </p:sp>
      <p:sp>
        <p:nvSpPr>
          <p:cNvPr id="1809" name="Google Shape;1809;p59"/>
          <p:cNvSpPr txBox="1"/>
          <p:nvPr/>
        </p:nvSpPr>
        <p:spPr>
          <a:xfrm>
            <a:off x="4935130" y="4197803"/>
            <a:ext cx="935943"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rgbClr val="181818"/>
                </a:solidFill>
                <a:latin typeface="Calibri"/>
                <a:ea typeface="Calibri"/>
                <a:cs typeface="Calibri"/>
                <a:sym typeface="Calibri"/>
              </a:rPr>
              <a:t>Karatina/ Nyeri</a:t>
            </a:r>
            <a:endParaRPr sz="900" b="1">
              <a:solidFill>
                <a:srgbClr val="181818"/>
              </a:solidFill>
              <a:latin typeface="Calibri"/>
              <a:ea typeface="Calibri"/>
              <a:cs typeface="Calibri"/>
              <a:sym typeface="Calibri"/>
            </a:endParaRPr>
          </a:p>
        </p:txBody>
      </p:sp>
      <p:sp>
        <p:nvSpPr>
          <p:cNvPr id="1810" name="Google Shape;1810;p59"/>
          <p:cNvSpPr txBox="1"/>
          <p:nvPr/>
        </p:nvSpPr>
        <p:spPr>
          <a:xfrm>
            <a:off x="4935130" y="3528255"/>
            <a:ext cx="935943"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rgbClr val="181818"/>
                </a:solidFill>
                <a:latin typeface="Calibri"/>
                <a:ea typeface="Calibri"/>
                <a:cs typeface="Calibri"/>
                <a:sym typeface="Calibri"/>
              </a:rPr>
              <a:t>Chuka</a:t>
            </a:r>
            <a:endParaRPr sz="900" b="1">
              <a:solidFill>
                <a:srgbClr val="181818"/>
              </a:solidFill>
              <a:latin typeface="Calibri"/>
              <a:ea typeface="Calibri"/>
              <a:cs typeface="Calibri"/>
              <a:sym typeface="Calibri"/>
            </a:endParaRPr>
          </a:p>
        </p:txBody>
      </p:sp>
      <p:sp>
        <p:nvSpPr>
          <p:cNvPr id="1811" name="Google Shape;1811;p59"/>
          <p:cNvSpPr txBox="1"/>
          <p:nvPr/>
        </p:nvSpPr>
        <p:spPr>
          <a:xfrm>
            <a:off x="4732893" y="2366549"/>
            <a:ext cx="935943"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rgbClr val="181818"/>
                </a:solidFill>
                <a:latin typeface="Calibri"/>
                <a:ea typeface="Calibri"/>
                <a:cs typeface="Calibri"/>
                <a:sym typeface="Calibri"/>
              </a:rPr>
              <a:t>Meru</a:t>
            </a:r>
            <a:endParaRPr sz="900" b="1">
              <a:solidFill>
                <a:srgbClr val="181818"/>
              </a:solidFill>
              <a:latin typeface="Calibri"/>
              <a:ea typeface="Calibri"/>
              <a:cs typeface="Calibri"/>
              <a:sym typeface="Calibri"/>
            </a:endParaRPr>
          </a:p>
        </p:txBody>
      </p:sp>
      <p:sp>
        <p:nvSpPr>
          <p:cNvPr id="1812" name="Google Shape;1812;p59"/>
          <p:cNvSpPr txBox="1"/>
          <p:nvPr/>
        </p:nvSpPr>
        <p:spPr>
          <a:xfrm>
            <a:off x="4732893" y="1398460"/>
            <a:ext cx="935943"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rgbClr val="181818"/>
                </a:solidFill>
                <a:latin typeface="Calibri"/>
                <a:ea typeface="Calibri"/>
                <a:cs typeface="Calibri"/>
                <a:sym typeface="Calibri"/>
              </a:rPr>
              <a:t>Nyahururu</a:t>
            </a:r>
            <a:endParaRPr sz="900" b="1">
              <a:solidFill>
                <a:srgbClr val="181818"/>
              </a:solidFill>
              <a:latin typeface="Calibri"/>
              <a:ea typeface="Calibri"/>
              <a:cs typeface="Calibri"/>
              <a:sym typeface="Calibri"/>
            </a:endParaRPr>
          </a:p>
        </p:txBody>
      </p:sp>
      <p:sp>
        <p:nvSpPr>
          <p:cNvPr id="1813" name="Google Shape;1813;p59"/>
          <p:cNvSpPr txBox="1"/>
          <p:nvPr/>
        </p:nvSpPr>
        <p:spPr>
          <a:xfrm>
            <a:off x="3157860" y="1450078"/>
            <a:ext cx="935943"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rgbClr val="181818"/>
                </a:solidFill>
                <a:latin typeface="Calibri"/>
                <a:ea typeface="Calibri"/>
                <a:cs typeface="Calibri"/>
                <a:sym typeface="Calibri"/>
              </a:rPr>
              <a:t>Njoro</a:t>
            </a:r>
            <a:endParaRPr sz="900" b="1">
              <a:solidFill>
                <a:srgbClr val="181818"/>
              </a:solidFill>
              <a:latin typeface="Calibri"/>
              <a:ea typeface="Calibri"/>
              <a:cs typeface="Calibri"/>
              <a:sym typeface="Calibri"/>
            </a:endParaRPr>
          </a:p>
        </p:txBody>
      </p:sp>
      <p:sp>
        <p:nvSpPr>
          <p:cNvPr id="1814" name="Google Shape;1814;p59"/>
          <p:cNvSpPr txBox="1"/>
          <p:nvPr/>
        </p:nvSpPr>
        <p:spPr>
          <a:xfrm>
            <a:off x="2190237" y="1675421"/>
            <a:ext cx="935943"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rgbClr val="181818"/>
                </a:solidFill>
                <a:latin typeface="Calibri"/>
                <a:ea typeface="Calibri"/>
                <a:cs typeface="Calibri"/>
                <a:sym typeface="Calibri"/>
              </a:rPr>
              <a:t>Eldoret</a:t>
            </a:r>
            <a:endParaRPr sz="900" b="1">
              <a:solidFill>
                <a:srgbClr val="181818"/>
              </a:solidFill>
              <a:latin typeface="Calibri"/>
              <a:ea typeface="Calibri"/>
              <a:cs typeface="Calibri"/>
              <a:sym typeface="Calibri"/>
            </a:endParaRPr>
          </a:p>
        </p:txBody>
      </p:sp>
      <p:sp>
        <p:nvSpPr>
          <p:cNvPr id="1815" name="Google Shape;1815;p59"/>
          <p:cNvSpPr txBox="1"/>
          <p:nvPr/>
        </p:nvSpPr>
        <p:spPr>
          <a:xfrm>
            <a:off x="1478747" y="2920115"/>
            <a:ext cx="935943"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rgbClr val="181818"/>
                </a:solidFill>
                <a:latin typeface="Calibri"/>
                <a:ea typeface="Calibri"/>
                <a:cs typeface="Calibri"/>
                <a:sym typeface="Calibri"/>
              </a:rPr>
              <a:t>Bungoma</a:t>
            </a:r>
            <a:endParaRPr sz="900" b="1">
              <a:solidFill>
                <a:srgbClr val="181818"/>
              </a:solidFill>
              <a:latin typeface="Calibri"/>
              <a:ea typeface="Calibri"/>
              <a:cs typeface="Calibri"/>
              <a:sym typeface="Calibri"/>
            </a:endParaRPr>
          </a:p>
        </p:txBody>
      </p:sp>
      <p:sp>
        <p:nvSpPr>
          <p:cNvPr id="1816" name="Google Shape;1816;p59"/>
          <p:cNvSpPr txBox="1"/>
          <p:nvPr/>
        </p:nvSpPr>
        <p:spPr>
          <a:xfrm>
            <a:off x="1425572" y="3653310"/>
            <a:ext cx="935943"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rgbClr val="181818"/>
                </a:solidFill>
                <a:latin typeface="Calibri"/>
                <a:ea typeface="Calibri"/>
                <a:cs typeface="Calibri"/>
                <a:sym typeface="Calibri"/>
              </a:rPr>
              <a:t>Kakamega</a:t>
            </a:r>
            <a:endParaRPr sz="900" b="1">
              <a:solidFill>
                <a:srgbClr val="181818"/>
              </a:solidFill>
              <a:latin typeface="Calibri"/>
              <a:ea typeface="Calibri"/>
              <a:cs typeface="Calibri"/>
              <a:sym typeface="Calibri"/>
            </a:endParaRPr>
          </a:p>
        </p:txBody>
      </p:sp>
      <p:sp>
        <p:nvSpPr>
          <p:cNvPr id="1817" name="Google Shape;1817;p59"/>
          <p:cNvSpPr txBox="1"/>
          <p:nvPr/>
        </p:nvSpPr>
        <p:spPr>
          <a:xfrm>
            <a:off x="1425016" y="4346071"/>
            <a:ext cx="935943"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rgbClr val="181818"/>
                </a:solidFill>
                <a:latin typeface="Calibri"/>
                <a:ea typeface="Calibri"/>
                <a:cs typeface="Calibri"/>
                <a:sym typeface="Calibri"/>
              </a:rPr>
              <a:t>Bondo</a:t>
            </a:r>
            <a:endParaRPr sz="900" b="1">
              <a:solidFill>
                <a:srgbClr val="181818"/>
              </a:solidFill>
              <a:latin typeface="Calibri"/>
              <a:ea typeface="Calibri"/>
              <a:cs typeface="Calibri"/>
              <a:sym typeface="Calibri"/>
            </a:endParaRPr>
          </a:p>
        </p:txBody>
      </p:sp>
      <p:sp>
        <p:nvSpPr>
          <p:cNvPr id="1818" name="Google Shape;1818;p59"/>
          <p:cNvSpPr txBox="1"/>
          <p:nvPr/>
        </p:nvSpPr>
        <p:spPr>
          <a:xfrm>
            <a:off x="637441" y="4900876"/>
            <a:ext cx="935943"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rgbClr val="181818"/>
                </a:solidFill>
                <a:latin typeface="Calibri"/>
                <a:ea typeface="Calibri"/>
                <a:cs typeface="Calibri"/>
                <a:sym typeface="Calibri"/>
              </a:rPr>
              <a:t>Kisumu</a:t>
            </a:r>
            <a:endParaRPr sz="900" b="1">
              <a:solidFill>
                <a:srgbClr val="181818"/>
              </a:solidFill>
              <a:latin typeface="Calibri"/>
              <a:ea typeface="Calibri"/>
              <a:cs typeface="Calibri"/>
              <a:sym typeface="Calibri"/>
            </a:endParaRPr>
          </a:p>
        </p:txBody>
      </p:sp>
      <p:sp>
        <p:nvSpPr>
          <p:cNvPr id="1819" name="Google Shape;1819;p59"/>
          <p:cNvSpPr txBox="1"/>
          <p:nvPr/>
        </p:nvSpPr>
        <p:spPr>
          <a:xfrm>
            <a:off x="2265750" y="4529962"/>
            <a:ext cx="569602"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rgbClr val="181818"/>
                </a:solidFill>
                <a:latin typeface="Calibri"/>
                <a:ea typeface="Calibri"/>
                <a:cs typeface="Calibri"/>
                <a:sym typeface="Calibri"/>
              </a:rPr>
              <a:t>Narok</a:t>
            </a:r>
            <a:endParaRPr sz="900" b="1">
              <a:solidFill>
                <a:srgbClr val="181818"/>
              </a:solidFill>
              <a:latin typeface="Calibri"/>
              <a:ea typeface="Calibri"/>
              <a:cs typeface="Calibri"/>
              <a:sym typeface="Calibri"/>
            </a:endParaRPr>
          </a:p>
        </p:txBody>
      </p:sp>
      <p:sp>
        <p:nvSpPr>
          <p:cNvPr id="1820" name="Google Shape;1820;p59"/>
          <p:cNvSpPr txBox="1"/>
          <p:nvPr/>
        </p:nvSpPr>
        <p:spPr>
          <a:xfrm>
            <a:off x="4106417" y="6129109"/>
            <a:ext cx="52390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dk1"/>
                </a:solidFill>
                <a:latin typeface="Calibri"/>
                <a:ea typeface="Calibri"/>
                <a:cs typeface="Calibri"/>
                <a:sym typeface="Calibri"/>
              </a:rPr>
              <a:t>11</a:t>
            </a:r>
            <a:endParaRPr/>
          </a:p>
        </p:txBody>
      </p:sp>
      <p:sp>
        <p:nvSpPr>
          <p:cNvPr id="1821" name="Google Shape;1821;p59"/>
          <p:cNvSpPr txBox="1"/>
          <p:nvPr/>
        </p:nvSpPr>
        <p:spPr>
          <a:xfrm>
            <a:off x="650816" y="6704418"/>
            <a:ext cx="52390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dk1"/>
                </a:solidFill>
                <a:latin typeface="Calibri"/>
                <a:ea typeface="Calibri"/>
                <a:cs typeface="Calibri"/>
                <a:sym typeface="Calibri"/>
              </a:rPr>
              <a:t>2</a:t>
            </a:r>
            <a:endParaRPr/>
          </a:p>
        </p:txBody>
      </p:sp>
      <p:sp>
        <p:nvSpPr>
          <p:cNvPr id="1822" name="Google Shape;1822;p59"/>
          <p:cNvSpPr txBox="1"/>
          <p:nvPr/>
        </p:nvSpPr>
        <p:spPr>
          <a:xfrm>
            <a:off x="5928218" y="5373553"/>
            <a:ext cx="52390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dk1"/>
                </a:solidFill>
                <a:latin typeface="Calibri"/>
                <a:ea typeface="Calibri"/>
                <a:cs typeface="Calibri"/>
                <a:sym typeface="Calibri"/>
              </a:rPr>
              <a:t>1</a:t>
            </a:r>
            <a:endParaRPr/>
          </a:p>
        </p:txBody>
      </p:sp>
      <p:sp>
        <p:nvSpPr>
          <p:cNvPr id="1823" name="Google Shape;1823;p59"/>
          <p:cNvSpPr txBox="1"/>
          <p:nvPr/>
        </p:nvSpPr>
        <p:spPr>
          <a:xfrm>
            <a:off x="5941577" y="4181666"/>
            <a:ext cx="52390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dk1"/>
                </a:solidFill>
                <a:latin typeface="Calibri"/>
                <a:ea typeface="Calibri"/>
                <a:cs typeface="Calibri"/>
                <a:sym typeface="Calibri"/>
              </a:rPr>
              <a:t>2</a:t>
            </a:r>
            <a:endParaRPr/>
          </a:p>
        </p:txBody>
      </p:sp>
      <p:sp>
        <p:nvSpPr>
          <p:cNvPr id="1824" name="Google Shape;1824;p59"/>
          <p:cNvSpPr txBox="1"/>
          <p:nvPr/>
        </p:nvSpPr>
        <p:spPr>
          <a:xfrm>
            <a:off x="6017309" y="3505646"/>
            <a:ext cx="52390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dk1"/>
                </a:solidFill>
                <a:latin typeface="Calibri"/>
                <a:ea typeface="Calibri"/>
                <a:cs typeface="Calibri"/>
                <a:sym typeface="Calibri"/>
              </a:rPr>
              <a:t>1</a:t>
            </a:r>
            <a:endParaRPr/>
          </a:p>
        </p:txBody>
      </p:sp>
      <p:sp>
        <p:nvSpPr>
          <p:cNvPr id="1825" name="Google Shape;1825;p59"/>
          <p:cNvSpPr txBox="1"/>
          <p:nvPr/>
        </p:nvSpPr>
        <p:spPr>
          <a:xfrm>
            <a:off x="5112228" y="2336804"/>
            <a:ext cx="239577"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dk1"/>
                </a:solidFill>
                <a:latin typeface="Calibri"/>
                <a:ea typeface="Calibri"/>
                <a:cs typeface="Calibri"/>
                <a:sym typeface="Calibri"/>
              </a:rPr>
              <a:t>2</a:t>
            </a:r>
            <a:endParaRPr/>
          </a:p>
        </p:txBody>
      </p:sp>
      <p:sp>
        <p:nvSpPr>
          <p:cNvPr id="1826" name="Google Shape;1826;p59"/>
          <p:cNvSpPr txBox="1"/>
          <p:nvPr/>
        </p:nvSpPr>
        <p:spPr>
          <a:xfrm>
            <a:off x="5333487" y="1368298"/>
            <a:ext cx="26635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dk1"/>
                </a:solidFill>
                <a:latin typeface="Calibri"/>
                <a:ea typeface="Calibri"/>
                <a:cs typeface="Calibri"/>
                <a:sym typeface="Calibri"/>
              </a:rPr>
              <a:t>1</a:t>
            </a:r>
            <a:endParaRPr/>
          </a:p>
        </p:txBody>
      </p:sp>
      <p:sp>
        <p:nvSpPr>
          <p:cNvPr id="1827" name="Google Shape;1827;p59"/>
          <p:cNvSpPr txBox="1"/>
          <p:nvPr/>
        </p:nvSpPr>
        <p:spPr>
          <a:xfrm>
            <a:off x="3523380" y="1444588"/>
            <a:ext cx="210411"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dk1"/>
                </a:solidFill>
                <a:latin typeface="Calibri"/>
                <a:ea typeface="Calibri"/>
                <a:cs typeface="Calibri"/>
                <a:sym typeface="Calibri"/>
              </a:rPr>
              <a:t>1</a:t>
            </a:r>
            <a:endParaRPr/>
          </a:p>
        </p:txBody>
      </p:sp>
      <p:sp>
        <p:nvSpPr>
          <p:cNvPr id="1828" name="Google Shape;1828;p59"/>
          <p:cNvSpPr txBox="1"/>
          <p:nvPr/>
        </p:nvSpPr>
        <p:spPr>
          <a:xfrm>
            <a:off x="2284500" y="1783151"/>
            <a:ext cx="20381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dk1"/>
                </a:solidFill>
                <a:latin typeface="Calibri"/>
                <a:ea typeface="Calibri"/>
                <a:cs typeface="Calibri"/>
                <a:sym typeface="Calibri"/>
              </a:rPr>
              <a:t>2</a:t>
            </a:r>
            <a:endParaRPr/>
          </a:p>
        </p:txBody>
      </p:sp>
      <p:sp>
        <p:nvSpPr>
          <p:cNvPr id="1829" name="Google Shape;1829;p59"/>
          <p:cNvSpPr txBox="1"/>
          <p:nvPr/>
        </p:nvSpPr>
        <p:spPr>
          <a:xfrm>
            <a:off x="1622788" y="3061419"/>
            <a:ext cx="52390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dk1"/>
                </a:solidFill>
                <a:latin typeface="Calibri"/>
                <a:ea typeface="Calibri"/>
                <a:cs typeface="Calibri"/>
                <a:sym typeface="Calibri"/>
              </a:rPr>
              <a:t>1</a:t>
            </a:r>
            <a:endParaRPr/>
          </a:p>
        </p:txBody>
      </p:sp>
      <p:sp>
        <p:nvSpPr>
          <p:cNvPr id="1830" name="Google Shape;1830;p59"/>
          <p:cNvSpPr txBox="1"/>
          <p:nvPr/>
        </p:nvSpPr>
        <p:spPr>
          <a:xfrm>
            <a:off x="1613946" y="3795736"/>
            <a:ext cx="52390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dk1"/>
                </a:solidFill>
                <a:latin typeface="Calibri"/>
                <a:ea typeface="Calibri"/>
                <a:cs typeface="Calibri"/>
                <a:sym typeface="Calibri"/>
              </a:rPr>
              <a:t>1</a:t>
            </a:r>
            <a:endParaRPr/>
          </a:p>
        </p:txBody>
      </p:sp>
      <p:sp>
        <p:nvSpPr>
          <p:cNvPr id="1831" name="Google Shape;1831;p59"/>
          <p:cNvSpPr txBox="1"/>
          <p:nvPr/>
        </p:nvSpPr>
        <p:spPr>
          <a:xfrm>
            <a:off x="1507364" y="4463853"/>
            <a:ext cx="52390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dk1"/>
                </a:solidFill>
                <a:latin typeface="Calibri"/>
                <a:ea typeface="Calibri"/>
                <a:cs typeface="Calibri"/>
                <a:sym typeface="Calibri"/>
              </a:rPr>
              <a:t>1</a:t>
            </a:r>
            <a:endParaRPr/>
          </a:p>
        </p:txBody>
      </p:sp>
      <p:sp>
        <p:nvSpPr>
          <p:cNvPr id="1832" name="Google Shape;1832;p59"/>
          <p:cNvSpPr txBox="1"/>
          <p:nvPr/>
        </p:nvSpPr>
        <p:spPr>
          <a:xfrm>
            <a:off x="657406" y="5013882"/>
            <a:ext cx="52390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dk1"/>
                </a:solidFill>
                <a:latin typeface="Calibri"/>
                <a:ea typeface="Calibri"/>
                <a:cs typeface="Calibri"/>
                <a:sym typeface="Calibri"/>
              </a:rPr>
              <a:t>2</a:t>
            </a:r>
            <a:endParaRPr/>
          </a:p>
        </p:txBody>
      </p:sp>
      <p:sp>
        <p:nvSpPr>
          <p:cNvPr id="1833" name="Google Shape;1833;p59"/>
          <p:cNvSpPr txBox="1"/>
          <p:nvPr/>
        </p:nvSpPr>
        <p:spPr>
          <a:xfrm>
            <a:off x="2613935" y="4515750"/>
            <a:ext cx="52390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dk1"/>
                </a:solidFill>
                <a:latin typeface="Calibri"/>
                <a:ea typeface="Calibri"/>
                <a:cs typeface="Calibri"/>
                <a:sym typeface="Calibri"/>
              </a:rPr>
              <a:t>1</a:t>
            </a:r>
            <a:endParaRPr/>
          </a:p>
        </p:txBody>
      </p:sp>
      <p:sp>
        <p:nvSpPr>
          <p:cNvPr id="1834" name="Google Shape;1834;p59"/>
          <p:cNvSpPr txBox="1"/>
          <p:nvPr/>
        </p:nvSpPr>
        <p:spPr>
          <a:xfrm>
            <a:off x="575891" y="7685541"/>
            <a:ext cx="1825309" cy="707886"/>
          </a:xfrm>
          <a:prstGeom prst="rect">
            <a:avLst/>
          </a:prstGeom>
          <a:solidFill>
            <a:schemeClr val="accent3"/>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accent1"/>
                </a:solidFill>
                <a:latin typeface="Arial Black"/>
                <a:ea typeface="Arial Black"/>
                <a:cs typeface="Arial Black"/>
                <a:sym typeface="Arial Black"/>
              </a:rPr>
              <a:t>29 </a:t>
            </a:r>
            <a:endParaRPr/>
          </a:p>
          <a:p>
            <a:pPr marL="0" marR="0" lvl="0" indent="0" algn="l" rtl="0">
              <a:spcBef>
                <a:spcPts val="0"/>
              </a:spcBef>
              <a:spcAft>
                <a:spcPts val="0"/>
              </a:spcAft>
              <a:buNone/>
            </a:pPr>
            <a:r>
              <a:rPr lang="en-US" sz="1100">
                <a:solidFill>
                  <a:schemeClr val="dk1"/>
                </a:solidFill>
                <a:latin typeface="Calibri"/>
                <a:ea typeface="Calibri"/>
                <a:cs typeface="Calibri"/>
                <a:sym typeface="Calibri"/>
              </a:rPr>
              <a:t>University Hubs and Accelerators</a:t>
            </a:r>
            <a:endParaRPr/>
          </a:p>
        </p:txBody>
      </p:sp>
      <p:sp>
        <p:nvSpPr>
          <p:cNvPr id="1835" name="Google Shape;1835;p59"/>
          <p:cNvSpPr/>
          <p:nvPr/>
        </p:nvSpPr>
        <p:spPr>
          <a:xfrm>
            <a:off x="549275" y="0"/>
            <a:ext cx="66709" cy="10668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839"/>
        <p:cNvGrpSpPr/>
        <p:nvPr/>
      </p:nvGrpSpPr>
      <p:grpSpPr>
        <a:xfrm>
          <a:off x="0" y="0"/>
          <a:ext cx="0" cy="0"/>
          <a:chOff x="0" y="0"/>
          <a:chExt cx="0" cy="0"/>
        </a:xfrm>
      </p:grpSpPr>
      <p:sp>
        <p:nvSpPr>
          <p:cNvPr id="1840" name="Google Shape;1840;p60"/>
          <p:cNvSpPr/>
          <p:nvPr/>
        </p:nvSpPr>
        <p:spPr>
          <a:xfrm>
            <a:off x="549276" y="761444"/>
            <a:ext cx="5759450" cy="6922466"/>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41" name="Google Shape;1841;p60"/>
          <p:cNvSpPr txBox="1"/>
          <p:nvPr/>
        </p:nvSpPr>
        <p:spPr>
          <a:xfrm>
            <a:off x="572971" y="959478"/>
            <a:ext cx="5759450" cy="768415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600" b="1" i="0">
                <a:solidFill>
                  <a:srgbClr val="181818"/>
                </a:solidFill>
                <a:latin typeface="Calibri"/>
                <a:ea typeface="Calibri"/>
                <a:cs typeface="Calibri"/>
                <a:sym typeface="Calibri"/>
              </a:rPr>
              <a:t>KEY TAKEAWAYS: “</a:t>
            </a:r>
            <a:r>
              <a:rPr lang="en-US" sz="1600" b="1">
                <a:solidFill>
                  <a:srgbClr val="181818"/>
                </a:solidFill>
                <a:latin typeface="Calibri"/>
                <a:ea typeface="Calibri"/>
                <a:cs typeface="Calibri"/>
                <a:sym typeface="Calibri"/>
              </a:rPr>
              <a:t>QUADRUPLE</a:t>
            </a:r>
            <a:r>
              <a:rPr lang="en-US" sz="1600" b="1" i="0">
                <a:solidFill>
                  <a:srgbClr val="181818"/>
                </a:solidFill>
                <a:latin typeface="Calibri"/>
                <a:ea typeface="Calibri"/>
                <a:cs typeface="Calibri"/>
                <a:sym typeface="Calibri"/>
              </a:rPr>
              <a:t> HELIX MODEL</a:t>
            </a:r>
            <a:r>
              <a:rPr lang="en-US" sz="1600" baseline="30000">
                <a:solidFill>
                  <a:schemeClr val="dk1"/>
                </a:solidFill>
                <a:latin typeface="Calibri"/>
                <a:ea typeface="Calibri"/>
                <a:cs typeface="Calibri"/>
                <a:sym typeface="Calibri"/>
              </a:rPr>
              <a:t>1</a:t>
            </a:r>
            <a:r>
              <a:rPr lang="en-US" sz="1600" b="1" i="0">
                <a:solidFill>
                  <a:srgbClr val="181818"/>
                </a:solidFill>
                <a:latin typeface="Calibri"/>
                <a:ea typeface="Calibri"/>
                <a:cs typeface="Calibri"/>
                <a:sym typeface="Calibri"/>
              </a:rPr>
              <a:t>” </a:t>
            </a:r>
            <a:endParaRPr/>
          </a:p>
          <a:p>
            <a:pPr marL="0" marR="0" lvl="0" indent="0" algn="just" rtl="0">
              <a:spcBef>
                <a:spcPts val="600"/>
              </a:spcBef>
              <a:spcAft>
                <a:spcPts val="0"/>
              </a:spcAft>
              <a:buNone/>
            </a:pPr>
            <a:endParaRPr sz="1100">
              <a:solidFill>
                <a:srgbClr val="181818"/>
              </a:solidFill>
              <a:latin typeface="Calibri"/>
              <a:ea typeface="Calibri"/>
              <a:cs typeface="Calibri"/>
              <a:sym typeface="Calibri"/>
            </a:endParaRPr>
          </a:p>
          <a:p>
            <a:pPr marL="228600" marR="0" lvl="0" indent="-228600" algn="just" rtl="0">
              <a:spcBef>
                <a:spcPts val="600"/>
              </a:spcBef>
              <a:spcAft>
                <a:spcPts val="0"/>
              </a:spcAft>
              <a:buClr>
                <a:srgbClr val="181818"/>
              </a:buClr>
              <a:buSzPts val="1100"/>
              <a:buFont typeface="Courier New"/>
              <a:buChar char="o"/>
            </a:pPr>
            <a:r>
              <a:rPr lang="en-US" sz="1100">
                <a:solidFill>
                  <a:srgbClr val="181818"/>
                </a:solidFill>
                <a:latin typeface="Calibri"/>
                <a:ea typeface="Calibri"/>
                <a:cs typeface="Calibri"/>
                <a:sym typeface="Calibri"/>
              </a:rPr>
              <a:t>With technology disrupting all sectors and industries, universities are one of the most important players of promoting economic development. The triple helix model is a spiral model of innovation, which brings together government, industry, community and academia for development framework developed  by Henry Etzkowitz and Loet Leydesdorff in 1990s. </a:t>
            </a:r>
            <a:endParaRPr/>
          </a:p>
          <a:p>
            <a:pPr marL="228600" marR="0" lvl="0" indent="-228600" algn="just" rtl="0">
              <a:spcBef>
                <a:spcPts val="600"/>
              </a:spcBef>
              <a:spcAft>
                <a:spcPts val="0"/>
              </a:spcAft>
              <a:buClr>
                <a:srgbClr val="181818"/>
              </a:buClr>
              <a:buSzPts val="1100"/>
              <a:buFont typeface="Courier New"/>
              <a:buChar char="o"/>
            </a:pPr>
            <a:r>
              <a:rPr lang="en-US" sz="1100">
                <a:solidFill>
                  <a:srgbClr val="181818"/>
                </a:solidFill>
                <a:latin typeface="Calibri"/>
                <a:ea typeface="Calibri"/>
                <a:cs typeface="Calibri"/>
                <a:sym typeface="Calibri"/>
              </a:rPr>
              <a:t>Spin offs from universities have recorded USD 39.3bn</a:t>
            </a:r>
            <a:r>
              <a:rPr lang="en-US" sz="1100" baseline="30000">
                <a:solidFill>
                  <a:schemeClr val="dk1"/>
                </a:solidFill>
                <a:latin typeface="Calibri"/>
                <a:ea typeface="Calibri"/>
                <a:cs typeface="Calibri"/>
                <a:sym typeface="Calibri"/>
              </a:rPr>
              <a:t>2</a:t>
            </a:r>
            <a:r>
              <a:rPr lang="en-US" sz="1100">
                <a:solidFill>
                  <a:srgbClr val="181818"/>
                </a:solidFill>
                <a:latin typeface="Calibri"/>
                <a:ea typeface="Calibri"/>
                <a:cs typeface="Calibri"/>
                <a:sym typeface="Calibri"/>
              </a:rPr>
              <a:t> in 2021, a 72% rise from the previous year, according to Global University Venturing (GUV), a market intelligence agency, as a result of increased interest in “deeptech” that supported by universities but are high risk and require patient capital to commercialization</a:t>
            </a:r>
            <a:endParaRPr/>
          </a:p>
          <a:p>
            <a:pPr marL="228600" marR="0" lvl="0" indent="-228600" algn="just" rtl="0">
              <a:spcBef>
                <a:spcPts val="600"/>
              </a:spcBef>
              <a:spcAft>
                <a:spcPts val="0"/>
              </a:spcAft>
              <a:buClr>
                <a:srgbClr val="181818"/>
              </a:buClr>
              <a:buSzPts val="1100"/>
              <a:buFont typeface="Courier New"/>
              <a:buChar char="o"/>
            </a:pPr>
            <a:r>
              <a:rPr lang="en-US" sz="1100">
                <a:solidFill>
                  <a:srgbClr val="181818"/>
                </a:solidFill>
                <a:latin typeface="Calibri"/>
                <a:ea typeface="Calibri"/>
                <a:cs typeface="Calibri"/>
                <a:sym typeface="Calibri"/>
              </a:rPr>
              <a:t>An example of success using model is the technical university TUM in Munich, Germany which is attached to several institutes. The state has investment EUR1bn and the BMW family office have also invested to set up an incubator that has invested in 50 companies in the region. In 2014, Safaricom had invested KES 30m in iLabAfrica to spur technology growth and innovation and work with companies that could be used to scale. Whilst this does not return positive results at the time, with the startup ecosystem exploding locally and globally in the past 5 years, the model is worth re-exploring. </a:t>
            </a:r>
            <a:endParaRPr/>
          </a:p>
          <a:p>
            <a:pPr marL="457200" marR="0" lvl="1" indent="0" algn="just" rtl="0">
              <a:spcBef>
                <a:spcPts val="600"/>
              </a:spcBef>
              <a:spcAft>
                <a:spcPts val="0"/>
              </a:spcAft>
              <a:buNone/>
            </a:pPr>
            <a:r>
              <a:rPr lang="en-US" sz="1200" b="1" i="1" u="none" strike="noStrike" cap="none">
                <a:solidFill>
                  <a:srgbClr val="181818"/>
                </a:solidFill>
                <a:latin typeface="Calibri"/>
                <a:ea typeface="Calibri"/>
                <a:cs typeface="Calibri"/>
                <a:sym typeface="Calibri"/>
              </a:rPr>
              <a:t>“ Safaricom is now seeking to actively orchestrate the quadruple helix model of innovation that incorporates the academia, government, communities plus hubs and the industry.  As part of this initiative these hubs will benefit in terms of shaping their governance, embedding innovation frameworks and capacities as well as leveraging various ecosystem networks in the arrangement”</a:t>
            </a:r>
            <a:endParaRPr/>
          </a:p>
          <a:p>
            <a:pPr marL="457200" marR="0" lvl="1" indent="0" algn="just" rtl="0">
              <a:spcBef>
                <a:spcPts val="600"/>
              </a:spcBef>
              <a:spcAft>
                <a:spcPts val="0"/>
              </a:spcAft>
              <a:buNone/>
            </a:pPr>
            <a:r>
              <a:rPr lang="en-US" sz="1200" b="0" i="1" u="none" strike="noStrike" cap="none">
                <a:solidFill>
                  <a:srgbClr val="181818"/>
                </a:solidFill>
                <a:latin typeface="Calibri"/>
                <a:ea typeface="Calibri"/>
                <a:cs typeface="Calibri"/>
                <a:sym typeface="Calibri"/>
              </a:rPr>
              <a:t>            ~Eng Andrew Masila, Head of Innovation Technology and Design - Safaricom</a:t>
            </a:r>
            <a:endParaRPr sz="1100" b="0" i="0" u="none" strike="noStrike" cap="none">
              <a:solidFill>
                <a:srgbClr val="181818"/>
              </a:solidFill>
              <a:latin typeface="Calibri"/>
              <a:ea typeface="Calibri"/>
              <a:cs typeface="Calibri"/>
              <a:sym typeface="Calibri"/>
            </a:endParaRPr>
          </a:p>
          <a:p>
            <a:pPr marL="228600" marR="0" lvl="0" indent="-228600" algn="just" rtl="0">
              <a:spcBef>
                <a:spcPts val="600"/>
              </a:spcBef>
              <a:spcAft>
                <a:spcPts val="0"/>
              </a:spcAft>
              <a:buClr>
                <a:srgbClr val="181818"/>
              </a:buClr>
              <a:buSzPts val="1100"/>
              <a:buFont typeface="Courier New"/>
              <a:buChar char="o"/>
            </a:pPr>
            <a:r>
              <a:rPr lang="en-US" sz="1100">
                <a:solidFill>
                  <a:srgbClr val="181818"/>
                </a:solidFill>
                <a:latin typeface="Calibri"/>
                <a:ea typeface="Calibri"/>
                <a:cs typeface="Calibri"/>
                <a:sym typeface="Calibri"/>
              </a:rPr>
              <a:t>Cultivating links between research communities and industry and extending beyond this to encompass other segments would strengthen the academic institutions capacity as well as increase the ability of industry to solve for more complex problems locally</a:t>
            </a:r>
            <a:endParaRPr/>
          </a:p>
          <a:p>
            <a:pPr marL="228600" marR="0" lvl="0" indent="-228600" algn="just" rtl="0">
              <a:spcBef>
                <a:spcPts val="600"/>
              </a:spcBef>
              <a:spcAft>
                <a:spcPts val="0"/>
              </a:spcAft>
              <a:buClr>
                <a:srgbClr val="181818"/>
              </a:buClr>
              <a:buSzPts val="1100"/>
              <a:buFont typeface="Courier New"/>
              <a:buChar char="o"/>
            </a:pPr>
            <a:r>
              <a:rPr lang="en-US" sz="1100">
                <a:solidFill>
                  <a:srgbClr val="181818"/>
                </a:solidFill>
                <a:latin typeface="Calibri"/>
                <a:ea typeface="Calibri"/>
                <a:cs typeface="Calibri"/>
                <a:sym typeface="Calibri"/>
              </a:rPr>
              <a:t>It was noted that during crisis or downturns, newcomers and individuals and corporates were more willing to partner to undertake radical innovations, for instance, many universities based makerspaces in Kenya building low cost ventilators at the onset of Covid19</a:t>
            </a:r>
            <a:endParaRPr/>
          </a:p>
          <a:p>
            <a:pPr marL="228600" marR="0" lvl="0" indent="-228600" algn="just" rtl="0">
              <a:spcBef>
                <a:spcPts val="600"/>
              </a:spcBef>
              <a:spcAft>
                <a:spcPts val="0"/>
              </a:spcAft>
              <a:buClr>
                <a:srgbClr val="181818"/>
              </a:buClr>
              <a:buSzPts val="1100"/>
              <a:buFont typeface="Courier New"/>
              <a:buChar char="o"/>
            </a:pPr>
            <a:r>
              <a:rPr lang="en-US" sz="1100">
                <a:solidFill>
                  <a:srgbClr val="181818"/>
                </a:solidFill>
                <a:latin typeface="Calibri"/>
                <a:ea typeface="Calibri"/>
                <a:cs typeface="Calibri"/>
                <a:sym typeface="Calibri"/>
              </a:rPr>
              <a:t>The capacity building that will be required within education institutions will need patient capital to promote the innovations built in house, a circle of coexistence between startups and corporates and strong networks (regional, global, interpersonal, campus) as bridging assets and nodes to validate ideas, concepts and commercialisation</a:t>
            </a:r>
            <a:r>
              <a:rPr lang="en-US" sz="1100" baseline="30000">
                <a:solidFill>
                  <a:srgbClr val="181818"/>
                </a:solidFill>
                <a:latin typeface="Calibri"/>
                <a:ea typeface="Calibri"/>
                <a:cs typeface="Calibri"/>
                <a:sym typeface="Calibri"/>
              </a:rPr>
              <a:t>3</a:t>
            </a:r>
            <a:endParaRPr/>
          </a:p>
          <a:p>
            <a:pPr marL="228600" marR="0" lvl="0" indent="-158750" algn="just" rtl="0">
              <a:spcBef>
                <a:spcPts val="0"/>
              </a:spcBef>
              <a:spcAft>
                <a:spcPts val="0"/>
              </a:spcAft>
              <a:buClr>
                <a:schemeClr val="dk1"/>
              </a:buClr>
              <a:buSzPts val="1100"/>
              <a:buFont typeface="Courier New"/>
              <a:buNone/>
            </a:pPr>
            <a:endParaRPr sz="1100" baseline="30000">
              <a:solidFill>
                <a:schemeClr val="dk1"/>
              </a:solidFill>
              <a:latin typeface="Calibri"/>
              <a:ea typeface="Calibri"/>
              <a:cs typeface="Calibri"/>
              <a:sym typeface="Calibri"/>
            </a:endParaRPr>
          </a:p>
          <a:p>
            <a:pPr marL="228600" marR="0" lvl="0" indent="-158750" algn="just" rtl="0">
              <a:spcBef>
                <a:spcPts val="0"/>
              </a:spcBef>
              <a:spcAft>
                <a:spcPts val="0"/>
              </a:spcAft>
              <a:buClr>
                <a:schemeClr val="dk1"/>
              </a:buClr>
              <a:buSzPts val="1100"/>
              <a:buFont typeface="Courier New"/>
              <a:buNone/>
            </a:pPr>
            <a:endParaRPr sz="1100">
              <a:solidFill>
                <a:srgbClr val="181818"/>
              </a:solidFill>
              <a:latin typeface="Calibri"/>
              <a:ea typeface="Calibri"/>
              <a:cs typeface="Calibri"/>
              <a:sym typeface="Calibri"/>
            </a:endParaRPr>
          </a:p>
          <a:p>
            <a:pPr marL="228600" marR="0" lvl="0" indent="-158750" algn="just" rtl="0">
              <a:spcBef>
                <a:spcPts val="0"/>
              </a:spcBef>
              <a:spcAft>
                <a:spcPts val="0"/>
              </a:spcAft>
              <a:buClr>
                <a:schemeClr val="dk1"/>
              </a:buClr>
              <a:buSzPts val="1100"/>
              <a:buFont typeface="Courier New"/>
              <a:buNone/>
            </a:pPr>
            <a:endParaRPr sz="1100">
              <a:solidFill>
                <a:srgbClr val="181818"/>
              </a:solidFill>
              <a:latin typeface="Calibri"/>
              <a:ea typeface="Calibri"/>
              <a:cs typeface="Calibri"/>
              <a:sym typeface="Calibri"/>
            </a:endParaRPr>
          </a:p>
          <a:p>
            <a:pPr marL="228600" marR="0" lvl="0" indent="-158750" algn="just" rtl="0">
              <a:spcBef>
                <a:spcPts val="0"/>
              </a:spcBef>
              <a:spcAft>
                <a:spcPts val="0"/>
              </a:spcAft>
              <a:buClr>
                <a:schemeClr val="dk1"/>
              </a:buClr>
              <a:buSzPts val="1100"/>
              <a:buFont typeface="Courier New"/>
              <a:buNone/>
            </a:pPr>
            <a:endParaRPr sz="1100">
              <a:solidFill>
                <a:srgbClr val="181818"/>
              </a:solidFill>
              <a:latin typeface="Calibri"/>
              <a:ea typeface="Calibri"/>
              <a:cs typeface="Calibri"/>
              <a:sym typeface="Calibri"/>
            </a:endParaRPr>
          </a:p>
          <a:p>
            <a:pPr marL="228600" marR="0" lvl="0" indent="-158750" algn="just" rtl="0">
              <a:spcBef>
                <a:spcPts val="0"/>
              </a:spcBef>
              <a:spcAft>
                <a:spcPts val="0"/>
              </a:spcAft>
              <a:buClr>
                <a:schemeClr val="dk1"/>
              </a:buClr>
              <a:buSzPts val="1100"/>
              <a:buFont typeface="Courier New"/>
              <a:buNone/>
            </a:pPr>
            <a:endParaRPr sz="1100" b="0" i="0">
              <a:solidFill>
                <a:srgbClr val="181818"/>
              </a:solidFill>
              <a:latin typeface="Calibri"/>
              <a:ea typeface="Calibri"/>
              <a:cs typeface="Calibri"/>
              <a:sym typeface="Calibri"/>
            </a:endParaRPr>
          </a:p>
          <a:p>
            <a:pPr marL="228600" marR="0" lvl="0" indent="-158750" algn="just" rtl="0">
              <a:spcBef>
                <a:spcPts val="0"/>
              </a:spcBef>
              <a:spcAft>
                <a:spcPts val="0"/>
              </a:spcAft>
              <a:buClr>
                <a:schemeClr val="dk1"/>
              </a:buClr>
              <a:buSzPts val="1100"/>
              <a:buFont typeface="Courier New"/>
              <a:buNone/>
            </a:pPr>
            <a:endParaRPr sz="1100" b="0" i="0">
              <a:solidFill>
                <a:srgbClr val="181818"/>
              </a:solidFill>
              <a:latin typeface="Calibri"/>
              <a:ea typeface="Calibri"/>
              <a:cs typeface="Calibri"/>
              <a:sym typeface="Calibri"/>
            </a:endParaRPr>
          </a:p>
        </p:txBody>
      </p:sp>
      <p:pic>
        <p:nvPicPr>
          <p:cNvPr id="1842" name="Google Shape;1842;p60" descr="Lightbulb Icon Stock Illustrations – 78,149 Lightbulb Icon Stock  Illustrations, Vectors &amp; Clipart - Dreamstime"/>
          <p:cNvPicPr preferRelativeResize="0"/>
          <p:nvPr/>
        </p:nvPicPr>
        <p:blipFill rotWithShape="1">
          <a:blip r:embed="rId3">
            <a:alphaModFix/>
          </a:blip>
          <a:srcRect/>
          <a:stretch/>
        </p:blipFill>
        <p:spPr>
          <a:xfrm>
            <a:off x="549274" y="755650"/>
            <a:ext cx="651231" cy="651231"/>
          </a:xfrm>
          <a:prstGeom prst="rect">
            <a:avLst/>
          </a:prstGeom>
          <a:noFill/>
          <a:ln>
            <a:noFill/>
          </a:ln>
          <a:effectLst>
            <a:outerShdw blurRad="50800" dist="50800" dir="5400000" algn="ctr" rotWithShape="0">
              <a:srgbClr val="3C3C3C">
                <a:alpha val="97647"/>
              </a:srgbClr>
            </a:outerShdw>
          </a:effectLst>
        </p:spPr>
      </p:pic>
      <p:sp>
        <p:nvSpPr>
          <p:cNvPr id="1843" name="Google Shape;1843;p60"/>
          <p:cNvSpPr/>
          <p:nvPr/>
        </p:nvSpPr>
        <p:spPr>
          <a:xfrm>
            <a:off x="520701" y="8745793"/>
            <a:ext cx="6470034" cy="304005"/>
          </a:xfrm>
          <a:prstGeom prst="rect">
            <a:avLst/>
          </a:prstGeom>
          <a:noFill/>
          <a:ln>
            <a:noFill/>
          </a:ln>
        </p:spPr>
        <p:txBody>
          <a:bodyPr spcFirstLastPara="1" wrap="square" lIns="91425" tIns="45700" rIns="91425" bIns="45700" anchor="ctr" anchorCtr="0">
            <a:noAutofit/>
          </a:bodyPr>
          <a:lstStyle/>
          <a:p>
            <a:pPr marL="228600" marR="0" lvl="0" indent="-228600" algn="l" rtl="0">
              <a:spcBef>
                <a:spcPts val="0"/>
              </a:spcBef>
              <a:spcAft>
                <a:spcPts val="0"/>
              </a:spcAft>
              <a:buClr>
                <a:srgbClr val="181818"/>
              </a:buClr>
              <a:buSzPts val="900"/>
              <a:buFont typeface="Calibri"/>
              <a:buAutoNum type="arabicPeriod"/>
            </a:pPr>
            <a:r>
              <a:rPr lang="en-US" sz="900" i="1" u="sng">
                <a:solidFill>
                  <a:schemeClr val="hlink"/>
                </a:solidFill>
                <a:latin typeface="Calibri"/>
                <a:ea typeface="Calibri"/>
                <a:cs typeface="Calibri"/>
                <a:sym typeface="Calibri"/>
                <a:hlinkClick r:id="rId4"/>
              </a:rPr>
              <a:t>https://www.emerald.com/insight/content/doi/10.1108/REGE-04-2021-0077/full/html</a:t>
            </a:r>
            <a:endParaRPr sz="900" i="1">
              <a:solidFill>
                <a:srgbClr val="181818"/>
              </a:solidFill>
              <a:latin typeface="Calibri"/>
              <a:ea typeface="Calibri"/>
              <a:cs typeface="Calibri"/>
              <a:sym typeface="Calibri"/>
            </a:endParaRPr>
          </a:p>
          <a:p>
            <a:pPr marL="228600" marR="0" lvl="0" indent="-228600" algn="l" rtl="0">
              <a:spcBef>
                <a:spcPts val="0"/>
              </a:spcBef>
              <a:spcAft>
                <a:spcPts val="0"/>
              </a:spcAft>
              <a:buClr>
                <a:srgbClr val="181818"/>
              </a:buClr>
              <a:buSzPts val="900"/>
              <a:buFont typeface="Calibri"/>
              <a:buAutoNum type="arabicPeriod"/>
            </a:pPr>
            <a:r>
              <a:rPr lang="en-US" sz="900" i="1" u="sng">
                <a:solidFill>
                  <a:schemeClr val="hlink"/>
                </a:solidFill>
                <a:latin typeface="Calibri"/>
                <a:ea typeface="Calibri"/>
                <a:cs typeface="Calibri"/>
                <a:sym typeface="Calibri"/>
                <a:hlinkClick r:id="rId5"/>
              </a:rPr>
              <a:t>https://www.fdiintelligence.com/content/feature/economic-development-links-to-university-spinout-boom-80867</a:t>
            </a:r>
            <a:endParaRPr sz="900" i="1">
              <a:solidFill>
                <a:srgbClr val="181818"/>
              </a:solidFill>
              <a:latin typeface="Calibri"/>
              <a:ea typeface="Calibri"/>
              <a:cs typeface="Calibri"/>
              <a:sym typeface="Calibri"/>
            </a:endParaRPr>
          </a:p>
          <a:p>
            <a:pPr marL="228600" marR="0" lvl="0" indent="-228600" algn="l" rtl="0">
              <a:spcBef>
                <a:spcPts val="0"/>
              </a:spcBef>
              <a:spcAft>
                <a:spcPts val="0"/>
              </a:spcAft>
              <a:buClr>
                <a:srgbClr val="181818"/>
              </a:buClr>
              <a:buSzPts val="900"/>
              <a:buFont typeface="Calibri"/>
              <a:buAutoNum type="arabicPeriod"/>
            </a:pPr>
            <a:r>
              <a:rPr lang="en-US" sz="900" i="1" u="sng">
                <a:solidFill>
                  <a:schemeClr val="hlink"/>
                </a:solidFill>
                <a:latin typeface="Calibri"/>
                <a:ea typeface="Calibri"/>
                <a:cs typeface="Calibri"/>
                <a:sym typeface="Calibri"/>
                <a:hlinkClick r:id="rId6"/>
              </a:rPr>
              <a:t>https://www.frontiersin.org/articles/10.3389/fpsyg.2021.732388/full</a:t>
            </a:r>
            <a:endParaRPr sz="900" i="1">
              <a:solidFill>
                <a:srgbClr val="181818"/>
              </a:solidFill>
              <a:latin typeface="Calibri"/>
              <a:ea typeface="Calibri"/>
              <a:cs typeface="Calibri"/>
              <a:sym typeface="Calibri"/>
            </a:endParaRPr>
          </a:p>
          <a:p>
            <a:pPr marL="0" marR="0" lvl="0" indent="0" algn="l" rtl="0">
              <a:spcBef>
                <a:spcPts val="0"/>
              </a:spcBef>
              <a:spcAft>
                <a:spcPts val="0"/>
              </a:spcAft>
              <a:buNone/>
            </a:pPr>
            <a:endParaRPr sz="900" i="1">
              <a:solidFill>
                <a:srgbClr val="181818"/>
              </a:solidFill>
              <a:latin typeface="Calibri"/>
              <a:ea typeface="Calibri"/>
              <a:cs typeface="Calibri"/>
              <a:sym typeface="Calibri"/>
            </a:endParaRPr>
          </a:p>
        </p:txBody>
      </p:sp>
      <p:sp>
        <p:nvSpPr>
          <p:cNvPr id="1844" name="Google Shape;1844;p60"/>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5 | Academia</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848"/>
        <p:cNvGrpSpPr/>
        <p:nvPr/>
      </p:nvGrpSpPr>
      <p:grpSpPr>
        <a:xfrm>
          <a:off x="0" y="0"/>
          <a:ext cx="0" cy="0"/>
          <a:chOff x="0" y="0"/>
          <a:chExt cx="0" cy="0"/>
        </a:xfrm>
      </p:grpSpPr>
      <p:pic>
        <p:nvPicPr>
          <p:cNvPr id="1849" name="Google Shape;1849;p61"/>
          <p:cNvPicPr preferRelativeResize="0"/>
          <p:nvPr/>
        </p:nvPicPr>
        <p:blipFill rotWithShape="1">
          <a:blip r:embed="rId3">
            <a:alphaModFix/>
          </a:blip>
          <a:srcRect/>
          <a:stretch/>
        </p:blipFill>
        <p:spPr>
          <a:xfrm>
            <a:off x="1133430" y="2109"/>
            <a:ext cx="5724570" cy="9144000"/>
          </a:xfrm>
          <a:prstGeom prst="rect">
            <a:avLst/>
          </a:prstGeom>
          <a:noFill/>
          <a:ln>
            <a:noFill/>
          </a:ln>
        </p:spPr>
      </p:pic>
      <p:sp>
        <p:nvSpPr>
          <p:cNvPr id="1850" name="Google Shape;1850;p61"/>
          <p:cNvSpPr txBox="1">
            <a:spLocks noGrp="1"/>
          </p:cNvSpPr>
          <p:nvPr>
            <p:ph type="subTitle" idx="1"/>
          </p:nvPr>
        </p:nvSpPr>
        <p:spPr>
          <a:xfrm>
            <a:off x="857250" y="4802717"/>
            <a:ext cx="5143500" cy="2207683"/>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1800"/>
              <a:buNone/>
            </a:pPr>
            <a:endParaRPr/>
          </a:p>
        </p:txBody>
      </p:sp>
      <p:sp>
        <p:nvSpPr>
          <p:cNvPr id="1851" name="Google Shape;1851;p61"/>
          <p:cNvSpPr/>
          <p:nvPr/>
        </p:nvSpPr>
        <p:spPr>
          <a:xfrm>
            <a:off x="13648" y="1"/>
            <a:ext cx="1095186" cy="9144000"/>
          </a:xfrm>
          <a:prstGeom prst="rect">
            <a:avLst/>
          </a:prstGeom>
          <a:solidFill>
            <a:srgbClr val="D9D9D9"/>
          </a:solidFill>
          <a:ln w="25400" cap="flat" cmpd="sng">
            <a:solidFill>
              <a:srgbClr val="8B69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52" name="Google Shape;1852;p61"/>
          <p:cNvSpPr/>
          <p:nvPr/>
        </p:nvSpPr>
        <p:spPr>
          <a:xfrm>
            <a:off x="13648" y="0"/>
            <a:ext cx="1095186" cy="150125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8000" b="1">
                <a:solidFill>
                  <a:srgbClr val="181818"/>
                </a:solidFill>
                <a:latin typeface="Century Gothic"/>
                <a:ea typeface="Century Gothic"/>
                <a:cs typeface="Century Gothic"/>
                <a:sym typeface="Century Gothic"/>
              </a:rPr>
              <a:t>6</a:t>
            </a:r>
            <a:endParaRPr sz="8000" b="1">
              <a:solidFill>
                <a:schemeClr val="lt1"/>
              </a:solidFill>
              <a:latin typeface="Century Gothic"/>
              <a:ea typeface="Century Gothic"/>
              <a:cs typeface="Century Gothic"/>
              <a:sym typeface="Century Gothic"/>
            </a:endParaRPr>
          </a:p>
        </p:txBody>
      </p:sp>
      <p:sp>
        <p:nvSpPr>
          <p:cNvPr id="1853" name="Google Shape;1853;p61"/>
          <p:cNvSpPr/>
          <p:nvPr/>
        </p:nvSpPr>
        <p:spPr>
          <a:xfrm>
            <a:off x="1108834" y="5023"/>
            <a:ext cx="5735518" cy="1501254"/>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5000" b="1">
                <a:solidFill>
                  <a:schemeClr val="lt1"/>
                </a:solidFill>
                <a:latin typeface="Century Gothic"/>
                <a:ea typeface="Century Gothic"/>
                <a:cs typeface="Century Gothic"/>
                <a:sym typeface="Century Gothic"/>
              </a:rPr>
              <a:t> GOVERNMENT</a:t>
            </a:r>
            <a:endParaRPr sz="5000" b="1">
              <a:solidFill>
                <a:schemeClr val="lt1"/>
              </a:solidFill>
              <a:latin typeface="Century Gothic"/>
              <a:ea typeface="Century Gothic"/>
              <a:cs typeface="Century Gothic"/>
              <a:sym typeface="Century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8"/>
          <p:cNvSpPr/>
          <p:nvPr/>
        </p:nvSpPr>
        <p:spPr>
          <a:xfrm>
            <a:off x="4054642" y="0"/>
            <a:ext cx="2803358" cy="926432"/>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68" name="Google Shape;168;p8"/>
          <p:cNvCxnSpPr/>
          <p:nvPr/>
        </p:nvCxnSpPr>
        <p:spPr>
          <a:xfrm>
            <a:off x="549275" y="405063"/>
            <a:ext cx="5761414" cy="0"/>
          </a:xfrm>
          <a:prstGeom prst="straightConnector1">
            <a:avLst/>
          </a:prstGeom>
          <a:noFill/>
          <a:ln w="9525" cap="flat" cmpd="sng">
            <a:solidFill>
              <a:schemeClr val="dk2"/>
            </a:solidFill>
            <a:prstDash val="solid"/>
            <a:round/>
            <a:headEnd type="none" w="sm" len="sm"/>
            <a:tailEnd type="none" w="sm" len="sm"/>
          </a:ln>
        </p:spPr>
      </p:cxnSp>
      <p:sp>
        <p:nvSpPr>
          <p:cNvPr id="169" name="Google Shape;169;p8"/>
          <p:cNvSpPr/>
          <p:nvPr/>
        </p:nvSpPr>
        <p:spPr>
          <a:xfrm>
            <a:off x="5985836" y="164431"/>
            <a:ext cx="324853" cy="240632"/>
          </a:xfrm>
          <a:prstGeom prst="flowChartInputOutpu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0" name="Google Shape;170;p8"/>
          <p:cNvSpPr/>
          <p:nvPr/>
        </p:nvSpPr>
        <p:spPr>
          <a:xfrm>
            <a:off x="0" y="8388350"/>
            <a:ext cx="2394284" cy="755648"/>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1" name="Google Shape;171;p8"/>
          <p:cNvPicPr preferRelativeResize="0"/>
          <p:nvPr/>
        </p:nvPicPr>
        <p:blipFill rotWithShape="1">
          <a:blip r:embed="rId3">
            <a:alphaModFix/>
          </a:blip>
          <a:srcRect/>
          <a:stretch/>
        </p:blipFill>
        <p:spPr>
          <a:xfrm>
            <a:off x="806991" y="1808033"/>
            <a:ext cx="1393421" cy="252380"/>
          </a:xfrm>
          <a:prstGeom prst="rect">
            <a:avLst/>
          </a:prstGeom>
          <a:noFill/>
          <a:ln>
            <a:noFill/>
          </a:ln>
        </p:spPr>
      </p:pic>
      <p:pic>
        <p:nvPicPr>
          <p:cNvPr id="172" name="Google Shape;172;p8"/>
          <p:cNvPicPr preferRelativeResize="0"/>
          <p:nvPr/>
        </p:nvPicPr>
        <p:blipFill rotWithShape="1">
          <a:blip r:embed="rId4">
            <a:alphaModFix/>
          </a:blip>
          <a:srcRect/>
          <a:stretch/>
        </p:blipFill>
        <p:spPr>
          <a:xfrm>
            <a:off x="2786629" y="6078463"/>
            <a:ext cx="1284742" cy="590287"/>
          </a:xfrm>
          <a:prstGeom prst="rect">
            <a:avLst/>
          </a:prstGeom>
          <a:noFill/>
          <a:ln>
            <a:noFill/>
          </a:ln>
        </p:spPr>
      </p:pic>
      <p:pic>
        <p:nvPicPr>
          <p:cNvPr id="173" name="Google Shape;173;p8"/>
          <p:cNvPicPr preferRelativeResize="0"/>
          <p:nvPr/>
        </p:nvPicPr>
        <p:blipFill rotWithShape="1">
          <a:blip r:embed="rId5">
            <a:alphaModFix/>
          </a:blip>
          <a:srcRect/>
          <a:stretch/>
        </p:blipFill>
        <p:spPr>
          <a:xfrm>
            <a:off x="761329" y="3751143"/>
            <a:ext cx="1648913" cy="735214"/>
          </a:xfrm>
          <a:prstGeom prst="rect">
            <a:avLst/>
          </a:prstGeom>
          <a:noFill/>
          <a:ln>
            <a:noFill/>
          </a:ln>
        </p:spPr>
      </p:pic>
      <p:pic>
        <p:nvPicPr>
          <p:cNvPr id="174" name="Google Shape;174;p8"/>
          <p:cNvPicPr preferRelativeResize="0"/>
          <p:nvPr/>
        </p:nvPicPr>
        <p:blipFill rotWithShape="1">
          <a:blip r:embed="rId6">
            <a:alphaModFix/>
          </a:blip>
          <a:srcRect/>
          <a:stretch/>
        </p:blipFill>
        <p:spPr>
          <a:xfrm>
            <a:off x="2766514" y="1767327"/>
            <a:ext cx="1503277" cy="339611"/>
          </a:xfrm>
          <a:prstGeom prst="rect">
            <a:avLst/>
          </a:prstGeom>
          <a:noFill/>
          <a:ln>
            <a:noFill/>
          </a:ln>
        </p:spPr>
      </p:pic>
      <p:pic>
        <p:nvPicPr>
          <p:cNvPr id="175" name="Google Shape;175;p8"/>
          <p:cNvPicPr preferRelativeResize="0"/>
          <p:nvPr/>
        </p:nvPicPr>
        <p:blipFill rotWithShape="1">
          <a:blip r:embed="rId7">
            <a:alphaModFix/>
          </a:blip>
          <a:srcRect/>
          <a:stretch/>
        </p:blipFill>
        <p:spPr>
          <a:xfrm>
            <a:off x="4936468" y="1786224"/>
            <a:ext cx="1031059" cy="295998"/>
          </a:xfrm>
          <a:prstGeom prst="rect">
            <a:avLst/>
          </a:prstGeom>
          <a:noFill/>
          <a:ln>
            <a:noFill/>
          </a:ln>
        </p:spPr>
      </p:pic>
      <p:pic>
        <p:nvPicPr>
          <p:cNvPr id="176" name="Google Shape;176;p8"/>
          <p:cNvPicPr preferRelativeResize="0"/>
          <p:nvPr/>
        </p:nvPicPr>
        <p:blipFill rotWithShape="1">
          <a:blip r:embed="rId8">
            <a:alphaModFix/>
          </a:blip>
          <a:srcRect/>
          <a:stretch/>
        </p:blipFill>
        <p:spPr>
          <a:xfrm>
            <a:off x="1000039" y="5023802"/>
            <a:ext cx="1000067" cy="465981"/>
          </a:xfrm>
          <a:prstGeom prst="rect">
            <a:avLst/>
          </a:prstGeom>
          <a:noFill/>
          <a:ln>
            <a:noFill/>
          </a:ln>
        </p:spPr>
      </p:pic>
      <p:pic>
        <p:nvPicPr>
          <p:cNvPr id="177" name="Google Shape;177;p8"/>
          <p:cNvPicPr preferRelativeResize="0"/>
          <p:nvPr/>
        </p:nvPicPr>
        <p:blipFill rotWithShape="1">
          <a:blip r:embed="rId9">
            <a:alphaModFix/>
          </a:blip>
          <a:srcRect/>
          <a:stretch/>
        </p:blipFill>
        <p:spPr>
          <a:xfrm>
            <a:off x="4748327" y="7372432"/>
            <a:ext cx="1197900" cy="296184"/>
          </a:xfrm>
          <a:prstGeom prst="rect">
            <a:avLst/>
          </a:prstGeom>
          <a:noFill/>
          <a:ln>
            <a:noFill/>
          </a:ln>
        </p:spPr>
      </p:pic>
      <p:pic>
        <p:nvPicPr>
          <p:cNvPr id="178" name="Google Shape;178;p8"/>
          <p:cNvPicPr preferRelativeResize="0"/>
          <p:nvPr/>
        </p:nvPicPr>
        <p:blipFill rotWithShape="1">
          <a:blip r:embed="rId10">
            <a:alphaModFix/>
          </a:blip>
          <a:srcRect/>
          <a:stretch/>
        </p:blipFill>
        <p:spPr>
          <a:xfrm>
            <a:off x="4756329" y="2865198"/>
            <a:ext cx="1219200" cy="378532"/>
          </a:xfrm>
          <a:prstGeom prst="rect">
            <a:avLst/>
          </a:prstGeom>
          <a:noFill/>
          <a:ln>
            <a:noFill/>
          </a:ln>
        </p:spPr>
      </p:pic>
      <p:pic>
        <p:nvPicPr>
          <p:cNvPr id="179" name="Google Shape;179;p8"/>
          <p:cNvPicPr preferRelativeResize="0"/>
          <p:nvPr/>
        </p:nvPicPr>
        <p:blipFill rotWithShape="1">
          <a:blip r:embed="rId11">
            <a:alphaModFix/>
          </a:blip>
          <a:srcRect/>
          <a:stretch/>
        </p:blipFill>
        <p:spPr>
          <a:xfrm>
            <a:off x="2766514" y="3942089"/>
            <a:ext cx="1462884" cy="416441"/>
          </a:xfrm>
          <a:prstGeom prst="rect">
            <a:avLst/>
          </a:prstGeom>
          <a:noFill/>
          <a:ln>
            <a:noFill/>
          </a:ln>
        </p:spPr>
      </p:pic>
      <p:pic>
        <p:nvPicPr>
          <p:cNvPr id="180" name="Google Shape;180;p8"/>
          <p:cNvPicPr preferRelativeResize="0"/>
          <p:nvPr/>
        </p:nvPicPr>
        <p:blipFill rotWithShape="1">
          <a:blip r:embed="rId12">
            <a:alphaModFix/>
          </a:blip>
          <a:srcRect/>
          <a:stretch/>
        </p:blipFill>
        <p:spPr>
          <a:xfrm>
            <a:off x="4748327" y="3995783"/>
            <a:ext cx="1219200" cy="327742"/>
          </a:xfrm>
          <a:prstGeom prst="rect">
            <a:avLst/>
          </a:prstGeom>
          <a:noFill/>
          <a:ln>
            <a:noFill/>
          </a:ln>
        </p:spPr>
      </p:pic>
      <p:pic>
        <p:nvPicPr>
          <p:cNvPr id="181" name="Google Shape;181;p8"/>
          <p:cNvPicPr preferRelativeResize="0"/>
          <p:nvPr/>
        </p:nvPicPr>
        <p:blipFill rotWithShape="1">
          <a:blip r:embed="rId13">
            <a:alphaModFix/>
          </a:blip>
          <a:srcRect/>
          <a:stretch/>
        </p:blipFill>
        <p:spPr>
          <a:xfrm>
            <a:off x="2291137" y="4803916"/>
            <a:ext cx="1065256" cy="1065256"/>
          </a:xfrm>
          <a:prstGeom prst="rect">
            <a:avLst/>
          </a:prstGeom>
          <a:noFill/>
          <a:ln>
            <a:noFill/>
          </a:ln>
        </p:spPr>
      </p:pic>
      <p:pic>
        <p:nvPicPr>
          <p:cNvPr id="182" name="Google Shape;182;p8"/>
          <p:cNvPicPr preferRelativeResize="0"/>
          <p:nvPr/>
        </p:nvPicPr>
        <p:blipFill rotWithShape="1">
          <a:blip r:embed="rId14">
            <a:alphaModFix/>
          </a:blip>
          <a:srcRect/>
          <a:stretch/>
        </p:blipFill>
        <p:spPr>
          <a:xfrm>
            <a:off x="3074273" y="7346424"/>
            <a:ext cx="847365" cy="322192"/>
          </a:xfrm>
          <a:prstGeom prst="rect">
            <a:avLst/>
          </a:prstGeom>
          <a:noFill/>
          <a:ln>
            <a:noFill/>
          </a:ln>
        </p:spPr>
      </p:pic>
      <p:pic>
        <p:nvPicPr>
          <p:cNvPr id="183" name="Google Shape;183;p8" descr="VestedWorld - Invest in your World"/>
          <p:cNvPicPr preferRelativeResize="0"/>
          <p:nvPr/>
        </p:nvPicPr>
        <p:blipFill rotWithShape="1">
          <a:blip r:embed="rId15">
            <a:alphaModFix/>
          </a:blip>
          <a:srcRect/>
          <a:stretch/>
        </p:blipFill>
        <p:spPr>
          <a:xfrm>
            <a:off x="701095" y="6154978"/>
            <a:ext cx="1818595" cy="641718"/>
          </a:xfrm>
          <a:prstGeom prst="rect">
            <a:avLst/>
          </a:prstGeom>
          <a:noFill/>
          <a:ln>
            <a:noFill/>
          </a:ln>
        </p:spPr>
      </p:pic>
      <p:pic>
        <p:nvPicPr>
          <p:cNvPr id="184" name="Google Shape;184;p8"/>
          <p:cNvPicPr preferRelativeResize="0"/>
          <p:nvPr/>
        </p:nvPicPr>
        <p:blipFill rotWithShape="1">
          <a:blip r:embed="rId16">
            <a:alphaModFix/>
          </a:blip>
          <a:srcRect/>
          <a:stretch/>
        </p:blipFill>
        <p:spPr>
          <a:xfrm>
            <a:off x="3139270" y="2918389"/>
            <a:ext cx="1094043" cy="272150"/>
          </a:xfrm>
          <a:prstGeom prst="rect">
            <a:avLst/>
          </a:prstGeom>
          <a:noFill/>
          <a:ln>
            <a:noFill/>
          </a:ln>
        </p:spPr>
      </p:pic>
      <p:pic>
        <p:nvPicPr>
          <p:cNvPr id="185" name="Google Shape;185;p8"/>
          <p:cNvPicPr preferRelativeResize="0"/>
          <p:nvPr/>
        </p:nvPicPr>
        <p:blipFill rotWithShape="1">
          <a:blip r:embed="rId17">
            <a:alphaModFix/>
          </a:blip>
          <a:srcRect/>
          <a:stretch/>
        </p:blipFill>
        <p:spPr>
          <a:xfrm>
            <a:off x="3500957" y="5050921"/>
            <a:ext cx="1273662" cy="522528"/>
          </a:xfrm>
          <a:prstGeom prst="rect">
            <a:avLst/>
          </a:prstGeom>
          <a:noFill/>
          <a:ln>
            <a:noFill/>
          </a:ln>
        </p:spPr>
      </p:pic>
      <p:pic>
        <p:nvPicPr>
          <p:cNvPr id="186" name="Google Shape;186;p8"/>
          <p:cNvPicPr preferRelativeResize="0"/>
          <p:nvPr/>
        </p:nvPicPr>
        <p:blipFill rotWithShape="1">
          <a:blip r:embed="rId18">
            <a:alphaModFix/>
          </a:blip>
          <a:srcRect/>
          <a:stretch/>
        </p:blipFill>
        <p:spPr>
          <a:xfrm>
            <a:off x="763837" y="2945605"/>
            <a:ext cx="1903715" cy="264865"/>
          </a:xfrm>
          <a:prstGeom prst="rect">
            <a:avLst/>
          </a:prstGeom>
          <a:noFill/>
          <a:ln>
            <a:noFill/>
          </a:ln>
        </p:spPr>
      </p:pic>
      <p:pic>
        <p:nvPicPr>
          <p:cNvPr id="187" name="Google Shape;187;p8" descr="UBS Optimus Foundation | Gavi, the Vaccine Alliance"/>
          <p:cNvPicPr preferRelativeResize="0"/>
          <p:nvPr/>
        </p:nvPicPr>
        <p:blipFill rotWithShape="1">
          <a:blip r:embed="rId19">
            <a:alphaModFix/>
          </a:blip>
          <a:srcRect/>
          <a:stretch/>
        </p:blipFill>
        <p:spPr>
          <a:xfrm>
            <a:off x="911773" y="7081437"/>
            <a:ext cx="1645888" cy="694565"/>
          </a:xfrm>
          <a:prstGeom prst="rect">
            <a:avLst/>
          </a:prstGeom>
          <a:noFill/>
          <a:ln>
            <a:noFill/>
          </a:ln>
        </p:spPr>
      </p:pic>
      <p:pic>
        <p:nvPicPr>
          <p:cNvPr id="188" name="Google Shape;188;p8" descr="Hesabu Capital Investor Profile: Portfolio &amp; Exits | PitchBook"/>
          <p:cNvPicPr preferRelativeResize="0"/>
          <p:nvPr/>
        </p:nvPicPr>
        <p:blipFill rotWithShape="1">
          <a:blip r:embed="rId20">
            <a:alphaModFix/>
          </a:blip>
          <a:srcRect/>
          <a:stretch/>
        </p:blipFill>
        <p:spPr>
          <a:xfrm>
            <a:off x="5019674" y="4820476"/>
            <a:ext cx="1014184" cy="1014184"/>
          </a:xfrm>
          <a:prstGeom prst="rect">
            <a:avLst/>
          </a:prstGeom>
          <a:noFill/>
          <a:ln>
            <a:noFill/>
          </a:ln>
        </p:spPr>
      </p:pic>
      <p:sp>
        <p:nvSpPr>
          <p:cNvPr id="189" name="Google Shape;189;p8"/>
          <p:cNvSpPr txBox="1"/>
          <p:nvPr/>
        </p:nvSpPr>
        <p:spPr>
          <a:xfrm>
            <a:off x="1041931" y="746388"/>
            <a:ext cx="4879952"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dk2"/>
                </a:solidFill>
                <a:latin typeface="Gill Sans"/>
                <a:ea typeface="Gill Sans"/>
                <a:cs typeface="Gill Sans"/>
                <a:sym typeface="Gill Sans"/>
              </a:rPr>
              <a:t>INVESTORS AND DONORS </a:t>
            </a:r>
            <a:endParaRPr sz="1400" b="1">
              <a:solidFill>
                <a:schemeClr val="dk2"/>
              </a:solidFill>
              <a:latin typeface="Gill Sans"/>
              <a:ea typeface="Gill Sans"/>
              <a:cs typeface="Gill Sans"/>
              <a:sym typeface="Gill Sans"/>
            </a:endParaRPr>
          </a:p>
        </p:txBody>
      </p:sp>
      <p:pic>
        <p:nvPicPr>
          <p:cNvPr id="190" name="Google Shape;190;p8" descr="giz logo | ICWE"/>
          <p:cNvPicPr preferRelativeResize="0"/>
          <p:nvPr/>
        </p:nvPicPr>
        <p:blipFill rotWithShape="1">
          <a:blip r:embed="rId21">
            <a:alphaModFix/>
          </a:blip>
          <a:srcRect/>
          <a:stretch/>
        </p:blipFill>
        <p:spPr>
          <a:xfrm>
            <a:off x="4777261" y="6130326"/>
            <a:ext cx="1273662" cy="658354"/>
          </a:xfrm>
          <a:prstGeom prst="rect">
            <a:avLst/>
          </a:prstGeom>
          <a:noFill/>
          <a:ln>
            <a:noFill/>
          </a:ln>
        </p:spPr>
      </p:pic>
      <p:sp>
        <p:nvSpPr>
          <p:cNvPr id="191" name="Google Shape;191;p8"/>
          <p:cNvSpPr txBox="1"/>
          <p:nvPr/>
        </p:nvSpPr>
        <p:spPr>
          <a:xfrm>
            <a:off x="549275" y="164431"/>
            <a:ext cx="3346450"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chemeClr val="accent2"/>
                </a:solidFill>
                <a:latin typeface="Verdana"/>
                <a:ea typeface="Verdana"/>
                <a:cs typeface="Verdana"/>
                <a:sym typeface="Verdana"/>
              </a:rPr>
              <a:t>Acknowledgement to Contributors to the Report</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857"/>
        <p:cNvGrpSpPr/>
        <p:nvPr/>
      </p:nvGrpSpPr>
      <p:grpSpPr>
        <a:xfrm>
          <a:off x="0" y="0"/>
          <a:ext cx="0" cy="0"/>
          <a:chOff x="0" y="0"/>
          <a:chExt cx="0" cy="0"/>
        </a:xfrm>
      </p:grpSpPr>
      <p:sp>
        <p:nvSpPr>
          <p:cNvPr id="1858" name="Google Shape;1858;p62"/>
          <p:cNvSpPr/>
          <p:nvPr/>
        </p:nvSpPr>
        <p:spPr>
          <a:xfrm>
            <a:off x="520701" y="8652209"/>
            <a:ext cx="5003799" cy="323850"/>
          </a:xfrm>
          <a:prstGeom prst="rect">
            <a:avLst/>
          </a:prstGeom>
          <a:noFill/>
          <a:ln>
            <a:noFill/>
          </a:ln>
        </p:spPr>
        <p:txBody>
          <a:bodyPr spcFirstLastPara="1" wrap="square" lIns="91425" tIns="45700" rIns="91425" bIns="45700" anchor="ctr" anchorCtr="0">
            <a:noAutofit/>
          </a:bodyPr>
          <a:lstStyle/>
          <a:p>
            <a:pPr marL="228600" marR="0" lvl="0" indent="-171450" algn="l" rtl="0">
              <a:spcBef>
                <a:spcPts val="0"/>
              </a:spcBef>
              <a:spcAft>
                <a:spcPts val="0"/>
              </a:spcAft>
              <a:buClr>
                <a:schemeClr val="dk1"/>
              </a:buClr>
              <a:buSzPts val="900"/>
              <a:buFont typeface="Calibri"/>
              <a:buNone/>
            </a:pPr>
            <a:endParaRPr sz="900" i="1">
              <a:solidFill>
                <a:srgbClr val="181818"/>
              </a:solidFill>
              <a:latin typeface="Calibri"/>
              <a:ea typeface="Calibri"/>
              <a:cs typeface="Calibri"/>
              <a:sym typeface="Calibri"/>
            </a:endParaRPr>
          </a:p>
        </p:txBody>
      </p:sp>
      <p:sp>
        <p:nvSpPr>
          <p:cNvPr id="1859" name="Google Shape;1859;p62"/>
          <p:cNvSpPr txBox="1"/>
          <p:nvPr/>
        </p:nvSpPr>
        <p:spPr>
          <a:xfrm>
            <a:off x="548246" y="1998356"/>
            <a:ext cx="2744788" cy="686341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The Kenyan government has played a strong role in signaling its support for the development of the country’s startup ecosystem by supporting the creation of acts and laws to better protect startups. The introduction of 3G internet in 2010 by the Kenya Government was instrumental in catalysing an explosion of the sector, and coincided with the mushrooming of technology hubs that were the hallmark of the sector development. </a:t>
            </a:r>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a:solidFill>
                  <a:schemeClr val="dk1"/>
                </a:solidFill>
                <a:latin typeface="Calibri"/>
                <a:ea typeface="Calibri"/>
                <a:cs typeface="Calibri"/>
                <a:sym typeface="Calibri"/>
              </a:rPr>
              <a:t>A UN E-government survey in 2020 indicated Kenya’s position</a:t>
            </a:r>
            <a:r>
              <a:rPr lang="en-US" sz="1100" b="1" baseline="30000">
                <a:solidFill>
                  <a:schemeClr val="dk1"/>
                </a:solidFill>
                <a:latin typeface="Calibri"/>
                <a:ea typeface="Calibri"/>
                <a:cs typeface="Calibri"/>
                <a:sym typeface="Calibri"/>
              </a:rPr>
              <a:t>1 </a:t>
            </a:r>
            <a:r>
              <a:rPr lang="en-US" sz="1100">
                <a:solidFill>
                  <a:schemeClr val="dk1"/>
                </a:solidFill>
                <a:latin typeface="Calibri"/>
                <a:ea typeface="Calibri"/>
                <a:cs typeface="Calibri"/>
                <a:sym typeface="Calibri"/>
              </a:rPr>
              <a:t>for online services at 67%, telecommunication infrastructure at 34% and ICT human capital at 58%. Kenya ranked an overall global position of 116 out of 193 countries surveyed in the UN eGovt Index, behind South Africa that was ranked at 78, Seychelles at 76 and Namibia at 104. The ranking indicates the significant amount of work that the country will need to accomplish to be recognized as continental leader in the Digital Government domain.</a:t>
            </a:r>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a:solidFill>
                  <a:schemeClr val="dk1"/>
                </a:solidFill>
                <a:latin typeface="Calibri"/>
                <a:ea typeface="Calibri"/>
                <a:cs typeface="Calibri"/>
                <a:sym typeface="Calibri"/>
              </a:rPr>
              <a:t>Through the Kenya National Digital Master Plan 2022–2032</a:t>
            </a:r>
            <a:r>
              <a:rPr lang="en-US" sz="1100" b="1" baseline="30000">
                <a:solidFill>
                  <a:schemeClr val="dk1"/>
                </a:solidFill>
                <a:latin typeface="Calibri"/>
                <a:ea typeface="Calibri"/>
                <a:cs typeface="Calibri"/>
                <a:sym typeface="Calibri"/>
              </a:rPr>
              <a:t>1</a:t>
            </a:r>
            <a:r>
              <a:rPr lang="en-US" sz="1100">
                <a:solidFill>
                  <a:schemeClr val="dk1"/>
                </a:solidFill>
                <a:latin typeface="Calibri"/>
                <a:ea typeface="Calibri"/>
                <a:cs typeface="Calibri"/>
                <a:sym typeface="Calibri"/>
              </a:rPr>
              <a:t>, a progression from the ICT Masterplan of 2014-2017,the Government aims to streamline interoperability of the country’s technology assets and government programs. A focus on development of policy, legal and regulatory framework, research and development as well as information security, cyber management and emerging technologies are highlighted. The financial resources required to execute the masterplan amounts to KES 484.2 billion (USD 4 billion or GBP 3.5 billion).</a:t>
            </a:r>
            <a:endParaRPr/>
          </a:p>
          <a:p>
            <a:pPr marL="228600" marR="0" lvl="0" indent="-158750" algn="just" rtl="0">
              <a:spcBef>
                <a:spcPts val="0"/>
              </a:spcBef>
              <a:spcAft>
                <a:spcPts val="0"/>
              </a:spcAft>
              <a:buClr>
                <a:schemeClr val="dk1"/>
              </a:buClr>
              <a:buSzPts val="1100"/>
              <a:buFont typeface="Calibri"/>
              <a:buNone/>
            </a:pPr>
            <a:endParaRPr sz="1100" i="1">
              <a:solidFill>
                <a:schemeClr val="dk1"/>
              </a:solidFill>
              <a:latin typeface="Calibri"/>
              <a:ea typeface="Calibri"/>
              <a:cs typeface="Calibri"/>
              <a:sym typeface="Calibri"/>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p:txBody>
      </p:sp>
      <p:sp>
        <p:nvSpPr>
          <p:cNvPr id="1860" name="Google Shape;1860;p62"/>
          <p:cNvSpPr txBox="1"/>
          <p:nvPr/>
        </p:nvSpPr>
        <p:spPr>
          <a:xfrm>
            <a:off x="556775" y="8606727"/>
            <a:ext cx="5744450" cy="33855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181818"/>
              </a:buClr>
              <a:buSzPts val="800"/>
              <a:buFont typeface="Calibri"/>
              <a:buAutoNum type="arabicPeriod"/>
            </a:pPr>
            <a:r>
              <a:rPr lang="en-US" sz="800" u="sng">
                <a:solidFill>
                  <a:schemeClr val="hlink"/>
                </a:solidFill>
                <a:latin typeface="Calibri"/>
                <a:ea typeface="Calibri"/>
                <a:cs typeface="Calibri"/>
                <a:sym typeface="Calibri"/>
                <a:hlinkClick r:id="rId3"/>
              </a:rPr>
              <a:t>https://cms.icta.go.ke/sites/default/files/2022-04/Kenya%20Digital%20Masterplan%202022-2032%20Online%20Version.pdf</a:t>
            </a:r>
            <a:endParaRPr sz="800">
              <a:solidFill>
                <a:srgbClr val="181818"/>
              </a:solidFill>
              <a:latin typeface="Calibri"/>
              <a:ea typeface="Calibri"/>
              <a:cs typeface="Calibri"/>
              <a:sym typeface="Calibri"/>
            </a:endParaRPr>
          </a:p>
          <a:p>
            <a:pPr marL="228600" marR="0" lvl="0" indent="-228600" algn="l" rtl="0">
              <a:spcBef>
                <a:spcPts val="0"/>
              </a:spcBef>
              <a:spcAft>
                <a:spcPts val="0"/>
              </a:spcAft>
              <a:buClr>
                <a:srgbClr val="181818"/>
              </a:buClr>
              <a:buSzPts val="800"/>
              <a:buFont typeface="Calibri"/>
              <a:buAutoNum type="arabicPeriod"/>
            </a:pPr>
            <a:r>
              <a:rPr lang="en-US" sz="800">
                <a:solidFill>
                  <a:srgbClr val="181818"/>
                </a:solidFill>
                <a:latin typeface="Calibri"/>
                <a:ea typeface="Calibri"/>
                <a:cs typeface="Calibri"/>
                <a:sym typeface="Calibri"/>
              </a:rPr>
              <a:t>https://assek.ke/</a:t>
            </a:r>
            <a:endParaRPr/>
          </a:p>
        </p:txBody>
      </p:sp>
      <p:sp>
        <p:nvSpPr>
          <p:cNvPr id="1861" name="Google Shape;1861;p62"/>
          <p:cNvSpPr txBox="1"/>
          <p:nvPr/>
        </p:nvSpPr>
        <p:spPr>
          <a:xfrm>
            <a:off x="1827550" y="974230"/>
            <a:ext cx="4039306"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3600" b="1">
                <a:solidFill>
                  <a:schemeClr val="accent1"/>
                </a:solidFill>
                <a:latin typeface="Raleway"/>
                <a:ea typeface="Raleway"/>
                <a:cs typeface="Raleway"/>
                <a:sym typeface="Raleway"/>
              </a:rPr>
              <a:t>GOVERNMENT</a:t>
            </a:r>
            <a:endParaRPr/>
          </a:p>
        </p:txBody>
      </p:sp>
      <p:grpSp>
        <p:nvGrpSpPr>
          <p:cNvPr id="1862" name="Google Shape;1862;p62"/>
          <p:cNvGrpSpPr/>
          <p:nvPr/>
        </p:nvGrpSpPr>
        <p:grpSpPr>
          <a:xfrm>
            <a:off x="652920" y="885916"/>
            <a:ext cx="986548" cy="822960"/>
            <a:chOff x="487325" y="725609"/>
            <a:chExt cx="986548" cy="822960"/>
          </a:xfrm>
        </p:grpSpPr>
        <p:sp>
          <p:nvSpPr>
            <p:cNvPr id="1863" name="Google Shape;1863;p62"/>
            <p:cNvSpPr/>
            <p:nvPr/>
          </p:nvSpPr>
          <p:spPr>
            <a:xfrm>
              <a:off x="569119" y="725609"/>
              <a:ext cx="822960" cy="822960"/>
            </a:xfrm>
            <a:prstGeom prst="ellipse">
              <a:avLst/>
            </a:prstGeom>
            <a:noFill/>
            <a:ln w="127000"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64" name="Google Shape;1864;p62"/>
            <p:cNvSpPr txBox="1"/>
            <p:nvPr/>
          </p:nvSpPr>
          <p:spPr>
            <a:xfrm>
              <a:off x="487325" y="776495"/>
              <a:ext cx="986548"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400" b="1">
                  <a:solidFill>
                    <a:schemeClr val="dk1"/>
                  </a:solidFill>
                  <a:latin typeface="Calibri"/>
                  <a:ea typeface="Calibri"/>
                  <a:cs typeface="Calibri"/>
                  <a:sym typeface="Calibri"/>
                </a:rPr>
                <a:t>6</a:t>
              </a:r>
              <a:endParaRPr/>
            </a:p>
          </p:txBody>
        </p:sp>
      </p:grpSp>
      <p:cxnSp>
        <p:nvCxnSpPr>
          <p:cNvPr id="1865" name="Google Shape;1865;p62"/>
          <p:cNvCxnSpPr/>
          <p:nvPr/>
        </p:nvCxnSpPr>
        <p:spPr>
          <a:xfrm>
            <a:off x="5808659" y="1297395"/>
            <a:ext cx="500065" cy="0"/>
          </a:xfrm>
          <a:prstGeom prst="straightConnector1">
            <a:avLst/>
          </a:prstGeom>
          <a:noFill/>
          <a:ln w="57150" cap="flat" cmpd="sng">
            <a:solidFill>
              <a:schemeClr val="dk2"/>
            </a:solidFill>
            <a:prstDash val="solid"/>
            <a:round/>
            <a:headEnd type="none" w="sm" len="sm"/>
            <a:tailEnd type="none" w="sm" len="sm"/>
          </a:ln>
        </p:spPr>
      </p:cxnSp>
      <p:cxnSp>
        <p:nvCxnSpPr>
          <p:cNvPr id="1866" name="Google Shape;1866;p62"/>
          <p:cNvCxnSpPr/>
          <p:nvPr/>
        </p:nvCxnSpPr>
        <p:spPr>
          <a:xfrm>
            <a:off x="549275" y="0"/>
            <a:ext cx="0" cy="1181100"/>
          </a:xfrm>
          <a:prstGeom prst="straightConnector1">
            <a:avLst/>
          </a:prstGeom>
          <a:noFill/>
          <a:ln w="9525" cap="flat" cmpd="sng">
            <a:solidFill>
              <a:schemeClr val="dk2"/>
            </a:solidFill>
            <a:prstDash val="solid"/>
            <a:round/>
            <a:headEnd type="none" w="sm" len="sm"/>
            <a:tailEnd type="none" w="sm" len="sm"/>
          </a:ln>
        </p:spPr>
      </p:cxnSp>
      <p:sp>
        <p:nvSpPr>
          <p:cNvPr id="1867" name="Google Shape;1867;p62"/>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6 | Government</a:t>
            </a:r>
            <a:endParaRPr/>
          </a:p>
        </p:txBody>
      </p:sp>
      <p:sp>
        <p:nvSpPr>
          <p:cNvPr id="1868" name="Google Shape;1868;p62"/>
          <p:cNvSpPr txBox="1"/>
          <p:nvPr/>
        </p:nvSpPr>
        <p:spPr>
          <a:xfrm>
            <a:off x="3576978" y="1855097"/>
            <a:ext cx="2736257" cy="686341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a:solidFill>
                  <a:schemeClr val="dk1"/>
                </a:solidFill>
                <a:latin typeface="Calibri"/>
                <a:ea typeface="Calibri"/>
                <a:cs typeface="Calibri"/>
                <a:sym typeface="Calibri"/>
              </a:rPr>
              <a:t>The National Digital Masterplan is intended to be implemented through an oversight committee chaired by the President, subordinating to an inter-ministerial steering committee, the ICT authority thereafter and filtering down to the individual ministries. The synergies between the Governmental bodies and other agencies that support the ecosystem. Some key institutions and agencies that the government works with are outlined here below:</a:t>
            </a:r>
            <a:endParaRPr/>
          </a:p>
          <a:p>
            <a:pPr marL="228600" marR="0" lvl="0" indent="-158750" algn="just" rtl="0">
              <a:spcBef>
                <a:spcPts val="0"/>
              </a:spcBef>
              <a:spcAft>
                <a:spcPts val="0"/>
              </a:spcAft>
              <a:buClr>
                <a:schemeClr val="dk1"/>
              </a:buClr>
              <a:buSzPts val="1100"/>
              <a:buFont typeface="Calibri"/>
              <a:buNone/>
            </a:pPr>
            <a:endParaRPr sz="1100" b="1">
              <a:solidFill>
                <a:schemeClr val="dk1"/>
              </a:solidFill>
              <a:latin typeface="Calibri"/>
              <a:ea typeface="Calibri"/>
              <a:cs typeface="Calibri"/>
              <a:sym typeface="Calibri"/>
            </a:endParaRPr>
          </a:p>
          <a:p>
            <a:pPr marL="228600" marR="0" lvl="0" indent="-228600" algn="just" rtl="0">
              <a:spcBef>
                <a:spcPts val="0"/>
              </a:spcBef>
              <a:spcAft>
                <a:spcPts val="0"/>
              </a:spcAft>
              <a:buClr>
                <a:schemeClr val="dk1"/>
              </a:buClr>
              <a:buSzPts val="1100"/>
              <a:buFont typeface="Calibri"/>
              <a:buAutoNum type="arabicParenR"/>
            </a:pPr>
            <a:r>
              <a:rPr lang="en-US" sz="1100" b="1">
                <a:solidFill>
                  <a:schemeClr val="dk1"/>
                </a:solidFill>
                <a:latin typeface="Calibri"/>
                <a:ea typeface="Calibri"/>
                <a:cs typeface="Calibri"/>
                <a:sym typeface="Calibri"/>
              </a:rPr>
              <a:t>The Kenya National Innovation Agency (KENIA) </a:t>
            </a:r>
            <a:r>
              <a:rPr lang="en-US" sz="1100">
                <a:solidFill>
                  <a:schemeClr val="dk1"/>
                </a:solidFill>
                <a:latin typeface="Calibri"/>
                <a:ea typeface="Calibri"/>
                <a:cs typeface="Calibri"/>
                <a:sym typeface="Calibri"/>
              </a:rPr>
              <a:t>under the Ministry of Education in mandated to develop and manage the national innovation system through the Digital Innovation Enterprise and Digital Business pillars</a:t>
            </a:r>
            <a:endParaRPr/>
          </a:p>
          <a:p>
            <a:pPr marL="228600" marR="0" lvl="0" indent="-158750" algn="just" rtl="0">
              <a:spcBef>
                <a:spcPts val="0"/>
              </a:spcBef>
              <a:spcAft>
                <a:spcPts val="0"/>
              </a:spcAft>
              <a:buClr>
                <a:schemeClr val="dk1"/>
              </a:buClr>
              <a:buSzPts val="1100"/>
              <a:buFont typeface="Calibri"/>
              <a:buNone/>
            </a:pPr>
            <a:endParaRPr sz="1100">
              <a:solidFill>
                <a:schemeClr val="dk1"/>
              </a:solidFill>
              <a:latin typeface="Calibri"/>
              <a:ea typeface="Calibri"/>
              <a:cs typeface="Calibri"/>
              <a:sym typeface="Calibri"/>
            </a:endParaRPr>
          </a:p>
          <a:p>
            <a:pPr marL="228600" marR="0" lvl="0" indent="-228600" algn="just" rtl="0">
              <a:spcBef>
                <a:spcPts val="0"/>
              </a:spcBef>
              <a:spcAft>
                <a:spcPts val="0"/>
              </a:spcAft>
              <a:buClr>
                <a:schemeClr val="dk1"/>
              </a:buClr>
              <a:buSzPts val="1100"/>
              <a:buFont typeface="Calibri"/>
              <a:buAutoNum type="arabicParenR"/>
            </a:pPr>
            <a:r>
              <a:rPr lang="en-US" sz="1100" b="1">
                <a:solidFill>
                  <a:schemeClr val="dk1"/>
                </a:solidFill>
                <a:latin typeface="Calibri"/>
                <a:ea typeface="Calibri"/>
                <a:cs typeface="Calibri"/>
                <a:sym typeface="Calibri"/>
              </a:rPr>
              <a:t>The KONZA Technopolis Development Authority (KOTDA)</a:t>
            </a:r>
            <a:r>
              <a:rPr lang="en-US" sz="1100">
                <a:solidFill>
                  <a:schemeClr val="dk1"/>
                </a:solidFill>
                <a:latin typeface="Calibri"/>
                <a:ea typeface="Calibri"/>
                <a:cs typeface="Calibri"/>
                <a:sym typeface="Calibri"/>
              </a:rPr>
              <a:t>, launched by the Government as an initiative of vision 2030, to create a smart city by building digital infrastructure, services, data management, skills, innovation and  entrepreneurship</a:t>
            </a:r>
            <a:endParaRPr/>
          </a:p>
          <a:p>
            <a:pPr marL="228600" marR="0" lvl="0" indent="-158750" algn="just" rtl="0">
              <a:spcBef>
                <a:spcPts val="0"/>
              </a:spcBef>
              <a:spcAft>
                <a:spcPts val="0"/>
              </a:spcAft>
              <a:buClr>
                <a:schemeClr val="dk1"/>
              </a:buClr>
              <a:buSzPts val="1100"/>
              <a:buFont typeface="Calibri"/>
              <a:buNone/>
            </a:pPr>
            <a:endParaRPr sz="1100">
              <a:solidFill>
                <a:schemeClr val="dk1"/>
              </a:solidFill>
              <a:latin typeface="Calibri"/>
              <a:ea typeface="Calibri"/>
              <a:cs typeface="Calibri"/>
              <a:sym typeface="Calibri"/>
            </a:endParaRPr>
          </a:p>
          <a:p>
            <a:pPr marL="228600" marR="0" lvl="0" indent="-228600" algn="just" rtl="0">
              <a:spcBef>
                <a:spcPts val="0"/>
              </a:spcBef>
              <a:spcAft>
                <a:spcPts val="0"/>
              </a:spcAft>
              <a:buClr>
                <a:schemeClr val="dk1"/>
              </a:buClr>
              <a:buSzPts val="1100"/>
              <a:buFont typeface="Calibri"/>
              <a:buAutoNum type="arabicParenR"/>
            </a:pPr>
            <a:r>
              <a:rPr lang="en-US" sz="1100" b="1">
                <a:solidFill>
                  <a:schemeClr val="dk1"/>
                </a:solidFill>
                <a:latin typeface="Calibri"/>
                <a:ea typeface="Calibri"/>
                <a:cs typeface="Calibri"/>
                <a:sym typeface="Calibri"/>
              </a:rPr>
              <a:t>The National Commission for Science, Technology, and Innovation (NACOSTI)</a:t>
            </a:r>
            <a:r>
              <a:rPr lang="en-US" sz="1100">
                <a:solidFill>
                  <a:schemeClr val="dk1"/>
                </a:solidFill>
                <a:latin typeface="Calibri"/>
                <a:ea typeface="Calibri"/>
                <a:cs typeface="Calibri"/>
                <a:sym typeface="Calibri"/>
              </a:rPr>
              <a:t> regulate and assure quality as well as act as an adviser to the government in matters thereto. </a:t>
            </a:r>
            <a:endParaRPr/>
          </a:p>
          <a:p>
            <a:pPr marL="228600" marR="0" lvl="0" indent="-158750" algn="just" rtl="0">
              <a:spcBef>
                <a:spcPts val="0"/>
              </a:spcBef>
              <a:spcAft>
                <a:spcPts val="0"/>
              </a:spcAft>
              <a:buClr>
                <a:schemeClr val="dk1"/>
              </a:buClr>
              <a:buSzPts val="1100"/>
              <a:buFont typeface="Calibri"/>
              <a:buNone/>
            </a:pPr>
            <a:endParaRPr sz="1100">
              <a:solidFill>
                <a:schemeClr val="dk1"/>
              </a:solidFill>
              <a:latin typeface="Calibri"/>
              <a:ea typeface="Calibri"/>
              <a:cs typeface="Calibri"/>
              <a:sym typeface="Calibri"/>
            </a:endParaRPr>
          </a:p>
          <a:p>
            <a:pPr marL="228600" marR="0" lvl="0" indent="-228600" algn="just" rtl="0">
              <a:spcBef>
                <a:spcPts val="0"/>
              </a:spcBef>
              <a:spcAft>
                <a:spcPts val="0"/>
              </a:spcAft>
              <a:buClr>
                <a:schemeClr val="dk1"/>
              </a:buClr>
              <a:buSzPts val="1100"/>
              <a:buFont typeface="Calibri"/>
              <a:buAutoNum type="arabicParenR"/>
            </a:pPr>
            <a:r>
              <a:rPr lang="en-US" sz="1100" b="1">
                <a:solidFill>
                  <a:schemeClr val="dk1"/>
                </a:solidFill>
                <a:latin typeface="Calibri"/>
                <a:ea typeface="Calibri"/>
                <a:cs typeface="Calibri"/>
                <a:sym typeface="Calibri"/>
              </a:rPr>
              <a:t>The Kenya National Spatial Data Infrastructure (KNSDI)</a:t>
            </a:r>
            <a:r>
              <a:rPr lang="en-US" sz="1100">
                <a:solidFill>
                  <a:schemeClr val="dk1"/>
                </a:solidFill>
                <a:latin typeface="Calibri"/>
                <a:ea typeface="Calibri"/>
                <a:cs typeface="Calibri"/>
                <a:sym typeface="Calibri"/>
              </a:rPr>
              <a:t>, a national initiative that strives to provide better access to spatial data for better analysis and decision making</a:t>
            </a:r>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872"/>
        <p:cNvGrpSpPr/>
        <p:nvPr/>
      </p:nvGrpSpPr>
      <p:grpSpPr>
        <a:xfrm>
          <a:off x="0" y="0"/>
          <a:ext cx="0" cy="0"/>
          <a:chOff x="0" y="0"/>
          <a:chExt cx="0" cy="0"/>
        </a:xfrm>
      </p:grpSpPr>
      <p:sp>
        <p:nvSpPr>
          <p:cNvPr id="1873" name="Google Shape;1873;p63"/>
          <p:cNvSpPr/>
          <p:nvPr/>
        </p:nvSpPr>
        <p:spPr>
          <a:xfrm>
            <a:off x="113808" y="8667603"/>
            <a:ext cx="301686"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1">
                <a:solidFill>
                  <a:schemeClr val="lt2"/>
                </a:solidFill>
                <a:latin typeface="Calibri"/>
                <a:ea typeface="Calibri"/>
                <a:cs typeface="Calibri"/>
                <a:sym typeface="Calibri"/>
              </a:rPr>
              <a:pPr marL="0" marR="0" lvl="0" indent="0" algn="l" rtl="0">
                <a:spcBef>
                  <a:spcPts val="0"/>
                </a:spcBef>
                <a:spcAft>
                  <a:spcPts val="0"/>
                </a:spcAft>
                <a:buNone/>
              </a:pPr>
              <a:t>61</a:t>
            </a:fld>
            <a:endParaRPr sz="1800" b="1">
              <a:solidFill>
                <a:schemeClr val="lt2"/>
              </a:solidFill>
              <a:latin typeface="Calibri"/>
              <a:ea typeface="Calibri"/>
              <a:cs typeface="Calibri"/>
              <a:sym typeface="Calibri"/>
            </a:endParaRPr>
          </a:p>
        </p:txBody>
      </p:sp>
      <p:sp>
        <p:nvSpPr>
          <p:cNvPr id="1874" name="Google Shape;1874;p63"/>
          <p:cNvSpPr/>
          <p:nvPr/>
        </p:nvSpPr>
        <p:spPr>
          <a:xfrm>
            <a:off x="520701" y="8652209"/>
            <a:ext cx="5003799" cy="323850"/>
          </a:xfrm>
          <a:prstGeom prst="rect">
            <a:avLst/>
          </a:prstGeom>
          <a:noFill/>
          <a:ln>
            <a:noFill/>
          </a:ln>
        </p:spPr>
        <p:txBody>
          <a:bodyPr spcFirstLastPara="1" wrap="square" lIns="91425" tIns="45700" rIns="91425" bIns="45700" anchor="ctr" anchorCtr="0">
            <a:noAutofit/>
          </a:bodyPr>
          <a:lstStyle/>
          <a:p>
            <a:pPr marL="228600" marR="0" lvl="0" indent="-171450" algn="l" rtl="0">
              <a:spcBef>
                <a:spcPts val="0"/>
              </a:spcBef>
              <a:spcAft>
                <a:spcPts val="0"/>
              </a:spcAft>
              <a:buClr>
                <a:schemeClr val="dk1"/>
              </a:buClr>
              <a:buSzPts val="900"/>
              <a:buFont typeface="Calibri"/>
              <a:buNone/>
            </a:pPr>
            <a:endParaRPr sz="900" i="1">
              <a:solidFill>
                <a:srgbClr val="181818"/>
              </a:solidFill>
              <a:latin typeface="Calibri"/>
              <a:ea typeface="Calibri"/>
              <a:cs typeface="Calibri"/>
              <a:sym typeface="Calibri"/>
            </a:endParaRPr>
          </a:p>
        </p:txBody>
      </p:sp>
      <p:cxnSp>
        <p:nvCxnSpPr>
          <p:cNvPr id="1875" name="Google Shape;1875;p63"/>
          <p:cNvCxnSpPr/>
          <p:nvPr/>
        </p:nvCxnSpPr>
        <p:spPr>
          <a:xfrm>
            <a:off x="3587634" y="755514"/>
            <a:ext cx="2744786" cy="0"/>
          </a:xfrm>
          <a:prstGeom prst="straightConnector1">
            <a:avLst/>
          </a:prstGeom>
          <a:noFill/>
          <a:ln w="19050" cap="flat" cmpd="sng">
            <a:solidFill>
              <a:srgbClr val="BE8E00"/>
            </a:solidFill>
            <a:prstDash val="solid"/>
            <a:round/>
            <a:headEnd type="none" w="sm" len="sm"/>
            <a:tailEnd type="none" w="sm" len="sm"/>
          </a:ln>
        </p:spPr>
      </p:cxnSp>
      <p:sp>
        <p:nvSpPr>
          <p:cNvPr id="1876" name="Google Shape;1876;p63"/>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6 | Government</a:t>
            </a:r>
            <a:endParaRPr/>
          </a:p>
        </p:txBody>
      </p:sp>
      <p:sp>
        <p:nvSpPr>
          <p:cNvPr id="1877" name="Google Shape;1877;p63"/>
          <p:cNvSpPr txBox="1"/>
          <p:nvPr/>
        </p:nvSpPr>
        <p:spPr>
          <a:xfrm>
            <a:off x="557806" y="307032"/>
            <a:ext cx="2736257" cy="872546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a:solidFill>
                  <a:schemeClr val="dk1"/>
                </a:solidFill>
                <a:latin typeface="Calibri"/>
                <a:ea typeface="Calibri"/>
                <a:cs typeface="Calibri"/>
                <a:sym typeface="Calibri"/>
              </a:rPr>
              <a:t>Achievement highlights from the National Digital Masterplan from 2014 that impact the startup ecosystem include development of 8,900 km of fibre optic infrastructure and digital skills development through 21,000 Presidential Digital Talent Graduate internships, 92,000 youth under Ajira Digital jobs initiative and over 15,000 civil servants trained.</a:t>
            </a:r>
            <a:endParaRPr sz="1100" i="1">
              <a:solidFill>
                <a:schemeClr val="dk1"/>
              </a:solidFill>
              <a:latin typeface="Calibri"/>
              <a:ea typeface="Calibri"/>
              <a:cs typeface="Calibri"/>
              <a:sym typeface="Calibri"/>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a:solidFill>
                  <a:schemeClr val="dk1"/>
                </a:solidFill>
                <a:latin typeface="Calibri"/>
                <a:ea typeface="Calibri"/>
                <a:cs typeface="Calibri"/>
                <a:sym typeface="Calibri"/>
              </a:rPr>
              <a:t>By 2012, independent innovation hubs came into significance, along with the rise of token based hackathons supported by corporates. The initiation of 187 constituency innovation hubs (CIHs) by the government further bolstered the activity at grassroots level, and positioned such hubs to be an integral pipeline for the sector. At present about 26 CIHs from 17 counties have come together to form through the Association of Startups and SME Enablers in Kenya (ASSEK) to enhance innovation and support startups</a:t>
            </a:r>
            <a:r>
              <a:rPr lang="en-US" sz="1100" baseline="30000">
                <a:solidFill>
                  <a:schemeClr val="dk1"/>
                </a:solidFill>
                <a:latin typeface="Calibri"/>
                <a:ea typeface="Calibri"/>
                <a:cs typeface="Calibri"/>
                <a:sym typeface="Calibri"/>
              </a:rPr>
              <a:t>2.</a:t>
            </a:r>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a:solidFill>
                  <a:schemeClr val="dk1"/>
                </a:solidFill>
                <a:latin typeface="Calibri"/>
                <a:ea typeface="Calibri"/>
                <a:cs typeface="Calibri"/>
                <a:sym typeface="Calibri"/>
              </a:rPr>
              <a:t>Some counties have been noted to be quite active in promoting access to digital services and markets, mentorship as well physical space to work for instance Laikipia County, Kisumu county, Mombasa county, Uasin Gishu, Makueni amongst others. Regular information sessions are held once a month, inviting business leaders to interact with local entrepreneurs to foster growth and investment.</a:t>
            </a:r>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a:solidFill>
                  <a:schemeClr val="dk1"/>
                </a:solidFill>
                <a:latin typeface="Calibri"/>
                <a:ea typeface="Calibri"/>
                <a:cs typeface="Calibri"/>
                <a:sym typeface="Calibri"/>
              </a:rPr>
              <a:t>Counties have in addition to the CIHs developed other programs to support entrepreneurs and foster innovation such as Laikipia Innovation and Entrepreneurship Fair and the Makueni Innovation Challenge to catalyse, scale and grow startups and entrepreneurs in individual counties. County Innovation weeks in Kisumu (Lake Basin Innovation Week) and Mombasa (Pwani Innovation Week) that have emerged in the past 3 years, have been instrumental in showcasing local innovations. </a:t>
            </a:r>
            <a:endParaRPr/>
          </a:p>
          <a:p>
            <a:pPr marL="0" marR="0" lvl="0" indent="0" algn="just" rtl="0">
              <a:spcBef>
                <a:spcPts val="0"/>
              </a:spcBef>
              <a:spcAft>
                <a:spcPts val="0"/>
              </a:spcAft>
              <a:buNone/>
            </a:pPr>
            <a:r>
              <a:rPr lang="en-US" sz="1100">
                <a:solidFill>
                  <a:schemeClr val="dk1"/>
                </a:solidFill>
                <a:latin typeface="Calibri"/>
                <a:ea typeface="Calibri"/>
                <a:cs typeface="Calibri"/>
                <a:sym typeface="Calibri"/>
              </a:rPr>
              <a:t>.</a:t>
            </a:r>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p:txBody>
      </p:sp>
      <p:sp>
        <p:nvSpPr>
          <p:cNvPr id="1878" name="Google Shape;1878;p63"/>
          <p:cNvSpPr txBox="1"/>
          <p:nvPr/>
        </p:nvSpPr>
        <p:spPr>
          <a:xfrm>
            <a:off x="556775" y="8606727"/>
            <a:ext cx="5744450" cy="33855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chemeClr val="dk1"/>
              </a:buClr>
              <a:buSzPts val="800"/>
              <a:buFont typeface="Calibri"/>
              <a:buAutoNum type="arabicPeriod"/>
            </a:pPr>
            <a:r>
              <a:rPr lang="en-US" sz="800">
                <a:solidFill>
                  <a:schemeClr val="dk1"/>
                </a:solidFill>
                <a:latin typeface="Calibri"/>
                <a:ea typeface="Calibri"/>
                <a:cs typeface="Calibri"/>
                <a:sym typeface="Calibri"/>
              </a:rPr>
              <a:t>https://www.uwezo.go.ke/</a:t>
            </a:r>
            <a:endParaRPr/>
          </a:p>
          <a:p>
            <a:pPr marL="228600" marR="0" lvl="0" indent="-228600" algn="l" rtl="0">
              <a:spcBef>
                <a:spcPts val="0"/>
              </a:spcBef>
              <a:spcAft>
                <a:spcPts val="0"/>
              </a:spcAft>
              <a:buClr>
                <a:schemeClr val="dk1"/>
              </a:buClr>
              <a:buSzPts val="800"/>
              <a:buFont typeface="Calibri"/>
              <a:buAutoNum type="arabicPeriod"/>
            </a:pPr>
            <a:r>
              <a:rPr lang="en-US" sz="800">
                <a:solidFill>
                  <a:schemeClr val="dk1"/>
                </a:solidFill>
                <a:latin typeface="Calibri"/>
                <a:ea typeface="Calibri"/>
                <a:cs typeface="Calibri"/>
                <a:sym typeface="Calibri"/>
              </a:rPr>
              <a:t>https://assek.ke/index.php/media-centre/blog</a:t>
            </a:r>
            <a:endParaRPr/>
          </a:p>
        </p:txBody>
      </p:sp>
      <p:sp>
        <p:nvSpPr>
          <p:cNvPr id="1879" name="Google Shape;1879;p63"/>
          <p:cNvSpPr txBox="1"/>
          <p:nvPr/>
        </p:nvSpPr>
        <p:spPr>
          <a:xfrm>
            <a:off x="3563937" y="198719"/>
            <a:ext cx="2736257" cy="766363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a:solidFill>
                  <a:schemeClr val="dk1"/>
                </a:solidFill>
                <a:latin typeface="Calibri"/>
                <a:ea typeface="Calibri"/>
                <a:cs typeface="Calibri"/>
                <a:sym typeface="Calibri"/>
              </a:rPr>
              <a:t>In addition, the Kenya Innovation Week, organized by Kenya Innovation Agency (KeNIA) since 2021, provides access to countrywide entrepreneurs and fosters dialogue, policy formation, donor support and investments.</a:t>
            </a:r>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a:solidFill>
                  <a:schemeClr val="dk1"/>
                </a:solidFill>
                <a:latin typeface="Calibri"/>
                <a:ea typeface="Calibri"/>
                <a:cs typeface="Calibri"/>
                <a:sym typeface="Calibri"/>
              </a:rPr>
              <a:t>Another Government initiative, Whitebox</a:t>
            </a:r>
            <a:r>
              <a:rPr lang="en-US" sz="1100" b="1" baseline="30000">
                <a:solidFill>
                  <a:schemeClr val="dk1"/>
                </a:solidFill>
                <a:latin typeface="Calibri"/>
                <a:ea typeface="Calibri"/>
                <a:cs typeface="Calibri"/>
                <a:sym typeface="Calibri"/>
              </a:rPr>
              <a:t>2  </a:t>
            </a:r>
            <a:r>
              <a:rPr lang="en-US" sz="1100">
                <a:solidFill>
                  <a:schemeClr val="dk1"/>
                </a:solidFill>
                <a:latin typeface="Calibri"/>
                <a:ea typeface="Calibri"/>
                <a:cs typeface="Calibri"/>
                <a:sym typeface="Calibri"/>
              </a:rPr>
              <a:t>is a channel to provide a product or service to the Government and the intention is to provide a one stop shop to promote localised innovations as well as provide access to markets, investors and government. Around 1861 users have been supported by the program with 342 innovations cutting across housing, health, manufacturing, food security and others.</a:t>
            </a:r>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a:solidFill>
                  <a:schemeClr val="dk1"/>
                </a:solidFill>
                <a:latin typeface="Calibri"/>
                <a:ea typeface="Calibri"/>
                <a:cs typeface="Calibri"/>
                <a:sym typeface="Calibri"/>
              </a:rPr>
              <a:t>Initiatives to support innovators have gained momentum with additional funds allocated to youth fund programs such as:</a:t>
            </a:r>
            <a:endParaRPr/>
          </a:p>
          <a:p>
            <a:pPr marL="228600" marR="0" lvl="0" indent="-228600" algn="just" rtl="0">
              <a:spcBef>
                <a:spcPts val="600"/>
              </a:spcBef>
              <a:spcAft>
                <a:spcPts val="0"/>
              </a:spcAft>
              <a:buClr>
                <a:schemeClr val="dk1"/>
              </a:buClr>
              <a:buSzPts val="1100"/>
              <a:buFont typeface="Calibri"/>
              <a:buAutoNum type="arabicParenR"/>
            </a:pPr>
            <a:r>
              <a:rPr lang="en-US" sz="1100">
                <a:solidFill>
                  <a:schemeClr val="dk1"/>
                </a:solidFill>
                <a:latin typeface="Calibri"/>
                <a:ea typeface="Calibri"/>
                <a:cs typeface="Calibri"/>
                <a:sym typeface="Calibri"/>
              </a:rPr>
              <a:t>Youth Enterprise Development Fund (revolving fund that is aiming to have disbursed KES 16.17 billion/ USD 134 million/ GBP 116 million)  by FY2023/2024) </a:t>
            </a:r>
            <a:endParaRPr/>
          </a:p>
          <a:p>
            <a:pPr marL="228600" marR="0" lvl="0" indent="-228600" algn="just" rtl="0">
              <a:spcBef>
                <a:spcPts val="1200"/>
              </a:spcBef>
              <a:spcAft>
                <a:spcPts val="0"/>
              </a:spcAft>
              <a:buClr>
                <a:schemeClr val="dk1"/>
              </a:buClr>
              <a:buSzPts val="1100"/>
              <a:buFont typeface="Calibri"/>
              <a:buAutoNum type="arabicParenR"/>
            </a:pPr>
            <a:r>
              <a:rPr lang="en-US" sz="1100">
                <a:solidFill>
                  <a:schemeClr val="dk1"/>
                </a:solidFill>
                <a:latin typeface="Calibri"/>
                <a:ea typeface="Calibri"/>
                <a:cs typeface="Calibri"/>
                <a:sym typeface="Calibri"/>
              </a:rPr>
              <a:t>UWEZO program (KES 7.1 billion/ USD 59 million/ GBP 51 million in loans disbursed with funding provided to 1.2 million youth); and</a:t>
            </a:r>
            <a:endParaRPr/>
          </a:p>
          <a:p>
            <a:pPr marL="228600" marR="0" lvl="0" indent="-228600" algn="just" rtl="0">
              <a:spcBef>
                <a:spcPts val="1200"/>
              </a:spcBef>
              <a:spcAft>
                <a:spcPts val="0"/>
              </a:spcAft>
              <a:buClr>
                <a:schemeClr val="dk1"/>
              </a:buClr>
              <a:buSzPts val="1100"/>
              <a:buFont typeface="Calibri"/>
              <a:buAutoNum type="arabicParenR"/>
            </a:pPr>
            <a:r>
              <a:rPr lang="en-US" sz="1100">
                <a:solidFill>
                  <a:schemeClr val="dk1"/>
                </a:solidFill>
                <a:latin typeface="Calibri"/>
                <a:ea typeface="Calibri"/>
                <a:cs typeface="Calibri"/>
                <a:sym typeface="Calibri"/>
              </a:rPr>
              <a:t>Kenya Youth Employment Opportunities Project (USD 150 million / GBP 129.8 million program that ended in 2021 to increase employment amongst youth, improve information systems in the labour market and strengthen youth policy development)</a:t>
            </a:r>
            <a:endParaRPr/>
          </a:p>
          <a:p>
            <a:pPr marL="0" marR="0" lvl="0" indent="0" algn="just" rtl="0">
              <a:spcBef>
                <a:spcPts val="600"/>
              </a:spcBef>
              <a:spcAft>
                <a:spcPts val="0"/>
              </a:spcAft>
              <a:buNone/>
            </a:pPr>
            <a:endParaRPr sz="1100">
              <a:solidFill>
                <a:schemeClr val="dk1"/>
              </a:solidFill>
              <a:latin typeface="Calibri"/>
              <a:ea typeface="Calibri"/>
              <a:cs typeface="Calibri"/>
              <a:sym typeface="Calibri"/>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883"/>
        <p:cNvGrpSpPr/>
        <p:nvPr/>
      </p:nvGrpSpPr>
      <p:grpSpPr>
        <a:xfrm>
          <a:off x="0" y="0"/>
          <a:ext cx="0" cy="0"/>
          <a:chOff x="0" y="0"/>
          <a:chExt cx="0" cy="0"/>
        </a:xfrm>
      </p:grpSpPr>
      <p:sp>
        <p:nvSpPr>
          <p:cNvPr id="1884" name="Google Shape;1884;p64"/>
          <p:cNvSpPr/>
          <p:nvPr/>
        </p:nvSpPr>
        <p:spPr>
          <a:xfrm>
            <a:off x="113808" y="8667603"/>
            <a:ext cx="301686"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1">
                <a:solidFill>
                  <a:schemeClr val="lt2"/>
                </a:solidFill>
                <a:latin typeface="Calibri"/>
                <a:ea typeface="Calibri"/>
                <a:cs typeface="Calibri"/>
                <a:sym typeface="Calibri"/>
              </a:rPr>
              <a:pPr marL="0" marR="0" lvl="0" indent="0" algn="l" rtl="0">
                <a:spcBef>
                  <a:spcPts val="0"/>
                </a:spcBef>
                <a:spcAft>
                  <a:spcPts val="0"/>
                </a:spcAft>
                <a:buNone/>
              </a:pPr>
              <a:t>62</a:t>
            </a:fld>
            <a:endParaRPr sz="1800" b="1">
              <a:solidFill>
                <a:schemeClr val="lt2"/>
              </a:solidFill>
              <a:latin typeface="Calibri"/>
              <a:ea typeface="Calibri"/>
              <a:cs typeface="Calibri"/>
              <a:sym typeface="Calibri"/>
            </a:endParaRPr>
          </a:p>
        </p:txBody>
      </p:sp>
      <p:sp>
        <p:nvSpPr>
          <p:cNvPr id="1885" name="Google Shape;1885;p64"/>
          <p:cNvSpPr/>
          <p:nvPr/>
        </p:nvSpPr>
        <p:spPr>
          <a:xfrm>
            <a:off x="520701" y="8652209"/>
            <a:ext cx="5003799" cy="323850"/>
          </a:xfrm>
          <a:prstGeom prst="rect">
            <a:avLst/>
          </a:prstGeom>
          <a:noFill/>
          <a:ln>
            <a:noFill/>
          </a:ln>
        </p:spPr>
        <p:txBody>
          <a:bodyPr spcFirstLastPara="1" wrap="square" lIns="91425" tIns="45700" rIns="91425" bIns="45700" anchor="ctr" anchorCtr="0">
            <a:noAutofit/>
          </a:bodyPr>
          <a:lstStyle/>
          <a:p>
            <a:pPr marL="228600" marR="0" lvl="0" indent="-171450" algn="l" rtl="0">
              <a:spcBef>
                <a:spcPts val="0"/>
              </a:spcBef>
              <a:spcAft>
                <a:spcPts val="0"/>
              </a:spcAft>
              <a:buClr>
                <a:schemeClr val="dk1"/>
              </a:buClr>
              <a:buSzPts val="900"/>
              <a:buFont typeface="Calibri"/>
              <a:buNone/>
            </a:pPr>
            <a:endParaRPr sz="900" i="1">
              <a:solidFill>
                <a:srgbClr val="181818"/>
              </a:solidFill>
              <a:latin typeface="Calibri"/>
              <a:ea typeface="Calibri"/>
              <a:cs typeface="Calibri"/>
              <a:sym typeface="Calibri"/>
            </a:endParaRPr>
          </a:p>
        </p:txBody>
      </p:sp>
      <p:sp>
        <p:nvSpPr>
          <p:cNvPr id="1886" name="Google Shape;1886;p64"/>
          <p:cNvSpPr txBox="1"/>
          <p:nvPr/>
        </p:nvSpPr>
        <p:spPr>
          <a:xfrm>
            <a:off x="570327" y="775122"/>
            <a:ext cx="5738398" cy="70788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000" b="1">
                <a:solidFill>
                  <a:schemeClr val="dk2"/>
                </a:solidFill>
                <a:latin typeface="Verdana"/>
                <a:ea typeface="Verdana"/>
                <a:cs typeface="Verdana"/>
                <a:sym typeface="Verdana"/>
              </a:rPr>
              <a:t>2022-2032 GOVERNMENT DIGITAL MASTERPLAN FLAGSHIP PROGRAMS</a:t>
            </a:r>
            <a:endParaRPr/>
          </a:p>
        </p:txBody>
      </p:sp>
      <p:sp>
        <p:nvSpPr>
          <p:cNvPr id="1887" name="Google Shape;1887;p64"/>
          <p:cNvSpPr txBox="1"/>
          <p:nvPr/>
        </p:nvSpPr>
        <p:spPr>
          <a:xfrm>
            <a:off x="549275" y="8652209"/>
            <a:ext cx="4975225" cy="369332"/>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chemeClr val="dk1"/>
              </a:buClr>
              <a:buSzPts val="900"/>
              <a:buFont typeface="Calibri"/>
              <a:buAutoNum type="arabicPeriod"/>
            </a:pPr>
            <a:r>
              <a:rPr lang="en-US" sz="900">
                <a:solidFill>
                  <a:schemeClr val="dk1"/>
                </a:solidFill>
                <a:latin typeface="Calibri"/>
                <a:ea typeface="Calibri"/>
                <a:cs typeface="Calibri"/>
                <a:sym typeface="Calibri"/>
              </a:rPr>
              <a:t>http://www.kiep.go.ke/</a:t>
            </a:r>
            <a:endParaRPr/>
          </a:p>
          <a:p>
            <a:pPr marL="228600" marR="0" lvl="0" indent="-228600" algn="l" rtl="0">
              <a:spcBef>
                <a:spcPts val="0"/>
              </a:spcBef>
              <a:spcAft>
                <a:spcPts val="0"/>
              </a:spcAft>
              <a:buClr>
                <a:schemeClr val="dk1"/>
              </a:buClr>
              <a:buSzPts val="900"/>
              <a:buFont typeface="Calibri"/>
              <a:buAutoNum type="arabicPeriod"/>
            </a:pPr>
            <a:r>
              <a:rPr lang="en-US" sz="900">
                <a:solidFill>
                  <a:schemeClr val="dk1"/>
                </a:solidFill>
                <a:latin typeface="Calibri"/>
                <a:ea typeface="Calibri"/>
                <a:cs typeface="Calibri"/>
                <a:sym typeface="Calibri"/>
              </a:rPr>
              <a:t>https://www.whitebox.go.ke/</a:t>
            </a:r>
            <a:endParaRPr/>
          </a:p>
        </p:txBody>
      </p:sp>
      <p:cxnSp>
        <p:nvCxnSpPr>
          <p:cNvPr id="1888" name="Google Shape;1888;p64"/>
          <p:cNvCxnSpPr/>
          <p:nvPr/>
        </p:nvCxnSpPr>
        <p:spPr>
          <a:xfrm>
            <a:off x="572388" y="1032454"/>
            <a:ext cx="0" cy="603546"/>
          </a:xfrm>
          <a:prstGeom prst="straightConnector1">
            <a:avLst/>
          </a:prstGeom>
          <a:noFill/>
          <a:ln w="12700" cap="flat" cmpd="sng">
            <a:solidFill>
              <a:srgbClr val="BE8E00"/>
            </a:solidFill>
            <a:prstDash val="solid"/>
            <a:round/>
            <a:headEnd type="none" w="sm" len="sm"/>
            <a:tailEnd type="none" w="sm" len="sm"/>
          </a:ln>
        </p:spPr>
      </p:cxnSp>
      <p:sp>
        <p:nvSpPr>
          <p:cNvPr id="1889" name="Google Shape;1889;p64"/>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6 | Government</a:t>
            </a:r>
            <a:endParaRPr/>
          </a:p>
        </p:txBody>
      </p:sp>
      <p:sp>
        <p:nvSpPr>
          <p:cNvPr id="1890" name="Google Shape;1890;p64"/>
          <p:cNvSpPr/>
          <p:nvPr/>
        </p:nvSpPr>
        <p:spPr>
          <a:xfrm rot="-5400000">
            <a:off x="521323" y="1708095"/>
            <a:ext cx="1080000" cy="69322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1">
                <a:solidFill>
                  <a:srgbClr val="181818"/>
                </a:solidFill>
                <a:latin typeface="Calibri"/>
                <a:ea typeface="Calibri"/>
                <a:cs typeface="Calibri"/>
                <a:sym typeface="Calibri"/>
              </a:rPr>
              <a:t>Digital Infrastructure</a:t>
            </a:r>
            <a:endParaRPr sz="1200" b="1">
              <a:solidFill>
                <a:srgbClr val="181818"/>
              </a:solidFill>
              <a:latin typeface="Calibri"/>
              <a:ea typeface="Calibri"/>
              <a:cs typeface="Calibri"/>
              <a:sym typeface="Calibri"/>
            </a:endParaRPr>
          </a:p>
        </p:txBody>
      </p:sp>
      <p:sp>
        <p:nvSpPr>
          <p:cNvPr id="1891" name="Google Shape;1891;p64"/>
          <p:cNvSpPr/>
          <p:nvPr/>
        </p:nvSpPr>
        <p:spPr>
          <a:xfrm rot="-5400000">
            <a:off x="517251" y="4415670"/>
            <a:ext cx="1080000" cy="70089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1">
                <a:solidFill>
                  <a:srgbClr val="181818"/>
                </a:solidFill>
                <a:latin typeface="Calibri"/>
                <a:ea typeface="Calibri"/>
                <a:cs typeface="Calibri"/>
                <a:sym typeface="Calibri"/>
              </a:rPr>
              <a:t>Digital Skills</a:t>
            </a:r>
            <a:endParaRPr sz="1200" b="1">
              <a:solidFill>
                <a:srgbClr val="181818"/>
              </a:solidFill>
              <a:latin typeface="Calibri"/>
              <a:ea typeface="Calibri"/>
              <a:cs typeface="Calibri"/>
              <a:sym typeface="Calibri"/>
            </a:endParaRPr>
          </a:p>
        </p:txBody>
      </p:sp>
      <p:sp>
        <p:nvSpPr>
          <p:cNvPr id="1892" name="Google Shape;1892;p64"/>
          <p:cNvSpPr/>
          <p:nvPr/>
        </p:nvSpPr>
        <p:spPr>
          <a:xfrm>
            <a:off x="1503950" y="1514707"/>
            <a:ext cx="2328846" cy="1080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a:solidFill>
                  <a:srgbClr val="181818"/>
                </a:solidFill>
                <a:latin typeface="Calibri"/>
                <a:ea typeface="Calibri"/>
                <a:cs typeface="Calibri"/>
                <a:sym typeface="Calibri"/>
              </a:rPr>
              <a:t>100,000 kms of fibre optic cable (52,000 for Government, 48,000 for private networks) – 25,000 public hotspots in rural areas, 24,000 village digital hubs and studios</a:t>
            </a:r>
            <a:endParaRPr sz="1100">
              <a:solidFill>
                <a:srgbClr val="181818"/>
              </a:solidFill>
              <a:latin typeface="Calibri"/>
              <a:ea typeface="Calibri"/>
              <a:cs typeface="Calibri"/>
              <a:sym typeface="Calibri"/>
            </a:endParaRPr>
          </a:p>
        </p:txBody>
      </p:sp>
      <p:sp>
        <p:nvSpPr>
          <p:cNvPr id="1893" name="Google Shape;1893;p64"/>
          <p:cNvSpPr/>
          <p:nvPr/>
        </p:nvSpPr>
        <p:spPr>
          <a:xfrm>
            <a:off x="3910269" y="1514707"/>
            <a:ext cx="1120524" cy="1080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a:solidFill>
                  <a:srgbClr val="181818"/>
                </a:solidFill>
                <a:latin typeface="Calibri"/>
                <a:ea typeface="Calibri"/>
                <a:cs typeface="Calibri"/>
                <a:sym typeface="Calibri"/>
              </a:rPr>
              <a:t>KONZA Technopolis – Data Centre and Smart City</a:t>
            </a:r>
            <a:endParaRPr sz="1100">
              <a:solidFill>
                <a:srgbClr val="181818"/>
              </a:solidFill>
              <a:latin typeface="Calibri"/>
              <a:ea typeface="Calibri"/>
              <a:cs typeface="Calibri"/>
              <a:sym typeface="Calibri"/>
            </a:endParaRPr>
          </a:p>
        </p:txBody>
      </p:sp>
      <p:sp>
        <p:nvSpPr>
          <p:cNvPr id="1894" name="Google Shape;1894;p64"/>
          <p:cNvSpPr/>
          <p:nvPr/>
        </p:nvSpPr>
        <p:spPr>
          <a:xfrm>
            <a:off x="5188201" y="1514707"/>
            <a:ext cx="1120524" cy="1080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a:solidFill>
                  <a:srgbClr val="181818"/>
                </a:solidFill>
                <a:latin typeface="Calibri"/>
                <a:ea typeface="Calibri"/>
                <a:cs typeface="Calibri"/>
                <a:sym typeface="Calibri"/>
              </a:rPr>
              <a:t>Establishment of regional ICT hub</a:t>
            </a:r>
            <a:endParaRPr sz="1100">
              <a:solidFill>
                <a:srgbClr val="181818"/>
              </a:solidFill>
              <a:latin typeface="Calibri"/>
              <a:ea typeface="Calibri"/>
              <a:cs typeface="Calibri"/>
              <a:sym typeface="Calibri"/>
            </a:endParaRPr>
          </a:p>
        </p:txBody>
      </p:sp>
      <p:cxnSp>
        <p:nvCxnSpPr>
          <p:cNvPr id="1895" name="Google Shape;1895;p64"/>
          <p:cNvCxnSpPr/>
          <p:nvPr/>
        </p:nvCxnSpPr>
        <p:spPr>
          <a:xfrm>
            <a:off x="572419" y="2675798"/>
            <a:ext cx="5736305" cy="0"/>
          </a:xfrm>
          <a:prstGeom prst="straightConnector1">
            <a:avLst/>
          </a:prstGeom>
          <a:noFill/>
          <a:ln w="12700" cap="flat" cmpd="sng">
            <a:solidFill>
              <a:srgbClr val="BE8E00"/>
            </a:solidFill>
            <a:prstDash val="dash"/>
            <a:round/>
            <a:headEnd type="none" w="sm" len="sm"/>
            <a:tailEnd type="none" w="sm" len="sm"/>
          </a:ln>
        </p:spPr>
      </p:cxnSp>
      <p:sp>
        <p:nvSpPr>
          <p:cNvPr id="1896" name="Google Shape;1896;p64"/>
          <p:cNvSpPr/>
          <p:nvPr/>
        </p:nvSpPr>
        <p:spPr>
          <a:xfrm rot="-5400000">
            <a:off x="466391" y="3059957"/>
            <a:ext cx="1194882" cy="6982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1">
                <a:solidFill>
                  <a:srgbClr val="181818"/>
                </a:solidFill>
                <a:latin typeface="Calibri"/>
                <a:ea typeface="Calibri"/>
                <a:cs typeface="Calibri"/>
                <a:sym typeface="Calibri"/>
              </a:rPr>
              <a:t>Digital Services, Products and Data Management</a:t>
            </a:r>
            <a:endParaRPr sz="1200" b="1">
              <a:solidFill>
                <a:srgbClr val="181818"/>
              </a:solidFill>
              <a:latin typeface="Calibri"/>
              <a:ea typeface="Calibri"/>
              <a:cs typeface="Calibri"/>
              <a:sym typeface="Calibri"/>
            </a:endParaRPr>
          </a:p>
        </p:txBody>
      </p:sp>
      <p:sp>
        <p:nvSpPr>
          <p:cNvPr id="1897" name="Google Shape;1897;p64"/>
          <p:cNvSpPr/>
          <p:nvPr/>
        </p:nvSpPr>
        <p:spPr>
          <a:xfrm>
            <a:off x="1503951" y="2787571"/>
            <a:ext cx="1114945" cy="1194871"/>
          </a:xfrm>
          <a:prstGeom prst="rect">
            <a:avLst/>
          </a:prstGeom>
          <a:solidFill>
            <a:srgbClr val="7388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a:solidFill>
                  <a:srgbClr val="181818"/>
                </a:solidFill>
                <a:latin typeface="Calibri"/>
                <a:ea typeface="Calibri"/>
                <a:cs typeface="Calibri"/>
                <a:sym typeface="Calibri"/>
              </a:rPr>
              <a:t>Digitisation of all critical services, includes digitization of 5 billion records</a:t>
            </a:r>
            <a:endParaRPr sz="1100">
              <a:solidFill>
                <a:srgbClr val="181818"/>
              </a:solidFill>
              <a:latin typeface="Calibri"/>
              <a:ea typeface="Calibri"/>
              <a:cs typeface="Calibri"/>
              <a:sym typeface="Calibri"/>
            </a:endParaRPr>
          </a:p>
        </p:txBody>
      </p:sp>
      <p:sp>
        <p:nvSpPr>
          <p:cNvPr id="1898" name="Google Shape;1898;p64"/>
          <p:cNvSpPr/>
          <p:nvPr/>
        </p:nvSpPr>
        <p:spPr>
          <a:xfrm>
            <a:off x="2729883" y="2787571"/>
            <a:ext cx="1114945" cy="1194871"/>
          </a:xfrm>
          <a:prstGeom prst="rect">
            <a:avLst/>
          </a:prstGeom>
          <a:solidFill>
            <a:srgbClr val="7388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a:solidFill>
                  <a:srgbClr val="181818"/>
                </a:solidFill>
                <a:latin typeface="Calibri"/>
                <a:ea typeface="Calibri"/>
                <a:cs typeface="Calibri"/>
                <a:sym typeface="Calibri"/>
              </a:rPr>
              <a:t>Integration and interoperability of Government services</a:t>
            </a:r>
            <a:endParaRPr sz="1100">
              <a:solidFill>
                <a:srgbClr val="181818"/>
              </a:solidFill>
              <a:latin typeface="Calibri"/>
              <a:ea typeface="Calibri"/>
              <a:cs typeface="Calibri"/>
              <a:sym typeface="Calibri"/>
            </a:endParaRPr>
          </a:p>
        </p:txBody>
      </p:sp>
      <p:sp>
        <p:nvSpPr>
          <p:cNvPr id="1899" name="Google Shape;1899;p64"/>
          <p:cNvSpPr/>
          <p:nvPr/>
        </p:nvSpPr>
        <p:spPr>
          <a:xfrm>
            <a:off x="3967847" y="2799603"/>
            <a:ext cx="1114945" cy="1194871"/>
          </a:xfrm>
          <a:prstGeom prst="rect">
            <a:avLst/>
          </a:prstGeom>
          <a:solidFill>
            <a:srgbClr val="7388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a:solidFill>
                  <a:srgbClr val="181818"/>
                </a:solidFill>
                <a:latin typeface="Calibri"/>
                <a:ea typeface="Calibri"/>
                <a:cs typeface="Calibri"/>
                <a:sym typeface="Calibri"/>
              </a:rPr>
              <a:t>Develop Government security and intelligence and surveillance systems</a:t>
            </a:r>
            <a:endParaRPr sz="1100">
              <a:solidFill>
                <a:srgbClr val="181818"/>
              </a:solidFill>
              <a:latin typeface="Calibri"/>
              <a:ea typeface="Calibri"/>
              <a:cs typeface="Calibri"/>
              <a:sym typeface="Calibri"/>
            </a:endParaRPr>
          </a:p>
        </p:txBody>
      </p:sp>
      <p:cxnSp>
        <p:nvCxnSpPr>
          <p:cNvPr id="1900" name="Google Shape;1900;p64"/>
          <p:cNvCxnSpPr/>
          <p:nvPr/>
        </p:nvCxnSpPr>
        <p:spPr>
          <a:xfrm>
            <a:off x="550819" y="4103545"/>
            <a:ext cx="5757905" cy="0"/>
          </a:xfrm>
          <a:prstGeom prst="straightConnector1">
            <a:avLst/>
          </a:prstGeom>
          <a:noFill/>
          <a:ln w="12700" cap="flat" cmpd="sng">
            <a:solidFill>
              <a:srgbClr val="BE8E00"/>
            </a:solidFill>
            <a:prstDash val="dash"/>
            <a:round/>
            <a:headEnd type="none" w="sm" len="sm"/>
            <a:tailEnd type="none" w="sm" len="sm"/>
          </a:ln>
        </p:spPr>
      </p:cxnSp>
      <p:sp>
        <p:nvSpPr>
          <p:cNvPr id="1901" name="Google Shape;1901;p64"/>
          <p:cNvSpPr/>
          <p:nvPr/>
        </p:nvSpPr>
        <p:spPr>
          <a:xfrm>
            <a:off x="5193779" y="2799603"/>
            <a:ext cx="1114945" cy="1194871"/>
          </a:xfrm>
          <a:prstGeom prst="rect">
            <a:avLst/>
          </a:prstGeom>
          <a:solidFill>
            <a:srgbClr val="7388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a:solidFill>
                  <a:srgbClr val="181818"/>
                </a:solidFill>
                <a:latin typeface="Calibri"/>
                <a:ea typeface="Calibri"/>
                <a:cs typeface="Calibri"/>
                <a:sym typeface="Calibri"/>
              </a:rPr>
              <a:t>Digitisation of 25 billion records (around 500 million per county)</a:t>
            </a:r>
            <a:endParaRPr sz="1100">
              <a:solidFill>
                <a:srgbClr val="181818"/>
              </a:solidFill>
              <a:latin typeface="Calibri"/>
              <a:ea typeface="Calibri"/>
              <a:cs typeface="Calibri"/>
              <a:sym typeface="Calibri"/>
            </a:endParaRPr>
          </a:p>
        </p:txBody>
      </p:sp>
      <p:sp>
        <p:nvSpPr>
          <p:cNvPr id="1902" name="Google Shape;1902;p64"/>
          <p:cNvSpPr/>
          <p:nvPr/>
        </p:nvSpPr>
        <p:spPr>
          <a:xfrm>
            <a:off x="1511968" y="4239388"/>
            <a:ext cx="1106928" cy="1078763"/>
          </a:xfrm>
          <a:prstGeom prst="rect">
            <a:avLst/>
          </a:prstGeom>
          <a:solidFill>
            <a:srgbClr val="FFEEB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a:solidFill>
                  <a:srgbClr val="181818"/>
                </a:solidFill>
                <a:latin typeface="Calibri"/>
                <a:ea typeface="Calibri"/>
                <a:cs typeface="Calibri"/>
                <a:sym typeface="Calibri"/>
              </a:rPr>
              <a:t>Digitisation of all critical services, includes digitization of 5 billion records</a:t>
            </a:r>
            <a:endParaRPr sz="1100">
              <a:solidFill>
                <a:srgbClr val="181818"/>
              </a:solidFill>
              <a:latin typeface="Calibri"/>
              <a:ea typeface="Calibri"/>
              <a:cs typeface="Calibri"/>
              <a:sym typeface="Calibri"/>
            </a:endParaRPr>
          </a:p>
        </p:txBody>
      </p:sp>
      <p:sp>
        <p:nvSpPr>
          <p:cNvPr id="1903" name="Google Shape;1903;p64"/>
          <p:cNvSpPr/>
          <p:nvPr/>
        </p:nvSpPr>
        <p:spPr>
          <a:xfrm>
            <a:off x="2725868" y="4239388"/>
            <a:ext cx="1106928" cy="1078763"/>
          </a:xfrm>
          <a:prstGeom prst="rect">
            <a:avLst/>
          </a:prstGeom>
          <a:solidFill>
            <a:srgbClr val="FFEEB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a:solidFill>
                  <a:srgbClr val="181818"/>
                </a:solidFill>
                <a:latin typeface="Calibri"/>
                <a:ea typeface="Calibri"/>
                <a:cs typeface="Calibri"/>
                <a:sym typeface="Calibri"/>
              </a:rPr>
              <a:t>Integration and interoperability of Government services</a:t>
            </a:r>
            <a:endParaRPr sz="1100">
              <a:solidFill>
                <a:srgbClr val="181818"/>
              </a:solidFill>
              <a:latin typeface="Calibri"/>
              <a:ea typeface="Calibri"/>
              <a:cs typeface="Calibri"/>
              <a:sym typeface="Calibri"/>
            </a:endParaRPr>
          </a:p>
        </p:txBody>
      </p:sp>
      <p:sp>
        <p:nvSpPr>
          <p:cNvPr id="1904" name="Google Shape;1904;p64"/>
          <p:cNvSpPr/>
          <p:nvPr/>
        </p:nvSpPr>
        <p:spPr>
          <a:xfrm>
            <a:off x="3975864" y="4239388"/>
            <a:ext cx="1106928" cy="1078763"/>
          </a:xfrm>
          <a:prstGeom prst="rect">
            <a:avLst/>
          </a:prstGeom>
          <a:solidFill>
            <a:srgbClr val="FFEEB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a:solidFill>
                  <a:srgbClr val="181818"/>
                </a:solidFill>
                <a:latin typeface="Calibri"/>
                <a:ea typeface="Calibri"/>
                <a:cs typeface="Calibri"/>
                <a:sym typeface="Calibri"/>
              </a:rPr>
              <a:t>Develop Government security and intelligence and surveillance systems</a:t>
            </a:r>
            <a:endParaRPr sz="1100">
              <a:solidFill>
                <a:srgbClr val="181818"/>
              </a:solidFill>
              <a:latin typeface="Calibri"/>
              <a:ea typeface="Calibri"/>
              <a:cs typeface="Calibri"/>
              <a:sym typeface="Calibri"/>
            </a:endParaRPr>
          </a:p>
        </p:txBody>
      </p:sp>
      <p:sp>
        <p:nvSpPr>
          <p:cNvPr id="1905" name="Google Shape;1905;p64"/>
          <p:cNvSpPr/>
          <p:nvPr/>
        </p:nvSpPr>
        <p:spPr>
          <a:xfrm>
            <a:off x="5201796" y="4251420"/>
            <a:ext cx="1106928" cy="1078763"/>
          </a:xfrm>
          <a:prstGeom prst="rect">
            <a:avLst/>
          </a:prstGeom>
          <a:solidFill>
            <a:srgbClr val="FFEEB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a:solidFill>
                  <a:srgbClr val="181818"/>
                </a:solidFill>
                <a:latin typeface="Calibri"/>
                <a:ea typeface="Calibri"/>
                <a:cs typeface="Calibri"/>
                <a:sym typeface="Calibri"/>
              </a:rPr>
              <a:t>Digitisation of 25 billion records (around 500 million per county)</a:t>
            </a:r>
            <a:endParaRPr sz="1100">
              <a:solidFill>
                <a:srgbClr val="181818"/>
              </a:solidFill>
              <a:latin typeface="Calibri"/>
              <a:ea typeface="Calibri"/>
              <a:cs typeface="Calibri"/>
              <a:sym typeface="Calibri"/>
            </a:endParaRPr>
          </a:p>
        </p:txBody>
      </p:sp>
      <p:cxnSp>
        <p:nvCxnSpPr>
          <p:cNvPr id="1906" name="Google Shape;1906;p64"/>
          <p:cNvCxnSpPr/>
          <p:nvPr/>
        </p:nvCxnSpPr>
        <p:spPr>
          <a:xfrm>
            <a:off x="572419" y="5410974"/>
            <a:ext cx="5736306" cy="0"/>
          </a:xfrm>
          <a:prstGeom prst="straightConnector1">
            <a:avLst/>
          </a:prstGeom>
          <a:noFill/>
          <a:ln w="12700" cap="flat" cmpd="sng">
            <a:solidFill>
              <a:srgbClr val="BE8E00"/>
            </a:solidFill>
            <a:prstDash val="dash"/>
            <a:round/>
            <a:headEnd type="none" w="sm" len="sm"/>
            <a:tailEnd type="none" w="sm" len="sm"/>
          </a:ln>
        </p:spPr>
      </p:cxnSp>
      <p:sp>
        <p:nvSpPr>
          <p:cNvPr id="1907" name="Google Shape;1907;p64"/>
          <p:cNvSpPr/>
          <p:nvPr/>
        </p:nvSpPr>
        <p:spPr>
          <a:xfrm>
            <a:off x="570327" y="1483008"/>
            <a:ext cx="292134" cy="222049"/>
          </a:xfrm>
          <a:prstGeom prst="ellipse">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1">
                <a:solidFill>
                  <a:schemeClr val="lt1"/>
                </a:solidFill>
                <a:latin typeface="Calibri"/>
                <a:ea typeface="Calibri"/>
                <a:cs typeface="Calibri"/>
                <a:sym typeface="Calibri"/>
              </a:rPr>
              <a:t>1</a:t>
            </a:r>
            <a:endParaRPr sz="1200" b="1">
              <a:solidFill>
                <a:schemeClr val="lt1"/>
              </a:solidFill>
              <a:latin typeface="Calibri"/>
              <a:ea typeface="Calibri"/>
              <a:cs typeface="Calibri"/>
              <a:sym typeface="Calibri"/>
            </a:endParaRPr>
          </a:p>
        </p:txBody>
      </p:sp>
      <p:sp>
        <p:nvSpPr>
          <p:cNvPr id="1908" name="Google Shape;1908;p64"/>
          <p:cNvSpPr/>
          <p:nvPr/>
        </p:nvSpPr>
        <p:spPr>
          <a:xfrm>
            <a:off x="550746" y="2703778"/>
            <a:ext cx="292134" cy="222049"/>
          </a:xfrm>
          <a:prstGeom prst="ellipse">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1">
                <a:solidFill>
                  <a:schemeClr val="lt1"/>
                </a:solidFill>
                <a:latin typeface="Calibri"/>
                <a:ea typeface="Calibri"/>
                <a:cs typeface="Calibri"/>
                <a:sym typeface="Calibri"/>
              </a:rPr>
              <a:t>2</a:t>
            </a:r>
            <a:endParaRPr sz="1200" b="1">
              <a:solidFill>
                <a:schemeClr val="lt1"/>
              </a:solidFill>
              <a:latin typeface="Calibri"/>
              <a:ea typeface="Calibri"/>
              <a:cs typeface="Calibri"/>
              <a:sym typeface="Calibri"/>
            </a:endParaRPr>
          </a:p>
        </p:txBody>
      </p:sp>
      <p:sp>
        <p:nvSpPr>
          <p:cNvPr id="1909" name="Google Shape;1909;p64"/>
          <p:cNvSpPr/>
          <p:nvPr/>
        </p:nvSpPr>
        <p:spPr>
          <a:xfrm>
            <a:off x="565205" y="4168332"/>
            <a:ext cx="292134" cy="222049"/>
          </a:xfrm>
          <a:prstGeom prst="ellipse">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1">
                <a:solidFill>
                  <a:schemeClr val="lt1"/>
                </a:solidFill>
                <a:latin typeface="Calibri"/>
                <a:ea typeface="Calibri"/>
                <a:cs typeface="Calibri"/>
                <a:sym typeface="Calibri"/>
              </a:rPr>
              <a:t>3</a:t>
            </a:r>
            <a:endParaRPr sz="1200" b="1">
              <a:solidFill>
                <a:schemeClr val="lt1"/>
              </a:solidFill>
              <a:latin typeface="Calibri"/>
              <a:ea typeface="Calibri"/>
              <a:cs typeface="Calibri"/>
              <a:sym typeface="Calibri"/>
            </a:endParaRPr>
          </a:p>
        </p:txBody>
      </p:sp>
      <p:sp>
        <p:nvSpPr>
          <p:cNvPr id="1910" name="Google Shape;1910;p64"/>
          <p:cNvSpPr/>
          <p:nvPr/>
        </p:nvSpPr>
        <p:spPr>
          <a:xfrm rot="-5400000">
            <a:off x="476408" y="5757671"/>
            <a:ext cx="1153654" cy="70089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a:solidFill>
                  <a:srgbClr val="181818"/>
                </a:solidFill>
                <a:latin typeface="Calibri"/>
                <a:ea typeface="Calibri"/>
                <a:cs typeface="Calibri"/>
                <a:sym typeface="Calibri"/>
              </a:rPr>
              <a:t>Digital Innovation, Entrepreneurship, Digital Business</a:t>
            </a:r>
            <a:endParaRPr sz="1100" b="1">
              <a:solidFill>
                <a:srgbClr val="181818"/>
              </a:solidFill>
              <a:latin typeface="Calibri"/>
              <a:ea typeface="Calibri"/>
              <a:cs typeface="Calibri"/>
              <a:sym typeface="Calibri"/>
            </a:endParaRPr>
          </a:p>
        </p:txBody>
      </p:sp>
      <p:sp>
        <p:nvSpPr>
          <p:cNvPr id="1911" name="Google Shape;1911;p64"/>
          <p:cNvSpPr/>
          <p:nvPr/>
        </p:nvSpPr>
        <p:spPr>
          <a:xfrm>
            <a:off x="1507952" y="5546811"/>
            <a:ext cx="1106928" cy="1138136"/>
          </a:xfrm>
          <a:prstGeom prst="rect">
            <a:avLst/>
          </a:prstGeom>
          <a:solidFill>
            <a:srgbClr val="B5B5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a:solidFill>
                  <a:srgbClr val="181818"/>
                </a:solidFill>
                <a:latin typeface="Calibri"/>
                <a:ea typeface="Calibri"/>
                <a:cs typeface="Calibri"/>
                <a:sym typeface="Calibri"/>
              </a:rPr>
              <a:t>Establishment of 10 regional ICT and innovation centres of excellence</a:t>
            </a:r>
            <a:endParaRPr sz="1100">
              <a:solidFill>
                <a:srgbClr val="181818"/>
              </a:solidFill>
              <a:latin typeface="Calibri"/>
              <a:ea typeface="Calibri"/>
              <a:cs typeface="Calibri"/>
              <a:sym typeface="Calibri"/>
            </a:endParaRPr>
          </a:p>
        </p:txBody>
      </p:sp>
      <p:sp>
        <p:nvSpPr>
          <p:cNvPr id="1912" name="Google Shape;1912;p64"/>
          <p:cNvSpPr/>
          <p:nvPr/>
        </p:nvSpPr>
        <p:spPr>
          <a:xfrm>
            <a:off x="2721852" y="5546811"/>
            <a:ext cx="1106928" cy="1138136"/>
          </a:xfrm>
          <a:prstGeom prst="rect">
            <a:avLst/>
          </a:prstGeom>
          <a:solidFill>
            <a:srgbClr val="B5B5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a:solidFill>
                  <a:srgbClr val="181818"/>
                </a:solidFill>
                <a:latin typeface="Calibri"/>
                <a:ea typeface="Calibri"/>
                <a:cs typeface="Calibri"/>
                <a:sym typeface="Calibri"/>
              </a:rPr>
              <a:t>National physical addressing system</a:t>
            </a:r>
            <a:endParaRPr sz="1100">
              <a:solidFill>
                <a:srgbClr val="181818"/>
              </a:solidFill>
              <a:latin typeface="Calibri"/>
              <a:ea typeface="Calibri"/>
              <a:cs typeface="Calibri"/>
              <a:sym typeface="Calibri"/>
            </a:endParaRPr>
          </a:p>
        </p:txBody>
      </p:sp>
      <p:sp>
        <p:nvSpPr>
          <p:cNvPr id="1913" name="Google Shape;1913;p64"/>
          <p:cNvSpPr/>
          <p:nvPr/>
        </p:nvSpPr>
        <p:spPr>
          <a:xfrm>
            <a:off x="3971848" y="5546811"/>
            <a:ext cx="1106928" cy="1138136"/>
          </a:xfrm>
          <a:prstGeom prst="rect">
            <a:avLst/>
          </a:prstGeom>
          <a:solidFill>
            <a:srgbClr val="B5B5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a:solidFill>
                  <a:srgbClr val="181818"/>
                </a:solidFill>
                <a:latin typeface="Calibri"/>
                <a:ea typeface="Calibri"/>
                <a:cs typeface="Calibri"/>
                <a:sym typeface="Calibri"/>
              </a:rPr>
              <a:t>Software industry establishment</a:t>
            </a:r>
            <a:endParaRPr sz="1100">
              <a:solidFill>
                <a:srgbClr val="181818"/>
              </a:solidFill>
              <a:latin typeface="Calibri"/>
              <a:ea typeface="Calibri"/>
              <a:cs typeface="Calibri"/>
              <a:sym typeface="Calibri"/>
            </a:endParaRPr>
          </a:p>
        </p:txBody>
      </p:sp>
      <p:sp>
        <p:nvSpPr>
          <p:cNvPr id="1914" name="Google Shape;1914;p64"/>
          <p:cNvSpPr/>
          <p:nvPr/>
        </p:nvSpPr>
        <p:spPr>
          <a:xfrm>
            <a:off x="5197780" y="5546811"/>
            <a:ext cx="1106928" cy="1138136"/>
          </a:xfrm>
          <a:prstGeom prst="rect">
            <a:avLst/>
          </a:prstGeom>
          <a:solidFill>
            <a:srgbClr val="B5B5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a:solidFill>
                  <a:srgbClr val="181818"/>
                </a:solidFill>
                <a:latin typeface="Calibri"/>
                <a:ea typeface="Calibri"/>
                <a:cs typeface="Calibri"/>
                <a:sym typeface="Calibri"/>
              </a:rPr>
              <a:t>ICT research hub</a:t>
            </a:r>
            <a:endParaRPr sz="1100">
              <a:solidFill>
                <a:srgbClr val="181818"/>
              </a:solidFill>
              <a:latin typeface="Calibri"/>
              <a:ea typeface="Calibri"/>
              <a:cs typeface="Calibri"/>
              <a:sym typeface="Calibri"/>
            </a:endParaRPr>
          </a:p>
        </p:txBody>
      </p:sp>
      <p:cxnSp>
        <p:nvCxnSpPr>
          <p:cNvPr id="1915" name="Google Shape;1915;p64"/>
          <p:cNvCxnSpPr/>
          <p:nvPr/>
        </p:nvCxnSpPr>
        <p:spPr>
          <a:xfrm>
            <a:off x="568403" y="6778557"/>
            <a:ext cx="5736306" cy="0"/>
          </a:xfrm>
          <a:prstGeom prst="straightConnector1">
            <a:avLst/>
          </a:prstGeom>
          <a:noFill/>
          <a:ln w="12700" cap="flat" cmpd="sng">
            <a:solidFill>
              <a:srgbClr val="BE8E00"/>
            </a:solidFill>
            <a:prstDash val="dash"/>
            <a:round/>
            <a:headEnd type="none" w="sm" len="sm"/>
            <a:tailEnd type="none" w="sm" len="sm"/>
          </a:ln>
        </p:spPr>
      </p:cxnSp>
      <p:sp>
        <p:nvSpPr>
          <p:cNvPr id="1916" name="Google Shape;1916;p64"/>
          <p:cNvSpPr/>
          <p:nvPr/>
        </p:nvSpPr>
        <p:spPr>
          <a:xfrm>
            <a:off x="561189" y="5487787"/>
            <a:ext cx="292134" cy="222049"/>
          </a:xfrm>
          <a:prstGeom prst="ellipse">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1">
                <a:solidFill>
                  <a:schemeClr val="lt1"/>
                </a:solidFill>
                <a:latin typeface="Calibri"/>
                <a:ea typeface="Calibri"/>
                <a:cs typeface="Calibri"/>
                <a:sym typeface="Calibri"/>
              </a:rPr>
              <a:t>4</a:t>
            </a:r>
            <a:endParaRPr sz="1200" b="1">
              <a:solidFill>
                <a:schemeClr val="lt1"/>
              </a:solidFill>
              <a:latin typeface="Calibri"/>
              <a:ea typeface="Calibri"/>
              <a:cs typeface="Calibri"/>
              <a:sym typeface="Calibri"/>
            </a:endParaRPr>
          </a:p>
        </p:txBody>
      </p:sp>
      <p:sp>
        <p:nvSpPr>
          <p:cNvPr id="1917" name="Google Shape;1917;p64"/>
          <p:cNvSpPr/>
          <p:nvPr/>
        </p:nvSpPr>
        <p:spPr>
          <a:xfrm>
            <a:off x="711272" y="7036996"/>
            <a:ext cx="2591276" cy="410553"/>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a:solidFill>
                  <a:srgbClr val="181818"/>
                </a:solidFill>
                <a:latin typeface="Calibri"/>
                <a:ea typeface="Calibri"/>
                <a:cs typeface="Calibri"/>
                <a:sym typeface="Calibri"/>
              </a:rPr>
              <a:t>Research and Development</a:t>
            </a:r>
            <a:endParaRPr sz="1100" b="1">
              <a:solidFill>
                <a:srgbClr val="181818"/>
              </a:solidFill>
              <a:latin typeface="Calibri"/>
              <a:ea typeface="Calibri"/>
              <a:cs typeface="Calibri"/>
              <a:sym typeface="Calibri"/>
            </a:endParaRPr>
          </a:p>
        </p:txBody>
      </p:sp>
      <p:sp>
        <p:nvSpPr>
          <p:cNvPr id="1918" name="Google Shape;1918;p64"/>
          <p:cNvSpPr/>
          <p:nvPr/>
        </p:nvSpPr>
        <p:spPr>
          <a:xfrm>
            <a:off x="702786" y="7524470"/>
            <a:ext cx="2591277" cy="587075"/>
          </a:xfrm>
          <a:prstGeom prst="rect">
            <a:avLst/>
          </a:prstGeom>
          <a:solidFill>
            <a:srgbClr val="D0D6E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a:solidFill>
                  <a:srgbClr val="181818"/>
                </a:solidFill>
                <a:latin typeface="Calibri"/>
                <a:ea typeface="Calibri"/>
                <a:cs typeface="Calibri"/>
                <a:sym typeface="Calibri"/>
              </a:rPr>
              <a:t>ICT research hub establishment</a:t>
            </a:r>
            <a:endParaRPr sz="1100">
              <a:solidFill>
                <a:srgbClr val="181818"/>
              </a:solidFill>
              <a:latin typeface="Calibri"/>
              <a:ea typeface="Calibri"/>
              <a:cs typeface="Calibri"/>
              <a:sym typeface="Calibri"/>
            </a:endParaRPr>
          </a:p>
        </p:txBody>
      </p:sp>
      <p:sp>
        <p:nvSpPr>
          <p:cNvPr id="1919" name="Google Shape;1919;p64"/>
          <p:cNvSpPr/>
          <p:nvPr/>
        </p:nvSpPr>
        <p:spPr>
          <a:xfrm>
            <a:off x="549275" y="6914386"/>
            <a:ext cx="292134" cy="222049"/>
          </a:xfrm>
          <a:prstGeom prst="ellipse">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1">
                <a:solidFill>
                  <a:schemeClr val="lt1"/>
                </a:solidFill>
                <a:latin typeface="Calibri"/>
                <a:ea typeface="Calibri"/>
                <a:cs typeface="Calibri"/>
                <a:sym typeface="Calibri"/>
              </a:rPr>
              <a:t>5</a:t>
            </a:r>
            <a:endParaRPr sz="1200" b="1">
              <a:solidFill>
                <a:schemeClr val="lt1"/>
              </a:solidFill>
              <a:latin typeface="Calibri"/>
              <a:ea typeface="Calibri"/>
              <a:cs typeface="Calibri"/>
              <a:sym typeface="Calibri"/>
            </a:endParaRPr>
          </a:p>
        </p:txBody>
      </p:sp>
      <p:cxnSp>
        <p:nvCxnSpPr>
          <p:cNvPr id="1920" name="Google Shape;1920;p64"/>
          <p:cNvCxnSpPr/>
          <p:nvPr/>
        </p:nvCxnSpPr>
        <p:spPr>
          <a:xfrm>
            <a:off x="3429000" y="6885116"/>
            <a:ext cx="0" cy="1221121"/>
          </a:xfrm>
          <a:prstGeom prst="straightConnector1">
            <a:avLst/>
          </a:prstGeom>
          <a:noFill/>
          <a:ln w="12700" cap="flat" cmpd="sng">
            <a:solidFill>
              <a:srgbClr val="BE8E00"/>
            </a:solidFill>
            <a:prstDash val="dash"/>
            <a:round/>
            <a:headEnd type="none" w="sm" len="sm"/>
            <a:tailEnd type="none" w="sm" len="sm"/>
          </a:ln>
        </p:spPr>
      </p:cxnSp>
      <p:sp>
        <p:nvSpPr>
          <p:cNvPr id="1921" name="Google Shape;1921;p64"/>
          <p:cNvSpPr/>
          <p:nvPr/>
        </p:nvSpPr>
        <p:spPr>
          <a:xfrm>
            <a:off x="3713321" y="7060268"/>
            <a:ext cx="2591276" cy="410553"/>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a:solidFill>
                  <a:srgbClr val="181818"/>
                </a:solidFill>
                <a:latin typeface="Calibri"/>
                <a:ea typeface="Calibri"/>
                <a:cs typeface="Calibri"/>
                <a:sym typeface="Calibri"/>
              </a:rPr>
              <a:t>Information Security and Cyber Management</a:t>
            </a:r>
            <a:endParaRPr sz="1100" b="1">
              <a:solidFill>
                <a:srgbClr val="181818"/>
              </a:solidFill>
              <a:latin typeface="Calibri"/>
              <a:ea typeface="Calibri"/>
              <a:cs typeface="Calibri"/>
              <a:sym typeface="Calibri"/>
            </a:endParaRPr>
          </a:p>
        </p:txBody>
      </p:sp>
      <p:sp>
        <p:nvSpPr>
          <p:cNvPr id="1922" name="Google Shape;1922;p64"/>
          <p:cNvSpPr/>
          <p:nvPr/>
        </p:nvSpPr>
        <p:spPr>
          <a:xfrm>
            <a:off x="3704836" y="7547742"/>
            <a:ext cx="2591277" cy="58707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a:solidFill>
                  <a:srgbClr val="181818"/>
                </a:solidFill>
                <a:latin typeface="Calibri"/>
                <a:ea typeface="Calibri"/>
                <a:cs typeface="Calibri"/>
                <a:sym typeface="Calibri"/>
              </a:rPr>
              <a:t>Establish and operationalize a cyber –security centre of excellence</a:t>
            </a:r>
            <a:endParaRPr sz="1100">
              <a:solidFill>
                <a:srgbClr val="181818"/>
              </a:solidFill>
              <a:latin typeface="Calibri"/>
              <a:ea typeface="Calibri"/>
              <a:cs typeface="Calibri"/>
              <a:sym typeface="Calibri"/>
            </a:endParaRPr>
          </a:p>
        </p:txBody>
      </p:sp>
      <p:sp>
        <p:nvSpPr>
          <p:cNvPr id="1923" name="Google Shape;1923;p64"/>
          <p:cNvSpPr/>
          <p:nvPr/>
        </p:nvSpPr>
        <p:spPr>
          <a:xfrm>
            <a:off x="3551325" y="6937658"/>
            <a:ext cx="292134" cy="222049"/>
          </a:xfrm>
          <a:prstGeom prst="ellipse">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1">
                <a:solidFill>
                  <a:schemeClr val="lt1"/>
                </a:solidFill>
                <a:latin typeface="Calibri"/>
                <a:ea typeface="Calibri"/>
                <a:cs typeface="Calibri"/>
                <a:sym typeface="Calibri"/>
              </a:rPr>
              <a:t>6</a:t>
            </a:r>
            <a:endParaRPr sz="1200" b="1">
              <a:solidFill>
                <a:schemeClr val="lt1"/>
              </a:solidFill>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927"/>
        <p:cNvGrpSpPr/>
        <p:nvPr/>
      </p:nvGrpSpPr>
      <p:grpSpPr>
        <a:xfrm>
          <a:off x="0" y="0"/>
          <a:ext cx="0" cy="0"/>
          <a:chOff x="0" y="0"/>
          <a:chExt cx="0" cy="0"/>
        </a:xfrm>
      </p:grpSpPr>
      <p:sp>
        <p:nvSpPr>
          <p:cNvPr id="1928" name="Google Shape;1928;p65"/>
          <p:cNvSpPr/>
          <p:nvPr/>
        </p:nvSpPr>
        <p:spPr>
          <a:xfrm>
            <a:off x="564728" y="1308540"/>
            <a:ext cx="2729335" cy="709681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29" name="Google Shape;1929;p65"/>
          <p:cNvSpPr txBox="1"/>
          <p:nvPr/>
        </p:nvSpPr>
        <p:spPr>
          <a:xfrm>
            <a:off x="549275" y="2049764"/>
            <a:ext cx="2744788" cy="6355586"/>
          </a:xfrm>
          <a:prstGeom prst="rect">
            <a:avLst/>
          </a:prstGeom>
          <a:solidFill>
            <a:schemeClr val="lt1"/>
          </a:soli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rgbClr val="2F2F2F"/>
                </a:solidFill>
                <a:latin typeface="Calibri"/>
                <a:ea typeface="Calibri"/>
                <a:cs typeface="Calibri"/>
                <a:sym typeface="Calibri"/>
              </a:rPr>
              <a:t>The Nairobi Stock Exchange is a leading securities exchange market in Sub-Saharan Africa</a:t>
            </a:r>
            <a:r>
              <a:rPr lang="en-US" sz="1100" u="sng">
                <a:solidFill>
                  <a:schemeClr val="hlink"/>
                </a:solidFill>
                <a:latin typeface="Calibri"/>
                <a:ea typeface="Calibri"/>
                <a:cs typeface="Calibri"/>
                <a:sym typeface="Calibri"/>
                <a:hlinkClick r:id="rId3"/>
              </a:rPr>
              <a:t>.</a:t>
            </a:r>
            <a:r>
              <a:rPr lang="en-US" sz="1100">
                <a:solidFill>
                  <a:srgbClr val="2F2F2F"/>
                </a:solidFill>
                <a:latin typeface="Calibri"/>
                <a:ea typeface="Calibri"/>
                <a:cs typeface="Calibri"/>
                <a:sym typeface="Calibri"/>
              </a:rPr>
              <a:t> In 2014, the NSE demutualized and self listed.</a:t>
            </a:r>
            <a:endParaRPr/>
          </a:p>
          <a:p>
            <a:pPr marL="0" marR="0" lvl="0" indent="0" algn="just" rtl="0">
              <a:spcBef>
                <a:spcPts val="0"/>
              </a:spcBef>
              <a:spcAft>
                <a:spcPts val="0"/>
              </a:spcAft>
              <a:buNone/>
            </a:pPr>
            <a:endParaRPr sz="1100">
              <a:solidFill>
                <a:srgbClr val="2F2F2F"/>
              </a:solidFill>
              <a:latin typeface="Calibri"/>
              <a:ea typeface="Calibri"/>
              <a:cs typeface="Calibri"/>
              <a:sym typeface="Calibri"/>
            </a:endParaRPr>
          </a:p>
          <a:p>
            <a:pPr marL="0" marR="0" lvl="0" indent="0" algn="just" rtl="0">
              <a:spcBef>
                <a:spcPts val="0"/>
              </a:spcBef>
              <a:spcAft>
                <a:spcPts val="0"/>
              </a:spcAft>
              <a:buNone/>
            </a:pPr>
            <a:r>
              <a:rPr lang="en-US" sz="1100">
                <a:solidFill>
                  <a:srgbClr val="2F2F2F"/>
                </a:solidFill>
                <a:latin typeface="Calibri"/>
                <a:ea typeface="Calibri"/>
                <a:cs typeface="Calibri"/>
                <a:sym typeface="Calibri"/>
              </a:rPr>
              <a:t>The NSE has provides access to private placements and public capital markets, with the governance structures that are prudent for startups to adhere to. To facilitate smaller companies with lower regulatory barriers than the main market, the NSE has provided a friendly platform. called the </a:t>
            </a:r>
            <a:r>
              <a:rPr lang="en-US" sz="1100" b="0" i="0">
                <a:solidFill>
                  <a:schemeClr val="dk1"/>
                </a:solidFill>
                <a:latin typeface="Arial"/>
                <a:ea typeface="Arial"/>
                <a:cs typeface="Arial"/>
                <a:sym typeface="Arial"/>
              </a:rPr>
              <a:t>Growth Enterprise Market Segment (GEMS) that would be able to meet the needs to growth focused startups that are looking to raise capital with specific requirements. </a:t>
            </a:r>
            <a:endParaRPr/>
          </a:p>
          <a:p>
            <a:pPr marL="0" marR="0" lvl="0" indent="0" algn="just" rtl="0">
              <a:spcBef>
                <a:spcPts val="0"/>
              </a:spcBef>
              <a:spcAft>
                <a:spcPts val="0"/>
              </a:spcAft>
              <a:buNone/>
            </a:pPr>
            <a:endParaRPr sz="1100">
              <a:solidFill>
                <a:schemeClr val="dk1"/>
              </a:solidFill>
              <a:latin typeface="Arial"/>
              <a:ea typeface="Arial"/>
              <a:cs typeface="Arial"/>
              <a:sym typeface="Arial"/>
            </a:endParaRPr>
          </a:p>
          <a:p>
            <a:pPr marL="0" marR="0" lvl="0" indent="0" algn="just" rtl="0">
              <a:spcBef>
                <a:spcPts val="0"/>
              </a:spcBef>
              <a:spcAft>
                <a:spcPts val="0"/>
              </a:spcAft>
              <a:buNone/>
            </a:pPr>
            <a:r>
              <a:rPr lang="en-US" sz="1100" b="0" i="0">
                <a:solidFill>
                  <a:schemeClr val="dk1"/>
                </a:solidFill>
                <a:latin typeface="Arial"/>
                <a:ea typeface="Arial"/>
                <a:cs typeface="Arial"/>
                <a:sym typeface="Arial"/>
              </a:rPr>
              <a:t>Several companies have raised capital through the GEMS platform and many technology companies will be looking at alternative means of funding as VC funding becomes tighter. The anticipation is that as companies in Kenya mature, their earlier investor may be able to exit via the GEMS platform and the NSE is positioning the platform as the</a:t>
            </a:r>
            <a:endParaRPr/>
          </a:p>
          <a:p>
            <a:pPr marL="0" marR="0" lvl="0" indent="0" algn="just" rtl="0">
              <a:spcBef>
                <a:spcPts val="0"/>
              </a:spcBef>
              <a:spcAft>
                <a:spcPts val="0"/>
              </a:spcAft>
              <a:buNone/>
            </a:pPr>
            <a:endParaRPr sz="1100" b="0" i="0">
              <a:solidFill>
                <a:schemeClr val="dk1"/>
              </a:solidFill>
              <a:latin typeface="Arial"/>
              <a:ea typeface="Arial"/>
              <a:cs typeface="Arial"/>
              <a:sym typeface="Arial"/>
            </a:endParaRPr>
          </a:p>
          <a:p>
            <a:pPr marL="0" marR="0" lvl="0" indent="0" algn="just" rtl="0">
              <a:spcBef>
                <a:spcPts val="0"/>
              </a:spcBef>
              <a:spcAft>
                <a:spcPts val="0"/>
              </a:spcAft>
              <a:buNone/>
            </a:pPr>
            <a:r>
              <a:rPr lang="en-US" sz="1100">
                <a:solidFill>
                  <a:schemeClr val="dk1"/>
                </a:solidFill>
                <a:latin typeface="Calibri"/>
                <a:ea typeface="Calibri"/>
                <a:cs typeface="Calibri"/>
                <a:sym typeface="Calibri"/>
              </a:rPr>
              <a:t>In 2021, The NSE signed a partnership with the Konza Technopolis Development Authority (KoTDA) to connect the Kenyan Startups with potential investors</a:t>
            </a:r>
            <a:r>
              <a:rPr lang="en-US" sz="1100" b="1" baseline="30000">
                <a:solidFill>
                  <a:schemeClr val="dk1"/>
                </a:solidFill>
                <a:latin typeface="Calibri"/>
                <a:ea typeface="Calibri"/>
                <a:cs typeface="Calibri"/>
                <a:sym typeface="Calibri"/>
              </a:rPr>
              <a:t>1</a:t>
            </a:r>
            <a:r>
              <a:rPr lang="en-US" sz="1100">
                <a:solidFill>
                  <a:schemeClr val="dk1"/>
                </a:solidFill>
                <a:latin typeface="Calibri"/>
                <a:ea typeface="Calibri"/>
                <a:cs typeface="Calibri"/>
                <a:sym typeface="Calibri"/>
              </a:rPr>
              <a:t>. This was part of the knowledge economy and innovation program of KoTDA’s strategic plan for startups and SMEs</a:t>
            </a:r>
            <a:r>
              <a:rPr lang="en-US" sz="1100">
                <a:solidFill>
                  <a:srgbClr val="2F2F2F"/>
                </a:solidFill>
                <a:latin typeface="Calibri"/>
                <a:ea typeface="Calibri"/>
                <a:cs typeface="Calibri"/>
                <a:sym typeface="Calibri"/>
              </a:rPr>
              <a:t>. This symbiotic relationship is an example of how government and private sector players can come together.</a:t>
            </a:r>
            <a:endParaRPr/>
          </a:p>
        </p:txBody>
      </p:sp>
      <p:sp>
        <p:nvSpPr>
          <p:cNvPr id="1930" name="Google Shape;1930;p65"/>
          <p:cNvSpPr/>
          <p:nvPr/>
        </p:nvSpPr>
        <p:spPr>
          <a:xfrm>
            <a:off x="3575602" y="1318064"/>
            <a:ext cx="2729335" cy="709680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31" name="Google Shape;1931;p65"/>
          <p:cNvSpPr/>
          <p:nvPr/>
        </p:nvSpPr>
        <p:spPr>
          <a:xfrm>
            <a:off x="520701" y="8652209"/>
            <a:ext cx="5796268" cy="323850"/>
          </a:xfrm>
          <a:prstGeom prst="rect">
            <a:avLst/>
          </a:prstGeom>
          <a:noFill/>
          <a:ln>
            <a:noFill/>
          </a:ln>
        </p:spPr>
        <p:txBody>
          <a:bodyPr spcFirstLastPara="1" wrap="square" lIns="91425" tIns="45700" rIns="91425" bIns="45700" anchor="ctr" anchorCtr="0">
            <a:noAutofit/>
          </a:bodyPr>
          <a:lstStyle/>
          <a:p>
            <a:pPr marL="228600" marR="0" lvl="0" indent="-228600" algn="l" rtl="0">
              <a:spcBef>
                <a:spcPts val="0"/>
              </a:spcBef>
              <a:spcAft>
                <a:spcPts val="0"/>
              </a:spcAft>
              <a:buClr>
                <a:srgbClr val="181818"/>
              </a:buClr>
              <a:buSzPts val="900"/>
              <a:buFont typeface="Calibri"/>
              <a:buAutoNum type="arabicPeriod"/>
            </a:pPr>
            <a:r>
              <a:rPr lang="en-US" sz="900" i="1">
                <a:solidFill>
                  <a:srgbClr val="181818"/>
                </a:solidFill>
                <a:latin typeface="Calibri"/>
                <a:ea typeface="Calibri"/>
                <a:cs typeface="Calibri"/>
                <a:sym typeface="Calibri"/>
              </a:rPr>
              <a:t>https://konza.go.ke/2021/10/25/konza-technopolis-development-authority-seeks-to-partner-with-the-nairobi-securities-exchange/</a:t>
            </a:r>
            <a:endParaRPr sz="900" i="1">
              <a:solidFill>
                <a:srgbClr val="181818"/>
              </a:solidFill>
              <a:latin typeface="Calibri"/>
              <a:ea typeface="Calibri"/>
              <a:cs typeface="Calibri"/>
              <a:sym typeface="Calibri"/>
            </a:endParaRPr>
          </a:p>
        </p:txBody>
      </p:sp>
      <p:sp>
        <p:nvSpPr>
          <p:cNvPr id="1932" name="Google Shape;1932;p65"/>
          <p:cNvSpPr txBox="1"/>
          <p:nvPr/>
        </p:nvSpPr>
        <p:spPr>
          <a:xfrm>
            <a:off x="3587634" y="1867273"/>
            <a:ext cx="2729335" cy="686341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The CMA, established by an Act of Parliament to regulate the capital market in Kenya, plays a role in the startup ecosystem through the regulating private equity and venture capital registered and operating in Kenya through the Capital Markets Registered Venture Capital Companies Regulations 2007. and therefore affects access to capital by startups.  </a:t>
            </a:r>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a:solidFill>
                  <a:schemeClr val="dk1"/>
                </a:solidFill>
                <a:latin typeface="Calibri"/>
                <a:ea typeface="Calibri"/>
                <a:cs typeface="Calibri"/>
                <a:sym typeface="Calibri"/>
              </a:rPr>
              <a:t>The CMA also operates a sandbox - a favourable, tailored regulatory environment that allows for the live testing of innovative fintech capital market related solutions, products and services prior to launching in the mass market and regulated by the Regulatory Sandbox Policy Guidance Note (PGN), 2019. The adoption of sandboxes signifies the governments commitment towards innovation and its willingness to support upcoming fintech solutions that will be used by the Kenyan public.</a:t>
            </a:r>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a:solidFill>
                  <a:schemeClr val="dk1"/>
                </a:solidFill>
                <a:latin typeface="Calibri"/>
                <a:ea typeface="Calibri"/>
                <a:cs typeface="Calibri"/>
                <a:sym typeface="Calibri"/>
              </a:rPr>
              <a:t>As of December 2021, the CMA had admitted 12 startups to the live testing environment. Among the startups in the regulatory sandbox are Acorn Investment, Waanzilishi Capital, KOA, Pezesha and Moneto Venture Capital. An analysis of the CMA sandbox reveals the shows that five firms have exited the sandbox: Innova, Pezesha, Genghis, CDSC, and Fourfront Management. Innova and Pezesha exited the sandbox in 2019. CDSC and Fourfront Management successfully exited in 2020. Seven startups are currently undergoing the program: Waanzilishi, Acorn, Sycamore, Koa, Moneto, Belrium, and Pyypl.</a:t>
            </a:r>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p:txBody>
      </p:sp>
      <p:sp>
        <p:nvSpPr>
          <p:cNvPr id="1933" name="Google Shape;1933;p65"/>
          <p:cNvSpPr txBox="1"/>
          <p:nvPr/>
        </p:nvSpPr>
        <p:spPr>
          <a:xfrm>
            <a:off x="549275" y="1308540"/>
            <a:ext cx="2744788" cy="83099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2"/>
                </a:solidFill>
                <a:latin typeface="Calibri"/>
                <a:ea typeface="Calibri"/>
                <a:cs typeface="Calibri"/>
                <a:sym typeface="Calibri"/>
              </a:rPr>
              <a:t>PUBLIC CAPITAL MARKETS - THE NAIROBI STOCK EXCHANGE (NSE)</a:t>
            </a:r>
            <a:endParaRPr/>
          </a:p>
        </p:txBody>
      </p:sp>
      <p:sp>
        <p:nvSpPr>
          <p:cNvPr id="1934" name="Google Shape;1934;p65"/>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6 | Government</a:t>
            </a:r>
            <a:endParaRPr/>
          </a:p>
        </p:txBody>
      </p:sp>
      <p:sp>
        <p:nvSpPr>
          <p:cNvPr id="1935" name="Google Shape;1935;p65"/>
          <p:cNvSpPr txBox="1"/>
          <p:nvPr/>
        </p:nvSpPr>
        <p:spPr>
          <a:xfrm>
            <a:off x="3578108" y="1307080"/>
            <a:ext cx="2717304"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2"/>
                </a:solidFill>
                <a:latin typeface="Calibri"/>
                <a:ea typeface="Calibri"/>
                <a:cs typeface="Calibri"/>
                <a:sym typeface="Calibri"/>
              </a:rPr>
              <a:t>REGULATOR – CAPITAL MARKETS AUTHORITY (CMA</a:t>
            </a:r>
            <a:r>
              <a:rPr lang="en-US" sz="1600" b="1">
                <a:solidFill>
                  <a:schemeClr val="dk2"/>
                </a:solidFill>
                <a:latin typeface="Verdana"/>
                <a:ea typeface="Verdana"/>
                <a:cs typeface="Verdana"/>
                <a:sym typeface="Verdana"/>
              </a:rPr>
              <a:t>)</a:t>
            </a:r>
            <a:endParaRPr/>
          </a:p>
        </p:txBody>
      </p:sp>
      <p:sp>
        <p:nvSpPr>
          <p:cNvPr id="1936" name="Google Shape;1936;p65"/>
          <p:cNvSpPr txBox="1"/>
          <p:nvPr/>
        </p:nvSpPr>
        <p:spPr>
          <a:xfrm>
            <a:off x="530222" y="698481"/>
            <a:ext cx="5768977"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Two of the most active players and institutions in the Kenyan investment market are the Nairobi Stock Exchange and the Capital Markets Authority. With the vibrancy of the startup sector in the past 5 years, the two institutions are playing a key role in startup ecosystem.</a:t>
            </a:r>
            <a:endParaRPr/>
          </a:p>
        </p:txBody>
      </p:sp>
      <p:sp>
        <p:nvSpPr>
          <p:cNvPr id="1937" name="Google Shape;1937;p65"/>
          <p:cNvSpPr txBox="1"/>
          <p:nvPr/>
        </p:nvSpPr>
        <p:spPr>
          <a:xfrm>
            <a:off x="1068643" y="287678"/>
            <a:ext cx="5202792"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2"/>
                </a:solidFill>
                <a:latin typeface="Gill Sans"/>
                <a:ea typeface="Gill Sans"/>
                <a:cs typeface="Gill Sans"/>
                <a:sym typeface="Gill Sans"/>
              </a:rPr>
              <a:t>INSTITUTIONS</a:t>
            </a:r>
            <a:endParaRPr/>
          </a:p>
        </p:txBody>
      </p:sp>
      <p:sp>
        <p:nvSpPr>
          <p:cNvPr id="1938" name="Google Shape;1938;p65"/>
          <p:cNvSpPr/>
          <p:nvPr/>
        </p:nvSpPr>
        <p:spPr>
          <a:xfrm>
            <a:off x="558801" y="274394"/>
            <a:ext cx="499874" cy="4265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6.2</a:t>
            </a:r>
            <a:endParaRPr/>
          </a:p>
        </p:txBody>
      </p:sp>
      <p:cxnSp>
        <p:nvCxnSpPr>
          <p:cNvPr id="1939" name="Google Shape;1939;p65"/>
          <p:cNvCxnSpPr/>
          <p:nvPr/>
        </p:nvCxnSpPr>
        <p:spPr>
          <a:xfrm>
            <a:off x="5153026" y="547205"/>
            <a:ext cx="1165225" cy="0"/>
          </a:xfrm>
          <a:prstGeom prst="straightConnector1">
            <a:avLst/>
          </a:prstGeom>
          <a:noFill/>
          <a:ln w="38100" cap="flat" cmpd="sng">
            <a:solidFill>
              <a:srgbClr val="BE8E00"/>
            </a:solidFill>
            <a:prstDash val="solid"/>
            <a:round/>
            <a:headEnd type="none" w="sm" len="sm"/>
            <a:tailEnd type="none" w="sm" len="sm"/>
          </a:ln>
        </p:spPr>
      </p:cxn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943"/>
        <p:cNvGrpSpPr/>
        <p:nvPr/>
      </p:nvGrpSpPr>
      <p:grpSpPr>
        <a:xfrm>
          <a:off x="0" y="0"/>
          <a:ext cx="0" cy="0"/>
          <a:chOff x="0" y="0"/>
          <a:chExt cx="0" cy="0"/>
        </a:xfrm>
      </p:grpSpPr>
      <p:sp>
        <p:nvSpPr>
          <p:cNvPr id="1944" name="Google Shape;1944;p66"/>
          <p:cNvSpPr/>
          <p:nvPr/>
        </p:nvSpPr>
        <p:spPr>
          <a:xfrm>
            <a:off x="113808" y="8667603"/>
            <a:ext cx="301686"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1">
                <a:solidFill>
                  <a:schemeClr val="lt2"/>
                </a:solidFill>
                <a:latin typeface="Calibri"/>
                <a:ea typeface="Calibri"/>
                <a:cs typeface="Calibri"/>
                <a:sym typeface="Calibri"/>
              </a:rPr>
              <a:pPr marL="0" marR="0" lvl="0" indent="0" algn="l" rtl="0">
                <a:spcBef>
                  <a:spcPts val="0"/>
                </a:spcBef>
                <a:spcAft>
                  <a:spcPts val="0"/>
                </a:spcAft>
                <a:buNone/>
              </a:pPr>
              <a:t>64</a:t>
            </a:fld>
            <a:endParaRPr sz="1800" b="1">
              <a:solidFill>
                <a:schemeClr val="lt2"/>
              </a:solidFill>
              <a:latin typeface="Calibri"/>
              <a:ea typeface="Calibri"/>
              <a:cs typeface="Calibri"/>
              <a:sym typeface="Calibri"/>
            </a:endParaRPr>
          </a:p>
        </p:txBody>
      </p:sp>
      <p:sp>
        <p:nvSpPr>
          <p:cNvPr id="1945" name="Google Shape;1945;p66"/>
          <p:cNvSpPr/>
          <p:nvPr/>
        </p:nvSpPr>
        <p:spPr>
          <a:xfrm>
            <a:off x="520701" y="8652209"/>
            <a:ext cx="5003799" cy="323850"/>
          </a:xfrm>
          <a:prstGeom prst="rect">
            <a:avLst/>
          </a:prstGeom>
          <a:noFill/>
          <a:ln>
            <a:noFill/>
          </a:ln>
        </p:spPr>
        <p:txBody>
          <a:bodyPr spcFirstLastPara="1" wrap="square" lIns="91425" tIns="45700" rIns="91425" bIns="45700" anchor="ctr" anchorCtr="0">
            <a:noAutofit/>
          </a:bodyPr>
          <a:lstStyle/>
          <a:p>
            <a:pPr marL="228600" marR="0" lvl="0" indent="-171450" algn="l" rtl="0">
              <a:spcBef>
                <a:spcPts val="0"/>
              </a:spcBef>
              <a:spcAft>
                <a:spcPts val="0"/>
              </a:spcAft>
              <a:buClr>
                <a:schemeClr val="dk1"/>
              </a:buClr>
              <a:buSzPts val="900"/>
              <a:buFont typeface="Calibri"/>
              <a:buNone/>
            </a:pPr>
            <a:endParaRPr sz="900" i="1">
              <a:solidFill>
                <a:srgbClr val="181818"/>
              </a:solidFill>
              <a:latin typeface="Calibri"/>
              <a:ea typeface="Calibri"/>
              <a:cs typeface="Calibri"/>
              <a:sym typeface="Calibri"/>
            </a:endParaRPr>
          </a:p>
        </p:txBody>
      </p:sp>
      <p:cxnSp>
        <p:nvCxnSpPr>
          <p:cNvPr id="1946" name="Google Shape;1946;p66"/>
          <p:cNvCxnSpPr/>
          <p:nvPr/>
        </p:nvCxnSpPr>
        <p:spPr>
          <a:xfrm>
            <a:off x="3587634" y="755514"/>
            <a:ext cx="2744786" cy="0"/>
          </a:xfrm>
          <a:prstGeom prst="straightConnector1">
            <a:avLst/>
          </a:prstGeom>
          <a:noFill/>
          <a:ln w="19050" cap="flat" cmpd="sng">
            <a:solidFill>
              <a:srgbClr val="BE8E00"/>
            </a:solidFill>
            <a:prstDash val="solid"/>
            <a:round/>
            <a:headEnd type="none" w="sm" len="sm"/>
            <a:tailEnd type="none" w="sm" len="sm"/>
          </a:ln>
        </p:spPr>
      </p:cxnSp>
      <p:graphicFrame>
        <p:nvGraphicFramePr>
          <p:cNvPr id="1947" name="Google Shape;1947;p66"/>
          <p:cNvGraphicFramePr/>
          <p:nvPr/>
        </p:nvGraphicFramePr>
        <p:xfrm>
          <a:off x="549275" y="2335958"/>
          <a:ext cx="3000000" cy="3000000"/>
        </p:xfrm>
        <a:graphic>
          <a:graphicData uri="http://schemas.openxmlformats.org/drawingml/2006/table">
            <a:tbl>
              <a:tblPr firstRow="1" bandRow="1">
                <a:noFill/>
                <a:tableStyleId>{1CA0535F-A673-4BD2-AB69-8938C2FBBBF3}</a:tableStyleId>
              </a:tblPr>
              <a:tblGrid>
                <a:gridCol w="1147175"/>
                <a:gridCol w="745950"/>
                <a:gridCol w="3866325"/>
              </a:tblGrid>
              <a:tr h="462100">
                <a:tc>
                  <a:txBody>
                    <a:bodyPr/>
                    <a:lstStyle/>
                    <a:p>
                      <a:pPr marL="0" marR="0" lvl="0" indent="0" algn="ctr" rtl="0">
                        <a:spcBef>
                          <a:spcPts val="0"/>
                        </a:spcBef>
                        <a:spcAft>
                          <a:spcPts val="0"/>
                        </a:spcAft>
                        <a:buNone/>
                      </a:pPr>
                      <a:r>
                        <a:rPr lang="en-US" sz="1200" b="1" i="0" u="none" strike="noStrike">
                          <a:solidFill>
                            <a:schemeClr val="lt2"/>
                          </a:solidFill>
                          <a:latin typeface="Calibri"/>
                          <a:ea typeface="Calibri"/>
                          <a:cs typeface="Calibri"/>
                          <a:sym typeface="Calibri"/>
                        </a:rPr>
                        <a:t>Organization</a:t>
                      </a:r>
                      <a:endParaRPr/>
                    </a:p>
                  </a:txBody>
                  <a:tcPr marL="9525" marR="9525" marT="9525" marB="0" anchor="ctr">
                    <a:solidFill>
                      <a:schemeClr val="dk2"/>
                    </a:solidFill>
                  </a:tcPr>
                </a:tc>
                <a:tc>
                  <a:txBody>
                    <a:bodyPr/>
                    <a:lstStyle/>
                    <a:p>
                      <a:pPr marL="0" marR="0" lvl="0" indent="0" algn="ctr" rtl="0">
                        <a:spcBef>
                          <a:spcPts val="0"/>
                        </a:spcBef>
                        <a:spcAft>
                          <a:spcPts val="0"/>
                        </a:spcAft>
                        <a:buNone/>
                      </a:pPr>
                      <a:r>
                        <a:rPr lang="en-US" sz="1200" b="1" i="0" u="none" strike="noStrike">
                          <a:solidFill>
                            <a:schemeClr val="lt2"/>
                          </a:solidFill>
                          <a:latin typeface="Calibri"/>
                          <a:ea typeface="Calibri"/>
                          <a:cs typeface="Calibri"/>
                          <a:sym typeface="Calibri"/>
                        </a:rPr>
                        <a:t>Location</a:t>
                      </a:r>
                      <a:endParaRPr/>
                    </a:p>
                  </a:txBody>
                  <a:tcPr marL="9525" marR="9525" marT="9525" marB="0" anchor="ctr">
                    <a:solidFill>
                      <a:schemeClr val="dk2"/>
                    </a:solidFill>
                  </a:tcPr>
                </a:tc>
                <a:tc>
                  <a:txBody>
                    <a:bodyPr/>
                    <a:lstStyle/>
                    <a:p>
                      <a:pPr marL="422041" marR="0" lvl="1" indent="0" algn="l" rtl="0">
                        <a:spcBef>
                          <a:spcPts val="0"/>
                        </a:spcBef>
                        <a:spcAft>
                          <a:spcPts val="0"/>
                        </a:spcAft>
                        <a:buClr>
                          <a:schemeClr val="lt2"/>
                        </a:buClr>
                        <a:buSzPts val="1200"/>
                        <a:buFont typeface="Calibri"/>
                        <a:buNone/>
                      </a:pPr>
                      <a:r>
                        <a:rPr lang="en-US" sz="1200" b="1" i="0" u="none" strike="noStrike" cap="none">
                          <a:solidFill>
                            <a:schemeClr val="lt2"/>
                          </a:solidFill>
                          <a:latin typeface="Calibri"/>
                          <a:ea typeface="Calibri"/>
                          <a:cs typeface="Calibri"/>
                          <a:sym typeface="Calibri"/>
                        </a:rPr>
                        <a:t>Services Provided to Startups</a:t>
                      </a:r>
                      <a:endParaRPr/>
                    </a:p>
                  </a:txBody>
                  <a:tcPr marL="9525" marR="9525" marT="9525" marB="0" anchor="ctr">
                    <a:solidFill>
                      <a:schemeClr val="dk2"/>
                    </a:solidFill>
                  </a:tcPr>
                </a:tc>
              </a:tr>
              <a:tr h="302200">
                <a:tc>
                  <a:txBody>
                    <a:bodyPr/>
                    <a:lstStyle/>
                    <a:p>
                      <a:pPr marL="0" marR="0" lvl="0" indent="0" algn="ctr" rtl="0">
                        <a:spcBef>
                          <a:spcPts val="0"/>
                        </a:spcBef>
                        <a:spcAft>
                          <a:spcPts val="0"/>
                        </a:spcAft>
                        <a:buNone/>
                      </a:pPr>
                      <a:r>
                        <a:rPr lang="en-US" sz="1100" b="0" i="0" u="none" strike="noStrike">
                          <a:solidFill>
                            <a:srgbClr val="2F2F2F"/>
                          </a:solidFill>
                          <a:latin typeface="Calibri"/>
                          <a:ea typeface="Calibri"/>
                          <a:cs typeface="Calibri"/>
                          <a:sym typeface="Calibri"/>
                        </a:rPr>
                        <a:t>State Dept. of Industrialization</a:t>
                      </a:r>
                      <a:endParaRPr sz="1100" b="0" i="0" u="none" strike="noStrike">
                        <a:solidFill>
                          <a:srgbClr val="2F2F2F"/>
                        </a:solidFill>
                        <a:latin typeface="Calibri"/>
                        <a:ea typeface="Calibri"/>
                        <a:cs typeface="Calibri"/>
                        <a:sym typeface="Calibri"/>
                      </a:endParaRPr>
                    </a:p>
                  </a:txBody>
                  <a:tcPr marL="9525" marR="9525" marT="9525" marB="0" anchor="ctr">
                    <a:solidFill>
                      <a:srgbClr val="F2F2F2"/>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Nairobi</a:t>
                      </a:r>
                      <a:endParaRPr/>
                    </a:p>
                  </a:txBody>
                  <a:tcPr marL="9525" marR="9525" marT="9525" marB="0" anchor="ctr">
                    <a:solidFill>
                      <a:srgbClr val="F2F2F2"/>
                    </a:solidFill>
                  </a:tcPr>
                </a:tc>
                <a:tc>
                  <a:txBody>
                    <a:bodyPr/>
                    <a:lstStyle/>
                    <a:p>
                      <a:pPr marL="360000" marR="0" lvl="1" indent="-17145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Policy formulation</a:t>
                      </a:r>
                      <a:endParaRPr/>
                    </a:p>
                    <a:p>
                      <a:pPr marL="360000" marR="0" lvl="1" indent="-17145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Coordinating government agencies</a:t>
                      </a:r>
                      <a:endParaRPr/>
                    </a:p>
                  </a:txBody>
                  <a:tcPr marL="9525" marR="9525" marT="9525" marB="0">
                    <a:solidFill>
                      <a:srgbClr val="F2F2F2"/>
                    </a:solidFill>
                  </a:tcPr>
                </a:tc>
              </a:tr>
              <a:tr h="237425">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KWTA</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Eastern Region</a:t>
                      </a:r>
                      <a:endParaRPr/>
                    </a:p>
                  </a:txBody>
                  <a:tcPr marL="9525" marR="9525" marT="9525" marB="0" anchor="ctr">
                    <a:solidFill>
                      <a:srgbClr val="FFEEBF"/>
                    </a:solidFill>
                  </a:tcPr>
                </a:tc>
                <a:tc>
                  <a:txBody>
                    <a:bodyPr/>
                    <a:lstStyle/>
                    <a:p>
                      <a:pPr marL="360000" marR="0" lvl="1" indent="-17145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Capacity building</a:t>
                      </a:r>
                      <a:endParaRPr/>
                    </a:p>
                    <a:p>
                      <a:pPr marL="360000" marR="0" lvl="1" indent="-17145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Financial support</a:t>
                      </a:r>
                      <a:endParaRPr/>
                    </a:p>
                  </a:txBody>
                  <a:tcPr marL="9525" marR="9525" marT="9525" marB="0">
                    <a:solidFill>
                      <a:srgbClr val="FFEEBF"/>
                    </a:solidFill>
                  </a:tcPr>
                </a:tc>
              </a:tr>
              <a:tr h="237425">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KENAS</a:t>
                      </a:r>
                      <a:endParaRPr/>
                    </a:p>
                  </a:txBody>
                  <a:tcPr marL="9525" marR="9525" marT="9525" marB="0" anchor="ctr">
                    <a:solidFill>
                      <a:srgbClr val="7388A5"/>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Nairobi</a:t>
                      </a:r>
                      <a:endParaRPr/>
                    </a:p>
                  </a:txBody>
                  <a:tcPr marL="9525" marR="9525" marT="9525" marB="0" anchor="ctr">
                    <a:solidFill>
                      <a:srgbClr val="7388A5"/>
                    </a:solidFill>
                  </a:tcPr>
                </a:tc>
                <a:tc>
                  <a:txBody>
                    <a:bodyPr/>
                    <a:lstStyle/>
                    <a:p>
                      <a:pPr marL="360000" marR="0" lvl="1" indent="-17145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Accreditation of conformity assessment bodies</a:t>
                      </a:r>
                      <a:endParaRPr/>
                    </a:p>
                  </a:txBody>
                  <a:tcPr marL="9525" marR="9525" marT="9525" marB="0">
                    <a:solidFill>
                      <a:srgbClr val="7388A5"/>
                    </a:solidFill>
                  </a:tcPr>
                </a:tc>
              </a:tr>
              <a:tr h="237425">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KEBS</a:t>
                      </a:r>
                      <a:endParaRPr/>
                    </a:p>
                  </a:txBody>
                  <a:tcPr marL="9525" marR="9525" marT="9525" marB="0" anchor="ctr">
                    <a:solidFill>
                      <a:srgbClr val="F2F2F2"/>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Nairobi</a:t>
                      </a:r>
                      <a:endParaRPr sz="1100" b="0" i="0" u="none" strike="noStrike">
                        <a:solidFill>
                          <a:srgbClr val="000000"/>
                        </a:solidFill>
                        <a:latin typeface="Calibri"/>
                        <a:ea typeface="Calibri"/>
                        <a:cs typeface="Calibri"/>
                        <a:sym typeface="Calibri"/>
                      </a:endParaRPr>
                    </a:p>
                  </a:txBody>
                  <a:tcPr marL="9525" marR="9525" marT="9525" marB="0" anchor="ctr">
                    <a:solidFill>
                      <a:srgbClr val="F2F2F2"/>
                    </a:solidFill>
                  </a:tcPr>
                </a:tc>
                <a:tc>
                  <a:txBody>
                    <a:bodyPr/>
                    <a:lstStyle/>
                    <a:p>
                      <a:pPr marL="360000" marR="0" lvl="1" indent="-17145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Standardization</a:t>
                      </a:r>
                      <a:endParaRPr/>
                    </a:p>
                    <a:p>
                      <a:pPr marL="360000" marR="0" lvl="1" indent="-17145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Training</a:t>
                      </a:r>
                      <a:endParaRPr/>
                    </a:p>
                    <a:p>
                      <a:pPr marL="360000" marR="0" lvl="1" indent="-17145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Metrology</a:t>
                      </a:r>
                      <a:endParaRPr/>
                    </a:p>
                    <a:p>
                      <a:pPr marL="360000" marR="0" lvl="1" indent="-17145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Conformity assessment services</a:t>
                      </a:r>
                      <a:endParaRPr/>
                    </a:p>
                  </a:txBody>
                  <a:tcPr marL="9525" marR="9525" marT="9525" marB="0">
                    <a:solidFill>
                      <a:srgbClr val="F2F2F2"/>
                    </a:solidFill>
                  </a:tcPr>
                </a:tc>
              </a:tr>
              <a:tr h="237425">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TVET</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Nairobi</a:t>
                      </a:r>
                      <a:endParaRPr sz="1100" b="0" i="0" u="none" strike="noStrike">
                        <a:solidFill>
                          <a:srgbClr val="000000"/>
                        </a:solidFill>
                        <a:latin typeface="Calibri"/>
                        <a:ea typeface="Calibri"/>
                        <a:cs typeface="Calibri"/>
                        <a:sym typeface="Calibri"/>
                      </a:endParaRPr>
                    </a:p>
                  </a:txBody>
                  <a:tcPr marL="9525" marR="9525" marT="9525" marB="0" anchor="ctr">
                    <a:solidFill>
                      <a:srgbClr val="FFEEBF"/>
                    </a:solidFill>
                  </a:tcPr>
                </a:tc>
                <a:tc>
                  <a:txBody>
                    <a:bodyPr/>
                    <a:lstStyle/>
                    <a:p>
                      <a:pPr marL="360000" marR="0" lvl="1" indent="-17145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Skills development including digital skills</a:t>
                      </a:r>
                      <a:endParaRPr/>
                    </a:p>
                  </a:txBody>
                  <a:tcPr marL="9525" marR="9525" marT="9525" marB="0">
                    <a:solidFill>
                      <a:srgbClr val="FFEEBF"/>
                    </a:solidFill>
                  </a:tcPr>
                </a:tc>
              </a:tr>
              <a:tr h="237425">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NACOSTI</a:t>
                      </a:r>
                      <a:endParaRPr/>
                    </a:p>
                  </a:txBody>
                  <a:tcPr marL="9525" marR="9525" marT="9525" marB="0" anchor="ctr">
                    <a:solidFill>
                      <a:srgbClr val="8296B0"/>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Nairobi</a:t>
                      </a:r>
                      <a:endParaRPr sz="1100" b="0" i="0" u="none" strike="noStrike">
                        <a:solidFill>
                          <a:srgbClr val="000000"/>
                        </a:solidFill>
                        <a:latin typeface="Calibri"/>
                        <a:ea typeface="Calibri"/>
                        <a:cs typeface="Calibri"/>
                        <a:sym typeface="Calibri"/>
                      </a:endParaRPr>
                    </a:p>
                  </a:txBody>
                  <a:tcPr marL="9525" marR="9525" marT="9525" marB="0" anchor="ctr">
                    <a:solidFill>
                      <a:srgbClr val="8296B0"/>
                    </a:solidFill>
                  </a:tcPr>
                </a:tc>
                <a:tc>
                  <a:txBody>
                    <a:bodyPr/>
                    <a:lstStyle/>
                    <a:p>
                      <a:pPr marL="360000" marR="0" lvl="1" indent="-17145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Issuance of research licenses</a:t>
                      </a:r>
                      <a:endParaRPr/>
                    </a:p>
                    <a:p>
                      <a:pPr marL="360000" marR="0" lvl="1" indent="-17145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Setting STI research priorities </a:t>
                      </a:r>
                      <a:endParaRPr/>
                    </a:p>
                    <a:p>
                      <a:pPr marL="360000" marR="0" lvl="1" indent="-17145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Regulate research institutions supporting start-ups</a:t>
                      </a:r>
                      <a:endParaRPr/>
                    </a:p>
                  </a:txBody>
                  <a:tcPr marL="9525" marR="9525" marT="9525" marB="0">
                    <a:solidFill>
                      <a:srgbClr val="8296B0"/>
                    </a:solidFill>
                  </a:tcPr>
                </a:tc>
              </a:tr>
              <a:tr h="110250">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KIE</a:t>
                      </a:r>
                      <a:endParaRPr/>
                    </a:p>
                  </a:txBody>
                  <a:tcPr marL="9525" marR="9525" marT="9525" marB="0" anchor="ctr">
                    <a:solidFill>
                      <a:srgbClr val="F2F2F2"/>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Nairobi</a:t>
                      </a:r>
                      <a:endParaRPr sz="1100" b="0" i="0" u="none" strike="noStrike">
                        <a:solidFill>
                          <a:srgbClr val="000000"/>
                        </a:solidFill>
                        <a:latin typeface="Calibri"/>
                        <a:ea typeface="Calibri"/>
                        <a:cs typeface="Calibri"/>
                        <a:sym typeface="Calibri"/>
                      </a:endParaRPr>
                    </a:p>
                  </a:txBody>
                  <a:tcPr marL="9525" marR="9525" marT="9525" marB="0" anchor="ctr">
                    <a:solidFill>
                      <a:srgbClr val="F2F2F2"/>
                    </a:solidFill>
                  </a:tcPr>
                </a:tc>
                <a:tc>
                  <a:txBody>
                    <a:bodyPr/>
                    <a:lstStyle/>
                    <a:p>
                      <a:pPr marL="360000" marR="0" lvl="1" indent="-17145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Industrial development incubation services,</a:t>
                      </a:r>
                      <a:endParaRPr/>
                    </a:p>
                    <a:p>
                      <a:pPr marL="360000" marR="0" lvl="1" indent="-17145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Credit for micro, small and medium enterprises </a:t>
                      </a:r>
                      <a:endParaRPr/>
                    </a:p>
                    <a:p>
                      <a:pPr marL="360000" marR="0" lvl="1" indent="-17145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Business advisory services, subcontracting and linkages</a:t>
                      </a:r>
                      <a:endParaRPr/>
                    </a:p>
                  </a:txBody>
                  <a:tcPr marL="9525" marR="9525" marT="9525" marB="0">
                    <a:solidFill>
                      <a:srgbClr val="F2F2F2"/>
                    </a:solidFill>
                  </a:tcPr>
                </a:tc>
              </a:tr>
              <a:tr h="237425">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KIPI</a:t>
                      </a:r>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Nairobi</a:t>
                      </a:r>
                      <a:endParaRPr sz="1100" b="0" i="0" u="none" strike="noStrike">
                        <a:solidFill>
                          <a:srgbClr val="000000"/>
                        </a:solidFill>
                        <a:latin typeface="Calibri"/>
                        <a:ea typeface="Calibri"/>
                        <a:cs typeface="Calibri"/>
                        <a:sym typeface="Calibri"/>
                      </a:endParaRPr>
                    </a:p>
                  </a:txBody>
                  <a:tcPr marL="9525" marR="9525" marT="9525" marB="0" anchor="ctr">
                    <a:solidFill>
                      <a:srgbClr val="FFEEBF"/>
                    </a:solidFill>
                  </a:tcPr>
                </a:tc>
                <a:tc>
                  <a:txBody>
                    <a:bodyPr/>
                    <a:lstStyle/>
                    <a:p>
                      <a:pPr marL="360000" marR="0" lvl="1" indent="-17145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Protection of intellectual property rights</a:t>
                      </a:r>
                      <a:endParaRPr/>
                    </a:p>
                  </a:txBody>
                  <a:tcPr marL="9525" marR="9525" marT="9525" marB="0">
                    <a:solidFill>
                      <a:srgbClr val="FFEEBF"/>
                    </a:solidFill>
                  </a:tcPr>
                </a:tc>
              </a:tr>
              <a:tr h="237425">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KEPROBA</a:t>
                      </a:r>
                      <a:endParaRPr/>
                    </a:p>
                  </a:txBody>
                  <a:tcPr marL="9525" marR="9525" marT="9525" marB="0" anchor="ctr">
                    <a:solidFill>
                      <a:srgbClr val="8296B0"/>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Nairobi</a:t>
                      </a:r>
                      <a:endParaRPr sz="1100" b="0" i="0" u="none" strike="noStrike">
                        <a:solidFill>
                          <a:srgbClr val="000000"/>
                        </a:solidFill>
                        <a:latin typeface="Calibri"/>
                        <a:ea typeface="Calibri"/>
                        <a:cs typeface="Calibri"/>
                        <a:sym typeface="Calibri"/>
                      </a:endParaRPr>
                    </a:p>
                  </a:txBody>
                  <a:tcPr marL="9525" marR="9525" marT="9525" marB="0" anchor="ctr">
                    <a:solidFill>
                      <a:srgbClr val="8296B0"/>
                    </a:solidFill>
                  </a:tcPr>
                </a:tc>
                <a:tc>
                  <a:txBody>
                    <a:bodyPr/>
                    <a:lstStyle/>
                    <a:p>
                      <a:pPr marL="360000" marR="0" lvl="1" indent="-17145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Capacity building</a:t>
                      </a:r>
                      <a:endParaRPr/>
                    </a:p>
                    <a:p>
                      <a:pPr marL="360000" marR="0" lvl="1" indent="-17145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Awareness creation on product development </a:t>
                      </a:r>
                      <a:endParaRPr/>
                    </a:p>
                    <a:p>
                      <a:pPr marL="360000" marR="0" lvl="1" indent="-17145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Adaptation with a bias to exports</a:t>
                      </a:r>
                      <a:endParaRPr/>
                    </a:p>
                  </a:txBody>
                  <a:tcPr marL="9525" marR="9525" marT="9525" marB="0">
                    <a:solidFill>
                      <a:srgbClr val="8296B0"/>
                    </a:solidFill>
                  </a:tcPr>
                </a:tc>
              </a:tr>
              <a:tr h="237425">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MSEA</a:t>
                      </a:r>
                      <a:endParaRPr/>
                    </a:p>
                  </a:txBody>
                  <a:tcPr marL="9525" marR="9525" marT="9525" marB="0" anchor="ctr">
                    <a:solidFill>
                      <a:srgbClr val="F2F2F2"/>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Nairobi</a:t>
                      </a:r>
                      <a:endParaRPr sz="1100" b="0" i="0" u="none" strike="noStrike">
                        <a:solidFill>
                          <a:srgbClr val="000000"/>
                        </a:solidFill>
                        <a:latin typeface="Calibri"/>
                        <a:ea typeface="Calibri"/>
                        <a:cs typeface="Calibri"/>
                        <a:sym typeface="Calibri"/>
                      </a:endParaRPr>
                    </a:p>
                  </a:txBody>
                  <a:tcPr marL="9525" marR="9525" marT="9525" marB="0" anchor="ctr">
                    <a:solidFill>
                      <a:srgbClr val="F2F2F2"/>
                    </a:solidFill>
                  </a:tcPr>
                </a:tc>
                <a:tc>
                  <a:txBody>
                    <a:bodyPr/>
                    <a:lstStyle/>
                    <a:p>
                      <a:pPr marL="360000" marR="0" lvl="1" indent="-17145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Incubation and mentorship</a:t>
                      </a:r>
                      <a:endParaRPr/>
                    </a:p>
                    <a:p>
                      <a:pPr marL="360000" marR="0" lvl="1" indent="-17145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Capacity building </a:t>
                      </a:r>
                      <a:endParaRPr/>
                    </a:p>
                    <a:p>
                      <a:pPr marL="360000" marR="0" lvl="1" indent="-17145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Registration of MSMEs and associations</a:t>
                      </a:r>
                      <a:endParaRPr/>
                    </a:p>
                    <a:p>
                      <a:pPr marL="360000" marR="0" lvl="1" indent="-17145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Access markets through fairs and exhibitions </a:t>
                      </a:r>
                      <a:endParaRPr/>
                    </a:p>
                  </a:txBody>
                  <a:tcPr marL="9525" marR="9525" marT="9525" marB="0">
                    <a:solidFill>
                      <a:srgbClr val="F2F2F2"/>
                    </a:solidFill>
                  </a:tcPr>
                </a:tc>
              </a:tr>
              <a:tr h="237425">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ASSEK</a:t>
                      </a:r>
                      <a:endParaRPr sz="1100" b="0" i="0" u="none" strike="noStrike">
                        <a:solidFill>
                          <a:srgbClr val="000000"/>
                        </a:solidFill>
                        <a:latin typeface="Calibri"/>
                        <a:ea typeface="Calibri"/>
                        <a:cs typeface="Calibri"/>
                        <a:sym typeface="Calibri"/>
                      </a:endParaRPr>
                    </a:p>
                  </a:txBody>
                  <a:tcPr marL="9525" marR="9525" marT="9525" marB="0" anchor="ctr">
                    <a:solidFill>
                      <a:srgbClr val="FFEEBF"/>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Country Wide</a:t>
                      </a:r>
                      <a:endParaRPr sz="1100" b="0" i="0" u="none" strike="noStrike">
                        <a:solidFill>
                          <a:srgbClr val="000000"/>
                        </a:solidFill>
                        <a:latin typeface="Calibri"/>
                        <a:ea typeface="Calibri"/>
                        <a:cs typeface="Calibri"/>
                        <a:sym typeface="Calibri"/>
                      </a:endParaRPr>
                    </a:p>
                  </a:txBody>
                  <a:tcPr marL="9525" marR="9525" marT="9525" marB="0" anchor="ctr">
                    <a:solidFill>
                      <a:srgbClr val="FFEEBF"/>
                    </a:solidFill>
                  </a:tcPr>
                </a:tc>
                <a:tc>
                  <a:txBody>
                    <a:bodyPr/>
                    <a:lstStyle/>
                    <a:p>
                      <a:pPr marL="360000" marR="0" lvl="1" indent="-17145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Capacity building for Hubs, Accelerators, Incubators</a:t>
                      </a:r>
                      <a:endParaRPr/>
                    </a:p>
                    <a:p>
                      <a:pPr marL="360000" marR="0" lvl="1" indent="-17145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Set standards and policies for the hubs under its umbrella</a:t>
                      </a:r>
                      <a:endParaRPr/>
                    </a:p>
                    <a:p>
                      <a:pPr marL="360000" marR="0" lvl="1" indent="-17145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Advocacy and public education with a focus on SMES</a:t>
                      </a:r>
                      <a:endParaRPr/>
                    </a:p>
                    <a:p>
                      <a:pPr marL="360000" marR="0" lvl="1" indent="-17145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Represent interests of startup ecosystem stakeholders</a:t>
                      </a:r>
                      <a:endParaRPr/>
                    </a:p>
                  </a:txBody>
                  <a:tcPr marL="9525" marR="9525" marT="9525" marB="0">
                    <a:solidFill>
                      <a:srgbClr val="FFEEBF"/>
                    </a:solidFill>
                  </a:tcPr>
                </a:tc>
              </a:tr>
              <a:tr h="237425">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KONZA</a:t>
                      </a:r>
                      <a:endParaRPr sz="1100" b="0" i="0" u="none" strike="noStrike">
                        <a:solidFill>
                          <a:srgbClr val="000000"/>
                        </a:solidFill>
                        <a:latin typeface="Calibri"/>
                        <a:ea typeface="Calibri"/>
                        <a:cs typeface="Calibri"/>
                        <a:sym typeface="Calibri"/>
                      </a:endParaRPr>
                    </a:p>
                  </a:txBody>
                  <a:tcPr marL="9525" marR="9525" marT="9525" marB="0" anchor="ctr">
                    <a:solidFill>
                      <a:srgbClr val="8296B0"/>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Outskirts of Nairobi</a:t>
                      </a:r>
                      <a:endParaRPr sz="1100" b="0" i="0" u="none" strike="noStrike">
                        <a:solidFill>
                          <a:srgbClr val="000000"/>
                        </a:solidFill>
                        <a:latin typeface="Calibri"/>
                        <a:ea typeface="Calibri"/>
                        <a:cs typeface="Calibri"/>
                        <a:sym typeface="Calibri"/>
                      </a:endParaRPr>
                    </a:p>
                  </a:txBody>
                  <a:tcPr marL="9525" marR="9525" marT="9525" marB="0" anchor="ctr">
                    <a:solidFill>
                      <a:srgbClr val="8296B0"/>
                    </a:solidFill>
                  </a:tcPr>
                </a:tc>
                <a:tc>
                  <a:txBody>
                    <a:bodyPr/>
                    <a:lstStyle/>
                    <a:p>
                      <a:pPr marL="360000" marR="0" lvl="1"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ICT infrastructure and smart city establishment </a:t>
                      </a:r>
                      <a:endParaRPr/>
                    </a:p>
                    <a:p>
                      <a:pPr marL="360000" marR="0" lvl="1"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Incentives for setup at KONZA</a:t>
                      </a:r>
                      <a:endParaRPr/>
                    </a:p>
                    <a:p>
                      <a:pPr marL="360000" marR="0" lvl="1"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Partnerships with </a:t>
                      </a:r>
                      <a:endParaRPr/>
                    </a:p>
                  </a:txBody>
                  <a:tcPr marL="9525" marR="9525" marT="9525" marB="0">
                    <a:solidFill>
                      <a:srgbClr val="8296B0"/>
                    </a:solidFill>
                  </a:tcPr>
                </a:tc>
              </a:tr>
              <a:tr h="327700">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SME Advisory Unit</a:t>
                      </a:r>
                      <a:endParaRPr sz="1100" b="0" i="0" u="none" strike="noStrike">
                        <a:solidFill>
                          <a:srgbClr val="000000"/>
                        </a:solidFill>
                        <a:latin typeface="Calibri"/>
                        <a:ea typeface="Calibri"/>
                        <a:cs typeface="Calibri"/>
                        <a:sym typeface="Calibri"/>
                      </a:endParaRPr>
                    </a:p>
                  </a:txBody>
                  <a:tcPr marL="9525" marR="9525" marT="9525" marB="0" anchor="ctr">
                    <a:solidFill>
                      <a:srgbClr val="F2F2F2"/>
                    </a:solidFill>
                  </a:tcPr>
                </a:tc>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Nairobi</a:t>
                      </a:r>
                      <a:endParaRPr sz="1100" b="0" i="0" u="none" strike="noStrike">
                        <a:solidFill>
                          <a:srgbClr val="000000"/>
                        </a:solidFill>
                        <a:latin typeface="Calibri"/>
                        <a:ea typeface="Calibri"/>
                        <a:cs typeface="Calibri"/>
                        <a:sym typeface="Calibri"/>
                      </a:endParaRPr>
                    </a:p>
                  </a:txBody>
                  <a:tcPr marL="9525" marR="9525" marT="9525" marB="0" anchor="ctr">
                    <a:solidFill>
                      <a:srgbClr val="F2F2F2"/>
                    </a:solidFill>
                  </a:tcPr>
                </a:tc>
                <a:tc>
                  <a:txBody>
                    <a:bodyPr/>
                    <a:lstStyle/>
                    <a:p>
                      <a:pPr marL="360000" marR="0" lvl="1" indent="-17145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Development of SME focused ecosystem</a:t>
                      </a:r>
                      <a:endParaRPr/>
                    </a:p>
                    <a:p>
                      <a:pPr marL="360000" marR="0" lvl="1" indent="-17145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Engagement and co-ordination of key players into the ecosystem both public and private</a:t>
                      </a:r>
                      <a:endParaRPr sz="1100" b="0" i="0" u="none" strike="noStrike" cap="none">
                        <a:solidFill>
                          <a:srgbClr val="000000"/>
                        </a:solidFill>
                        <a:latin typeface="Calibri"/>
                        <a:ea typeface="Calibri"/>
                        <a:cs typeface="Calibri"/>
                        <a:sym typeface="Calibri"/>
                      </a:endParaRPr>
                    </a:p>
                  </a:txBody>
                  <a:tcPr marL="9525" marR="9525" marT="9525" marB="0">
                    <a:solidFill>
                      <a:srgbClr val="F2F2F2"/>
                    </a:solidFill>
                  </a:tcPr>
                </a:tc>
              </a:tr>
            </a:tbl>
          </a:graphicData>
        </a:graphic>
      </p:graphicFrame>
      <p:sp>
        <p:nvSpPr>
          <p:cNvPr id="1948" name="Google Shape;1948;p66"/>
          <p:cNvSpPr txBox="1"/>
          <p:nvPr/>
        </p:nvSpPr>
        <p:spPr>
          <a:xfrm>
            <a:off x="520701" y="2043570"/>
            <a:ext cx="5709729" cy="29238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300" b="1" i="1">
                <a:solidFill>
                  <a:schemeClr val="accent1"/>
                </a:solidFill>
                <a:latin typeface="Calibri"/>
                <a:ea typeface="Calibri"/>
                <a:cs typeface="Calibri"/>
                <a:sym typeface="Calibri"/>
              </a:rPr>
              <a:t>Table x: </a:t>
            </a:r>
            <a:r>
              <a:rPr lang="en-US" sz="1100" b="1">
                <a:solidFill>
                  <a:schemeClr val="dk2"/>
                </a:solidFill>
                <a:latin typeface="Calibri"/>
                <a:ea typeface="Calibri"/>
                <a:cs typeface="Calibri"/>
                <a:sym typeface="Calibri"/>
              </a:rPr>
              <a:t>Government Agencies location and services offered to startups in ecosystem in Kenya</a:t>
            </a:r>
            <a:endParaRPr/>
          </a:p>
        </p:txBody>
      </p:sp>
      <p:sp>
        <p:nvSpPr>
          <p:cNvPr id="1949" name="Google Shape;1949;p66"/>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6 | Government</a:t>
            </a:r>
            <a:endParaRPr/>
          </a:p>
        </p:txBody>
      </p:sp>
      <p:sp>
        <p:nvSpPr>
          <p:cNvPr id="1950" name="Google Shape;1950;p66"/>
          <p:cNvSpPr txBox="1"/>
          <p:nvPr/>
        </p:nvSpPr>
        <p:spPr>
          <a:xfrm>
            <a:off x="525579" y="821142"/>
            <a:ext cx="5759451" cy="1277273"/>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A survey on 13 government agencies revealed major insights about their views on the startup ecosystem. The insights covered among other things; agency view on startups, services provided to the ecosystem, challenges faced in supporting startups among others. The survey sought to determine the type of support these agencies offer startups then to determine the recommendation these agencies would want implemented to further strengthen startups ecosystem in Kenya. The following table summarizes the agencies locations and core services offered to startups in the Kenyan Ecosystem.</a:t>
            </a:r>
            <a:endParaRPr/>
          </a:p>
        </p:txBody>
      </p:sp>
      <p:sp>
        <p:nvSpPr>
          <p:cNvPr id="1951" name="Google Shape;1951;p66"/>
          <p:cNvSpPr/>
          <p:nvPr/>
        </p:nvSpPr>
        <p:spPr>
          <a:xfrm>
            <a:off x="563310" y="427409"/>
            <a:ext cx="700005" cy="4265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6.3</a:t>
            </a:r>
            <a:endParaRPr/>
          </a:p>
        </p:txBody>
      </p:sp>
      <p:sp>
        <p:nvSpPr>
          <p:cNvPr id="1952" name="Google Shape;1952;p66"/>
          <p:cNvSpPr txBox="1"/>
          <p:nvPr/>
        </p:nvSpPr>
        <p:spPr>
          <a:xfrm>
            <a:off x="1301046" y="419100"/>
            <a:ext cx="5202792"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2"/>
                </a:solidFill>
                <a:latin typeface="Gill Sans"/>
                <a:ea typeface="Gill Sans"/>
                <a:cs typeface="Gill Sans"/>
                <a:sym typeface="Gill Sans"/>
              </a:rPr>
              <a:t>THE ROLE OF NATIONAL AGENCIES</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956"/>
        <p:cNvGrpSpPr/>
        <p:nvPr/>
      </p:nvGrpSpPr>
      <p:grpSpPr>
        <a:xfrm>
          <a:off x="0" y="0"/>
          <a:ext cx="0" cy="0"/>
          <a:chOff x="0" y="0"/>
          <a:chExt cx="0" cy="0"/>
        </a:xfrm>
      </p:grpSpPr>
      <p:sp>
        <p:nvSpPr>
          <p:cNvPr id="1957" name="Google Shape;1957;p67"/>
          <p:cNvSpPr/>
          <p:nvPr/>
        </p:nvSpPr>
        <p:spPr>
          <a:xfrm>
            <a:off x="113808" y="8667603"/>
            <a:ext cx="301686"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1">
                <a:solidFill>
                  <a:schemeClr val="lt2"/>
                </a:solidFill>
                <a:latin typeface="Calibri"/>
                <a:ea typeface="Calibri"/>
                <a:cs typeface="Calibri"/>
                <a:sym typeface="Calibri"/>
              </a:rPr>
              <a:pPr marL="0" marR="0" lvl="0" indent="0" algn="l" rtl="0">
                <a:spcBef>
                  <a:spcPts val="0"/>
                </a:spcBef>
                <a:spcAft>
                  <a:spcPts val="0"/>
                </a:spcAft>
                <a:buNone/>
              </a:pPr>
              <a:t>65</a:t>
            </a:fld>
            <a:endParaRPr sz="1800" b="1">
              <a:solidFill>
                <a:schemeClr val="lt2"/>
              </a:solidFill>
              <a:latin typeface="Calibri"/>
              <a:ea typeface="Calibri"/>
              <a:cs typeface="Calibri"/>
              <a:sym typeface="Calibri"/>
            </a:endParaRPr>
          </a:p>
        </p:txBody>
      </p:sp>
      <p:sp>
        <p:nvSpPr>
          <p:cNvPr id="1958" name="Google Shape;1958;p67"/>
          <p:cNvSpPr/>
          <p:nvPr/>
        </p:nvSpPr>
        <p:spPr>
          <a:xfrm>
            <a:off x="520701" y="8652209"/>
            <a:ext cx="5003799" cy="323850"/>
          </a:xfrm>
          <a:prstGeom prst="rect">
            <a:avLst/>
          </a:prstGeom>
          <a:noFill/>
          <a:ln>
            <a:noFill/>
          </a:ln>
        </p:spPr>
        <p:txBody>
          <a:bodyPr spcFirstLastPara="1" wrap="square" lIns="91425" tIns="45700" rIns="91425" bIns="45700" anchor="ctr" anchorCtr="0">
            <a:noAutofit/>
          </a:bodyPr>
          <a:lstStyle/>
          <a:p>
            <a:pPr marL="228600" marR="0" lvl="0" indent="-171450" algn="l" rtl="0">
              <a:spcBef>
                <a:spcPts val="0"/>
              </a:spcBef>
              <a:spcAft>
                <a:spcPts val="0"/>
              </a:spcAft>
              <a:buClr>
                <a:schemeClr val="dk1"/>
              </a:buClr>
              <a:buSzPts val="900"/>
              <a:buFont typeface="Calibri"/>
              <a:buNone/>
            </a:pPr>
            <a:endParaRPr sz="900" i="1">
              <a:solidFill>
                <a:srgbClr val="181818"/>
              </a:solidFill>
              <a:latin typeface="Calibri"/>
              <a:ea typeface="Calibri"/>
              <a:cs typeface="Calibri"/>
              <a:sym typeface="Calibri"/>
            </a:endParaRPr>
          </a:p>
        </p:txBody>
      </p:sp>
      <p:graphicFrame>
        <p:nvGraphicFramePr>
          <p:cNvPr id="1959" name="Google Shape;1959;p67"/>
          <p:cNvGraphicFramePr/>
          <p:nvPr/>
        </p:nvGraphicFramePr>
        <p:xfrm>
          <a:off x="562352" y="2524494"/>
          <a:ext cx="3000000" cy="3000000"/>
        </p:xfrm>
        <a:graphic>
          <a:graphicData uri="http://schemas.openxmlformats.org/drawingml/2006/table">
            <a:tbl>
              <a:tblPr firstRow="1" bandRow="1">
                <a:noFill/>
                <a:tableStyleId>{1CA0535F-A673-4BD2-AB69-8938C2FBBBF3}</a:tableStyleId>
              </a:tblPr>
              <a:tblGrid>
                <a:gridCol w="989725"/>
                <a:gridCol w="4779250"/>
              </a:tblGrid>
              <a:tr h="337825">
                <a:tc>
                  <a:txBody>
                    <a:bodyPr/>
                    <a:lstStyle/>
                    <a:p>
                      <a:pPr marL="0" marR="0" lvl="0" indent="0" algn="ctr" rtl="0">
                        <a:spcBef>
                          <a:spcPts val="0"/>
                        </a:spcBef>
                        <a:spcAft>
                          <a:spcPts val="0"/>
                        </a:spcAft>
                        <a:buNone/>
                      </a:pPr>
                      <a:r>
                        <a:rPr lang="en-US" sz="1200" b="1" i="0" u="none" strike="noStrike">
                          <a:solidFill>
                            <a:schemeClr val="lt2"/>
                          </a:solidFill>
                          <a:latin typeface="Calibri"/>
                          <a:ea typeface="Calibri"/>
                          <a:cs typeface="Calibri"/>
                          <a:sym typeface="Calibri"/>
                        </a:rPr>
                        <a:t>Organization</a:t>
                      </a:r>
                      <a:endParaRPr/>
                    </a:p>
                  </a:txBody>
                  <a:tcPr marL="9525" marR="9525" marT="9525" marB="0" anchor="ctr">
                    <a:solidFill>
                      <a:schemeClr val="dk2"/>
                    </a:solidFill>
                  </a:tcPr>
                </a:tc>
                <a:tc>
                  <a:txBody>
                    <a:bodyPr/>
                    <a:lstStyle/>
                    <a:p>
                      <a:pPr marL="0" marR="0" lvl="0" indent="0" algn="ctr" rtl="0">
                        <a:spcBef>
                          <a:spcPts val="0"/>
                        </a:spcBef>
                        <a:spcAft>
                          <a:spcPts val="0"/>
                        </a:spcAft>
                        <a:buClr>
                          <a:schemeClr val="lt2"/>
                        </a:buClr>
                        <a:buSzPts val="1200"/>
                        <a:buFont typeface="Calibri"/>
                        <a:buNone/>
                      </a:pPr>
                      <a:r>
                        <a:rPr lang="en-US" sz="1200" b="1" i="0" u="none" strike="noStrike">
                          <a:solidFill>
                            <a:schemeClr val="lt2"/>
                          </a:solidFill>
                          <a:latin typeface="Calibri"/>
                          <a:ea typeface="Calibri"/>
                          <a:cs typeface="Calibri"/>
                          <a:sym typeface="Calibri"/>
                        </a:rPr>
                        <a:t>Recommendations to Improve the Startups Ecosystem</a:t>
                      </a:r>
                      <a:endParaRPr/>
                    </a:p>
                  </a:txBody>
                  <a:tcPr marL="9525" marR="9525" marT="9525" marB="0" anchor="ctr">
                    <a:solidFill>
                      <a:schemeClr val="dk2"/>
                    </a:solidFill>
                  </a:tcPr>
                </a:tc>
              </a:tr>
              <a:tr h="529650">
                <a:tc>
                  <a:txBody>
                    <a:bodyPr/>
                    <a:lstStyle/>
                    <a:p>
                      <a:pPr marL="0" marR="0" lvl="0" indent="0" algn="ctr" rtl="0">
                        <a:spcBef>
                          <a:spcPts val="0"/>
                        </a:spcBef>
                        <a:spcAft>
                          <a:spcPts val="0"/>
                        </a:spcAft>
                        <a:buNone/>
                      </a:pPr>
                      <a:r>
                        <a:rPr lang="en-US" sz="1100" b="0" i="0" u="none" strike="noStrike">
                          <a:solidFill>
                            <a:srgbClr val="2F2F2F"/>
                          </a:solidFill>
                          <a:latin typeface="Calibri"/>
                          <a:ea typeface="Calibri"/>
                          <a:cs typeface="Calibri"/>
                          <a:sym typeface="Calibri"/>
                        </a:rPr>
                        <a:t>State Dept. of Industrialization</a:t>
                      </a:r>
                      <a:endParaRPr sz="1100" b="0" i="0" u="none" strike="noStrike">
                        <a:solidFill>
                          <a:srgbClr val="2F2F2F"/>
                        </a:solidFill>
                        <a:latin typeface="Calibri"/>
                        <a:ea typeface="Calibri"/>
                        <a:cs typeface="Calibri"/>
                        <a:sym typeface="Calibri"/>
                      </a:endParaRPr>
                    </a:p>
                  </a:txBody>
                  <a:tcPr marL="9525" marR="9525" marT="9525" marB="0" anchor="ctr">
                    <a:solidFill>
                      <a:srgbClr val="F2F2F2"/>
                    </a:solidFill>
                  </a:tcPr>
                </a:tc>
                <a:tc>
                  <a:txBody>
                    <a:bodyPr/>
                    <a:lstStyle/>
                    <a:p>
                      <a:pPr marL="360000" marR="0" lvl="1" indent="-22860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Build mutual working relationship between private and public sector startup ecosystem players</a:t>
                      </a:r>
                      <a:endParaRPr/>
                    </a:p>
                    <a:p>
                      <a:pPr marL="360000" marR="0" lvl="1" indent="-228600" algn="l" rtl="0">
                        <a:lnSpc>
                          <a:spcPct val="100000"/>
                        </a:lnSpc>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Mentorship program</a:t>
                      </a:r>
                      <a:endParaRPr/>
                    </a:p>
                  </a:txBody>
                  <a:tcPr marL="9525" marR="9525" marT="9525" marB="0">
                    <a:solidFill>
                      <a:srgbClr val="F2F2F2"/>
                    </a:solidFill>
                  </a:tcPr>
                </a:tc>
              </a:tr>
              <a:tr h="183125">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KWTA</a:t>
                      </a:r>
                      <a:endParaRPr/>
                    </a:p>
                  </a:txBody>
                  <a:tcPr marL="9525" marR="9525" marT="9525" marB="0" anchor="ctr">
                    <a:solidFill>
                      <a:srgbClr val="FFEEBF"/>
                    </a:solidFill>
                  </a:tcPr>
                </a:tc>
                <a:tc>
                  <a:txBody>
                    <a:bodyPr/>
                    <a:lstStyle/>
                    <a:p>
                      <a:pPr marL="360000" marR="0" lvl="1" indent="-22860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Embracing new technologies</a:t>
                      </a:r>
                      <a:endParaRPr/>
                    </a:p>
                  </a:txBody>
                  <a:tcPr marL="9525" marR="9525" marT="9525" marB="0">
                    <a:solidFill>
                      <a:srgbClr val="FFEEBF"/>
                    </a:solidFill>
                  </a:tcPr>
                </a:tc>
              </a:tr>
              <a:tr h="529650">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KENAS</a:t>
                      </a:r>
                      <a:endParaRPr/>
                    </a:p>
                  </a:txBody>
                  <a:tcPr marL="9525" marR="9525" marT="9525" marB="0" anchor="ctr">
                    <a:solidFill>
                      <a:srgbClr val="7388A5"/>
                    </a:solidFill>
                  </a:tcPr>
                </a:tc>
                <a:tc>
                  <a:txBody>
                    <a:bodyPr/>
                    <a:lstStyle/>
                    <a:p>
                      <a:pPr marL="360000" marR="0" lvl="1" indent="-22860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Adequate financial support</a:t>
                      </a:r>
                      <a:endParaRPr/>
                    </a:p>
                    <a:p>
                      <a:pPr marL="360000" marR="0" lvl="1" indent="-22860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Create more awareness </a:t>
                      </a:r>
                      <a:endParaRPr/>
                    </a:p>
                    <a:p>
                      <a:pPr marL="360000" marR="0" lvl="1" indent="-22860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Professional association for start ups</a:t>
                      </a:r>
                      <a:endParaRPr/>
                    </a:p>
                  </a:txBody>
                  <a:tcPr marL="9525" marR="9525" marT="9525" marB="0">
                    <a:solidFill>
                      <a:srgbClr val="7388A5"/>
                    </a:solidFill>
                  </a:tcPr>
                </a:tc>
              </a:tr>
              <a:tr h="183125">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KEBS</a:t>
                      </a:r>
                      <a:endParaRPr/>
                    </a:p>
                  </a:txBody>
                  <a:tcPr marL="9525" marR="9525" marT="9525" marB="0" anchor="ctr">
                    <a:solidFill>
                      <a:srgbClr val="F2F2F2"/>
                    </a:solidFill>
                  </a:tcPr>
                </a:tc>
                <a:tc>
                  <a:txBody>
                    <a:bodyPr/>
                    <a:lstStyle/>
                    <a:p>
                      <a:pPr marL="360000" marR="0" lvl="1" indent="-22860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Embrace quality and capacity building in their programs</a:t>
                      </a:r>
                      <a:endParaRPr/>
                    </a:p>
                  </a:txBody>
                  <a:tcPr marL="9525" marR="9525" marT="9525" marB="0">
                    <a:solidFill>
                      <a:srgbClr val="F2F2F2"/>
                    </a:solidFill>
                  </a:tcPr>
                </a:tc>
              </a:tr>
              <a:tr h="183125">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TVET</a:t>
                      </a:r>
                      <a:endParaRPr/>
                    </a:p>
                  </a:txBody>
                  <a:tcPr marL="9525" marR="9525" marT="9525" marB="0" anchor="ctr">
                    <a:solidFill>
                      <a:srgbClr val="FFEEBF"/>
                    </a:solidFill>
                  </a:tcPr>
                </a:tc>
                <a:tc>
                  <a:txBody>
                    <a:bodyPr/>
                    <a:lstStyle/>
                    <a:p>
                      <a:pPr marL="360000" marR="0" lvl="1" indent="-22860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Entrench values among staff</a:t>
                      </a:r>
                      <a:endParaRPr/>
                    </a:p>
                  </a:txBody>
                  <a:tcPr marL="9525" marR="9525" marT="9525" marB="0">
                    <a:solidFill>
                      <a:srgbClr val="FFEEBF"/>
                    </a:solidFill>
                  </a:tcPr>
                </a:tc>
              </a:tr>
              <a:tr h="529650">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NACOSTI</a:t>
                      </a:r>
                      <a:endParaRPr/>
                    </a:p>
                  </a:txBody>
                  <a:tcPr marL="9525" marR="9525" marT="9525" marB="0" anchor="ctr">
                    <a:solidFill>
                      <a:srgbClr val="8296B0"/>
                    </a:solidFill>
                  </a:tcPr>
                </a:tc>
                <a:tc>
                  <a:txBody>
                    <a:bodyPr/>
                    <a:lstStyle/>
                    <a:p>
                      <a:pPr marL="360000" marR="0" lvl="1" indent="-22860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Improve access to information and opportunities</a:t>
                      </a:r>
                      <a:endParaRPr/>
                    </a:p>
                    <a:p>
                      <a:pPr marL="360000" marR="0" lvl="1" indent="-22860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Mainstream commercialization of research outputs</a:t>
                      </a:r>
                      <a:endParaRPr/>
                    </a:p>
                    <a:p>
                      <a:pPr marL="360000" marR="0" lvl="1" indent="-22860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Marketing of existing government initiatives e.g TVET fairs</a:t>
                      </a:r>
                      <a:endParaRPr/>
                    </a:p>
                  </a:txBody>
                  <a:tcPr marL="9525" marR="9525" marT="9525" marB="0">
                    <a:solidFill>
                      <a:srgbClr val="8296B0"/>
                    </a:solidFill>
                  </a:tcPr>
                </a:tc>
              </a:tr>
              <a:tr h="876200">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KIE</a:t>
                      </a:r>
                      <a:endParaRPr/>
                    </a:p>
                  </a:txBody>
                  <a:tcPr marL="9525" marR="9525" marT="9525" marB="0" anchor="ctr">
                    <a:solidFill>
                      <a:srgbClr val="F2F2F2"/>
                    </a:solidFill>
                  </a:tcPr>
                </a:tc>
                <a:tc>
                  <a:txBody>
                    <a:bodyPr/>
                    <a:lstStyle/>
                    <a:p>
                      <a:pPr marL="360000" marR="0" lvl="1" indent="-22860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Promotion and sensitization of public private procurement processes</a:t>
                      </a:r>
                      <a:endParaRPr/>
                    </a:p>
                    <a:p>
                      <a:pPr marL="360000" marR="0" lvl="1" indent="-22860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Advocate on flexible regulations to set up businesses</a:t>
                      </a:r>
                      <a:br>
                        <a:rPr lang="en-US" sz="1100" b="0" i="0" u="none" strike="noStrike" cap="none">
                          <a:solidFill>
                            <a:srgbClr val="000000"/>
                          </a:solidFill>
                          <a:latin typeface="Calibri"/>
                          <a:ea typeface="Calibri"/>
                          <a:cs typeface="Calibri"/>
                          <a:sym typeface="Calibri"/>
                        </a:rPr>
                      </a:br>
                      <a:r>
                        <a:rPr lang="en-US" sz="1100" b="0" i="0" u="none" strike="noStrike" cap="none">
                          <a:solidFill>
                            <a:srgbClr val="000000"/>
                          </a:solidFill>
                          <a:latin typeface="Calibri"/>
                          <a:ea typeface="Calibri"/>
                          <a:cs typeface="Calibri"/>
                          <a:sym typeface="Calibri"/>
                        </a:rPr>
                        <a:t>Increase credit support for start-ups</a:t>
                      </a:r>
                      <a:endParaRPr/>
                    </a:p>
                    <a:p>
                      <a:pPr marL="360000" marR="0" lvl="1" indent="-22860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Provision of business development and mentorship services</a:t>
                      </a:r>
                      <a:endParaRPr/>
                    </a:p>
                    <a:p>
                      <a:pPr marL="360000" marR="0" lvl="1" indent="-22860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Improve linkages programs</a:t>
                      </a:r>
                      <a:endParaRPr/>
                    </a:p>
                  </a:txBody>
                  <a:tcPr marL="9525" marR="9525" marT="9525" marB="0">
                    <a:solidFill>
                      <a:srgbClr val="F2F2F2"/>
                    </a:solidFill>
                  </a:tcPr>
                </a:tc>
              </a:tr>
              <a:tr h="356375">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KIPI</a:t>
                      </a:r>
                      <a:endParaRPr/>
                    </a:p>
                  </a:txBody>
                  <a:tcPr marL="9525" marR="9525" marT="9525" marB="0" anchor="ctr">
                    <a:solidFill>
                      <a:srgbClr val="FFEEBF"/>
                    </a:solidFill>
                  </a:tcPr>
                </a:tc>
                <a:tc>
                  <a:txBody>
                    <a:bodyPr/>
                    <a:lstStyle/>
                    <a:p>
                      <a:pPr marL="360000" marR="0" lvl="1" indent="-22860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Engagements to reduce cost of doing business </a:t>
                      </a:r>
                      <a:endParaRPr/>
                    </a:p>
                    <a:p>
                      <a:pPr marL="360000" marR="0" lvl="1" indent="-22860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Support startups through funding</a:t>
                      </a:r>
                      <a:endParaRPr/>
                    </a:p>
                  </a:txBody>
                  <a:tcPr marL="9525" marR="9525" marT="9525" marB="0">
                    <a:solidFill>
                      <a:srgbClr val="FFEEBF"/>
                    </a:solidFill>
                  </a:tcPr>
                </a:tc>
              </a:tr>
              <a:tr h="183125">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KEPROBA</a:t>
                      </a:r>
                      <a:endParaRPr/>
                    </a:p>
                  </a:txBody>
                  <a:tcPr marL="9525" marR="9525" marT="9525" marB="0" anchor="ctr">
                    <a:solidFill>
                      <a:srgbClr val="8296B0"/>
                    </a:solidFill>
                  </a:tcPr>
                </a:tc>
                <a:tc>
                  <a:txBody>
                    <a:bodyPr/>
                    <a:lstStyle/>
                    <a:p>
                      <a:pPr marL="360000" marR="0" lvl="1" indent="-22860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Credible identification and selection of startups </a:t>
                      </a:r>
                      <a:endParaRPr/>
                    </a:p>
                  </a:txBody>
                  <a:tcPr marL="9525" marR="9525" marT="9525" marB="0" anchor="ctr">
                    <a:solidFill>
                      <a:srgbClr val="8296B0"/>
                    </a:solidFill>
                  </a:tcPr>
                </a:tc>
              </a:tr>
              <a:tr h="529650">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MSEA</a:t>
                      </a:r>
                      <a:endParaRPr/>
                    </a:p>
                  </a:txBody>
                  <a:tcPr marL="9525" marR="9525" marT="9525" marB="0" anchor="ctr">
                    <a:solidFill>
                      <a:srgbClr val="F2F2F2"/>
                    </a:solidFill>
                  </a:tcPr>
                </a:tc>
                <a:tc>
                  <a:txBody>
                    <a:bodyPr/>
                    <a:lstStyle/>
                    <a:p>
                      <a:pPr marL="360000" marR="0" lvl="1" indent="-22860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Provide more mentorship programs and start up incubation centers</a:t>
                      </a:r>
                      <a:endParaRPr sz="1100" b="0" i="0" u="none" strike="noStrike" cap="none">
                        <a:solidFill>
                          <a:srgbClr val="000000"/>
                        </a:solidFill>
                        <a:latin typeface="Calibri"/>
                        <a:ea typeface="Calibri"/>
                        <a:cs typeface="Calibri"/>
                        <a:sym typeface="Calibri"/>
                      </a:endParaRPr>
                    </a:p>
                    <a:p>
                      <a:pPr marL="360000" marR="0" lvl="1" indent="-22860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Lobby for favorable government policies on startups</a:t>
                      </a:r>
                      <a:endParaRPr sz="1100" b="0" i="0" u="none" strike="noStrike" cap="none">
                        <a:solidFill>
                          <a:srgbClr val="000000"/>
                        </a:solidFill>
                        <a:latin typeface="Calibri"/>
                        <a:ea typeface="Calibri"/>
                        <a:cs typeface="Calibri"/>
                        <a:sym typeface="Calibri"/>
                      </a:endParaRPr>
                    </a:p>
                    <a:p>
                      <a:pPr marL="360000" marR="0" lvl="1" indent="-22860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Increase funding for startups</a:t>
                      </a:r>
                      <a:endParaRPr sz="1100" b="0" i="0" u="none" strike="noStrike" cap="none">
                        <a:solidFill>
                          <a:srgbClr val="000000"/>
                        </a:solidFill>
                        <a:latin typeface="Calibri"/>
                        <a:ea typeface="Calibri"/>
                        <a:cs typeface="Calibri"/>
                        <a:sym typeface="Calibri"/>
                      </a:endParaRPr>
                    </a:p>
                  </a:txBody>
                  <a:tcPr marL="9525" marR="9525" marT="9525" marB="0">
                    <a:solidFill>
                      <a:srgbClr val="F2F2F2"/>
                    </a:solidFill>
                  </a:tcPr>
                </a:tc>
              </a:tr>
              <a:tr h="371225">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ASSEK</a:t>
                      </a:r>
                      <a:endParaRPr sz="1100" b="0" i="0" u="none" strike="noStrike">
                        <a:solidFill>
                          <a:srgbClr val="000000"/>
                        </a:solidFill>
                        <a:latin typeface="Calibri"/>
                        <a:ea typeface="Calibri"/>
                        <a:cs typeface="Calibri"/>
                        <a:sym typeface="Calibri"/>
                      </a:endParaRPr>
                    </a:p>
                  </a:txBody>
                  <a:tcPr marL="9525" marR="9525" marT="9525" marB="0" anchor="ctr">
                    <a:solidFill>
                      <a:srgbClr val="FFEEBF"/>
                    </a:solidFill>
                  </a:tcPr>
                </a:tc>
                <a:tc>
                  <a:txBody>
                    <a:bodyPr/>
                    <a:lstStyle/>
                    <a:p>
                      <a:pPr marL="360000" marR="0" lvl="1" indent="-22860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Focus on creating a soft landing for startups</a:t>
                      </a:r>
                      <a:endParaRPr/>
                    </a:p>
                    <a:p>
                      <a:pPr marL="360000" marR="0" lvl="1" indent="-228600" algn="l" rtl="0">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Focus on mid level entrepreneurs and management</a:t>
                      </a:r>
                      <a:endParaRPr sz="1100" b="0" i="0" u="none" strike="noStrike" cap="none">
                        <a:solidFill>
                          <a:srgbClr val="000000"/>
                        </a:solidFill>
                        <a:latin typeface="Calibri"/>
                        <a:ea typeface="Calibri"/>
                        <a:cs typeface="Calibri"/>
                        <a:sym typeface="Calibri"/>
                      </a:endParaRPr>
                    </a:p>
                  </a:txBody>
                  <a:tcPr marL="9525" marR="9525" marT="9525" marB="0">
                    <a:solidFill>
                      <a:srgbClr val="FFEEBF"/>
                    </a:solidFill>
                  </a:tcPr>
                </a:tc>
              </a:tr>
              <a:tr h="702925">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KONZA</a:t>
                      </a:r>
                      <a:endParaRPr sz="1100" b="0" i="0" u="none" strike="noStrike">
                        <a:solidFill>
                          <a:srgbClr val="000000"/>
                        </a:solidFill>
                        <a:latin typeface="Calibri"/>
                        <a:ea typeface="Calibri"/>
                        <a:cs typeface="Calibri"/>
                        <a:sym typeface="Calibri"/>
                      </a:endParaRPr>
                    </a:p>
                  </a:txBody>
                  <a:tcPr marL="9525" marR="9525" marT="9525" marB="0" anchor="ctr">
                    <a:solidFill>
                      <a:srgbClr val="7388A5"/>
                    </a:solidFill>
                  </a:tcPr>
                </a:tc>
                <a:tc>
                  <a:txBody>
                    <a:bodyPr/>
                    <a:lstStyle/>
                    <a:p>
                      <a:pPr marL="360000" marR="0" lvl="1" indent="-228600" algn="l" rtl="0">
                        <a:lnSpc>
                          <a:spcPct val="100000"/>
                        </a:lnSpc>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There is need to have innovators interact and have their ideas critiqued objectively by professionals and investors</a:t>
                      </a:r>
                      <a:endParaRPr/>
                    </a:p>
                    <a:p>
                      <a:pPr marL="360000" marR="0" lvl="1" indent="-228600" algn="l" rtl="0">
                        <a:lnSpc>
                          <a:spcPct val="100000"/>
                        </a:lnSpc>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Vibrant policy to help startups thrive</a:t>
                      </a:r>
                      <a:endParaRPr/>
                    </a:p>
                    <a:p>
                      <a:pPr marL="360000" marR="0" lvl="1" indent="-228600" algn="l" rtl="0">
                        <a:lnSpc>
                          <a:spcPct val="100000"/>
                        </a:lnSpc>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Showcase successful startups and celebrate successes</a:t>
                      </a:r>
                      <a:endParaRPr/>
                    </a:p>
                  </a:txBody>
                  <a:tcPr marL="9525" marR="9525" marT="9525" marB="0">
                    <a:solidFill>
                      <a:srgbClr val="7388A5"/>
                    </a:solidFill>
                  </a:tcPr>
                </a:tc>
              </a:tr>
              <a:tr h="529650">
                <a:tc>
                  <a:txBody>
                    <a:bodyPr/>
                    <a:lstStyle/>
                    <a:p>
                      <a:pPr marL="0" marR="0" lvl="0" indent="0" algn="ctr" rtl="0">
                        <a:spcBef>
                          <a:spcPts val="0"/>
                        </a:spcBef>
                        <a:spcAft>
                          <a:spcPts val="0"/>
                        </a:spcAft>
                        <a:buNone/>
                      </a:pPr>
                      <a:r>
                        <a:rPr lang="en-US" sz="1100" b="0" i="0" u="none" strike="noStrike">
                          <a:solidFill>
                            <a:srgbClr val="000000"/>
                          </a:solidFill>
                          <a:latin typeface="Calibri"/>
                          <a:ea typeface="Calibri"/>
                          <a:cs typeface="Calibri"/>
                          <a:sym typeface="Calibri"/>
                        </a:rPr>
                        <a:t>SME Advisory Unit</a:t>
                      </a:r>
                      <a:endParaRPr sz="1100" b="0" i="0" u="none" strike="noStrike">
                        <a:solidFill>
                          <a:srgbClr val="000000"/>
                        </a:solidFill>
                        <a:latin typeface="Calibri"/>
                        <a:ea typeface="Calibri"/>
                        <a:cs typeface="Calibri"/>
                        <a:sym typeface="Calibri"/>
                      </a:endParaRPr>
                    </a:p>
                  </a:txBody>
                  <a:tcPr marL="9525" marR="9525" marT="9525" marB="0" anchor="ctr">
                    <a:solidFill>
                      <a:srgbClr val="F2F2F2"/>
                    </a:solidFill>
                  </a:tcPr>
                </a:tc>
                <a:tc>
                  <a:txBody>
                    <a:bodyPr/>
                    <a:lstStyle/>
                    <a:p>
                      <a:pPr marL="360000" marR="0" lvl="1" indent="-228600" algn="l" rtl="0">
                        <a:lnSpc>
                          <a:spcPct val="100000"/>
                        </a:lnSpc>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Encourage startups to seek government support where needed</a:t>
                      </a:r>
                      <a:endParaRPr/>
                    </a:p>
                    <a:p>
                      <a:pPr marL="360000" marR="0" lvl="1" indent="-228600" algn="l" rtl="0">
                        <a:lnSpc>
                          <a:spcPct val="100000"/>
                        </a:lnSpc>
                        <a:spcBef>
                          <a:spcPts val="0"/>
                        </a:spcBef>
                        <a:spcAft>
                          <a:spcPts val="0"/>
                        </a:spcAft>
                        <a:buClr>
                          <a:srgbClr val="000000"/>
                        </a:buClr>
                        <a:buSzPts val="1100"/>
                        <a:buFont typeface="Arial"/>
                        <a:buChar char="•"/>
                      </a:pPr>
                      <a:r>
                        <a:rPr lang="en-US" sz="1100" b="0" i="0" u="none" strike="noStrike" cap="none">
                          <a:solidFill>
                            <a:srgbClr val="000000"/>
                          </a:solidFill>
                          <a:latin typeface="Calibri"/>
                          <a:ea typeface="Calibri"/>
                          <a:cs typeface="Calibri"/>
                          <a:sym typeface="Calibri"/>
                        </a:rPr>
                        <a:t>Build capacity of entrepreneurs through the right standard of education and experience, stemming from educational institutions</a:t>
                      </a:r>
                      <a:endParaRPr sz="1100" b="0" i="0" u="none" strike="noStrike" cap="none">
                        <a:solidFill>
                          <a:srgbClr val="000000"/>
                        </a:solidFill>
                        <a:latin typeface="Calibri"/>
                        <a:ea typeface="Calibri"/>
                        <a:cs typeface="Calibri"/>
                        <a:sym typeface="Calibri"/>
                      </a:endParaRPr>
                    </a:p>
                  </a:txBody>
                  <a:tcPr marL="9525" marR="9525" marT="9525" marB="0">
                    <a:solidFill>
                      <a:srgbClr val="F2F2F2"/>
                    </a:solidFill>
                  </a:tcPr>
                </a:tc>
              </a:tr>
            </a:tbl>
          </a:graphicData>
        </a:graphic>
      </p:graphicFrame>
      <p:sp>
        <p:nvSpPr>
          <p:cNvPr id="1960" name="Google Shape;1960;p67"/>
          <p:cNvSpPr txBox="1"/>
          <p:nvPr/>
        </p:nvSpPr>
        <p:spPr>
          <a:xfrm>
            <a:off x="568829" y="2183417"/>
            <a:ext cx="5713797" cy="29238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300" b="1" i="1">
                <a:solidFill>
                  <a:schemeClr val="accent1"/>
                </a:solidFill>
                <a:latin typeface="Calibri"/>
                <a:ea typeface="Calibri"/>
                <a:cs typeface="Calibri"/>
                <a:sym typeface="Calibri"/>
              </a:rPr>
              <a:t>Table x:</a:t>
            </a:r>
            <a:r>
              <a:rPr lang="en-US" sz="1100" b="1">
                <a:solidFill>
                  <a:schemeClr val="dk2"/>
                </a:solidFill>
                <a:latin typeface="Calibri"/>
                <a:ea typeface="Calibri"/>
                <a:cs typeface="Calibri"/>
                <a:sym typeface="Calibri"/>
              </a:rPr>
              <a:t>Recommendations for improvement of the startups ecosystem</a:t>
            </a:r>
            <a:endParaRPr/>
          </a:p>
        </p:txBody>
      </p:sp>
      <p:sp>
        <p:nvSpPr>
          <p:cNvPr id="1961" name="Google Shape;1961;p67"/>
          <p:cNvSpPr txBox="1"/>
          <p:nvPr/>
        </p:nvSpPr>
        <p:spPr>
          <a:xfrm>
            <a:off x="549275" y="8658242"/>
            <a:ext cx="5759450" cy="21544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chemeClr val="dk1"/>
              </a:buClr>
              <a:buSzPts val="800"/>
              <a:buFont typeface="Calibri"/>
              <a:buAutoNum type="arabicPeriod"/>
            </a:pPr>
            <a:r>
              <a:rPr lang="en-US" sz="800">
                <a:solidFill>
                  <a:schemeClr val="dk1"/>
                </a:solidFill>
                <a:latin typeface="Calibri"/>
                <a:ea typeface="Calibri"/>
                <a:cs typeface="Calibri"/>
                <a:sym typeface="Calibri"/>
              </a:rPr>
              <a:t>https://www.ecofinagency.com/finance/2710-43132-kenya-nse-reaches-deal-to-connect-tech-start-ups-with-potential-investors</a:t>
            </a:r>
            <a:endParaRPr/>
          </a:p>
        </p:txBody>
      </p:sp>
      <p:sp>
        <p:nvSpPr>
          <p:cNvPr id="1962" name="Google Shape;1962;p67"/>
          <p:cNvSpPr txBox="1"/>
          <p:nvPr/>
        </p:nvSpPr>
        <p:spPr>
          <a:xfrm>
            <a:off x="549274" y="1255019"/>
            <a:ext cx="5768977" cy="93871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Significant gaps exist in terms of policy formulation and its implementation within the startup ecosystem in Kenya. The survey sought to get government agencies’ opinion on what recommendation should be put in place to strengthen the ecosystem and help startups accelerate more to reach profitability levels. Some of the suggestions provided by various agencies are highlighted below:</a:t>
            </a:r>
            <a:endParaRPr/>
          </a:p>
        </p:txBody>
      </p:sp>
      <p:sp>
        <p:nvSpPr>
          <p:cNvPr id="1963" name="Google Shape;1963;p67"/>
          <p:cNvSpPr txBox="1"/>
          <p:nvPr/>
        </p:nvSpPr>
        <p:spPr>
          <a:xfrm>
            <a:off x="1068643" y="768934"/>
            <a:ext cx="5202792"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2"/>
                </a:solidFill>
                <a:latin typeface="Gill Sans"/>
                <a:ea typeface="Gill Sans"/>
                <a:cs typeface="Gill Sans"/>
                <a:sym typeface="Gill Sans"/>
              </a:rPr>
              <a:t>SURVEY FINDINGS</a:t>
            </a:r>
            <a:endParaRPr/>
          </a:p>
        </p:txBody>
      </p:sp>
      <p:sp>
        <p:nvSpPr>
          <p:cNvPr id="1964" name="Google Shape;1964;p67"/>
          <p:cNvSpPr/>
          <p:nvPr/>
        </p:nvSpPr>
        <p:spPr>
          <a:xfrm>
            <a:off x="558801" y="755650"/>
            <a:ext cx="499874" cy="4265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6.4</a:t>
            </a:r>
            <a:endParaRPr/>
          </a:p>
        </p:txBody>
      </p:sp>
      <p:cxnSp>
        <p:nvCxnSpPr>
          <p:cNvPr id="1965" name="Google Shape;1965;p67"/>
          <p:cNvCxnSpPr/>
          <p:nvPr/>
        </p:nvCxnSpPr>
        <p:spPr>
          <a:xfrm>
            <a:off x="558800" y="1169044"/>
            <a:ext cx="0" cy="487156"/>
          </a:xfrm>
          <a:prstGeom prst="straightConnector1">
            <a:avLst/>
          </a:prstGeom>
          <a:noFill/>
          <a:ln w="9525" cap="flat" cmpd="sng">
            <a:solidFill>
              <a:srgbClr val="BE8E00"/>
            </a:solidFill>
            <a:prstDash val="solid"/>
            <a:round/>
            <a:headEnd type="none" w="sm" len="sm"/>
            <a:tailEnd type="none" w="sm" len="sm"/>
          </a:ln>
        </p:spPr>
      </p:cxnSp>
      <p:sp>
        <p:nvSpPr>
          <p:cNvPr id="1966" name="Google Shape;1966;p67"/>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6 | Government</a:t>
            </a:r>
            <a:endParaRPr/>
          </a:p>
        </p:txBody>
      </p:sp>
      <p:cxnSp>
        <p:nvCxnSpPr>
          <p:cNvPr id="1967" name="Google Shape;1967;p67"/>
          <p:cNvCxnSpPr/>
          <p:nvPr/>
        </p:nvCxnSpPr>
        <p:spPr>
          <a:xfrm>
            <a:off x="5153026" y="1028461"/>
            <a:ext cx="1165225" cy="0"/>
          </a:xfrm>
          <a:prstGeom prst="straightConnector1">
            <a:avLst/>
          </a:prstGeom>
          <a:noFill/>
          <a:ln w="38100" cap="flat" cmpd="sng">
            <a:solidFill>
              <a:srgbClr val="BE8E00"/>
            </a:solidFill>
            <a:prstDash val="solid"/>
            <a:round/>
            <a:headEnd type="none" w="sm" len="sm"/>
            <a:tailEnd type="none" w="sm" len="sm"/>
          </a:ln>
        </p:spPr>
      </p:cxn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971"/>
        <p:cNvGrpSpPr/>
        <p:nvPr/>
      </p:nvGrpSpPr>
      <p:grpSpPr>
        <a:xfrm>
          <a:off x="0" y="0"/>
          <a:ext cx="0" cy="0"/>
          <a:chOff x="0" y="0"/>
          <a:chExt cx="0" cy="0"/>
        </a:xfrm>
      </p:grpSpPr>
      <p:sp>
        <p:nvSpPr>
          <p:cNvPr id="1972" name="Google Shape;1972;p68"/>
          <p:cNvSpPr/>
          <p:nvPr/>
        </p:nvSpPr>
        <p:spPr>
          <a:xfrm>
            <a:off x="113808" y="8667603"/>
            <a:ext cx="301686"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1">
                <a:solidFill>
                  <a:schemeClr val="lt2"/>
                </a:solidFill>
                <a:latin typeface="Calibri"/>
                <a:ea typeface="Calibri"/>
                <a:cs typeface="Calibri"/>
                <a:sym typeface="Calibri"/>
              </a:rPr>
              <a:pPr marL="0" marR="0" lvl="0" indent="0" algn="l" rtl="0">
                <a:spcBef>
                  <a:spcPts val="0"/>
                </a:spcBef>
                <a:spcAft>
                  <a:spcPts val="0"/>
                </a:spcAft>
                <a:buNone/>
              </a:pPr>
              <a:t>66</a:t>
            </a:fld>
            <a:endParaRPr sz="1800" b="1">
              <a:solidFill>
                <a:schemeClr val="lt2"/>
              </a:solidFill>
              <a:latin typeface="Calibri"/>
              <a:ea typeface="Calibri"/>
              <a:cs typeface="Calibri"/>
              <a:sym typeface="Calibri"/>
            </a:endParaRPr>
          </a:p>
        </p:txBody>
      </p:sp>
      <p:sp>
        <p:nvSpPr>
          <p:cNvPr id="1973" name="Google Shape;1973;p68"/>
          <p:cNvSpPr/>
          <p:nvPr/>
        </p:nvSpPr>
        <p:spPr>
          <a:xfrm>
            <a:off x="520701" y="8652209"/>
            <a:ext cx="5003799" cy="323850"/>
          </a:xfrm>
          <a:prstGeom prst="rect">
            <a:avLst/>
          </a:prstGeom>
          <a:noFill/>
          <a:ln>
            <a:noFill/>
          </a:ln>
        </p:spPr>
        <p:txBody>
          <a:bodyPr spcFirstLastPara="1" wrap="square" lIns="91425" tIns="45700" rIns="91425" bIns="45700" anchor="ctr" anchorCtr="0">
            <a:noAutofit/>
          </a:bodyPr>
          <a:lstStyle/>
          <a:p>
            <a:pPr marL="228600" marR="0" lvl="0" indent="-171450" algn="l" rtl="0">
              <a:spcBef>
                <a:spcPts val="0"/>
              </a:spcBef>
              <a:spcAft>
                <a:spcPts val="0"/>
              </a:spcAft>
              <a:buClr>
                <a:schemeClr val="dk1"/>
              </a:buClr>
              <a:buSzPts val="900"/>
              <a:buFont typeface="Calibri"/>
              <a:buNone/>
            </a:pPr>
            <a:endParaRPr sz="900" i="1">
              <a:solidFill>
                <a:srgbClr val="181818"/>
              </a:solidFill>
              <a:latin typeface="Calibri"/>
              <a:ea typeface="Calibri"/>
              <a:cs typeface="Calibri"/>
              <a:sym typeface="Calibri"/>
            </a:endParaRPr>
          </a:p>
        </p:txBody>
      </p:sp>
      <p:sp>
        <p:nvSpPr>
          <p:cNvPr id="1974" name="Google Shape;1974;p68"/>
          <p:cNvSpPr/>
          <p:nvPr/>
        </p:nvSpPr>
        <p:spPr>
          <a:xfrm>
            <a:off x="549271" y="1537054"/>
            <a:ext cx="2744787" cy="653069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75" name="Google Shape;1975;p68"/>
          <p:cNvSpPr/>
          <p:nvPr/>
        </p:nvSpPr>
        <p:spPr>
          <a:xfrm>
            <a:off x="3563938" y="1532001"/>
            <a:ext cx="2744787" cy="653069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76" name="Google Shape;1976;p68"/>
          <p:cNvSpPr txBox="1"/>
          <p:nvPr/>
        </p:nvSpPr>
        <p:spPr>
          <a:xfrm>
            <a:off x="562419" y="1704466"/>
            <a:ext cx="2708189" cy="636328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600" b="1" i="0">
                <a:solidFill>
                  <a:schemeClr val="lt2"/>
                </a:solidFill>
                <a:latin typeface="Calibri"/>
                <a:ea typeface="Calibri"/>
                <a:cs typeface="Calibri"/>
                <a:sym typeface="Calibri"/>
              </a:rPr>
              <a:t>GAPS AND CHALLENGES</a:t>
            </a:r>
            <a:endParaRPr/>
          </a:p>
          <a:p>
            <a:pPr marL="0" marR="0" lvl="0" indent="0" algn="just" rtl="0">
              <a:spcBef>
                <a:spcPts val="0"/>
              </a:spcBef>
              <a:spcAft>
                <a:spcPts val="0"/>
              </a:spcAft>
              <a:buNone/>
            </a:pPr>
            <a:endParaRPr sz="1100">
              <a:solidFill>
                <a:schemeClr val="lt2"/>
              </a:solidFill>
              <a:latin typeface="Calibri"/>
              <a:ea typeface="Calibri"/>
              <a:cs typeface="Calibri"/>
              <a:sym typeface="Calibri"/>
            </a:endParaRPr>
          </a:p>
          <a:p>
            <a:pPr marL="228600" marR="0" lvl="0" indent="-228600" algn="just" rtl="0">
              <a:spcBef>
                <a:spcPts val="30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Various governmental organisations have been and are working in siloes with little or no co-ordination on activities, programs, incentives related to startups, thereby duplicating various  activities and services and resulting into wastage of resources</a:t>
            </a:r>
            <a:endParaRPr/>
          </a:p>
          <a:p>
            <a:pPr marL="228600" marR="0" lvl="0" indent="-228600" algn="just" rtl="0">
              <a:spcBef>
                <a:spcPts val="30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Government faces difficulty in defining startups and typical bundles SMEs with startups</a:t>
            </a:r>
            <a:endParaRPr/>
          </a:p>
          <a:p>
            <a:pPr marL="228600" marR="0" lvl="0" indent="-228600" algn="just" rtl="0">
              <a:spcBef>
                <a:spcPts val="30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Lack of sufficient recognition as a key economic driver to merit the adequate attention it requires. </a:t>
            </a:r>
            <a:r>
              <a:rPr lang="en-US" sz="1100" b="0" i="0">
                <a:solidFill>
                  <a:schemeClr val="lt2"/>
                </a:solidFill>
                <a:latin typeface="Calibri"/>
                <a:ea typeface="Calibri"/>
                <a:cs typeface="Calibri"/>
                <a:sym typeface="Calibri"/>
              </a:rPr>
              <a:t>Informality of the SME and startup sector makes it difficult to regulate and form polices around the working of the entities</a:t>
            </a:r>
            <a:endParaRPr/>
          </a:p>
          <a:p>
            <a:pPr marL="228600" marR="0" lvl="0" indent="-228600" algn="just" rtl="0">
              <a:spcBef>
                <a:spcPts val="30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Lack of tech talent in the ecosystem, forcing local startsups to hire talent from abroad</a:t>
            </a:r>
            <a:endParaRPr/>
          </a:p>
          <a:p>
            <a:pPr marL="228600" marR="0" lvl="0" indent="-228600" algn="just" rtl="0">
              <a:spcBef>
                <a:spcPts val="30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Low digital skills literacy within the citizens coupled with high demand for ICT qualified employees</a:t>
            </a:r>
            <a:endParaRPr/>
          </a:p>
          <a:p>
            <a:pPr marL="228600" marR="0" lvl="0" indent="-228600" algn="just" rtl="0">
              <a:spcBef>
                <a:spcPts val="30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Poor alignment to increased digital and management skills requirements within their teams from industry players by Universities</a:t>
            </a:r>
            <a:endParaRPr/>
          </a:p>
          <a:p>
            <a:pPr marL="228600" marR="0" lvl="0" indent="-228600" algn="just" rtl="0">
              <a:spcBef>
                <a:spcPts val="30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Local companies needing to register offshore such as in Mauritius and Delaware, impeding investment from local investors. This is largely to facilitate foreign investors and growth outside of Kenya, however it shifts focus from being a Kenyan company</a:t>
            </a:r>
            <a:endParaRPr/>
          </a:p>
        </p:txBody>
      </p:sp>
      <p:sp>
        <p:nvSpPr>
          <p:cNvPr id="1977" name="Google Shape;1977;p68"/>
          <p:cNvSpPr txBox="1"/>
          <p:nvPr/>
        </p:nvSpPr>
        <p:spPr>
          <a:xfrm>
            <a:off x="3573465" y="1704466"/>
            <a:ext cx="2744787" cy="632480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600" b="1" i="0">
                <a:solidFill>
                  <a:schemeClr val="lt2"/>
                </a:solidFill>
                <a:latin typeface="Calibri"/>
                <a:ea typeface="Calibri"/>
                <a:cs typeface="Calibri"/>
                <a:sym typeface="Calibri"/>
              </a:rPr>
              <a:t>RECOMMENDATIONS</a:t>
            </a:r>
            <a:endParaRPr/>
          </a:p>
          <a:p>
            <a:pPr marL="228600" marR="0" lvl="0" indent="-158750" algn="just" rtl="0">
              <a:spcBef>
                <a:spcPts val="0"/>
              </a:spcBef>
              <a:spcAft>
                <a:spcPts val="0"/>
              </a:spcAft>
              <a:buClr>
                <a:schemeClr val="dk1"/>
              </a:buClr>
              <a:buSzPts val="1100"/>
              <a:buFont typeface="Courier New"/>
              <a:buNone/>
            </a:pPr>
            <a:endParaRPr sz="1100" b="0" i="0">
              <a:solidFill>
                <a:schemeClr val="lt2"/>
              </a:solidFill>
              <a:latin typeface="Calibri"/>
              <a:ea typeface="Calibri"/>
              <a:cs typeface="Calibri"/>
              <a:sym typeface="Calibri"/>
            </a:endParaRPr>
          </a:p>
          <a:p>
            <a:pPr marL="228600" marR="0" lvl="0" indent="-228600" algn="just" rtl="0">
              <a:spcBef>
                <a:spcPts val="300"/>
              </a:spcBef>
              <a:spcAft>
                <a:spcPts val="0"/>
              </a:spcAft>
              <a:buClr>
                <a:schemeClr val="lt2"/>
              </a:buClr>
              <a:buSzPts val="1100"/>
              <a:buFont typeface="Courier New"/>
              <a:buChar char="o"/>
            </a:pPr>
            <a:r>
              <a:rPr lang="en-US" sz="1100" b="0" i="0">
                <a:solidFill>
                  <a:schemeClr val="lt2"/>
                </a:solidFill>
                <a:latin typeface="Calibri"/>
                <a:ea typeface="Calibri"/>
                <a:cs typeface="Calibri"/>
                <a:sym typeface="Calibri"/>
              </a:rPr>
              <a:t>Opportunity to find cohesive</a:t>
            </a:r>
            <a:r>
              <a:rPr lang="en-US" sz="1100">
                <a:solidFill>
                  <a:schemeClr val="lt2"/>
                </a:solidFill>
                <a:latin typeface="Calibri"/>
                <a:ea typeface="Calibri"/>
                <a:cs typeface="Calibri"/>
                <a:sym typeface="Calibri"/>
              </a:rPr>
              <a:t> and all inclusive</a:t>
            </a:r>
            <a:r>
              <a:rPr lang="en-US" sz="1100" b="0" i="0">
                <a:solidFill>
                  <a:schemeClr val="lt2"/>
                </a:solidFill>
                <a:latin typeface="Calibri"/>
                <a:ea typeface="Calibri"/>
                <a:cs typeface="Calibri"/>
                <a:sym typeface="Calibri"/>
              </a:rPr>
              <a:t>  pathways to </a:t>
            </a:r>
            <a:r>
              <a:rPr lang="en-US" sz="1100">
                <a:solidFill>
                  <a:schemeClr val="lt2"/>
                </a:solidFill>
                <a:latin typeface="Calibri"/>
                <a:ea typeface="Calibri"/>
                <a:cs typeface="Calibri"/>
                <a:sym typeface="Calibri"/>
              </a:rPr>
              <a:t>work with startups and collaborate with </a:t>
            </a:r>
            <a:r>
              <a:rPr lang="en-US" sz="1100" b="0" i="0">
                <a:solidFill>
                  <a:schemeClr val="lt2"/>
                </a:solidFill>
                <a:latin typeface="Calibri"/>
                <a:ea typeface="Calibri"/>
                <a:cs typeface="Calibri"/>
                <a:sym typeface="Calibri"/>
              </a:rPr>
              <a:t>private sector players, investors, donors and academia to grow the local startup ecosystem further with active participation and direction</a:t>
            </a:r>
            <a:endParaRPr/>
          </a:p>
          <a:p>
            <a:pPr marL="228600" marR="0" lvl="0" indent="-228600" algn="just" rtl="0">
              <a:spcBef>
                <a:spcPts val="300"/>
              </a:spcBef>
              <a:spcAft>
                <a:spcPts val="0"/>
              </a:spcAft>
              <a:buClr>
                <a:schemeClr val="lt2"/>
              </a:buClr>
              <a:buSzPts val="1100"/>
              <a:buFont typeface="Courier New"/>
              <a:buChar char="o"/>
            </a:pPr>
            <a:r>
              <a:rPr lang="en-US" sz="1100" b="0" i="0">
                <a:solidFill>
                  <a:schemeClr val="lt2"/>
                </a:solidFill>
                <a:latin typeface="Calibri"/>
                <a:ea typeface="Calibri"/>
                <a:cs typeface="Calibri"/>
                <a:sym typeface="Calibri"/>
              </a:rPr>
              <a:t>Provide stronger support for commercialization of research and innovation from Universities, TVETS and research organizations</a:t>
            </a:r>
            <a:endParaRPr/>
          </a:p>
          <a:p>
            <a:pPr marL="228600" marR="0" lvl="0" indent="-228600" algn="just" rtl="0">
              <a:spcBef>
                <a:spcPts val="30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Provide support and incentives to attract, retain and promote skills transfer strong technology talent</a:t>
            </a:r>
            <a:endParaRPr/>
          </a:p>
          <a:p>
            <a:pPr marL="228600" marR="0" lvl="0" indent="-228600" algn="just" rtl="0">
              <a:spcBef>
                <a:spcPts val="300"/>
              </a:spcBef>
              <a:spcAft>
                <a:spcPts val="0"/>
              </a:spcAft>
              <a:buClr>
                <a:schemeClr val="lt2"/>
              </a:buClr>
              <a:buSzPts val="1100"/>
              <a:buFont typeface="Courier New"/>
              <a:buChar char="o"/>
            </a:pPr>
            <a:r>
              <a:rPr lang="en-US" sz="1100" b="0" i="0">
                <a:solidFill>
                  <a:schemeClr val="lt2"/>
                </a:solidFill>
                <a:latin typeface="Calibri"/>
                <a:ea typeface="Calibri"/>
                <a:cs typeface="Calibri"/>
                <a:sym typeface="Calibri"/>
              </a:rPr>
              <a:t>Direct investment or backing of innovations that have high growth potential and strong impact from the economy similar to the case with Safaricom and Mpesa</a:t>
            </a:r>
            <a:endParaRPr sz="1100" b="0" i="0">
              <a:solidFill>
                <a:schemeClr val="lt2"/>
              </a:solidFill>
              <a:latin typeface="Calibri"/>
              <a:ea typeface="Calibri"/>
              <a:cs typeface="Calibri"/>
              <a:sym typeface="Calibri"/>
            </a:endParaRPr>
          </a:p>
          <a:p>
            <a:pPr marL="228600" marR="0" lvl="0" indent="-228600" algn="just" rtl="0">
              <a:spcBef>
                <a:spcPts val="30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Encouraged by the progress of the CMA sandbox, a recommendation would be to foster more localized or county based Government sponsored sandboxes to provide an enabling environment that has a positive impact on the economy and can provide a real solution to a problem faced at a country level and enable the startup to easily overcome regulatory challenges</a:t>
            </a:r>
            <a:endParaRPr/>
          </a:p>
          <a:p>
            <a:pPr marL="228600" marR="0" lvl="0" indent="-228600" algn="just" rtl="0">
              <a:spcBef>
                <a:spcPts val="300"/>
              </a:spcBef>
              <a:spcAft>
                <a:spcPts val="0"/>
              </a:spcAft>
              <a:buClr>
                <a:schemeClr val="lt2"/>
              </a:buClr>
              <a:buSzPts val="1100"/>
              <a:buFont typeface="Courier New"/>
              <a:buChar char="o"/>
            </a:pPr>
            <a:r>
              <a:rPr lang="en-US" sz="1100" b="0" i="0">
                <a:solidFill>
                  <a:schemeClr val="lt2"/>
                </a:solidFill>
                <a:latin typeface="Calibri"/>
                <a:ea typeface="Calibri"/>
                <a:cs typeface="Calibri"/>
                <a:sym typeface="Calibri"/>
              </a:rPr>
              <a:t>Adequat</a:t>
            </a:r>
            <a:r>
              <a:rPr lang="en-US" sz="1100">
                <a:solidFill>
                  <a:schemeClr val="lt2"/>
                </a:solidFill>
                <a:latin typeface="Calibri"/>
                <a:ea typeface="Calibri"/>
                <a:cs typeface="Calibri"/>
                <a:sym typeface="Calibri"/>
              </a:rPr>
              <a:t>e security systems for investor funds to encourage investors to do business in the country by </a:t>
            </a:r>
            <a:r>
              <a:rPr lang="en-US" sz="1100">
                <a:solidFill>
                  <a:schemeClr val="lt1"/>
                </a:solidFill>
                <a:latin typeface="Arial"/>
                <a:ea typeface="Arial"/>
                <a:cs typeface="Arial"/>
                <a:sym typeface="Arial"/>
              </a:rPr>
              <a:t>r</a:t>
            </a:r>
            <a:r>
              <a:rPr lang="en-US" sz="1100" i="0">
                <a:solidFill>
                  <a:schemeClr val="lt1"/>
                </a:solidFill>
                <a:latin typeface="Arial"/>
                <a:ea typeface="Arial"/>
                <a:cs typeface="Arial"/>
                <a:sym typeface="Arial"/>
              </a:rPr>
              <a:t>educing the regulatory burden on entrepreneurs</a:t>
            </a:r>
            <a:endParaRPr/>
          </a:p>
        </p:txBody>
      </p:sp>
      <p:pic>
        <p:nvPicPr>
          <p:cNvPr id="1978" name="Google Shape;1978;p68" descr="Running with obstacle over cliffs, courage in jump through gap between  hill, line icon. Run man. Movement and achievement. Business risk and  success concept. Athletics, sport. Vector illustration 6427634 Vector Art at"/>
          <p:cNvPicPr preferRelativeResize="0"/>
          <p:nvPr/>
        </p:nvPicPr>
        <p:blipFill rotWithShape="1">
          <a:blip r:embed="rId3">
            <a:alphaModFix/>
          </a:blip>
          <a:srcRect/>
          <a:stretch/>
        </p:blipFill>
        <p:spPr>
          <a:xfrm>
            <a:off x="572885" y="1532002"/>
            <a:ext cx="592236" cy="592236"/>
          </a:xfrm>
          <a:prstGeom prst="rect">
            <a:avLst/>
          </a:prstGeom>
          <a:noFill/>
          <a:ln>
            <a:noFill/>
          </a:ln>
          <a:effectLst>
            <a:outerShdw blurRad="127000" dist="88900" dir="6600000" sx="102000" sy="102000" algn="ctr" rotWithShape="0">
              <a:srgbClr val="000000">
                <a:alpha val="98823"/>
              </a:srgbClr>
            </a:outerShdw>
          </a:effectLst>
        </p:spPr>
      </p:pic>
      <p:pic>
        <p:nvPicPr>
          <p:cNvPr id="1979" name="Google Shape;1979;p68" descr="Action Icons &amp; Symbols"/>
          <p:cNvPicPr preferRelativeResize="0"/>
          <p:nvPr/>
        </p:nvPicPr>
        <p:blipFill rotWithShape="1">
          <a:blip r:embed="rId4">
            <a:alphaModFix/>
          </a:blip>
          <a:srcRect/>
          <a:stretch/>
        </p:blipFill>
        <p:spPr>
          <a:xfrm>
            <a:off x="5786979" y="1540684"/>
            <a:ext cx="498136" cy="498136"/>
          </a:xfrm>
          <a:prstGeom prst="rect">
            <a:avLst/>
          </a:prstGeom>
          <a:noFill/>
          <a:ln>
            <a:noFill/>
          </a:ln>
        </p:spPr>
      </p:pic>
      <p:sp>
        <p:nvSpPr>
          <p:cNvPr id="1980" name="Google Shape;1980;p68"/>
          <p:cNvSpPr txBox="1"/>
          <p:nvPr/>
        </p:nvSpPr>
        <p:spPr>
          <a:xfrm>
            <a:off x="1055500" y="774034"/>
            <a:ext cx="5240081"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2"/>
                </a:solidFill>
                <a:latin typeface="Verdana"/>
                <a:ea typeface="Verdana"/>
                <a:cs typeface="Verdana"/>
                <a:sym typeface="Verdana"/>
              </a:rPr>
              <a:t>GAPS, CHALLENGES AND RECOMMENDATIONS</a:t>
            </a:r>
            <a:endParaRPr/>
          </a:p>
        </p:txBody>
      </p:sp>
      <p:sp>
        <p:nvSpPr>
          <p:cNvPr id="1981" name="Google Shape;1981;p68"/>
          <p:cNvSpPr/>
          <p:nvPr/>
        </p:nvSpPr>
        <p:spPr>
          <a:xfrm>
            <a:off x="562419" y="755650"/>
            <a:ext cx="496255" cy="4265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6.5</a:t>
            </a:r>
            <a:endParaRPr/>
          </a:p>
        </p:txBody>
      </p:sp>
      <p:cxnSp>
        <p:nvCxnSpPr>
          <p:cNvPr id="1982" name="Google Shape;1982;p68"/>
          <p:cNvCxnSpPr/>
          <p:nvPr/>
        </p:nvCxnSpPr>
        <p:spPr>
          <a:xfrm>
            <a:off x="572388" y="1032454"/>
            <a:ext cx="0" cy="603546"/>
          </a:xfrm>
          <a:prstGeom prst="straightConnector1">
            <a:avLst/>
          </a:prstGeom>
          <a:noFill/>
          <a:ln w="12700" cap="flat" cmpd="sng">
            <a:solidFill>
              <a:srgbClr val="BE8E00"/>
            </a:solidFill>
            <a:prstDash val="solid"/>
            <a:round/>
            <a:headEnd type="none" w="sm" len="sm"/>
            <a:tailEnd type="none" w="sm" len="sm"/>
          </a:ln>
        </p:spPr>
      </p:cxnSp>
      <p:sp>
        <p:nvSpPr>
          <p:cNvPr id="1983" name="Google Shape;1983;p68"/>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6 | Government</a:t>
            </a:r>
            <a:endParaRPr/>
          </a:p>
        </p:txBody>
      </p:sp>
      <p:cxnSp>
        <p:nvCxnSpPr>
          <p:cNvPr id="1984" name="Google Shape;1984;p68"/>
          <p:cNvCxnSpPr/>
          <p:nvPr/>
        </p:nvCxnSpPr>
        <p:spPr>
          <a:xfrm>
            <a:off x="5153026" y="1028461"/>
            <a:ext cx="1165225" cy="0"/>
          </a:xfrm>
          <a:prstGeom prst="straightConnector1">
            <a:avLst/>
          </a:prstGeom>
          <a:noFill/>
          <a:ln w="38100" cap="flat" cmpd="sng">
            <a:solidFill>
              <a:srgbClr val="BE8E00"/>
            </a:solidFill>
            <a:prstDash val="solid"/>
            <a:round/>
            <a:headEnd type="none" w="sm" len="sm"/>
            <a:tailEnd type="none" w="sm" len="sm"/>
          </a:ln>
        </p:spPr>
      </p:cxn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988"/>
        <p:cNvGrpSpPr/>
        <p:nvPr/>
      </p:nvGrpSpPr>
      <p:grpSpPr>
        <a:xfrm>
          <a:off x="0" y="0"/>
          <a:ext cx="0" cy="0"/>
          <a:chOff x="0" y="0"/>
          <a:chExt cx="0" cy="0"/>
        </a:xfrm>
      </p:grpSpPr>
      <p:sp>
        <p:nvSpPr>
          <p:cNvPr id="1989" name="Google Shape;1989;p69"/>
          <p:cNvSpPr/>
          <p:nvPr/>
        </p:nvSpPr>
        <p:spPr>
          <a:xfrm>
            <a:off x="113808" y="8667603"/>
            <a:ext cx="301686"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1">
                <a:solidFill>
                  <a:schemeClr val="lt2"/>
                </a:solidFill>
                <a:latin typeface="Calibri"/>
                <a:ea typeface="Calibri"/>
                <a:cs typeface="Calibri"/>
                <a:sym typeface="Calibri"/>
              </a:rPr>
              <a:pPr marL="0" marR="0" lvl="0" indent="0" algn="l" rtl="0">
                <a:spcBef>
                  <a:spcPts val="0"/>
                </a:spcBef>
                <a:spcAft>
                  <a:spcPts val="0"/>
                </a:spcAft>
                <a:buNone/>
              </a:pPr>
              <a:t>67</a:t>
            </a:fld>
            <a:endParaRPr sz="1800" b="1">
              <a:solidFill>
                <a:schemeClr val="lt2"/>
              </a:solidFill>
              <a:latin typeface="Calibri"/>
              <a:ea typeface="Calibri"/>
              <a:cs typeface="Calibri"/>
              <a:sym typeface="Calibri"/>
            </a:endParaRPr>
          </a:p>
        </p:txBody>
      </p:sp>
      <p:sp>
        <p:nvSpPr>
          <p:cNvPr id="1990" name="Google Shape;1990;p69"/>
          <p:cNvSpPr/>
          <p:nvPr/>
        </p:nvSpPr>
        <p:spPr>
          <a:xfrm>
            <a:off x="520701" y="8652209"/>
            <a:ext cx="5003799" cy="323850"/>
          </a:xfrm>
          <a:prstGeom prst="rect">
            <a:avLst/>
          </a:prstGeom>
          <a:noFill/>
          <a:ln>
            <a:noFill/>
          </a:ln>
        </p:spPr>
        <p:txBody>
          <a:bodyPr spcFirstLastPara="1" wrap="square" lIns="91425" tIns="45700" rIns="91425" bIns="45700" anchor="ctr" anchorCtr="0">
            <a:noAutofit/>
          </a:bodyPr>
          <a:lstStyle/>
          <a:p>
            <a:pPr marL="228600" marR="0" lvl="0" indent="-171450" algn="l" rtl="0">
              <a:spcBef>
                <a:spcPts val="0"/>
              </a:spcBef>
              <a:spcAft>
                <a:spcPts val="0"/>
              </a:spcAft>
              <a:buClr>
                <a:schemeClr val="dk1"/>
              </a:buClr>
              <a:buSzPts val="900"/>
              <a:buFont typeface="Calibri"/>
              <a:buNone/>
            </a:pPr>
            <a:endParaRPr sz="900" i="1">
              <a:solidFill>
                <a:srgbClr val="181818"/>
              </a:solidFill>
              <a:latin typeface="Calibri"/>
              <a:ea typeface="Calibri"/>
              <a:cs typeface="Calibri"/>
              <a:sym typeface="Calibri"/>
            </a:endParaRPr>
          </a:p>
        </p:txBody>
      </p:sp>
      <p:sp>
        <p:nvSpPr>
          <p:cNvPr id="1991" name="Google Shape;1991;p69"/>
          <p:cNvSpPr/>
          <p:nvPr/>
        </p:nvSpPr>
        <p:spPr>
          <a:xfrm>
            <a:off x="549271" y="1537055"/>
            <a:ext cx="2744787" cy="624969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92" name="Google Shape;1992;p69"/>
          <p:cNvSpPr/>
          <p:nvPr/>
        </p:nvSpPr>
        <p:spPr>
          <a:xfrm>
            <a:off x="3563938" y="1532001"/>
            <a:ext cx="2744787" cy="6249696"/>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93" name="Google Shape;1993;p69"/>
          <p:cNvSpPr txBox="1"/>
          <p:nvPr/>
        </p:nvSpPr>
        <p:spPr>
          <a:xfrm>
            <a:off x="562419" y="1704466"/>
            <a:ext cx="2708189" cy="497059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600" b="1" i="0">
                <a:solidFill>
                  <a:schemeClr val="lt2"/>
                </a:solidFill>
                <a:latin typeface="Calibri"/>
                <a:ea typeface="Calibri"/>
                <a:cs typeface="Calibri"/>
                <a:sym typeface="Calibri"/>
              </a:rPr>
              <a:t>GAPS AND CHALLENGES</a:t>
            </a:r>
            <a:endParaRPr/>
          </a:p>
          <a:p>
            <a:pPr marL="0" marR="0" lvl="0" indent="0" algn="just" rtl="0">
              <a:spcBef>
                <a:spcPts val="0"/>
              </a:spcBef>
              <a:spcAft>
                <a:spcPts val="0"/>
              </a:spcAft>
              <a:buNone/>
            </a:pPr>
            <a:endParaRPr sz="1100">
              <a:solidFill>
                <a:schemeClr val="lt2"/>
              </a:solidFill>
              <a:latin typeface="Calibri"/>
              <a:ea typeface="Calibri"/>
              <a:cs typeface="Calibri"/>
              <a:sym typeface="Calibri"/>
            </a:endParaRPr>
          </a:p>
          <a:p>
            <a:pPr marL="228600" marR="0" lvl="0" indent="-228600" algn="just" rtl="0">
              <a:spcBef>
                <a:spcPts val="30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Lack of sufficient quality data on number of startups and the whole ecosystem has made in difficult for government to channel the right amount of funds to help support the sector in the country</a:t>
            </a:r>
            <a:endParaRPr/>
          </a:p>
          <a:p>
            <a:pPr marL="228600" marR="0" lvl="0" indent="-228600" algn="just" rtl="0">
              <a:spcBef>
                <a:spcPts val="30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Access to information is a challenge and outdated, incomplete data sets could be used in decision making</a:t>
            </a:r>
            <a:endParaRPr/>
          </a:p>
          <a:p>
            <a:pPr marL="228600" marR="0" lvl="0" indent="-228600" algn="just" rtl="0">
              <a:spcBef>
                <a:spcPts val="30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Disorganized funding systems with duplication of roles among government institutions</a:t>
            </a:r>
            <a:endParaRPr/>
          </a:p>
          <a:p>
            <a:pPr marL="228600" marR="0" lvl="0" indent="-228600" algn="just" rtl="0">
              <a:spcBef>
                <a:spcPts val="30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ICT infrastructure and installation in smaller towns and the rural areas of country have had slow growth as compared to the cities</a:t>
            </a:r>
            <a:endParaRPr/>
          </a:p>
          <a:p>
            <a:pPr marL="228600" marR="0" lvl="0" indent="-228600" algn="just" rtl="0">
              <a:spcBef>
                <a:spcPts val="30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Cumbersome, disjointed and laborious government process and regulation slowing down the growth of startups and registration of startups and SMEs as formal entities, thereby limited their potential for growth</a:t>
            </a:r>
            <a:endParaRPr/>
          </a:p>
          <a:p>
            <a:pPr marL="228600" marR="0" lvl="0" indent="-228600" algn="just" rtl="0">
              <a:spcBef>
                <a:spcPts val="30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Digital exclusion amongst marginalized groups due to lack of access, skills, awareness and low mobility</a:t>
            </a:r>
            <a:endParaRPr/>
          </a:p>
        </p:txBody>
      </p:sp>
      <p:sp>
        <p:nvSpPr>
          <p:cNvPr id="1994" name="Google Shape;1994;p69"/>
          <p:cNvSpPr txBox="1"/>
          <p:nvPr/>
        </p:nvSpPr>
        <p:spPr>
          <a:xfrm>
            <a:off x="3573465" y="1704466"/>
            <a:ext cx="2744787" cy="623247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600" b="1" i="0">
                <a:solidFill>
                  <a:schemeClr val="lt2"/>
                </a:solidFill>
                <a:latin typeface="Calibri"/>
                <a:ea typeface="Calibri"/>
                <a:cs typeface="Calibri"/>
                <a:sym typeface="Calibri"/>
              </a:rPr>
              <a:t>RECOMMENDATIONS</a:t>
            </a:r>
            <a:endParaRPr/>
          </a:p>
          <a:p>
            <a:pPr marL="228600" marR="0" lvl="0" indent="-158750" algn="just" rtl="0">
              <a:spcBef>
                <a:spcPts val="0"/>
              </a:spcBef>
              <a:spcAft>
                <a:spcPts val="0"/>
              </a:spcAft>
              <a:buClr>
                <a:schemeClr val="dk1"/>
              </a:buClr>
              <a:buSzPts val="1100"/>
              <a:buFont typeface="Courier New"/>
              <a:buNone/>
            </a:pPr>
            <a:endParaRPr sz="1100" b="0" i="0">
              <a:solidFill>
                <a:schemeClr val="lt2"/>
              </a:solidFill>
              <a:latin typeface="Calibri"/>
              <a:ea typeface="Calibri"/>
              <a:cs typeface="Calibri"/>
              <a:sym typeface="Calibri"/>
            </a:endParaRPr>
          </a:p>
          <a:p>
            <a:pPr marL="228600" marR="0" lvl="0" indent="-228600" algn="just" rtl="0">
              <a:spcBef>
                <a:spcPts val="30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Consideration on providing tax incentives to investors and tax breaks for startups</a:t>
            </a:r>
            <a:endParaRPr/>
          </a:p>
          <a:p>
            <a:pPr marL="228600" marR="0" lvl="0" indent="-228600" algn="just" rtl="0">
              <a:spcBef>
                <a:spcPts val="30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Provision of more training opportunities to enable startup entrepreneurs necessary skills in fields of business management and investor readiness. Structured programs should be created aimed at mindset transformation</a:t>
            </a:r>
            <a:endParaRPr/>
          </a:p>
          <a:p>
            <a:pPr marL="228600" marR="0" lvl="0" indent="-228600" algn="just" rtl="0">
              <a:spcBef>
                <a:spcPts val="30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Awareness and advocacy on services, programs and grants available to startups</a:t>
            </a:r>
            <a:endParaRPr/>
          </a:p>
          <a:p>
            <a:pPr marL="228600" marR="0" lvl="0" indent="-228600" algn="just" rtl="0">
              <a:spcBef>
                <a:spcPts val="30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Ensuring that Universities have good systems in place to support ideas in terms of intellectual patents management and appropriate policy frameworks and appreciation of commercialization</a:t>
            </a:r>
            <a:endParaRPr/>
          </a:p>
          <a:p>
            <a:pPr marL="228600" marR="0" lvl="0" indent="-228600" algn="just" rtl="0">
              <a:spcBef>
                <a:spcPts val="30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Monitoring and maintaining startup trends and records that are accessible and available to ecosystem players</a:t>
            </a:r>
            <a:endParaRPr/>
          </a:p>
          <a:p>
            <a:pPr marL="228600" marR="0" lvl="0" indent="-228600" algn="just" rtl="0">
              <a:spcBef>
                <a:spcPts val="30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Strengthening real and near time data collection and systems to gather startup data collection for better analysis and decision making</a:t>
            </a:r>
            <a:endParaRPr/>
          </a:p>
          <a:p>
            <a:pPr marL="228600" marR="0" lvl="0" indent="-228600" algn="just" rtl="0">
              <a:spcBef>
                <a:spcPts val="30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Providing government support such as enhanced, larger and concessionary pools of credit guarantee schemes or loan schemes that can enable the startup to grow in a soft environment</a:t>
            </a:r>
            <a:endParaRPr/>
          </a:p>
          <a:p>
            <a:pPr marL="228600" marR="0" lvl="0" indent="-158750" algn="just" rtl="0">
              <a:spcBef>
                <a:spcPts val="30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p:txBody>
      </p:sp>
      <p:pic>
        <p:nvPicPr>
          <p:cNvPr id="1995" name="Google Shape;1995;p69" descr="Running with obstacle over cliffs, courage in jump through gap between  hill, line icon. Run man. Movement and achievement. Business risk and  success concept. Athletics, sport. Vector illustration 6427634 Vector Art at"/>
          <p:cNvPicPr preferRelativeResize="0"/>
          <p:nvPr/>
        </p:nvPicPr>
        <p:blipFill rotWithShape="1">
          <a:blip r:embed="rId3">
            <a:alphaModFix/>
          </a:blip>
          <a:srcRect/>
          <a:stretch/>
        </p:blipFill>
        <p:spPr>
          <a:xfrm>
            <a:off x="572885" y="1532002"/>
            <a:ext cx="592236" cy="592236"/>
          </a:xfrm>
          <a:prstGeom prst="rect">
            <a:avLst/>
          </a:prstGeom>
          <a:noFill/>
          <a:ln>
            <a:noFill/>
          </a:ln>
          <a:effectLst>
            <a:outerShdw blurRad="127000" dist="88900" dir="6600000" sx="102000" sy="102000" algn="ctr" rotWithShape="0">
              <a:srgbClr val="000000">
                <a:alpha val="98823"/>
              </a:srgbClr>
            </a:outerShdw>
          </a:effectLst>
        </p:spPr>
      </p:pic>
      <p:pic>
        <p:nvPicPr>
          <p:cNvPr id="1996" name="Google Shape;1996;p69" descr="Action Icons &amp; Symbols"/>
          <p:cNvPicPr preferRelativeResize="0"/>
          <p:nvPr/>
        </p:nvPicPr>
        <p:blipFill rotWithShape="1">
          <a:blip r:embed="rId4">
            <a:alphaModFix/>
          </a:blip>
          <a:srcRect/>
          <a:stretch/>
        </p:blipFill>
        <p:spPr>
          <a:xfrm>
            <a:off x="5786979" y="1540684"/>
            <a:ext cx="498136" cy="498136"/>
          </a:xfrm>
          <a:prstGeom prst="rect">
            <a:avLst/>
          </a:prstGeom>
          <a:noFill/>
          <a:ln>
            <a:noFill/>
          </a:ln>
        </p:spPr>
      </p:pic>
      <p:sp>
        <p:nvSpPr>
          <p:cNvPr id="1997" name="Google Shape;1997;p69"/>
          <p:cNvSpPr txBox="1"/>
          <p:nvPr/>
        </p:nvSpPr>
        <p:spPr>
          <a:xfrm>
            <a:off x="1055500" y="774034"/>
            <a:ext cx="5240081"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2"/>
                </a:solidFill>
                <a:latin typeface="Verdana"/>
                <a:ea typeface="Verdana"/>
                <a:cs typeface="Verdana"/>
                <a:sym typeface="Verdana"/>
              </a:rPr>
              <a:t>GAPS, CHALLENGES AND RECOMMENDATIONS</a:t>
            </a:r>
            <a:endParaRPr/>
          </a:p>
        </p:txBody>
      </p:sp>
      <p:sp>
        <p:nvSpPr>
          <p:cNvPr id="1998" name="Google Shape;1998;p69"/>
          <p:cNvSpPr/>
          <p:nvPr/>
        </p:nvSpPr>
        <p:spPr>
          <a:xfrm>
            <a:off x="562419" y="755650"/>
            <a:ext cx="496255" cy="4265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6.5</a:t>
            </a:r>
            <a:endParaRPr/>
          </a:p>
        </p:txBody>
      </p:sp>
      <p:cxnSp>
        <p:nvCxnSpPr>
          <p:cNvPr id="1999" name="Google Shape;1999;p69"/>
          <p:cNvCxnSpPr/>
          <p:nvPr/>
        </p:nvCxnSpPr>
        <p:spPr>
          <a:xfrm>
            <a:off x="572388" y="1032454"/>
            <a:ext cx="0" cy="603546"/>
          </a:xfrm>
          <a:prstGeom prst="straightConnector1">
            <a:avLst/>
          </a:prstGeom>
          <a:noFill/>
          <a:ln w="12700" cap="flat" cmpd="sng">
            <a:solidFill>
              <a:srgbClr val="BE8E00"/>
            </a:solidFill>
            <a:prstDash val="solid"/>
            <a:round/>
            <a:headEnd type="none" w="sm" len="sm"/>
            <a:tailEnd type="none" w="sm" len="sm"/>
          </a:ln>
        </p:spPr>
      </p:cxnSp>
      <p:sp>
        <p:nvSpPr>
          <p:cNvPr id="2000" name="Google Shape;2000;p69"/>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6 | Government</a:t>
            </a:r>
            <a:endParaRPr/>
          </a:p>
        </p:txBody>
      </p:sp>
      <p:cxnSp>
        <p:nvCxnSpPr>
          <p:cNvPr id="2001" name="Google Shape;2001;p69"/>
          <p:cNvCxnSpPr/>
          <p:nvPr/>
        </p:nvCxnSpPr>
        <p:spPr>
          <a:xfrm>
            <a:off x="5153026" y="1028461"/>
            <a:ext cx="1165225" cy="0"/>
          </a:xfrm>
          <a:prstGeom prst="straightConnector1">
            <a:avLst/>
          </a:prstGeom>
          <a:noFill/>
          <a:ln w="38100" cap="flat" cmpd="sng">
            <a:solidFill>
              <a:srgbClr val="BE8E00"/>
            </a:solidFill>
            <a:prstDash val="solid"/>
            <a:round/>
            <a:headEnd type="none" w="sm" len="sm"/>
            <a:tailEnd type="none" w="sm" len="sm"/>
          </a:ln>
        </p:spPr>
      </p:cxn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2005"/>
        <p:cNvGrpSpPr/>
        <p:nvPr/>
      </p:nvGrpSpPr>
      <p:grpSpPr>
        <a:xfrm>
          <a:off x="0" y="0"/>
          <a:ext cx="0" cy="0"/>
          <a:chOff x="0" y="0"/>
          <a:chExt cx="0" cy="0"/>
        </a:xfrm>
      </p:grpSpPr>
      <p:pic>
        <p:nvPicPr>
          <p:cNvPr id="2006" name="Google Shape;2006;p70"/>
          <p:cNvPicPr preferRelativeResize="0"/>
          <p:nvPr/>
        </p:nvPicPr>
        <p:blipFill rotWithShape="1">
          <a:blip r:embed="rId3">
            <a:alphaModFix/>
          </a:blip>
          <a:srcRect/>
          <a:stretch/>
        </p:blipFill>
        <p:spPr>
          <a:xfrm>
            <a:off x="1104387" y="0"/>
            <a:ext cx="5753613" cy="9208168"/>
          </a:xfrm>
          <a:prstGeom prst="rect">
            <a:avLst/>
          </a:prstGeom>
          <a:noFill/>
          <a:ln>
            <a:noFill/>
          </a:ln>
        </p:spPr>
      </p:pic>
      <p:sp>
        <p:nvSpPr>
          <p:cNvPr id="2007" name="Google Shape;2007;p70"/>
          <p:cNvSpPr txBox="1">
            <a:spLocks noGrp="1"/>
          </p:cNvSpPr>
          <p:nvPr>
            <p:ph type="subTitle" idx="1"/>
          </p:nvPr>
        </p:nvSpPr>
        <p:spPr>
          <a:xfrm>
            <a:off x="857250" y="4802717"/>
            <a:ext cx="5143500" cy="2207683"/>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1800"/>
              <a:buNone/>
            </a:pPr>
            <a:endParaRPr/>
          </a:p>
        </p:txBody>
      </p:sp>
      <p:sp>
        <p:nvSpPr>
          <p:cNvPr id="2008" name="Google Shape;2008;p70"/>
          <p:cNvSpPr/>
          <p:nvPr/>
        </p:nvSpPr>
        <p:spPr>
          <a:xfrm>
            <a:off x="1616" y="1"/>
            <a:ext cx="1095186" cy="9144000"/>
          </a:xfrm>
          <a:prstGeom prst="rect">
            <a:avLst/>
          </a:prstGeom>
          <a:solidFill>
            <a:srgbClr val="181818"/>
          </a:solidFill>
          <a:ln w="25400" cap="flat" cmpd="sng">
            <a:solidFill>
              <a:srgbClr val="8B69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09" name="Google Shape;2009;p70"/>
          <p:cNvSpPr/>
          <p:nvPr/>
        </p:nvSpPr>
        <p:spPr>
          <a:xfrm>
            <a:off x="13648" y="0"/>
            <a:ext cx="1095186" cy="150125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8000" b="1">
                <a:solidFill>
                  <a:srgbClr val="181818"/>
                </a:solidFill>
                <a:latin typeface="Century Gothic"/>
                <a:ea typeface="Century Gothic"/>
                <a:cs typeface="Century Gothic"/>
                <a:sym typeface="Century Gothic"/>
              </a:rPr>
              <a:t>7</a:t>
            </a:r>
            <a:endParaRPr sz="8000" b="1">
              <a:solidFill>
                <a:schemeClr val="lt1"/>
              </a:solidFill>
              <a:latin typeface="Century Gothic"/>
              <a:ea typeface="Century Gothic"/>
              <a:cs typeface="Century Gothic"/>
              <a:sym typeface="Century Gothic"/>
            </a:endParaRPr>
          </a:p>
        </p:txBody>
      </p:sp>
      <p:sp>
        <p:nvSpPr>
          <p:cNvPr id="2010" name="Google Shape;2010;p70"/>
          <p:cNvSpPr/>
          <p:nvPr/>
        </p:nvSpPr>
        <p:spPr>
          <a:xfrm>
            <a:off x="1108834" y="5023"/>
            <a:ext cx="5735518" cy="1501254"/>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5000" b="1">
                <a:solidFill>
                  <a:srgbClr val="181818"/>
                </a:solidFill>
                <a:latin typeface="Century Gothic"/>
                <a:ea typeface="Century Gothic"/>
                <a:cs typeface="Century Gothic"/>
                <a:sym typeface="Century Gothic"/>
              </a:rPr>
              <a:t>POLICIES</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2014"/>
        <p:cNvGrpSpPr/>
        <p:nvPr/>
      </p:nvGrpSpPr>
      <p:grpSpPr>
        <a:xfrm>
          <a:off x="0" y="0"/>
          <a:ext cx="0" cy="0"/>
          <a:chOff x="0" y="0"/>
          <a:chExt cx="0" cy="0"/>
        </a:xfrm>
      </p:grpSpPr>
      <p:sp>
        <p:nvSpPr>
          <p:cNvPr id="2015" name="Google Shape;2015;p71"/>
          <p:cNvSpPr/>
          <p:nvPr/>
        </p:nvSpPr>
        <p:spPr>
          <a:xfrm>
            <a:off x="113808" y="8667603"/>
            <a:ext cx="301686"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1">
                <a:solidFill>
                  <a:schemeClr val="lt2"/>
                </a:solidFill>
                <a:latin typeface="Calibri"/>
                <a:ea typeface="Calibri"/>
                <a:cs typeface="Calibri"/>
                <a:sym typeface="Calibri"/>
              </a:rPr>
              <a:pPr marL="0" marR="0" lvl="0" indent="0" algn="l" rtl="0">
                <a:spcBef>
                  <a:spcPts val="0"/>
                </a:spcBef>
                <a:spcAft>
                  <a:spcPts val="0"/>
                </a:spcAft>
                <a:buNone/>
              </a:pPr>
              <a:t>69</a:t>
            </a:fld>
            <a:endParaRPr sz="1800" b="1">
              <a:solidFill>
                <a:schemeClr val="lt2"/>
              </a:solidFill>
              <a:latin typeface="Calibri"/>
              <a:ea typeface="Calibri"/>
              <a:cs typeface="Calibri"/>
              <a:sym typeface="Calibri"/>
            </a:endParaRPr>
          </a:p>
        </p:txBody>
      </p:sp>
      <p:sp>
        <p:nvSpPr>
          <p:cNvPr id="2016" name="Google Shape;2016;p71"/>
          <p:cNvSpPr/>
          <p:nvPr/>
        </p:nvSpPr>
        <p:spPr>
          <a:xfrm>
            <a:off x="520701" y="8652209"/>
            <a:ext cx="5003799" cy="323850"/>
          </a:xfrm>
          <a:prstGeom prst="rect">
            <a:avLst/>
          </a:prstGeom>
          <a:noFill/>
          <a:ln>
            <a:noFill/>
          </a:ln>
        </p:spPr>
        <p:txBody>
          <a:bodyPr spcFirstLastPara="1" wrap="square" lIns="91425" tIns="45700" rIns="91425" bIns="45700" anchor="ctr" anchorCtr="0">
            <a:noAutofit/>
          </a:bodyPr>
          <a:lstStyle/>
          <a:p>
            <a:pPr marL="228600" marR="0" lvl="0" indent="-171450" algn="l" rtl="0">
              <a:spcBef>
                <a:spcPts val="0"/>
              </a:spcBef>
              <a:spcAft>
                <a:spcPts val="0"/>
              </a:spcAft>
              <a:buClr>
                <a:schemeClr val="dk1"/>
              </a:buClr>
              <a:buSzPts val="900"/>
              <a:buFont typeface="Calibri"/>
              <a:buNone/>
            </a:pPr>
            <a:endParaRPr sz="900" i="1">
              <a:solidFill>
                <a:srgbClr val="181818"/>
              </a:solidFill>
              <a:latin typeface="Calibri"/>
              <a:ea typeface="Calibri"/>
              <a:cs typeface="Calibri"/>
              <a:sym typeface="Calibri"/>
            </a:endParaRPr>
          </a:p>
        </p:txBody>
      </p:sp>
      <p:sp>
        <p:nvSpPr>
          <p:cNvPr id="2017" name="Google Shape;2017;p71"/>
          <p:cNvSpPr txBox="1"/>
          <p:nvPr/>
        </p:nvSpPr>
        <p:spPr>
          <a:xfrm>
            <a:off x="549275" y="1971158"/>
            <a:ext cx="2744788" cy="398570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Although there has been rapid activity in the Kenyan startup ecosystem in the past years, the major challenge remains the regulatory framework put in place by the government which has hindered investments and potential growth. The survey shows that investors point to policy and regulation challenges as the main obstacles. To open up and connect economies, African governments need to rapidly build and deploy a digital economic policy </a:t>
            </a:r>
            <a:r>
              <a:rPr lang="en-US" sz="1100" b="1" baseline="30000">
                <a:solidFill>
                  <a:schemeClr val="dk1"/>
                </a:solidFill>
                <a:latin typeface="Calibri"/>
                <a:ea typeface="Calibri"/>
                <a:cs typeface="Calibri"/>
                <a:sym typeface="Calibri"/>
              </a:rPr>
              <a:t>1</a:t>
            </a:r>
            <a:r>
              <a:rPr lang="en-US" sz="1100">
                <a:solidFill>
                  <a:schemeClr val="dk1"/>
                </a:solidFill>
                <a:latin typeface="Calibri"/>
                <a:ea typeface="Calibri"/>
                <a:cs typeface="Calibri"/>
                <a:sym typeface="Calibri"/>
              </a:rPr>
              <a:t>. In doing this, three key challenges should be addressed, financing, strengthening support networks and improving business environments.  The Kenyan government has however  made some strides towards proper facilitation of investors and protection of startups. </a:t>
            </a:r>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a:solidFill>
                  <a:schemeClr val="dk1"/>
                </a:solidFill>
                <a:latin typeface="Calibri"/>
                <a:ea typeface="Calibri"/>
                <a:cs typeface="Calibri"/>
                <a:sym typeface="Calibri"/>
              </a:rPr>
              <a:t>The Government initiated the STI Act of 2013  to replace the former Act of 1997, which did not integrate the aspects of innovation.</a:t>
            </a:r>
            <a:endParaRPr/>
          </a:p>
        </p:txBody>
      </p:sp>
      <p:sp>
        <p:nvSpPr>
          <p:cNvPr id="2018" name="Google Shape;2018;p71"/>
          <p:cNvSpPr txBox="1"/>
          <p:nvPr/>
        </p:nvSpPr>
        <p:spPr>
          <a:xfrm>
            <a:off x="549275" y="8658650"/>
            <a:ext cx="4617920" cy="33855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chemeClr val="dk1"/>
              </a:buClr>
              <a:buSzPts val="800"/>
              <a:buFont typeface="Calibri"/>
              <a:buAutoNum type="arabicPeriod"/>
            </a:pPr>
            <a:r>
              <a:rPr lang="en-US" sz="800">
                <a:solidFill>
                  <a:schemeClr val="dk1"/>
                </a:solidFill>
                <a:latin typeface="Calibri"/>
                <a:ea typeface="Calibri"/>
                <a:cs typeface="Calibri"/>
                <a:sym typeface="Calibri"/>
              </a:rPr>
              <a:t>https://institute.global/policy/supercharging-africas-startups-continents-path-tech-excellence</a:t>
            </a:r>
            <a:endParaRPr/>
          </a:p>
          <a:p>
            <a:pPr marL="228600" marR="0" lvl="0" indent="-228600" algn="l" rtl="0">
              <a:spcBef>
                <a:spcPts val="0"/>
              </a:spcBef>
              <a:spcAft>
                <a:spcPts val="0"/>
              </a:spcAft>
              <a:buClr>
                <a:schemeClr val="dk1"/>
              </a:buClr>
              <a:buSzPts val="800"/>
              <a:buFont typeface="Calibri"/>
              <a:buAutoNum type="arabicPeriod"/>
            </a:pPr>
            <a:r>
              <a:rPr lang="en-US" sz="800">
                <a:solidFill>
                  <a:schemeClr val="dk1"/>
                </a:solidFill>
                <a:latin typeface="Calibri"/>
                <a:ea typeface="Calibri"/>
                <a:cs typeface="Calibri"/>
                <a:sym typeface="Calibri"/>
              </a:rPr>
              <a:t>https://www.industrialization.go.ke/index.php/policies/99-micro-and-small-enterprises-act-2012</a:t>
            </a:r>
            <a:endParaRPr/>
          </a:p>
        </p:txBody>
      </p:sp>
      <p:grpSp>
        <p:nvGrpSpPr>
          <p:cNvPr id="2019" name="Google Shape;2019;p71"/>
          <p:cNvGrpSpPr/>
          <p:nvPr/>
        </p:nvGrpSpPr>
        <p:grpSpPr>
          <a:xfrm>
            <a:off x="652920" y="885916"/>
            <a:ext cx="986548" cy="822960"/>
            <a:chOff x="487325" y="725609"/>
            <a:chExt cx="986548" cy="822960"/>
          </a:xfrm>
        </p:grpSpPr>
        <p:sp>
          <p:nvSpPr>
            <p:cNvPr id="2020" name="Google Shape;2020;p71"/>
            <p:cNvSpPr/>
            <p:nvPr/>
          </p:nvSpPr>
          <p:spPr>
            <a:xfrm>
              <a:off x="569119" y="725609"/>
              <a:ext cx="822960" cy="822960"/>
            </a:xfrm>
            <a:prstGeom prst="ellipse">
              <a:avLst/>
            </a:prstGeom>
            <a:noFill/>
            <a:ln w="127000"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1" name="Google Shape;2021;p71"/>
            <p:cNvSpPr txBox="1"/>
            <p:nvPr/>
          </p:nvSpPr>
          <p:spPr>
            <a:xfrm>
              <a:off x="487325" y="776495"/>
              <a:ext cx="986548"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400" b="1">
                  <a:solidFill>
                    <a:schemeClr val="dk1"/>
                  </a:solidFill>
                  <a:latin typeface="Calibri"/>
                  <a:ea typeface="Calibri"/>
                  <a:cs typeface="Calibri"/>
                  <a:sym typeface="Calibri"/>
                </a:rPr>
                <a:t>7</a:t>
              </a:r>
              <a:endParaRPr/>
            </a:p>
          </p:txBody>
        </p:sp>
      </p:grpSp>
      <p:cxnSp>
        <p:nvCxnSpPr>
          <p:cNvPr id="2022" name="Google Shape;2022;p71"/>
          <p:cNvCxnSpPr/>
          <p:nvPr/>
        </p:nvCxnSpPr>
        <p:spPr>
          <a:xfrm>
            <a:off x="5808659" y="1297395"/>
            <a:ext cx="500065" cy="0"/>
          </a:xfrm>
          <a:prstGeom prst="straightConnector1">
            <a:avLst/>
          </a:prstGeom>
          <a:noFill/>
          <a:ln w="57150" cap="flat" cmpd="sng">
            <a:solidFill>
              <a:srgbClr val="BE8E00"/>
            </a:solidFill>
            <a:prstDash val="solid"/>
            <a:round/>
            <a:headEnd type="none" w="sm" len="sm"/>
            <a:tailEnd type="none" w="sm" len="sm"/>
          </a:ln>
        </p:spPr>
      </p:cxnSp>
      <p:cxnSp>
        <p:nvCxnSpPr>
          <p:cNvPr id="2023" name="Google Shape;2023;p71"/>
          <p:cNvCxnSpPr/>
          <p:nvPr/>
        </p:nvCxnSpPr>
        <p:spPr>
          <a:xfrm>
            <a:off x="549275" y="0"/>
            <a:ext cx="0" cy="1181100"/>
          </a:xfrm>
          <a:prstGeom prst="straightConnector1">
            <a:avLst/>
          </a:prstGeom>
          <a:noFill/>
          <a:ln w="9525" cap="flat" cmpd="sng">
            <a:solidFill>
              <a:schemeClr val="dk2"/>
            </a:solidFill>
            <a:prstDash val="solid"/>
            <a:round/>
            <a:headEnd type="none" w="sm" len="sm"/>
            <a:tailEnd type="none" w="sm" len="sm"/>
          </a:ln>
        </p:spPr>
      </p:cxnSp>
      <p:sp>
        <p:nvSpPr>
          <p:cNvPr id="2024" name="Google Shape;2024;p71"/>
          <p:cNvSpPr txBox="1"/>
          <p:nvPr/>
        </p:nvSpPr>
        <p:spPr>
          <a:xfrm>
            <a:off x="1827550" y="974230"/>
            <a:ext cx="4039306"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3600" b="1">
                <a:solidFill>
                  <a:schemeClr val="accent1"/>
                </a:solidFill>
                <a:latin typeface="Raleway"/>
                <a:ea typeface="Raleway"/>
                <a:cs typeface="Raleway"/>
                <a:sym typeface="Raleway"/>
              </a:rPr>
              <a:t>POLICIES</a:t>
            </a:r>
            <a:endParaRPr/>
          </a:p>
        </p:txBody>
      </p:sp>
      <p:sp>
        <p:nvSpPr>
          <p:cNvPr id="2025" name="Google Shape;2025;p71"/>
          <p:cNvSpPr txBox="1"/>
          <p:nvPr/>
        </p:nvSpPr>
        <p:spPr>
          <a:xfrm>
            <a:off x="3563939" y="1971158"/>
            <a:ext cx="2744788" cy="449353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To ensure promotion, coordination and regulation of the STI process, quality, funding and advisory linkage mandate, three arms whose roles are very discrete to one another were created in the recent ST&amp;I Act, 2013. </a:t>
            </a:r>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a:solidFill>
                  <a:schemeClr val="dk1"/>
                </a:solidFill>
                <a:latin typeface="Calibri"/>
                <a:ea typeface="Calibri"/>
                <a:cs typeface="Calibri"/>
                <a:sym typeface="Calibri"/>
              </a:rPr>
              <a:t>Some of the Acts that were put up by the government to this end have already been covered in this report such as the ST&amp;I Act of 2013 and the National Research Fund Kenya. The Micro and Small Enterprises Act of 2012 was created to regulate micro and small enterprises. Among its objectives were providing an enabling environment, facilitating development services for MSEs and facilitating formalization  of the MSE sector. Perhaps the greatest policy is the Startup Act of 2020 which was published on 14</a:t>
            </a:r>
            <a:r>
              <a:rPr lang="en-US" sz="1100" baseline="30000">
                <a:solidFill>
                  <a:schemeClr val="dk1"/>
                </a:solidFill>
                <a:latin typeface="Calibri"/>
                <a:ea typeface="Calibri"/>
                <a:cs typeface="Calibri"/>
                <a:sym typeface="Calibri"/>
              </a:rPr>
              <a:t>th</a:t>
            </a:r>
            <a:r>
              <a:rPr lang="en-US" sz="1100">
                <a:solidFill>
                  <a:schemeClr val="dk1"/>
                </a:solidFill>
                <a:latin typeface="Calibri"/>
                <a:ea typeface="Calibri"/>
                <a:cs typeface="Calibri"/>
                <a:sym typeface="Calibri"/>
              </a:rPr>
              <a:t> September 2020. With this Act, the government aims  to develop a number of incentives for startups. </a:t>
            </a:r>
            <a:r>
              <a:rPr lang="en-US" sz="1100" b="0">
                <a:solidFill>
                  <a:schemeClr val="dk1"/>
                </a:solidFill>
                <a:latin typeface="Calibri"/>
                <a:ea typeface="Calibri"/>
                <a:cs typeface="Calibri"/>
                <a:sym typeface="Calibri"/>
              </a:rPr>
              <a:t>The </a:t>
            </a:r>
            <a:r>
              <a:rPr lang="en-US" sz="1100">
                <a:solidFill>
                  <a:schemeClr val="dk1"/>
                </a:solidFill>
                <a:latin typeface="Calibri"/>
                <a:ea typeface="Calibri"/>
                <a:cs typeface="Calibri"/>
                <a:sym typeface="Calibri"/>
              </a:rPr>
              <a:t>Startup Bill 2020 </a:t>
            </a:r>
            <a:r>
              <a:rPr lang="en-US" sz="1100" b="0">
                <a:solidFill>
                  <a:schemeClr val="dk1"/>
                </a:solidFill>
                <a:latin typeface="Calibri"/>
                <a:ea typeface="Calibri"/>
                <a:cs typeface="Calibri"/>
                <a:sym typeface="Calibri"/>
              </a:rPr>
              <a:t>provides a framework for the development of innovative entrepreneurship, establishing incubation hubs, and building a network of global and regional investors. </a:t>
            </a:r>
            <a:endParaRPr sz="1100">
              <a:solidFill>
                <a:schemeClr val="dk1"/>
              </a:solidFill>
              <a:latin typeface="Calibri"/>
              <a:ea typeface="Calibri"/>
              <a:cs typeface="Calibri"/>
              <a:sym typeface="Calibri"/>
            </a:endParaRPr>
          </a:p>
        </p:txBody>
      </p:sp>
      <p:sp>
        <p:nvSpPr>
          <p:cNvPr id="2026" name="Google Shape;2026;p71"/>
          <p:cNvSpPr/>
          <p:nvPr/>
        </p:nvSpPr>
        <p:spPr>
          <a:xfrm>
            <a:off x="0" y="5617399"/>
            <a:ext cx="6308718" cy="2770951"/>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7" name="Google Shape;2027;p71"/>
          <p:cNvSpPr txBox="1"/>
          <p:nvPr/>
        </p:nvSpPr>
        <p:spPr>
          <a:xfrm>
            <a:off x="1557681" y="5610958"/>
            <a:ext cx="4751044"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2"/>
                </a:solidFill>
                <a:latin typeface="Tahoma"/>
                <a:ea typeface="Tahoma"/>
                <a:cs typeface="Tahoma"/>
                <a:sym typeface="Tahoma"/>
              </a:rPr>
              <a:t>CASE STUDY</a:t>
            </a:r>
            <a:endParaRPr/>
          </a:p>
          <a:p>
            <a:pPr marL="0" marR="0" lvl="0" indent="0" algn="l" rtl="0">
              <a:spcBef>
                <a:spcPts val="0"/>
              </a:spcBef>
              <a:spcAft>
                <a:spcPts val="0"/>
              </a:spcAft>
              <a:buNone/>
            </a:pPr>
            <a:r>
              <a:rPr lang="en-US" sz="1600" b="1">
                <a:solidFill>
                  <a:schemeClr val="dk2"/>
                </a:solidFill>
                <a:latin typeface="Verdana"/>
                <a:ea typeface="Verdana"/>
                <a:cs typeface="Verdana"/>
                <a:sym typeface="Verdana"/>
              </a:rPr>
              <a:t>STARTUP POLICY HACKATHON </a:t>
            </a:r>
            <a:endParaRPr sz="1600">
              <a:solidFill>
                <a:schemeClr val="dk1"/>
              </a:solidFill>
              <a:latin typeface="Verdana"/>
              <a:ea typeface="Verdana"/>
              <a:cs typeface="Verdana"/>
              <a:sym typeface="Verdana"/>
            </a:endParaRPr>
          </a:p>
        </p:txBody>
      </p:sp>
      <p:pic>
        <p:nvPicPr>
          <p:cNvPr id="2028" name="Google Shape;2028;p71" descr="Lightbulb Icon Stock Illustrations – 78,149 Lightbulb Icon Stock  Illustrations, Vectors &amp; Clipart - Dreamstime"/>
          <p:cNvPicPr preferRelativeResize="0"/>
          <p:nvPr/>
        </p:nvPicPr>
        <p:blipFill rotWithShape="1">
          <a:blip r:embed="rId3">
            <a:alphaModFix/>
          </a:blip>
          <a:srcRect/>
          <a:stretch/>
        </p:blipFill>
        <p:spPr>
          <a:xfrm>
            <a:off x="549275" y="5919853"/>
            <a:ext cx="651231" cy="651231"/>
          </a:xfrm>
          <a:prstGeom prst="rect">
            <a:avLst/>
          </a:prstGeom>
          <a:noFill/>
          <a:ln>
            <a:noFill/>
          </a:ln>
          <a:effectLst>
            <a:outerShdw blurRad="50800" dist="50800" dir="5400000" algn="ctr" rotWithShape="0">
              <a:srgbClr val="3C3C3C">
                <a:alpha val="97647"/>
              </a:srgbClr>
            </a:outerShdw>
          </a:effectLst>
        </p:spPr>
      </p:pic>
      <p:sp>
        <p:nvSpPr>
          <p:cNvPr id="2029" name="Google Shape;2029;p71"/>
          <p:cNvSpPr txBox="1"/>
          <p:nvPr/>
        </p:nvSpPr>
        <p:spPr>
          <a:xfrm>
            <a:off x="1557673" y="6177110"/>
            <a:ext cx="4751045" cy="229293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To respond to the various challenges expressed by early stage businesses in Kenya, the Ministry of Industry, Trade and Cooperatives – State Department of Industrialization hosted a Startup Policy Hackathon which was coordinated by the SME Advisor and modelled on the Global Entrepreneurship Network. The hackathon identified the five Key pressing challenges for startups and recommendations of solving the problems identified. Policies that were recommended</a:t>
            </a:r>
            <a:endParaRPr/>
          </a:p>
          <a:p>
            <a:pPr marL="171450" marR="0" lvl="0" indent="-171450" algn="just" rtl="0">
              <a:spcBef>
                <a:spcPts val="0"/>
              </a:spcBef>
              <a:spcAft>
                <a:spcPts val="0"/>
              </a:spcAft>
              <a:buClr>
                <a:schemeClr val="dk1"/>
              </a:buClr>
              <a:buSzPts val="1100"/>
              <a:buFont typeface="Arial"/>
              <a:buChar char="•"/>
            </a:pPr>
            <a:r>
              <a:rPr lang="en-US" sz="1100">
                <a:solidFill>
                  <a:schemeClr val="dk1"/>
                </a:solidFill>
                <a:latin typeface="Calibri"/>
                <a:ea typeface="Calibri"/>
                <a:cs typeface="Calibri"/>
                <a:sym typeface="Calibri"/>
              </a:rPr>
              <a:t>Formation of the Policy Teams to develop the draft Policy Proposals </a:t>
            </a:r>
            <a:endParaRPr/>
          </a:p>
          <a:p>
            <a:pPr marL="171450" marR="0" lvl="0" indent="-171450" algn="just" rtl="0">
              <a:spcBef>
                <a:spcPts val="0"/>
              </a:spcBef>
              <a:spcAft>
                <a:spcPts val="0"/>
              </a:spcAft>
              <a:buClr>
                <a:schemeClr val="dk1"/>
              </a:buClr>
              <a:buSzPts val="1100"/>
              <a:buFont typeface="Arial"/>
              <a:buChar char="•"/>
            </a:pPr>
            <a:r>
              <a:rPr lang="en-US" sz="1100">
                <a:solidFill>
                  <a:schemeClr val="dk1"/>
                </a:solidFill>
                <a:latin typeface="Calibri"/>
                <a:ea typeface="Calibri"/>
                <a:cs typeface="Calibri"/>
                <a:sym typeface="Calibri"/>
              </a:rPr>
              <a:t>Stakeholder engagement workshops led by Policy Team Leaders from stakeholder institutions </a:t>
            </a:r>
            <a:endParaRPr/>
          </a:p>
          <a:p>
            <a:pPr marL="171450" marR="0" lvl="0" indent="-171450" algn="just" rtl="0">
              <a:spcBef>
                <a:spcPts val="0"/>
              </a:spcBef>
              <a:spcAft>
                <a:spcPts val="0"/>
              </a:spcAft>
              <a:buClr>
                <a:schemeClr val="dk1"/>
              </a:buClr>
              <a:buSzPts val="1100"/>
              <a:buFont typeface="Arial"/>
              <a:buChar char="•"/>
            </a:pPr>
            <a:r>
              <a:rPr lang="en-US" sz="1100">
                <a:solidFill>
                  <a:schemeClr val="dk1"/>
                </a:solidFill>
                <a:latin typeface="Calibri"/>
                <a:ea typeface="Calibri"/>
                <a:cs typeface="Calibri"/>
                <a:sym typeface="Calibri"/>
              </a:rPr>
              <a:t>Develop of an MSME Digital Portal/One Stop Shop</a:t>
            </a:r>
            <a:endParaRPr/>
          </a:p>
          <a:p>
            <a:pPr marL="171450" marR="0" lvl="0" indent="-171450" algn="just" rtl="0">
              <a:spcBef>
                <a:spcPts val="0"/>
              </a:spcBef>
              <a:spcAft>
                <a:spcPts val="0"/>
              </a:spcAft>
              <a:buClr>
                <a:schemeClr val="dk1"/>
              </a:buClr>
              <a:buSzPts val="1100"/>
              <a:buFont typeface="Arial"/>
              <a:buChar char="•"/>
            </a:pPr>
            <a:r>
              <a:rPr lang="en-US" sz="1100">
                <a:solidFill>
                  <a:schemeClr val="dk1"/>
                </a:solidFill>
                <a:latin typeface="Calibri"/>
                <a:ea typeface="Calibri"/>
                <a:cs typeface="Calibri"/>
                <a:sym typeface="Calibri"/>
              </a:rPr>
              <a:t>Enabling policies to increase and diversify the financing tools for early stage funding: </a:t>
            </a:r>
            <a:endParaRPr sz="1100" b="1">
              <a:solidFill>
                <a:schemeClr val="dk1"/>
              </a:solidFill>
              <a:latin typeface="Calibri"/>
              <a:ea typeface="Calibri"/>
              <a:cs typeface="Calibri"/>
              <a:sym typeface="Calibri"/>
            </a:endParaRPr>
          </a:p>
        </p:txBody>
      </p:sp>
      <p:sp>
        <p:nvSpPr>
          <p:cNvPr id="2030" name="Google Shape;2030;p71"/>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7 | Policies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9"/>
          <p:cNvSpPr/>
          <p:nvPr/>
        </p:nvSpPr>
        <p:spPr>
          <a:xfrm>
            <a:off x="4054642" y="0"/>
            <a:ext cx="2803358" cy="926432"/>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97" name="Google Shape;197;p9"/>
          <p:cNvCxnSpPr/>
          <p:nvPr/>
        </p:nvCxnSpPr>
        <p:spPr>
          <a:xfrm>
            <a:off x="549275" y="405063"/>
            <a:ext cx="5761414" cy="0"/>
          </a:xfrm>
          <a:prstGeom prst="straightConnector1">
            <a:avLst/>
          </a:prstGeom>
          <a:noFill/>
          <a:ln w="9525" cap="flat" cmpd="sng">
            <a:solidFill>
              <a:schemeClr val="dk2"/>
            </a:solidFill>
            <a:prstDash val="solid"/>
            <a:round/>
            <a:headEnd type="none" w="sm" len="sm"/>
            <a:tailEnd type="none" w="sm" len="sm"/>
          </a:ln>
        </p:spPr>
      </p:cxnSp>
      <p:sp>
        <p:nvSpPr>
          <p:cNvPr id="198" name="Google Shape;198;p9"/>
          <p:cNvSpPr/>
          <p:nvPr/>
        </p:nvSpPr>
        <p:spPr>
          <a:xfrm>
            <a:off x="5985836" y="164431"/>
            <a:ext cx="324853" cy="240632"/>
          </a:xfrm>
          <a:prstGeom prst="flowChartInputOutpu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9" name="Google Shape;199;p9"/>
          <p:cNvSpPr txBox="1"/>
          <p:nvPr/>
        </p:nvSpPr>
        <p:spPr>
          <a:xfrm>
            <a:off x="549275" y="164431"/>
            <a:ext cx="3346450"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chemeClr val="accent2"/>
                </a:solidFill>
                <a:latin typeface="Verdana"/>
                <a:ea typeface="Verdana"/>
                <a:cs typeface="Verdana"/>
                <a:sym typeface="Verdana"/>
              </a:rPr>
              <a:t>Acknowledgements to Contributors to the Report</a:t>
            </a:r>
            <a:endParaRPr/>
          </a:p>
        </p:txBody>
      </p:sp>
      <p:sp>
        <p:nvSpPr>
          <p:cNvPr id="200" name="Google Shape;200;p9"/>
          <p:cNvSpPr/>
          <p:nvPr/>
        </p:nvSpPr>
        <p:spPr>
          <a:xfrm>
            <a:off x="0" y="8388350"/>
            <a:ext cx="2394284" cy="755648"/>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1" name="Google Shape;201;p9"/>
          <p:cNvSpPr txBox="1"/>
          <p:nvPr/>
        </p:nvSpPr>
        <p:spPr>
          <a:xfrm>
            <a:off x="549275" y="926432"/>
            <a:ext cx="575945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dk2"/>
                </a:solidFill>
                <a:latin typeface="Gill Sans"/>
                <a:ea typeface="Gill Sans"/>
                <a:cs typeface="Gill Sans"/>
                <a:sym typeface="Gill Sans"/>
              </a:rPr>
              <a:t>UNIVERSITIES</a:t>
            </a:r>
            <a:endParaRPr sz="1400" b="1">
              <a:solidFill>
                <a:schemeClr val="dk2"/>
              </a:solidFill>
              <a:latin typeface="Gill Sans"/>
              <a:ea typeface="Gill Sans"/>
              <a:cs typeface="Gill Sans"/>
              <a:sym typeface="Gill Sans"/>
            </a:endParaRPr>
          </a:p>
        </p:txBody>
      </p:sp>
      <p:pic>
        <p:nvPicPr>
          <p:cNvPr id="202" name="Google Shape;202;p9"/>
          <p:cNvPicPr preferRelativeResize="0"/>
          <p:nvPr/>
        </p:nvPicPr>
        <p:blipFill rotWithShape="1">
          <a:blip r:embed="rId3">
            <a:alphaModFix/>
          </a:blip>
          <a:srcRect/>
          <a:stretch/>
        </p:blipFill>
        <p:spPr>
          <a:xfrm>
            <a:off x="737655" y="1844567"/>
            <a:ext cx="1552855" cy="460301"/>
          </a:xfrm>
          <a:prstGeom prst="rect">
            <a:avLst/>
          </a:prstGeom>
          <a:noFill/>
          <a:ln>
            <a:noFill/>
          </a:ln>
        </p:spPr>
      </p:pic>
      <p:pic>
        <p:nvPicPr>
          <p:cNvPr id="203" name="Google Shape;203;p9"/>
          <p:cNvPicPr preferRelativeResize="0"/>
          <p:nvPr/>
        </p:nvPicPr>
        <p:blipFill rotWithShape="1">
          <a:blip r:embed="rId4">
            <a:alphaModFix/>
          </a:blip>
          <a:srcRect/>
          <a:stretch/>
        </p:blipFill>
        <p:spPr>
          <a:xfrm>
            <a:off x="4558882" y="1915285"/>
            <a:ext cx="1561463" cy="359903"/>
          </a:xfrm>
          <a:prstGeom prst="rect">
            <a:avLst/>
          </a:prstGeom>
          <a:noFill/>
          <a:ln>
            <a:noFill/>
          </a:ln>
        </p:spPr>
      </p:pic>
      <p:pic>
        <p:nvPicPr>
          <p:cNvPr id="204" name="Google Shape;204;p9"/>
          <p:cNvPicPr preferRelativeResize="0"/>
          <p:nvPr/>
        </p:nvPicPr>
        <p:blipFill rotWithShape="1">
          <a:blip r:embed="rId5">
            <a:alphaModFix/>
          </a:blip>
          <a:srcRect/>
          <a:stretch/>
        </p:blipFill>
        <p:spPr>
          <a:xfrm>
            <a:off x="2324497" y="6864484"/>
            <a:ext cx="1053583" cy="989878"/>
          </a:xfrm>
          <a:prstGeom prst="rect">
            <a:avLst/>
          </a:prstGeom>
          <a:noFill/>
          <a:ln>
            <a:noFill/>
          </a:ln>
        </p:spPr>
      </p:pic>
      <p:pic>
        <p:nvPicPr>
          <p:cNvPr id="205" name="Google Shape;205;p9"/>
          <p:cNvPicPr preferRelativeResize="0"/>
          <p:nvPr/>
        </p:nvPicPr>
        <p:blipFill rotWithShape="1">
          <a:blip r:embed="rId6">
            <a:alphaModFix/>
          </a:blip>
          <a:srcRect/>
          <a:stretch/>
        </p:blipFill>
        <p:spPr>
          <a:xfrm>
            <a:off x="463012" y="4252262"/>
            <a:ext cx="2623087" cy="654849"/>
          </a:xfrm>
          <a:prstGeom prst="rect">
            <a:avLst/>
          </a:prstGeom>
          <a:noFill/>
          <a:ln>
            <a:noFill/>
          </a:ln>
        </p:spPr>
      </p:pic>
      <p:pic>
        <p:nvPicPr>
          <p:cNvPr id="206" name="Google Shape;206;p9"/>
          <p:cNvPicPr preferRelativeResize="0"/>
          <p:nvPr/>
        </p:nvPicPr>
        <p:blipFill rotWithShape="1">
          <a:blip r:embed="rId7">
            <a:alphaModFix/>
          </a:blip>
          <a:srcRect/>
          <a:stretch/>
        </p:blipFill>
        <p:spPr>
          <a:xfrm>
            <a:off x="784227" y="5697834"/>
            <a:ext cx="1449551" cy="498584"/>
          </a:xfrm>
          <a:prstGeom prst="rect">
            <a:avLst/>
          </a:prstGeom>
          <a:noFill/>
          <a:ln>
            <a:noFill/>
          </a:ln>
        </p:spPr>
      </p:pic>
      <p:pic>
        <p:nvPicPr>
          <p:cNvPr id="207" name="Google Shape;207;p9"/>
          <p:cNvPicPr preferRelativeResize="0"/>
          <p:nvPr/>
        </p:nvPicPr>
        <p:blipFill rotWithShape="1">
          <a:blip r:embed="rId8">
            <a:alphaModFix/>
          </a:blip>
          <a:srcRect/>
          <a:stretch/>
        </p:blipFill>
        <p:spPr>
          <a:xfrm>
            <a:off x="2563871" y="1771470"/>
            <a:ext cx="1872981" cy="566573"/>
          </a:xfrm>
          <a:prstGeom prst="rect">
            <a:avLst/>
          </a:prstGeom>
          <a:noFill/>
          <a:ln>
            <a:noFill/>
          </a:ln>
        </p:spPr>
      </p:pic>
      <p:pic>
        <p:nvPicPr>
          <p:cNvPr id="208" name="Google Shape;208;p9"/>
          <p:cNvPicPr preferRelativeResize="0"/>
          <p:nvPr/>
        </p:nvPicPr>
        <p:blipFill rotWithShape="1">
          <a:blip r:embed="rId9">
            <a:alphaModFix/>
          </a:blip>
          <a:srcRect/>
          <a:stretch/>
        </p:blipFill>
        <p:spPr>
          <a:xfrm>
            <a:off x="737655" y="2969366"/>
            <a:ext cx="1396990" cy="618398"/>
          </a:xfrm>
          <a:prstGeom prst="rect">
            <a:avLst/>
          </a:prstGeom>
          <a:noFill/>
          <a:ln>
            <a:noFill/>
          </a:ln>
        </p:spPr>
      </p:pic>
      <p:pic>
        <p:nvPicPr>
          <p:cNvPr id="209" name="Google Shape;209;p9"/>
          <p:cNvPicPr preferRelativeResize="0"/>
          <p:nvPr/>
        </p:nvPicPr>
        <p:blipFill rotWithShape="1">
          <a:blip r:embed="rId10">
            <a:alphaModFix/>
          </a:blip>
          <a:srcRect/>
          <a:stretch/>
        </p:blipFill>
        <p:spPr>
          <a:xfrm>
            <a:off x="2671011" y="3106926"/>
            <a:ext cx="1414139" cy="420963"/>
          </a:xfrm>
          <a:prstGeom prst="rect">
            <a:avLst/>
          </a:prstGeom>
          <a:noFill/>
          <a:ln>
            <a:noFill/>
          </a:ln>
        </p:spPr>
      </p:pic>
      <p:pic>
        <p:nvPicPr>
          <p:cNvPr id="210" name="Google Shape;210;p9"/>
          <p:cNvPicPr preferRelativeResize="0"/>
          <p:nvPr/>
        </p:nvPicPr>
        <p:blipFill rotWithShape="1">
          <a:blip r:embed="rId11">
            <a:alphaModFix/>
          </a:blip>
          <a:srcRect/>
          <a:stretch/>
        </p:blipFill>
        <p:spPr>
          <a:xfrm>
            <a:off x="4410869" y="4382598"/>
            <a:ext cx="1709476" cy="472688"/>
          </a:xfrm>
          <a:prstGeom prst="rect">
            <a:avLst/>
          </a:prstGeom>
          <a:noFill/>
          <a:ln>
            <a:noFill/>
          </a:ln>
        </p:spPr>
      </p:pic>
      <p:pic>
        <p:nvPicPr>
          <p:cNvPr id="211" name="Google Shape;211;p9"/>
          <p:cNvPicPr preferRelativeResize="0"/>
          <p:nvPr/>
        </p:nvPicPr>
        <p:blipFill rotWithShape="1">
          <a:blip r:embed="rId12">
            <a:alphaModFix/>
          </a:blip>
          <a:srcRect/>
          <a:stretch/>
        </p:blipFill>
        <p:spPr>
          <a:xfrm>
            <a:off x="2606107" y="5737518"/>
            <a:ext cx="1496592" cy="458899"/>
          </a:xfrm>
          <a:prstGeom prst="rect">
            <a:avLst/>
          </a:prstGeom>
          <a:noFill/>
          <a:ln>
            <a:noFill/>
          </a:ln>
        </p:spPr>
      </p:pic>
      <p:pic>
        <p:nvPicPr>
          <p:cNvPr id="212" name="Google Shape;212;p9"/>
          <p:cNvPicPr preferRelativeResize="0"/>
          <p:nvPr/>
        </p:nvPicPr>
        <p:blipFill rotWithShape="1">
          <a:blip r:embed="rId13">
            <a:alphaModFix/>
          </a:blip>
          <a:srcRect/>
          <a:stretch/>
        </p:blipFill>
        <p:spPr>
          <a:xfrm>
            <a:off x="4848225" y="5650826"/>
            <a:ext cx="1136514" cy="592600"/>
          </a:xfrm>
          <a:prstGeom prst="rect">
            <a:avLst/>
          </a:prstGeom>
          <a:noFill/>
          <a:ln>
            <a:noFill/>
          </a:ln>
        </p:spPr>
      </p:pic>
      <p:pic>
        <p:nvPicPr>
          <p:cNvPr id="213" name="Google Shape;213;p9"/>
          <p:cNvPicPr preferRelativeResize="0"/>
          <p:nvPr/>
        </p:nvPicPr>
        <p:blipFill rotWithShape="1">
          <a:blip r:embed="rId14">
            <a:alphaModFix/>
          </a:blip>
          <a:srcRect/>
          <a:stretch/>
        </p:blipFill>
        <p:spPr>
          <a:xfrm>
            <a:off x="3242496" y="4252262"/>
            <a:ext cx="943376" cy="984392"/>
          </a:xfrm>
          <a:prstGeom prst="rect">
            <a:avLst/>
          </a:prstGeom>
          <a:noFill/>
          <a:ln>
            <a:noFill/>
          </a:ln>
        </p:spPr>
      </p:pic>
      <p:pic>
        <p:nvPicPr>
          <p:cNvPr id="214" name="Google Shape;214;p9"/>
          <p:cNvPicPr preferRelativeResize="0"/>
          <p:nvPr/>
        </p:nvPicPr>
        <p:blipFill rotWithShape="1">
          <a:blip r:embed="rId15">
            <a:alphaModFix/>
          </a:blip>
          <a:srcRect/>
          <a:stretch/>
        </p:blipFill>
        <p:spPr>
          <a:xfrm>
            <a:off x="4586121" y="3002062"/>
            <a:ext cx="1644828" cy="618398"/>
          </a:xfrm>
          <a:prstGeom prst="rect">
            <a:avLst/>
          </a:prstGeom>
          <a:noFill/>
          <a:ln>
            <a:noFill/>
          </a:ln>
        </p:spPr>
      </p:pic>
      <p:pic>
        <p:nvPicPr>
          <p:cNvPr id="215" name="Google Shape;215;p9"/>
          <p:cNvPicPr preferRelativeResize="0"/>
          <p:nvPr/>
        </p:nvPicPr>
        <p:blipFill rotWithShape="1">
          <a:blip r:embed="rId16">
            <a:alphaModFix/>
          </a:blip>
          <a:srcRect/>
          <a:stretch/>
        </p:blipFill>
        <p:spPr>
          <a:xfrm>
            <a:off x="848677" y="6864484"/>
            <a:ext cx="961073" cy="961073"/>
          </a:xfrm>
          <a:prstGeom prst="rect">
            <a:avLst/>
          </a:prstGeom>
          <a:noFill/>
          <a:ln>
            <a:noFill/>
          </a:ln>
        </p:spPr>
      </p:pic>
      <p:pic>
        <p:nvPicPr>
          <p:cNvPr id="216" name="Google Shape;216;p9"/>
          <p:cNvPicPr preferRelativeResize="0"/>
          <p:nvPr/>
        </p:nvPicPr>
        <p:blipFill rotWithShape="1">
          <a:blip r:embed="rId17">
            <a:alphaModFix/>
          </a:blip>
          <a:srcRect/>
          <a:stretch/>
        </p:blipFill>
        <p:spPr>
          <a:xfrm>
            <a:off x="3563938" y="6899841"/>
            <a:ext cx="1329543" cy="936744"/>
          </a:xfrm>
          <a:prstGeom prst="rect">
            <a:avLst/>
          </a:prstGeom>
          <a:noFill/>
          <a:ln>
            <a:noFill/>
          </a:ln>
        </p:spPr>
      </p:pic>
      <p:pic>
        <p:nvPicPr>
          <p:cNvPr id="217" name="Google Shape;217;p9" descr="Moi University Logo | University logo, Logo psd, University"/>
          <p:cNvPicPr preferRelativeResize="0"/>
          <p:nvPr/>
        </p:nvPicPr>
        <p:blipFill rotWithShape="1">
          <a:blip r:embed="rId18">
            <a:alphaModFix/>
          </a:blip>
          <a:srcRect/>
          <a:stretch/>
        </p:blipFill>
        <p:spPr>
          <a:xfrm>
            <a:off x="4943485" y="6646525"/>
            <a:ext cx="1396990" cy="1396990"/>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2034"/>
        <p:cNvGrpSpPr/>
        <p:nvPr/>
      </p:nvGrpSpPr>
      <p:grpSpPr>
        <a:xfrm>
          <a:off x="0" y="0"/>
          <a:ext cx="0" cy="0"/>
          <a:chOff x="0" y="0"/>
          <a:chExt cx="0" cy="0"/>
        </a:xfrm>
      </p:grpSpPr>
      <p:sp>
        <p:nvSpPr>
          <p:cNvPr id="2035" name="Google Shape;2035;p72"/>
          <p:cNvSpPr/>
          <p:nvPr/>
        </p:nvSpPr>
        <p:spPr>
          <a:xfrm>
            <a:off x="0" y="2954406"/>
            <a:ext cx="6858000" cy="5420712"/>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6" name="Google Shape;2036;p72"/>
          <p:cNvSpPr/>
          <p:nvPr/>
        </p:nvSpPr>
        <p:spPr>
          <a:xfrm>
            <a:off x="113808" y="8667603"/>
            <a:ext cx="301686"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1">
                <a:solidFill>
                  <a:schemeClr val="lt2"/>
                </a:solidFill>
                <a:latin typeface="Calibri"/>
                <a:ea typeface="Calibri"/>
                <a:cs typeface="Calibri"/>
                <a:sym typeface="Calibri"/>
              </a:rPr>
              <a:pPr marL="0" marR="0" lvl="0" indent="0" algn="l" rtl="0">
                <a:spcBef>
                  <a:spcPts val="0"/>
                </a:spcBef>
                <a:spcAft>
                  <a:spcPts val="0"/>
                </a:spcAft>
                <a:buNone/>
              </a:pPr>
              <a:t>70</a:t>
            </a:fld>
            <a:endParaRPr sz="1800" b="1">
              <a:solidFill>
                <a:schemeClr val="lt2"/>
              </a:solidFill>
              <a:latin typeface="Calibri"/>
              <a:ea typeface="Calibri"/>
              <a:cs typeface="Calibri"/>
              <a:sym typeface="Calibri"/>
            </a:endParaRPr>
          </a:p>
        </p:txBody>
      </p:sp>
      <p:sp>
        <p:nvSpPr>
          <p:cNvPr id="2037" name="Google Shape;2037;p72"/>
          <p:cNvSpPr/>
          <p:nvPr/>
        </p:nvSpPr>
        <p:spPr>
          <a:xfrm>
            <a:off x="520701" y="8652209"/>
            <a:ext cx="5003799" cy="323850"/>
          </a:xfrm>
          <a:prstGeom prst="rect">
            <a:avLst/>
          </a:prstGeom>
          <a:noFill/>
          <a:ln>
            <a:noFill/>
          </a:ln>
        </p:spPr>
        <p:txBody>
          <a:bodyPr spcFirstLastPara="1" wrap="square" lIns="91425" tIns="45700" rIns="91425" bIns="45700" anchor="ctr" anchorCtr="0">
            <a:noAutofit/>
          </a:bodyPr>
          <a:lstStyle/>
          <a:p>
            <a:pPr marL="228600" marR="0" lvl="0" indent="-171450" algn="l" rtl="0">
              <a:spcBef>
                <a:spcPts val="0"/>
              </a:spcBef>
              <a:spcAft>
                <a:spcPts val="0"/>
              </a:spcAft>
              <a:buClr>
                <a:schemeClr val="dk1"/>
              </a:buClr>
              <a:buSzPts val="900"/>
              <a:buFont typeface="Calibri"/>
              <a:buNone/>
            </a:pPr>
            <a:endParaRPr sz="900" i="1">
              <a:solidFill>
                <a:srgbClr val="181818"/>
              </a:solidFill>
              <a:latin typeface="Calibri"/>
              <a:ea typeface="Calibri"/>
              <a:cs typeface="Calibri"/>
              <a:sym typeface="Calibri"/>
            </a:endParaRPr>
          </a:p>
        </p:txBody>
      </p:sp>
      <p:sp>
        <p:nvSpPr>
          <p:cNvPr id="2038" name="Google Shape;2038;p72"/>
          <p:cNvSpPr txBox="1"/>
          <p:nvPr/>
        </p:nvSpPr>
        <p:spPr>
          <a:xfrm>
            <a:off x="549275" y="8658650"/>
            <a:ext cx="4617920" cy="21544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chemeClr val="dk1"/>
              </a:buClr>
              <a:buSzPts val="800"/>
              <a:buFont typeface="Calibri"/>
              <a:buAutoNum type="arabicPeriod"/>
            </a:pPr>
            <a:r>
              <a:rPr lang="en-US" sz="800">
                <a:solidFill>
                  <a:schemeClr val="dk1"/>
                </a:solidFill>
                <a:latin typeface="Calibri"/>
                <a:ea typeface="Calibri"/>
                <a:cs typeface="Calibri"/>
                <a:sym typeface="Calibri"/>
              </a:rPr>
              <a:t>https://institute.global/policy/supercharging-africas-startups-continents-path-tech-excellence</a:t>
            </a:r>
            <a:endParaRPr/>
          </a:p>
        </p:txBody>
      </p:sp>
      <p:sp>
        <p:nvSpPr>
          <p:cNvPr id="2039" name="Google Shape;2039;p72"/>
          <p:cNvSpPr txBox="1"/>
          <p:nvPr/>
        </p:nvSpPr>
        <p:spPr>
          <a:xfrm>
            <a:off x="562417" y="1686646"/>
            <a:ext cx="2744785" cy="93871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Ecosystem players (investors, startups and  SMEs) gave their views regarding the drafted Startup Bill expressing their thoughts on whether the bill addressee the current challenges facing the ecosystem.  </a:t>
            </a:r>
            <a:endParaRPr/>
          </a:p>
        </p:txBody>
      </p:sp>
      <p:sp>
        <p:nvSpPr>
          <p:cNvPr id="2040" name="Google Shape;2040;p72"/>
          <p:cNvSpPr txBox="1"/>
          <p:nvPr/>
        </p:nvSpPr>
        <p:spPr>
          <a:xfrm>
            <a:off x="1058675" y="768882"/>
            <a:ext cx="5250046"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dk2"/>
                </a:solidFill>
                <a:latin typeface="Verdana"/>
                <a:ea typeface="Verdana"/>
                <a:cs typeface="Verdana"/>
                <a:sym typeface="Verdana"/>
              </a:rPr>
              <a:t>SURVEY FINDINGS</a:t>
            </a:r>
            <a:endParaRPr/>
          </a:p>
        </p:txBody>
      </p:sp>
      <p:sp>
        <p:nvSpPr>
          <p:cNvPr id="2041" name="Google Shape;2041;p72"/>
          <p:cNvSpPr/>
          <p:nvPr/>
        </p:nvSpPr>
        <p:spPr>
          <a:xfrm>
            <a:off x="562419" y="755650"/>
            <a:ext cx="496255" cy="4265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7.1</a:t>
            </a:r>
            <a:endParaRPr/>
          </a:p>
        </p:txBody>
      </p:sp>
      <p:sp>
        <p:nvSpPr>
          <p:cNvPr id="2042" name="Google Shape;2042;p72"/>
          <p:cNvSpPr txBox="1"/>
          <p:nvPr/>
        </p:nvSpPr>
        <p:spPr>
          <a:xfrm>
            <a:off x="549275" y="1350370"/>
            <a:ext cx="5447483"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2"/>
                </a:solidFill>
                <a:latin typeface="Gill Sans"/>
                <a:ea typeface="Gill Sans"/>
                <a:cs typeface="Gill Sans"/>
                <a:sym typeface="Gill Sans"/>
              </a:rPr>
              <a:t>6.1.1 THE STARTUP BILL</a:t>
            </a:r>
            <a:endParaRPr/>
          </a:p>
        </p:txBody>
      </p:sp>
      <p:pic>
        <p:nvPicPr>
          <p:cNvPr id="2043" name="Google Shape;2043;p72"/>
          <p:cNvPicPr preferRelativeResize="0"/>
          <p:nvPr/>
        </p:nvPicPr>
        <p:blipFill rotWithShape="1">
          <a:blip r:embed="rId3">
            <a:alphaModFix/>
          </a:blip>
          <a:srcRect/>
          <a:stretch/>
        </p:blipFill>
        <p:spPr>
          <a:xfrm>
            <a:off x="562415" y="3396940"/>
            <a:ext cx="2744788" cy="2110199"/>
          </a:xfrm>
          <a:prstGeom prst="rect">
            <a:avLst/>
          </a:prstGeom>
          <a:noFill/>
          <a:ln>
            <a:noFill/>
          </a:ln>
        </p:spPr>
      </p:pic>
      <p:pic>
        <p:nvPicPr>
          <p:cNvPr id="2044" name="Google Shape;2044;p72"/>
          <p:cNvPicPr preferRelativeResize="0"/>
          <p:nvPr/>
        </p:nvPicPr>
        <p:blipFill rotWithShape="1">
          <a:blip r:embed="rId4">
            <a:alphaModFix/>
          </a:blip>
          <a:srcRect/>
          <a:stretch/>
        </p:blipFill>
        <p:spPr>
          <a:xfrm>
            <a:off x="3563937" y="3396940"/>
            <a:ext cx="2744787" cy="2115913"/>
          </a:xfrm>
          <a:prstGeom prst="rect">
            <a:avLst/>
          </a:prstGeom>
          <a:noFill/>
          <a:ln>
            <a:noFill/>
          </a:ln>
        </p:spPr>
      </p:pic>
      <p:pic>
        <p:nvPicPr>
          <p:cNvPr id="2045" name="Google Shape;2045;p72"/>
          <p:cNvPicPr preferRelativeResize="0"/>
          <p:nvPr/>
        </p:nvPicPr>
        <p:blipFill rotWithShape="1">
          <a:blip r:embed="rId5">
            <a:alphaModFix/>
          </a:blip>
          <a:srcRect/>
          <a:stretch/>
        </p:blipFill>
        <p:spPr>
          <a:xfrm>
            <a:off x="562415" y="6306839"/>
            <a:ext cx="2744787" cy="2068279"/>
          </a:xfrm>
          <a:prstGeom prst="rect">
            <a:avLst/>
          </a:prstGeom>
          <a:noFill/>
          <a:ln>
            <a:noFill/>
          </a:ln>
        </p:spPr>
      </p:pic>
      <p:grpSp>
        <p:nvGrpSpPr>
          <p:cNvPr id="2046" name="Google Shape;2046;p72"/>
          <p:cNvGrpSpPr/>
          <p:nvPr/>
        </p:nvGrpSpPr>
        <p:grpSpPr>
          <a:xfrm>
            <a:off x="3584978" y="5784231"/>
            <a:ext cx="1834862" cy="957088"/>
            <a:chOff x="3646220" y="6007225"/>
            <a:chExt cx="1834862" cy="957088"/>
          </a:xfrm>
        </p:grpSpPr>
        <p:sp>
          <p:nvSpPr>
            <p:cNvPr id="2047" name="Google Shape;2047;p72"/>
            <p:cNvSpPr/>
            <p:nvPr/>
          </p:nvSpPr>
          <p:spPr>
            <a:xfrm>
              <a:off x="3646220" y="6068715"/>
              <a:ext cx="137160" cy="116676"/>
            </a:xfrm>
            <a:prstGeom prst="rect">
              <a:avLst/>
            </a:prstGeom>
            <a:solidFill>
              <a:srgbClr val="8296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Calibri"/>
                <a:ea typeface="Calibri"/>
                <a:cs typeface="Calibri"/>
                <a:sym typeface="Calibri"/>
              </a:endParaRPr>
            </a:p>
          </p:txBody>
        </p:sp>
        <p:sp>
          <p:nvSpPr>
            <p:cNvPr id="2048" name="Google Shape;2048;p72"/>
            <p:cNvSpPr/>
            <p:nvPr/>
          </p:nvSpPr>
          <p:spPr>
            <a:xfrm>
              <a:off x="3646220" y="6407818"/>
              <a:ext cx="137160" cy="116676"/>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Calibri"/>
                <a:ea typeface="Calibri"/>
                <a:cs typeface="Calibri"/>
                <a:sym typeface="Calibri"/>
              </a:endParaRPr>
            </a:p>
          </p:txBody>
        </p:sp>
        <p:sp>
          <p:nvSpPr>
            <p:cNvPr id="2049" name="Google Shape;2049;p72"/>
            <p:cNvSpPr/>
            <p:nvPr/>
          </p:nvSpPr>
          <p:spPr>
            <a:xfrm>
              <a:off x="3646220" y="6757961"/>
              <a:ext cx="137160" cy="116676"/>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Calibri"/>
                <a:ea typeface="Calibri"/>
                <a:cs typeface="Calibri"/>
                <a:sym typeface="Calibri"/>
              </a:endParaRPr>
            </a:p>
          </p:txBody>
        </p:sp>
        <p:sp>
          <p:nvSpPr>
            <p:cNvPr id="2050" name="Google Shape;2050;p72"/>
            <p:cNvSpPr txBox="1"/>
            <p:nvPr/>
          </p:nvSpPr>
          <p:spPr>
            <a:xfrm>
              <a:off x="3712838" y="6007225"/>
              <a:ext cx="1760574"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dk1"/>
                  </a:solidFill>
                  <a:latin typeface="Calibri"/>
                  <a:ea typeface="Calibri"/>
                  <a:cs typeface="Calibri"/>
                  <a:sym typeface="Calibri"/>
                </a:rPr>
                <a:t>Neither Agree nor disagree</a:t>
              </a:r>
              <a:endParaRPr/>
            </a:p>
          </p:txBody>
        </p:sp>
        <p:sp>
          <p:nvSpPr>
            <p:cNvPr id="2051" name="Google Shape;2051;p72"/>
            <p:cNvSpPr txBox="1"/>
            <p:nvPr/>
          </p:nvSpPr>
          <p:spPr>
            <a:xfrm>
              <a:off x="3720508" y="6346460"/>
              <a:ext cx="1760574"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dk1"/>
                  </a:solidFill>
                  <a:latin typeface="Calibri"/>
                  <a:ea typeface="Calibri"/>
                  <a:cs typeface="Calibri"/>
                  <a:sym typeface="Calibri"/>
                </a:rPr>
                <a:t>Agree</a:t>
              </a:r>
              <a:endParaRPr/>
            </a:p>
          </p:txBody>
        </p:sp>
        <p:sp>
          <p:nvSpPr>
            <p:cNvPr id="2052" name="Google Shape;2052;p72"/>
            <p:cNvSpPr txBox="1"/>
            <p:nvPr/>
          </p:nvSpPr>
          <p:spPr>
            <a:xfrm>
              <a:off x="3720508" y="6702703"/>
              <a:ext cx="1760574"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dk1"/>
                  </a:solidFill>
                  <a:latin typeface="Calibri"/>
                  <a:ea typeface="Calibri"/>
                  <a:cs typeface="Calibri"/>
                  <a:sym typeface="Calibri"/>
                </a:rPr>
                <a:t>Disagree</a:t>
              </a:r>
              <a:endParaRPr/>
            </a:p>
          </p:txBody>
        </p:sp>
      </p:grpSp>
      <p:sp>
        <p:nvSpPr>
          <p:cNvPr id="2053" name="Google Shape;2053;p72"/>
          <p:cNvSpPr txBox="1"/>
          <p:nvPr/>
        </p:nvSpPr>
        <p:spPr>
          <a:xfrm>
            <a:off x="3563937" y="2969727"/>
            <a:ext cx="274478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00" i="1">
                <a:solidFill>
                  <a:schemeClr val="accent1"/>
                </a:solidFill>
                <a:latin typeface="Calibri"/>
                <a:ea typeface="Calibri"/>
                <a:cs typeface="Calibri"/>
                <a:sym typeface="Calibri"/>
              </a:rPr>
              <a:t>Fig X: </a:t>
            </a:r>
            <a:r>
              <a:rPr lang="en-US" sz="1100" b="1">
                <a:solidFill>
                  <a:schemeClr val="dk2"/>
                </a:solidFill>
                <a:latin typeface="Calibri"/>
                <a:ea typeface="Calibri"/>
                <a:cs typeface="Calibri"/>
                <a:sym typeface="Calibri"/>
              </a:rPr>
              <a:t>Startups opinions on whether the Startup bill addresses ecosystem challenges</a:t>
            </a:r>
            <a:endParaRPr/>
          </a:p>
        </p:txBody>
      </p:sp>
      <p:sp>
        <p:nvSpPr>
          <p:cNvPr id="2054" name="Google Shape;2054;p72"/>
          <p:cNvSpPr txBox="1"/>
          <p:nvPr/>
        </p:nvSpPr>
        <p:spPr>
          <a:xfrm>
            <a:off x="549275" y="2969727"/>
            <a:ext cx="2734814"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00" i="1">
                <a:solidFill>
                  <a:schemeClr val="accent1"/>
                </a:solidFill>
                <a:latin typeface="Calibri"/>
                <a:ea typeface="Calibri"/>
                <a:cs typeface="Calibri"/>
                <a:sym typeface="Calibri"/>
              </a:rPr>
              <a:t>Fig X: </a:t>
            </a:r>
            <a:r>
              <a:rPr lang="en-US" sz="1100" b="1">
                <a:solidFill>
                  <a:schemeClr val="dk2"/>
                </a:solidFill>
                <a:latin typeface="Calibri"/>
                <a:ea typeface="Calibri"/>
                <a:cs typeface="Calibri"/>
                <a:sym typeface="Calibri"/>
              </a:rPr>
              <a:t>Investors’ opinions on whether the Startup bill addresses ecosystem challenges</a:t>
            </a:r>
            <a:endParaRPr/>
          </a:p>
        </p:txBody>
      </p:sp>
      <p:sp>
        <p:nvSpPr>
          <p:cNvPr id="2055" name="Google Shape;2055;p72"/>
          <p:cNvSpPr txBox="1"/>
          <p:nvPr/>
        </p:nvSpPr>
        <p:spPr>
          <a:xfrm>
            <a:off x="549275" y="5573932"/>
            <a:ext cx="275792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00" i="1">
                <a:solidFill>
                  <a:schemeClr val="accent1"/>
                </a:solidFill>
                <a:latin typeface="Calibri"/>
                <a:ea typeface="Calibri"/>
                <a:cs typeface="Calibri"/>
                <a:sym typeface="Calibri"/>
              </a:rPr>
              <a:t>Fig X: </a:t>
            </a:r>
            <a:r>
              <a:rPr lang="en-US" sz="1100" b="1">
                <a:solidFill>
                  <a:schemeClr val="dk2"/>
                </a:solidFill>
                <a:latin typeface="Calibri"/>
                <a:ea typeface="Calibri"/>
                <a:cs typeface="Calibri"/>
                <a:sym typeface="Calibri"/>
              </a:rPr>
              <a:t>SMEs opinions on whether the Startup bill addresses ecosystem challenges</a:t>
            </a:r>
            <a:endParaRPr/>
          </a:p>
        </p:txBody>
      </p:sp>
      <p:cxnSp>
        <p:nvCxnSpPr>
          <p:cNvPr id="2056" name="Google Shape;2056;p72"/>
          <p:cNvCxnSpPr/>
          <p:nvPr/>
        </p:nvCxnSpPr>
        <p:spPr>
          <a:xfrm>
            <a:off x="861237" y="5507139"/>
            <a:ext cx="4974079" cy="0"/>
          </a:xfrm>
          <a:prstGeom prst="straightConnector1">
            <a:avLst/>
          </a:prstGeom>
          <a:noFill/>
          <a:ln w="9525" cap="flat" cmpd="sng">
            <a:solidFill>
              <a:srgbClr val="BE8E00"/>
            </a:solidFill>
            <a:prstDash val="solid"/>
            <a:round/>
            <a:headEnd type="none" w="sm" len="sm"/>
            <a:tailEnd type="none" w="sm" len="sm"/>
          </a:ln>
        </p:spPr>
      </p:cxnSp>
      <p:sp>
        <p:nvSpPr>
          <p:cNvPr id="2057" name="Google Shape;2057;p72"/>
          <p:cNvSpPr txBox="1"/>
          <p:nvPr/>
        </p:nvSpPr>
        <p:spPr>
          <a:xfrm>
            <a:off x="3584978" y="6930189"/>
            <a:ext cx="2723742" cy="1323439"/>
          </a:xfrm>
          <a:prstGeom prst="rect">
            <a:avLst/>
          </a:prstGeom>
          <a:noFill/>
          <a:ln>
            <a:noFill/>
          </a:ln>
        </p:spPr>
        <p:txBody>
          <a:bodyPr spcFirstLastPara="1" wrap="square" lIns="91425" tIns="45700" rIns="91425" bIns="45700" anchor="t" anchorCtr="0">
            <a:spAutoFit/>
          </a:bodyPr>
          <a:lstStyle/>
          <a:p>
            <a:pPr marL="171450" marR="0" lvl="0" indent="-171450" algn="l" rtl="0">
              <a:spcBef>
                <a:spcPts val="0"/>
              </a:spcBef>
              <a:spcAft>
                <a:spcPts val="0"/>
              </a:spcAft>
              <a:buClr>
                <a:schemeClr val="dk1"/>
              </a:buClr>
              <a:buSzPts val="1100"/>
              <a:buFont typeface="Arial"/>
              <a:buChar char="•"/>
            </a:pPr>
            <a:r>
              <a:rPr lang="en-US" sz="1100" b="1" i="1">
                <a:solidFill>
                  <a:schemeClr val="dk1"/>
                </a:solidFill>
                <a:latin typeface="Calibri"/>
                <a:ea typeface="Calibri"/>
                <a:cs typeface="Calibri"/>
                <a:sym typeface="Calibri"/>
              </a:rPr>
              <a:t>Only </a:t>
            </a:r>
            <a:r>
              <a:rPr lang="en-US" sz="1400" b="1" i="1">
                <a:solidFill>
                  <a:schemeClr val="accent1"/>
                </a:solidFill>
                <a:latin typeface="Calibri"/>
                <a:ea typeface="Calibri"/>
                <a:cs typeface="Calibri"/>
                <a:sym typeface="Calibri"/>
              </a:rPr>
              <a:t>7%</a:t>
            </a:r>
            <a:r>
              <a:rPr lang="en-US" sz="1100" b="1" i="1">
                <a:solidFill>
                  <a:schemeClr val="dk1"/>
                </a:solidFill>
                <a:latin typeface="Calibri"/>
                <a:ea typeface="Calibri"/>
                <a:cs typeface="Calibri"/>
                <a:sym typeface="Calibri"/>
              </a:rPr>
              <a:t> of investors think that the Startup Bill will address Ecosystem Challenges.</a:t>
            </a:r>
            <a:endParaRPr/>
          </a:p>
          <a:p>
            <a:pPr marL="0" marR="0" lvl="0" indent="0" algn="l" rtl="0">
              <a:spcBef>
                <a:spcPts val="0"/>
              </a:spcBef>
              <a:spcAft>
                <a:spcPts val="0"/>
              </a:spcAft>
              <a:buNone/>
            </a:pPr>
            <a:endParaRPr sz="1100" b="1" i="1">
              <a:solidFill>
                <a:schemeClr val="dk1"/>
              </a:solidFill>
              <a:latin typeface="Calibri"/>
              <a:ea typeface="Calibri"/>
              <a:cs typeface="Calibri"/>
              <a:sym typeface="Calibri"/>
            </a:endParaRPr>
          </a:p>
          <a:p>
            <a:pPr marL="171450" marR="0" lvl="0" indent="-171450" algn="l" rtl="0">
              <a:spcBef>
                <a:spcPts val="0"/>
              </a:spcBef>
              <a:spcAft>
                <a:spcPts val="0"/>
              </a:spcAft>
              <a:buClr>
                <a:schemeClr val="dk1"/>
              </a:buClr>
              <a:buSzPts val="1100"/>
              <a:buFont typeface="Arial"/>
              <a:buChar char="•"/>
            </a:pPr>
            <a:r>
              <a:rPr lang="en-US" sz="1100" b="1" i="1">
                <a:solidFill>
                  <a:schemeClr val="dk1"/>
                </a:solidFill>
                <a:latin typeface="Calibri"/>
                <a:ea typeface="Calibri"/>
                <a:cs typeface="Calibri"/>
                <a:sym typeface="Calibri"/>
              </a:rPr>
              <a:t>SMEs have the largest proportion (</a:t>
            </a:r>
            <a:r>
              <a:rPr lang="en-US" sz="1100" b="1" i="1">
                <a:solidFill>
                  <a:schemeClr val="accent1"/>
                </a:solidFill>
                <a:latin typeface="Calibri"/>
                <a:ea typeface="Calibri"/>
                <a:cs typeface="Calibri"/>
                <a:sym typeface="Calibri"/>
              </a:rPr>
              <a:t>41%</a:t>
            </a:r>
            <a:r>
              <a:rPr lang="en-US" sz="1100" b="1" i="1">
                <a:solidFill>
                  <a:schemeClr val="dk1"/>
                </a:solidFill>
                <a:latin typeface="Calibri"/>
                <a:ea typeface="Calibri"/>
                <a:cs typeface="Calibri"/>
                <a:sym typeface="Calibri"/>
              </a:rPr>
              <a:t>) agreeing that the Bill will address the Challenges</a:t>
            </a:r>
            <a:endParaRPr/>
          </a:p>
        </p:txBody>
      </p:sp>
      <p:sp>
        <p:nvSpPr>
          <p:cNvPr id="2058" name="Google Shape;2058;p72"/>
          <p:cNvSpPr txBox="1"/>
          <p:nvPr/>
        </p:nvSpPr>
        <p:spPr>
          <a:xfrm>
            <a:off x="3563937" y="1670692"/>
            <a:ext cx="2744787" cy="1277273"/>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The largest proportion of investors (61%) disagree that the bill addresses challenges with only 7% agreeing. For startups, The largest majority are indifferent about the Bill. SMEs have the largest proportion agreeing that the Bill will address the challenges. </a:t>
            </a:r>
            <a:endParaRPr/>
          </a:p>
        </p:txBody>
      </p:sp>
      <p:cxnSp>
        <p:nvCxnSpPr>
          <p:cNvPr id="2059" name="Google Shape;2059;p72"/>
          <p:cNvCxnSpPr/>
          <p:nvPr/>
        </p:nvCxnSpPr>
        <p:spPr>
          <a:xfrm flipH="1">
            <a:off x="553179" y="1149880"/>
            <a:ext cx="13140" cy="323159"/>
          </a:xfrm>
          <a:prstGeom prst="straightConnector1">
            <a:avLst/>
          </a:prstGeom>
          <a:noFill/>
          <a:ln w="9525" cap="flat" cmpd="sng">
            <a:solidFill>
              <a:srgbClr val="BE8E00"/>
            </a:solidFill>
            <a:prstDash val="solid"/>
            <a:round/>
            <a:headEnd type="none" w="sm" len="sm"/>
            <a:tailEnd type="none" w="sm" len="sm"/>
          </a:ln>
        </p:spPr>
      </p:cxnSp>
      <p:cxnSp>
        <p:nvCxnSpPr>
          <p:cNvPr id="2060" name="Google Shape;2060;p72"/>
          <p:cNvCxnSpPr/>
          <p:nvPr/>
        </p:nvCxnSpPr>
        <p:spPr>
          <a:xfrm>
            <a:off x="4625162" y="1056422"/>
            <a:ext cx="1683558" cy="0"/>
          </a:xfrm>
          <a:prstGeom prst="straightConnector1">
            <a:avLst/>
          </a:prstGeom>
          <a:noFill/>
          <a:ln w="9525" cap="flat" cmpd="sng">
            <a:solidFill>
              <a:srgbClr val="BE8E00"/>
            </a:solidFill>
            <a:prstDash val="solid"/>
            <a:round/>
            <a:headEnd type="none" w="sm" len="sm"/>
            <a:tailEnd type="none" w="sm" len="sm"/>
          </a:ln>
        </p:spPr>
      </p:cxnSp>
      <p:sp>
        <p:nvSpPr>
          <p:cNvPr id="2061" name="Google Shape;2061;p72"/>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7 | Policies</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2065"/>
        <p:cNvGrpSpPr/>
        <p:nvPr/>
      </p:nvGrpSpPr>
      <p:grpSpPr>
        <a:xfrm>
          <a:off x="0" y="0"/>
          <a:ext cx="0" cy="0"/>
          <a:chOff x="0" y="0"/>
          <a:chExt cx="0" cy="0"/>
        </a:xfrm>
      </p:grpSpPr>
      <p:sp>
        <p:nvSpPr>
          <p:cNvPr id="2066" name="Google Shape;2066;p73"/>
          <p:cNvSpPr/>
          <p:nvPr/>
        </p:nvSpPr>
        <p:spPr>
          <a:xfrm>
            <a:off x="113808" y="8667603"/>
            <a:ext cx="301686"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1">
                <a:solidFill>
                  <a:schemeClr val="lt2"/>
                </a:solidFill>
                <a:latin typeface="Calibri"/>
                <a:ea typeface="Calibri"/>
                <a:cs typeface="Calibri"/>
                <a:sym typeface="Calibri"/>
              </a:rPr>
              <a:pPr marL="0" marR="0" lvl="0" indent="0" algn="l" rtl="0">
                <a:spcBef>
                  <a:spcPts val="0"/>
                </a:spcBef>
                <a:spcAft>
                  <a:spcPts val="0"/>
                </a:spcAft>
                <a:buNone/>
              </a:pPr>
              <a:t>71</a:t>
            </a:fld>
            <a:endParaRPr sz="1800" b="1">
              <a:solidFill>
                <a:schemeClr val="lt2"/>
              </a:solidFill>
              <a:latin typeface="Calibri"/>
              <a:ea typeface="Calibri"/>
              <a:cs typeface="Calibri"/>
              <a:sym typeface="Calibri"/>
            </a:endParaRPr>
          </a:p>
        </p:txBody>
      </p:sp>
      <p:sp>
        <p:nvSpPr>
          <p:cNvPr id="2067" name="Google Shape;2067;p73"/>
          <p:cNvSpPr/>
          <p:nvPr/>
        </p:nvSpPr>
        <p:spPr>
          <a:xfrm>
            <a:off x="520701" y="8652209"/>
            <a:ext cx="5003799" cy="323850"/>
          </a:xfrm>
          <a:prstGeom prst="rect">
            <a:avLst/>
          </a:prstGeom>
          <a:noFill/>
          <a:ln>
            <a:noFill/>
          </a:ln>
        </p:spPr>
        <p:txBody>
          <a:bodyPr spcFirstLastPara="1" wrap="square" lIns="91425" tIns="45700" rIns="91425" bIns="45700" anchor="ctr" anchorCtr="0">
            <a:noAutofit/>
          </a:bodyPr>
          <a:lstStyle/>
          <a:p>
            <a:pPr marL="228600" marR="0" lvl="0" indent="-171450" algn="l" rtl="0">
              <a:spcBef>
                <a:spcPts val="0"/>
              </a:spcBef>
              <a:spcAft>
                <a:spcPts val="0"/>
              </a:spcAft>
              <a:buClr>
                <a:schemeClr val="dk1"/>
              </a:buClr>
              <a:buSzPts val="900"/>
              <a:buFont typeface="Calibri"/>
              <a:buNone/>
            </a:pPr>
            <a:endParaRPr sz="900" i="1">
              <a:solidFill>
                <a:srgbClr val="181818"/>
              </a:solidFill>
              <a:latin typeface="Calibri"/>
              <a:ea typeface="Calibri"/>
              <a:cs typeface="Calibri"/>
              <a:sym typeface="Calibri"/>
            </a:endParaRPr>
          </a:p>
        </p:txBody>
      </p:sp>
      <p:cxnSp>
        <p:nvCxnSpPr>
          <p:cNvPr id="2068" name="Google Shape;2068;p73"/>
          <p:cNvCxnSpPr/>
          <p:nvPr/>
        </p:nvCxnSpPr>
        <p:spPr>
          <a:xfrm>
            <a:off x="3587634" y="755514"/>
            <a:ext cx="2744786" cy="0"/>
          </a:xfrm>
          <a:prstGeom prst="straightConnector1">
            <a:avLst/>
          </a:prstGeom>
          <a:noFill/>
          <a:ln w="19050" cap="flat" cmpd="sng">
            <a:solidFill>
              <a:srgbClr val="BE8E00"/>
            </a:solidFill>
            <a:prstDash val="solid"/>
            <a:round/>
            <a:headEnd type="none" w="sm" len="sm"/>
            <a:tailEnd type="none" w="sm" len="sm"/>
          </a:ln>
        </p:spPr>
      </p:cxnSp>
      <p:sp>
        <p:nvSpPr>
          <p:cNvPr id="2069" name="Google Shape;2069;p73"/>
          <p:cNvSpPr txBox="1"/>
          <p:nvPr/>
        </p:nvSpPr>
        <p:spPr>
          <a:xfrm>
            <a:off x="562418" y="4764614"/>
            <a:ext cx="2731645" cy="3647152"/>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Some investors and startups already appreciate the efforts put in by the government. Gearbox, an initiative that aims at improving the ecosystem for hardware entrepreneurship by providing flexible working space, shared prototyping facilities, training in manufacturing, fabrication, and design, as well as mentorship, was a beneficiary of the Financial Management Act, which exempted local manufacturers of motherboards from 16% VAT. Gearbox said this was very significant as it helped them easily manufacture and gave them a competitive edge over international manufacturers. Some innovators (Flex Pay founder) have expressed negative feelings regarding the government’s requirement that all ICT practitioners must hold a university degree. The innovator says this will likely hamper more startups as innovations can come from anywhere.</a:t>
            </a:r>
            <a:endParaRPr/>
          </a:p>
        </p:txBody>
      </p:sp>
      <p:graphicFrame>
        <p:nvGraphicFramePr>
          <p:cNvPr id="2070" name="Google Shape;2070;p73"/>
          <p:cNvGraphicFramePr/>
          <p:nvPr/>
        </p:nvGraphicFramePr>
        <p:xfrm>
          <a:off x="562418" y="1286499"/>
          <a:ext cx="3000000" cy="3000000"/>
        </p:xfrm>
        <a:graphic>
          <a:graphicData uri="http://schemas.openxmlformats.org/drawingml/2006/table">
            <a:tbl>
              <a:tblPr firstRow="1" bandRow="1">
                <a:noFill/>
                <a:tableStyleId>{1CA0535F-A673-4BD2-AB69-8938C2FBBBF3}</a:tableStyleId>
              </a:tblPr>
              <a:tblGrid>
                <a:gridCol w="2083800"/>
                <a:gridCol w="3662500"/>
              </a:tblGrid>
              <a:tr h="473425">
                <a:tc>
                  <a:txBody>
                    <a:bodyPr/>
                    <a:lstStyle/>
                    <a:p>
                      <a:pPr marL="0" marR="0" lvl="0" indent="0" algn="ctr" rtl="0">
                        <a:spcBef>
                          <a:spcPts val="0"/>
                        </a:spcBef>
                        <a:spcAft>
                          <a:spcPts val="0"/>
                        </a:spcAft>
                        <a:buNone/>
                      </a:pPr>
                      <a:r>
                        <a:rPr lang="en-US" sz="1100" b="1" i="0" u="none" strike="noStrike">
                          <a:solidFill>
                            <a:schemeClr val="lt1"/>
                          </a:solidFill>
                          <a:latin typeface="Calibri"/>
                          <a:ea typeface="Calibri"/>
                          <a:cs typeface="Calibri"/>
                          <a:sym typeface="Calibri"/>
                        </a:rPr>
                        <a:t>Organization</a:t>
                      </a:r>
                      <a:endParaRPr/>
                    </a:p>
                  </a:txBody>
                  <a:tcPr marL="9525" marR="9525" marT="9525" marB="0" anchor="ctr">
                    <a:solidFill>
                      <a:schemeClr val="dk2"/>
                    </a:solidFill>
                  </a:tcPr>
                </a:tc>
                <a:tc>
                  <a:txBody>
                    <a:bodyPr/>
                    <a:lstStyle/>
                    <a:p>
                      <a:pPr marL="0" marR="0" lvl="0" indent="0" algn="ctr" rtl="0">
                        <a:spcBef>
                          <a:spcPts val="0"/>
                        </a:spcBef>
                        <a:spcAft>
                          <a:spcPts val="0"/>
                        </a:spcAft>
                        <a:buClr>
                          <a:schemeClr val="lt1"/>
                        </a:buClr>
                        <a:buSzPts val="1100"/>
                        <a:buFont typeface="Arial"/>
                        <a:buNone/>
                      </a:pPr>
                      <a:r>
                        <a:rPr lang="en-US" sz="1100" b="1" i="0" u="none" strike="noStrike">
                          <a:solidFill>
                            <a:schemeClr val="lt1"/>
                          </a:solidFill>
                          <a:latin typeface="Calibri"/>
                          <a:ea typeface="Calibri"/>
                          <a:cs typeface="Calibri"/>
                          <a:sym typeface="Calibri"/>
                        </a:rPr>
                        <a:t>Policies Implemented</a:t>
                      </a:r>
                      <a:endParaRPr/>
                    </a:p>
                  </a:txBody>
                  <a:tcPr marL="9525" marR="9525" marT="9525" marB="0" anchor="ctr">
                    <a:solidFill>
                      <a:schemeClr val="dk2"/>
                    </a:solidFill>
                  </a:tcPr>
                </a:tc>
              </a:tr>
              <a:tr h="353250">
                <a:tc>
                  <a:txBody>
                    <a:bodyPr/>
                    <a:lstStyle/>
                    <a:p>
                      <a:pPr marL="0" marR="0" lvl="0" indent="0" algn="ctr" rtl="0">
                        <a:spcBef>
                          <a:spcPts val="0"/>
                        </a:spcBef>
                        <a:spcAft>
                          <a:spcPts val="0"/>
                        </a:spcAft>
                        <a:buNone/>
                      </a:pPr>
                      <a:r>
                        <a:rPr lang="en-US" sz="1100" b="0" i="0" u="none" strike="noStrike">
                          <a:solidFill>
                            <a:schemeClr val="dk1"/>
                          </a:solidFill>
                          <a:latin typeface="Calibri"/>
                          <a:ea typeface="Calibri"/>
                          <a:cs typeface="Calibri"/>
                          <a:sym typeface="Calibri"/>
                        </a:rPr>
                        <a:t>State Dept. of Industrialization</a:t>
                      </a:r>
                      <a:endParaRPr sz="1100" b="0" i="0" u="none" strike="noStrike">
                        <a:solidFill>
                          <a:schemeClr val="dk1"/>
                        </a:solidFill>
                        <a:latin typeface="Calibri"/>
                        <a:ea typeface="Calibri"/>
                        <a:cs typeface="Calibri"/>
                        <a:sym typeface="Calibri"/>
                      </a:endParaRPr>
                    </a:p>
                  </a:txBody>
                  <a:tcPr marL="9525" marR="9525" marT="9525" marB="0" anchor="ctr">
                    <a:solidFill>
                      <a:schemeClr val="accent1"/>
                    </a:solidFill>
                  </a:tcPr>
                </a:tc>
                <a:tc>
                  <a:txBody>
                    <a:bodyPr/>
                    <a:lstStyle/>
                    <a:p>
                      <a:pPr marL="0" marR="0" lvl="0" indent="0" algn="l" rtl="0">
                        <a:spcBef>
                          <a:spcPts val="0"/>
                        </a:spcBef>
                        <a:spcAft>
                          <a:spcPts val="0"/>
                        </a:spcAft>
                        <a:buClr>
                          <a:schemeClr val="dk1"/>
                        </a:buClr>
                        <a:buSzPts val="1100"/>
                        <a:buFont typeface="Courier New"/>
                        <a:buNone/>
                      </a:pPr>
                      <a:r>
                        <a:rPr lang="en-US" sz="1100" b="0" i="0" u="none" strike="noStrike">
                          <a:solidFill>
                            <a:schemeClr val="dk1"/>
                          </a:solidFill>
                          <a:latin typeface="Calibri"/>
                          <a:ea typeface="Calibri"/>
                          <a:cs typeface="Calibri"/>
                          <a:sym typeface="Calibri"/>
                        </a:rPr>
                        <a:t>  Sessional Paper No.5 of 2020 on the MSEs Policy</a:t>
                      </a:r>
                      <a:endParaRPr/>
                    </a:p>
                  </a:txBody>
                  <a:tcPr marL="9525" marR="9525" marT="9525" marB="0">
                    <a:solidFill>
                      <a:schemeClr val="accent1"/>
                    </a:solidFill>
                  </a:tcPr>
                </a:tc>
              </a:tr>
              <a:tr h="243250">
                <a:tc>
                  <a:txBody>
                    <a:bodyPr/>
                    <a:lstStyle/>
                    <a:p>
                      <a:pPr marL="0" marR="0" lvl="0" indent="0" algn="ctr" rtl="0">
                        <a:spcBef>
                          <a:spcPts val="0"/>
                        </a:spcBef>
                        <a:spcAft>
                          <a:spcPts val="0"/>
                        </a:spcAft>
                        <a:buNone/>
                      </a:pPr>
                      <a:r>
                        <a:rPr lang="en-US" sz="1100" b="0" i="0" u="none" strike="noStrike">
                          <a:solidFill>
                            <a:schemeClr val="dk1"/>
                          </a:solidFill>
                          <a:latin typeface="Calibri"/>
                          <a:ea typeface="Calibri"/>
                          <a:cs typeface="Calibri"/>
                          <a:sym typeface="Calibri"/>
                        </a:rPr>
                        <a:t>KWTA</a:t>
                      </a:r>
                      <a:endParaRPr/>
                    </a:p>
                  </a:txBody>
                  <a:tcPr marL="9525" marR="9525" marT="9525" marB="0" anchor="ctr">
                    <a:solidFill>
                      <a:srgbClr val="FFEEBF"/>
                    </a:solidFill>
                  </a:tcPr>
                </a:tc>
                <a:tc>
                  <a:txBody>
                    <a:bodyPr/>
                    <a:lstStyle/>
                    <a:p>
                      <a:pPr marL="0" marR="0" lvl="0" indent="0" algn="l" rtl="0">
                        <a:spcBef>
                          <a:spcPts val="0"/>
                        </a:spcBef>
                        <a:spcAft>
                          <a:spcPts val="0"/>
                        </a:spcAft>
                        <a:buClr>
                          <a:schemeClr val="dk1"/>
                        </a:buClr>
                        <a:buSzPts val="1100"/>
                        <a:buFont typeface="Courier New"/>
                        <a:buNone/>
                      </a:pPr>
                      <a:r>
                        <a:rPr lang="en-US" sz="1100" b="0" i="0" u="none" strike="noStrike">
                          <a:solidFill>
                            <a:schemeClr val="dk1"/>
                          </a:solidFill>
                          <a:latin typeface="Calibri"/>
                          <a:ea typeface="Calibri"/>
                          <a:cs typeface="Calibri"/>
                          <a:sym typeface="Calibri"/>
                        </a:rPr>
                        <a:t>  Buy Kenya Build Kenya;</a:t>
                      </a:r>
                      <a:endParaRPr/>
                    </a:p>
                  </a:txBody>
                  <a:tcPr marL="9525" marR="9525" marT="9525" marB="0">
                    <a:solidFill>
                      <a:srgbClr val="FFEEBF"/>
                    </a:solidFill>
                  </a:tcPr>
                </a:tc>
              </a:tr>
              <a:tr h="243250">
                <a:tc>
                  <a:txBody>
                    <a:bodyPr/>
                    <a:lstStyle/>
                    <a:p>
                      <a:pPr marL="0" marR="0" lvl="0" indent="0" algn="ctr" rtl="0">
                        <a:spcBef>
                          <a:spcPts val="0"/>
                        </a:spcBef>
                        <a:spcAft>
                          <a:spcPts val="0"/>
                        </a:spcAft>
                        <a:buNone/>
                      </a:pPr>
                      <a:r>
                        <a:rPr lang="en-US" sz="1100" b="0" i="0" u="none" strike="noStrike">
                          <a:solidFill>
                            <a:schemeClr val="dk1"/>
                          </a:solidFill>
                          <a:latin typeface="Calibri"/>
                          <a:ea typeface="Calibri"/>
                          <a:cs typeface="Calibri"/>
                          <a:sym typeface="Calibri"/>
                        </a:rPr>
                        <a:t>KENAS</a:t>
                      </a:r>
                      <a:endParaRPr/>
                    </a:p>
                  </a:txBody>
                  <a:tcPr marL="9525" marR="9525" marT="9525" marB="0" anchor="ctr">
                    <a:solidFill>
                      <a:srgbClr val="7388A5"/>
                    </a:solidFill>
                  </a:tcPr>
                </a:tc>
                <a:tc>
                  <a:txBody>
                    <a:bodyPr/>
                    <a:lstStyle/>
                    <a:p>
                      <a:pPr marL="0" marR="0" lvl="0" indent="0" algn="l" rtl="0">
                        <a:spcBef>
                          <a:spcPts val="0"/>
                        </a:spcBef>
                        <a:spcAft>
                          <a:spcPts val="0"/>
                        </a:spcAft>
                        <a:buClr>
                          <a:schemeClr val="dk1"/>
                        </a:buClr>
                        <a:buSzPts val="1100"/>
                        <a:buFont typeface="Courier New"/>
                        <a:buNone/>
                      </a:pPr>
                      <a:r>
                        <a:rPr lang="en-US" sz="1100" b="0" i="0" u="none" strike="noStrike">
                          <a:solidFill>
                            <a:schemeClr val="dk1"/>
                          </a:solidFill>
                          <a:latin typeface="Calibri"/>
                          <a:ea typeface="Calibri"/>
                          <a:cs typeface="Calibri"/>
                          <a:sym typeface="Calibri"/>
                        </a:rPr>
                        <a:t>  Digital innovations</a:t>
                      </a:r>
                      <a:endParaRPr/>
                    </a:p>
                  </a:txBody>
                  <a:tcPr marL="9525" marR="9525" marT="9525" marB="0">
                    <a:solidFill>
                      <a:srgbClr val="7388A5"/>
                    </a:solidFill>
                  </a:tcPr>
                </a:tc>
              </a:tr>
              <a:tr h="712475">
                <a:tc>
                  <a:txBody>
                    <a:bodyPr/>
                    <a:lstStyle/>
                    <a:p>
                      <a:pPr marL="0" marR="0" lvl="0" indent="0" algn="ctr" rtl="0">
                        <a:spcBef>
                          <a:spcPts val="0"/>
                        </a:spcBef>
                        <a:spcAft>
                          <a:spcPts val="0"/>
                        </a:spcAft>
                        <a:buNone/>
                      </a:pPr>
                      <a:r>
                        <a:rPr lang="en-US" sz="1100" b="0" i="0" u="none" strike="noStrike">
                          <a:solidFill>
                            <a:schemeClr val="dk1"/>
                          </a:solidFill>
                          <a:latin typeface="Calibri"/>
                          <a:ea typeface="Calibri"/>
                          <a:cs typeface="Calibri"/>
                          <a:sym typeface="Calibri"/>
                        </a:rPr>
                        <a:t>NACOSTI</a:t>
                      </a:r>
                      <a:endParaRPr/>
                    </a:p>
                  </a:txBody>
                  <a:tcPr marL="9525" marR="9525" marT="9525" marB="0" anchor="ctr">
                    <a:solidFill>
                      <a:schemeClr val="accent1"/>
                    </a:solidFill>
                  </a:tcPr>
                </a:tc>
                <a:tc>
                  <a:txBody>
                    <a:bodyPr/>
                    <a:lstStyle/>
                    <a:p>
                      <a:pPr marL="0" marR="0" lvl="0" indent="0" algn="l" rtl="0">
                        <a:lnSpc>
                          <a:spcPct val="100000"/>
                        </a:lnSpc>
                        <a:spcBef>
                          <a:spcPts val="0"/>
                        </a:spcBef>
                        <a:spcAft>
                          <a:spcPts val="0"/>
                        </a:spcAft>
                        <a:buClr>
                          <a:schemeClr val="dk1"/>
                        </a:buClr>
                        <a:buSzPts val="1100"/>
                        <a:buFont typeface="Courier New"/>
                        <a:buNone/>
                      </a:pPr>
                      <a:r>
                        <a:rPr lang="en-US" sz="1100" b="0" i="0" u="none" strike="noStrike">
                          <a:solidFill>
                            <a:schemeClr val="dk1"/>
                          </a:solidFill>
                          <a:latin typeface="Calibri"/>
                          <a:ea typeface="Calibri"/>
                          <a:cs typeface="Calibri"/>
                          <a:sym typeface="Calibri"/>
                        </a:rPr>
                        <a:t>  Science technology and Innovation Act of 2013; Science technology and Innovation regulations</a:t>
                      </a:r>
                      <a:endParaRPr/>
                    </a:p>
                  </a:txBody>
                  <a:tcPr marL="9525" marR="9525" marT="9525" marB="0">
                    <a:solidFill>
                      <a:schemeClr val="accent1"/>
                    </a:solidFill>
                  </a:tcPr>
                </a:tc>
              </a:tr>
              <a:tr h="691700">
                <a:tc>
                  <a:txBody>
                    <a:bodyPr/>
                    <a:lstStyle/>
                    <a:p>
                      <a:pPr marL="0" marR="0" lvl="0" indent="0" algn="ctr" rtl="0">
                        <a:spcBef>
                          <a:spcPts val="0"/>
                        </a:spcBef>
                        <a:spcAft>
                          <a:spcPts val="0"/>
                        </a:spcAft>
                        <a:buNone/>
                      </a:pPr>
                      <a:r>
                        <a:rPr lang="en-US" sz="1100" b="0" i="0" u="none" strike="noStrike">
                          <a:solidFill>
                            <a:schemeClr val="dk1"/>
                          </a:solidFill>
                          <a:latin typeface="Calibri"/>
                          <a:ea typeface="Calibri"/>
                          <a:cs typeface="Calibri"/>
                          <a:sym typeface="Calibri"/>
                        </a:rPr>
                        <a:t>KIE</a:t>
                      </a:r>
                      <a:endParaRPr/>
                    </a:p>
                  </a:txBody>
                  <a:tcPr marL="9525" marR="9525" marT="9525" marB="0" anchor="ctr">
                    <a:solidFill>
                      <a:srgbClr val="FFDF7F"/>
                    </a:solidFill>
                  </a:tcPr>
                </a:tc>
                <a:tc>
                  <a:txBody>
                    <a:bodyPr/>
                    <a:lstStyle/>
                    <a:p>
                      <a:pPr marL="0" marR="0" lvl="0" indent="0" algn="l" rtl="0">
                        <a:spcBef>
                          <a:spcPts val="0"/>
                        </a:spcBef>
                        <a:spcAft>
                          <a:spcPts val="0"/>
                        </a:spcAft>
                        <a:buClr>
                          <a:schemeClr val="dk1"/>
                        </a:buClr>
                        <a:buSzPts val="1100"/>
                        <a:buFont typeface="Courier New"/>
                        <a:buNone/>
                      </a:pPr>
                      <a:r>
                        <a:rPr lang="en-US" sz="1100" b="0" i="0" u="none" strike="noStrike">
                          <a:solidFill>
                            <a:schemeClr val="dk1"/>
                          </a:solidFill>
                          <a:latin typeface="Calibri"/>
                          <a:ea typeface="Calibri"/>
                          <a:cs typeface="Calibri"/>
                          <a:sym typeface="Calibri"/>
                        </a:rPr>
                        <a:t>  The Draft Start-UP Bill; </a:t>
                      </a:r>
                      <a:endParaRPr/>
                    </a:p>
                    <a:p>
                      <a:pPr marL="0" marR="0" lvl="0" indent="0" algn="l" rtl="0">
                        <a:spcBef>
                          <a:spcPts val="0"/>
                        </a:spcBef>
                        <a:spcAft>
                          <a:spcPts val="0"/>
                        </a:spcAft>
                        <a:buClr>
                          <a:schemeClr val="dk1"/>
                        </a:buClr>
                        <a:buSzPts val="1100"/>
                        <a:buFont typeface="Courier New"/>
                        <a:buNone/>
                      </a:pPr>
                      <a:r>
                        <a:rPr lang="en-US" sz="1100" b="0" i="0" u="none" strike="noStrike">
                          <a:solidFill>
                            <a:schemeClr val="dk1"/>
                          </a:solidFill>
                          <a:latin typeface="Calibri"/>
                          <a:ea typeface="Calibri"/>
                          <a:cs typeface="Calibri"/>
                          <a:sym typeface="Calibri"/>
                        </a:rPr>
                        <a:t>SDI has established Biashara Centers for work space and business information</a:t>
                      </a:r>
                      <a:endParaRPr/>
                    </a:p>
                  </a:txBody>
                  <a:tcPr marL="9525" marR="9525" marT="9525" marB="0">
                    <a:solidFill>
                      <a:srgbClr val="FFDF7F"/>
                    </a:solidFill>
                  </a:tcPr>
                </a:tc>
              </a:tr>
              <a:tr h="353250">
                <a:tc>
                  <a:txBody>
                    <a:bodyPr/>
                    <a:lstStyle/>
                    <a:p>
                      <a:pPr marL="0" marR="0" lvl="0" indent="0" algn="ctr" rtl="0">
                        <a:spcBef>
                          <a:spcPts val="0"/>
                        </a:spcBef>
                        <a:spcAft>
                          <a:spcPts val="0"/>
                        </a:spcAft>
                        <a:buNone/>
                      </a:pPr>
                      <a:r>
                        <a:rPr lang="en-US" sz="1100" b="0" i="0" u="none" strike="noStrike">
                          <a:solidFill>
                            <a:schemeClr val="dk1"/>
                          </a:solidFill>
                          <a:latin typeface="Calibri"/>
                          <a:ea typeface="Calibri"/>
                          <a:cs typeface="Calibri"/>
                          <a:sym typeface="Calibri"/>
                        </a:rPr>
                        <a:t>MSEA</a:t>
                      </a:r>
                      <a:endParaRPr/>
                    </a:p>
                  </a:txBody>
                  <a:tcPr marL="9525" marR="9525" marT="9525" marB="0" anchor="ctr">
                    <a:solidFill>
                      <a:srgbClr val="7388A5"/>
                    </a:solidFill>
                  </a:tcPr>
                </a:tc>
                <a:tc>
                  <a:txBody>
                    <a:bodyPr/>
                    <a:lstStyle/>
                    <a:p>
                      <a:pPr marL="0" marR="0" lvl="0" indent="0" algn="l" rtl="0">
                        <a:spcBef>
                          <a:spcPts val="0"/>
                        </a:spcBef>
                        <a:spcAft>
                          <a:spcPts val="0"/>
                        </a:spcAft>
                        <a:buClr>
                          <a:schemeClr val="dk1"/>
                        </a:buClr>
                        <a:buSzPts val="1100"/>
                        <a:buFont typeface="Arial"/>
                        <a:buNone/>
                      </a:pPr>
                      <a:r>
                        <a:rPr lang="en-US" sz="1100" b="0" i="0" u="none" strike="noStrike">
                          <a:solidFill>
                            <a:schemeClr val="dk1"/>
                          </a:solidFill>
                          <a:latin typeface="Calibri"/>
                          <a:ea typeface="Calibri"/>
                          <a:cs typeface="Calibri"/>
                          <a:sym typeface="Calibri"/>
                        </a:rPr>
                        <a:t> The draft start up policy; MSE policy</a:t>
                      </a:r>
                      <a:endParaRPr/>
                    </a:p>
                  </a:txBody>
                  <a:tcPr marL="9525" marR="9525" marT="9525" marB="0">
                    <a:solidFill>
                      <a:srgbClr val="7388A5"/>
                    </a:solidFill>
                  </a:tcPr>
                </a:tc>
              </a:tr>
            </a:tbl>
          </a:graphicData>
        </a:graphic>
      </p:graphicFrame>
      <p:sp>
        <p:nvSpPr>
          <p:cNvPr id="2071" name="Google Shape;2071;p73"/>
          <p:cNvSpPr txBox="1"/>
          <p:nvPr/>
        </p:nvSpPr>
        <p:spPr>
          <a:xfrm>
            <a:off x="549275" y="4381500"/>
            <a:ext cx="5746307" cy="26161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b="1" i="1">
                <a:solidFill>
                  <a:schemeClr val="accent1"/>
                </a:solidFill>
                <a:latin typeface="Calibri"/>
                <a:ea typeface="Calibri"/>
                <a:cs typeface="Calibri"/>
                <a:sym typeface="Calibri"/>
              </a:rPr>
              <a:t>Table</a:t>
            </a:r>
            <a:r>
              <a:rPr lang="en-US" sz="1100" b="1">
                <a:solidFill>
                  <a:schemeClr val="accent1"/>
                </a:solidFill>
                <a:latin typeface="Calibri"/>
                <a:ea typeface="Calibri"/>
                <a:cs typeface="Calibri"/>
                <a:sym typeface="Calibri"/>
              </a:rPr>
              <a:t> X</a:t>
            </a:r>
            <a:r>
              <a:rPr lang="en-US" sz="1100">
                <a:solidFill>
                  <a:schemeClr val="dk1"/>
                </a:solidFill>
                <a:latin typeface="Calibri"/>
                <a:ea typeface="Calibri"/>
                <a:cs typeface="Calibri"/>
                <a:sym typeface="Calibri"/>
              </a:rPr>
              <a:t>: </a:t>
            </a:r>
            <a:r>
              <a:rPr lang="en-US" sz="1100" b="1">
                <a:solidFill>
                  <a:schemeClr val="dk2"/>
                </a:solidFill>
                <a:latin typeface="Calibri"/>
                <a:ea typeface="Calibri"/>
                <a:cs typeface="Calibri"/>
                <a:sym typeface="Calibri"/>
              </a:rPr>
              <a:t>Government agencies View on policies implemented to enable startups </a:t>
            </a:r>
            <a:endParaRPr/>
          </a:p>
        </p:txBody>
      </p:sp>
      <p:sp>
        <p:nvSpPr>
          <p:cNvPr id="2072" name="Google Shape;2072;p73"/>
          <p:cNvSpPr txBox="1"/>
          <p:nvPr/>
        </p:nvSpPr>
        <p:spPr>
          <a:xfrm>
            <a:off x="3587634" y="4764614"/>
            <a:ext cx="2731644" cy="347787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An analysis of the startup The Kenya Ecosystem Bill reveals some shortcomings of the bill in addressing the challenges that face the Kenyan ecosystem. The Bill complicates the registration process by requiring that an entity first register as either a company, partnership, limited liability partnership, or non-governmental organization, after which the entity will be eligible for registration as a startup. This presents the problem of double registration. Further, the Bill disregards that the requirement for a start-up to have a patent or trade mark registered in Kenya may result in the exclusion of entities as most start-ups do not have enough capital to fulfil this condition. Comments from agencies like KeNIA suggest that the bill is a politically driven one where most of the stakeholders in the startup ecosystem were not involved in the drafting.</a:t>
            </a:r>
            <a:endParaRPr/>
          </a:p>
        </p:txBody>
      </p:sp>
      <p:sp>
        <p:nvSpPr>
          <p:cNvPr id="2073" name="Google Shape;2073;p73"/>
          <p:cNvSpPr txBox="1"/>
          <p:nvPr/>
        </p:nvSpPr>
        <p:spPr>
          <a:xfrm>
            <a:off x="549275" y="783653"/>
            <a:ext cx="5759450" cy="43088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3F3F3F"/>
              </a:buClr>
              <a:buSzPts val="1100"/>
              <a:buFont typeface="Calibri"/>
              <a:buNone/>
            </a:pPr>
            <a:r>
              <a:rPr lang="en-US" sz="1100" b="0" i="0" u="none" strike="noStrike" cap="none">
                <a:solidFill>
                  <a:srgbClr val="3F3F3F"/>
                </a:solidFill>
                <a:latin typeface="Calibri"/>
                <a:ea typeface="Calibri"/>
                <a:cs typeface="Calibri"/>
                <a:sym typeface="Calibri"/>
              </a:rPr>
              <a:t>Government agencies were also asked to identify some of the policies that have been implemented by the government to help the startups. </a:t>
            </a:r>
            <a:endParaRPr/>
          </a:p>
        </p:txBody>
      </p:sp>
      <p:cxnSp>
        <p:nvCxnSpPr>
          <p:cNvPr id="2074" name="Google Shape;2074;p73"/>
          <p:cNvCxnSpPr/>
          <p:nvPr/>
        </p:nvCxnSpPr>
        <p:spPr>
          <a:xfrm>
            <a:off x="549275" y="0"/>
            <a:ext cx="0" cy="1181100"/>
          </a:xfrm>
          <a:prstGeom prst="straightConnector1">
            <a:avLst/>
          </a:prstGeom>
          <a:noFill/>
          <a:ln w="9525" cap="flat" cmpd="sng">
            <a:solidFill>
              <a:schemeClr val="dk2"/>
            </a:solidFill>
            <a:prstDash val="solid"/>
            <a:round/>
            <a:headEnd type="none" w="sm" len="sm"/>
            <a:tailEnd type="none" w="sm" len="sm"/>
          </a:ln>
        </p:spPr>
      </p:cxnSp>
      <p:sp>
        <p:nvSpPr>
          <p:cNvPr id="2075" name="Google Shape;2075;p73"/>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7 | Policies</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2079"/>
        <p:cNvGrpSpPr/>
        <p:nvPr/>
      </p:nvGrpSpPr>
      <p:grpSpPr>
        <a:xfrm>
          <a:off x="0" y="0"/>
          <a:ext cx="0" cy="0"/>
          <a:chOff x="0" y="0"/>
          <a:chExt cx="0" cy="0"/>
        </a:xfrm>
      </p:grpSpPr>
      <p:sp>
        <p:nvSpPr>
          <p:cNvPr id="2080" name="Google Shape;2080;p74"/>
          <p:cNvSpPr/>
          <p:nvPr/>
        </p:nvSpPr>
        <p:spPr>
          <a:xfrm>
            <a:off x="113808" y="8667603"/>
            <a:ext cx="256802" cy="2616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100" b="1">
                <a:solidFill>
                  <a:schemeClr val="lt2"/>
                </a:solidFill>
                <a:latin typeface="Calibri"/>
                <a:ea typeface="Calibri"/>
                <a:cs typeface="Calibri"/>
                <a:sym typeface="Calibri"/>
              </a:rPr>
              <a:pPr marL="0" marR="0" lvl="0" indent="0" algn="l" rtl="0">
                <a:spcBef>
                  <a:spcPts val="0"/>
                </a:spcBef>
                <a:spcAft>
                  <a:spcPts val="0"/>
                </a:spcAft>
                <a:buNone/>
              </a:pPr>
              <a:t>72</a:t>
            </a:fld>
            <a:endParaRPr sz="1100" b="1">
              <a:solidFill>
                <a:schemeClr val="lt2"/>
              </a:solidFill>
              <a:latin typeface="Calibri"/>
              <a:ea typeface="Calibri"/>
              <a:cs typeface="Calibri"/>
              <a:sym typeface="Calibri"/>
            </a:endParaRPr>
          </a:p>
        </p:txBody>
      </p:sp>
      <p:sp>
        <p:nvSpPr>
          <p:cNvPr id="2081" name="Google Shape;2081;p74"/>
          <p:cNvSpPr/>
          <p:nvPr/>
        </p:nvSpPr>
        <p:spPr>
          <a:xfrm>
            <a:off x="520701" y="8652209"/>
            <a:ext cx="5003799" cy="323850"/>
          </a:xfrm>
          <a:prstGeom prst="rect">
            <a:avLst/>
          </a:prstGeom>
          <a:noFill/>
          <a:ln>
            <a:noFill/>
          </a:ln>
        </p:spPr>
        <p:txBody>
          <a:bodyPr spcFirstLastPara="1" wrap="square" lIns="91425" tIns="45700" rIns="91425" bIns="45700" anchor="ctr" anchorCtr="0">
            <a:noAutofit/>
          </a:bodyPr>
          <a:lstStyle/>
          <a:p>
            <a:pPr marL="228600" marR="0" lvl="0" indent="-158750" algn="l" rtl="0">
              <a:spcBef>
                <a:spcPts val="0"/>
              </a:spcBef>
              <a:spcAft>
                <a:spcPts val="0"/>
              </a:spcAft>
              <a:buClr>
                <a:schemeClr val="dk1"/>
              </a:buClr>
              <a:buSzPts val="1100"/>
              <a:buFont typeface="Calibri"/>
              <a:buNone/>
            </a:pPr>
            <a:endParaRPr sz="1100" i="1">
              <a:solidFill>
                <a:srgbClr val="181818"/>
              </a:solidFill>
              <a:latin typeface="Calibri"/>
              <a:ea typeface="Calibri"/>
              <a:cs typeface="Calibri"/>
              <a:sym typeface="Calibri"/>
            </a:endParaRPr>
          </a:p>
        </p:txBody>
      </p:sp>
      <p:sp>
        <p:nvSpPr>
          <p:cNvPr id="2082" name="Google Shape;2082;p74"/>
          <p:cNvSpPr txBox="1"/>
          <p:nvPr/>
        </p:nvSpPr>
        <p:spPr>
          <a:xfrm>
            <a:off x="549275" y="755650"/>
            <a:ext cx="5759450" cy="144655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Despite these shortcomings, the bill solves some of the ecosystem's problems. The Bill empowers the agencies to subsidize the formation of startups and also facilitates the protection of IP rights of innovations by startups. The Bill also provides fiscal and non-fiscal support to startups admitted into incubation programs and provides support to enable the development and growth of startups. The Bill provides for the establishment of a credit guarantee scheme for the development and growth of startups. A comparison was made between the Draft Startup Bill in Kenya and other countries like Tunisia (TN), Senegal(SN), Ethiopia(ET), and Nigeria (NG), which already have working policies. The comparison was performed on the incentive and grant matrix.</a:t>
            </a:r>
            <a:endParaRPr/>
          </a:p>
        </p:txBody>
      </p:sp>
      <p:graphicFrame>
        <p:nvGraphicFramePr>
          <p:cNvPr id="2083" name="Google Shape;2083;p74"/>
          <p:cNvGraphicFramePr/>
          <p:nvPr/>
        </p:nvGraphicFramePr>
        <p:xfrm>
          <a:off x="549274" y="2501552"/>
          <a:ext cx="3000000" cy="3000000"/>
        </p:xfrm>
        <a:graphic>
          <a:graphicData uri="http://schemas.openxmlformats.org/drawingml/2006/table">
            <a:tbl>
              <a:tblPr firstRow="1" bandRow="1">
                <a:noFill/>
                <a:tableStyleId>{1CA0535F-A673-4BD2-AB69-8938C2FBBBF3}</a:tableStyleId>
              </a:tblPr>
              <a:tblGrid>
                <a:gridCol w="880200"/>
                <a:gridCol w="2132875"/>
                <a:gridCol w="523875"/>
                <a:gridCol w="647700"/>
                <a:gridCol w="514350"/>
                <a:gridCol w="609600"/>
                <a:gridCol w="450850"/>
              </a:tblGrid>
              <a:tr h="303300">
                <a:tc>
                  <a:txBody>
                    <a:bodyPr/>
                    <a:lstStyle/>
                    <a:p>
                      <a:pPr marL="0" marR="0" lvl="0" indent="0" algn="ctr" rtl="0">
                        <a:spcBef>
                          <a:spcPts val="0"/>
                        </a:spcBef>
                        <a:spcAft>
                          <a:spcPts val="0"/>
                        </a:spcAft>
                        <a:buNone/>
                      </a:pPr>
                      <a:r>
                        <a:rPr lang="en-US" sz="1100">
                          <a:solidFill>
                            <a:schemeClr val="lt1"/>
                          </a:solidFill>
                          <a:latin typeface="Calibri"/>
                          <a:ea typeface="Calibri"/>
                          <a:cs typeface="Calibri"/>
                          <a:sym typeface="Calibri"/>
                        </a:rPr>
                        <a:t>SUBJECT</a:t>
                      </a:r>
                      <a:endParaRPr/>
                    </a:p>
                  </a:txBody>
                  <a:tcPr marL="91450" marR="91450" marT="45725" marB="45725" anchor="ctr">
                    <a:solidFill>
                      <a:schemeClr val="dk2"/>
                    </a:solidFill>
                  </a:tcPr>
                </a:tc>
                <a:tc>
                  <a:txBody>
                    <a:bodyPr/>
                    <a:lstStyle/>
                    <a:p>
                      <a:pPr marL="0" marR="0" lvl="0" indent="0" algn="ctr" rtl="0">
                        <a:spcBef>
                          <a:spcPts val="0"/>
                        </a:spcBef>
                        <a:spcAft>
                          <a:spcPts val="0"/>
                        </a:spcAft>
                        <a:buNone/>
                      </a:pPr>
                      <a:r>
                        <a:rPr lang="en-US" sz="1100">
                          <a:solidFill>
                            <a:schemeClr val="lt1"/>
                          </a:solidFill>
                          <a:latin typeface="Calibri"/>
                          <a:ea typeface="Calibri"/>
                          <a:cs typeface="Calibri"/>
                          <a:sym typeface="Calibri"/>
                        </a:rPr>
                        <a:t>ISSUES</a:t>
                      </a:r>
                      <a:endParaRPr/>
                    </a:p>
                  </a:txBody>
                  <a:tcPr marL="91450" marR="91450" marT="45725" marB="45725" anchor="ctr">
                    <a:solidFill>
                      <a:schemeClr val="dk2"/>
                    </a:solidFill>
                  </a:tcPr>
                </a:tc>
                <a:tc>
                  <a:txBody>
                    <a:bodyPr/>
                    <a:lstStyle/>
                    <a:p>
                      <a:pPr marL="0" marR="0" lvl="0" indent="0" algn="ctr" rtl="0">
                        <a:spcBef>
                          <a:spcPts val="0"/>
                        </a:spcBef>
                        <a:spcAft>
                          <a:spcPts val="0"/>
                        </a:spcAft>
                        <a:buNone/>
                      </a:pPr>
                      <a:r>
                        <a:rPr lang="en-US" sz="1100">
                          <a:solidFill>
                            <a:schemeClr val="lt1"/>
                          </a:solidFill>
                          <a:latin typeface="Calibri"/>
                          <a:ea typeface="Calibri"/>
                          <a:cs typeface="Calibri"/>
                          <a:sym typeface="Calibri"/>
                        </a:rPr>
                        <a:t>TN</a:t>
                      </a:r>
                      <a:endParaRPr sz="1100">
                        <a:solidFill>
                          <a:schemeClr val="lt1"/>
                        </a:solidFill>
                        <a:latin typeface="Calibri"/>
                        <a:ea typeface="Calibri"/>
                        <a:cs typeface="Calibri"/>
                        <a:sym typeface="Calibri"/>
                      </a:endParaRPr>
                    </a:p>
                  </a:txBody>
                  <a:tcPr marL="91450" marR="91450" marT="45725" marB="45725" anchor="ctr">
                    <a:solidFill>
                      <a:schemeClr val="dk2"/>
                    </a:solidFill>
                  </a:tcPr>
                </a:tc>
                <a:tc>
                  <a:txBody>
                    <a:bodyPr/>
                    <a:lstStyle/>
                    <a:p>
                      <a:pPr marL="0" marR="0" lvl="0" indent="0" algn="ctr" rtl="0">
                        <a:spcBef>
                          <a:spcPts val="0"/>
                        </a:spcBef>
                        <a:spcAft>
                          <a:spcPts val="0"/>
                        </a:spcAft>
                        <a:buNone/>
                      </a:pPr>
                      <a:r>
                        <a:rPr lang="en-US" sz="1100">
                          <a:solidFill>
                            <a:schemeClr val="lt1"/>
                          </a:solidFill>
                          <a:latin typeface="Calibri"/>
                          <a:ea typeface="Calibri"/>
                          <a:cs typeface="Calibri"/>
                          <a:sym typeface="Calibri"/>
                        </a:rPr>
                        <a:t>SN</a:t>
                      </a:r>
                      <a:endParaRPr/>
                    </a:p>
                  </a:txBody>
                  <a:tcPr marL="91450" marR="91450" marT="45725" marB="45725" anchor="ctr">
                    <a:solidFill>
                      <a:schemeClr val="dk2"/>
                    </a:solidFill>
                  </a:tcPr>
                </a:tc>
                <a:tc>
                  <a:txBody>
                    <a:bodyPr/>
                    <a:lstStyle/>
                    <a:p>
                      <a:pPr marL="0" marR="0" lvl="0" indent="0" algn="ctr" rtl="0">
                        <a:spcBef>
                          <a:spcPts val="0"/>
                        </a:spcBef>
                        <a:spcAft>
                          <a:spcPts val="0"/>
                        </a:spcAft>
                        <a:buNone/>
                      </a:pPr>
                      <a:r>
                        <a:rPr lang="en-US" sz="1100">
                          <a:solidFill>
                            <a:schemeClr val="lt1"/>
                          </a:solidFill>
                          <a:latin typeface="Calibri"/>
                          <a:ea typeface="Calibri"/>
                          <a:cs typeface="Calibri"/>
                          <a:sym typeface="Calibri"/>
                        </a:rPr>
                        <a:t>KE</a:t>
                      </a:r>
                      <a:endParaRPr sz="1100">
                        <a:solidFill>
                          <a:schemeClr val="lt1"/>
                        </a:solidFill>
                        <a:latin typeface="Calibri"/>
                        <a:ea typeface="Calibri"/>
                        <a:cs typeface="Calibri"/>
                        <a:sym typeface="Calibri"/>
                      </a:endParaRPr>
                    </a:p>
                  </a:txBody>
                  <a:tcPr marL="91450" marR="91450" marT="45725" marB="45725" anchor="ctr">
                    <a:solidFill>
                      <a:schemeClr val="dk2"/>
                    </a:solidFill>
                  </a:tcPr>
                </a:tc>
                <a:tc>
                  <a:txBody>
                    <a:bodyPr/>
                    <a:lstStyle/>
                    <a:p>
                      <a:pPr marL="0" marR="0" lvl="0" indent="0" algn="ctr" rtl="0">
                        <a:spcBef>
                          <a:spcPts val="0"/>
                        </a:spcBef>
                        <a:spcAft>
                          <a:spcPts val="0"/>
                        </a:spcAft>
                        <a:buNone/>
                      </a:pPr>
                      <a:r>
                        <a:rPr lang="en-US" sz="1100">
                          <a:solidFill>
                            <a:schemeClr val="lt1"/>
                          </a:solidFill>
                          <a:latin typeface="Calibri"/>
                          <a:ea typeface="Calibri"/>
                          <a:cs typeface="Calibri"/>
                          <a:sym typeface="Calibri"/>
                        </a:rPr>
                        <a:t>ET</a:t>
                      </a:r>
                      <a:endParaRPr/>
                    </a:p>
                  </a:txBody>
                  <a:tcPr marL="91450" marR="91450" marT="45725" marB="45725" anchor="ctr">
                    <a:solidFill>
                      <a:schemeClr val="dk2"/>
                    </a:solidFill>
                  </a:tcPr>
                </a:tc>
                <a:tc>
                  <a:txBody>
                    <a:bodyPr/>
                    <a:lstStyle/>
                    <a:p>
                      <a:pPr marL="0" marR="0" lvl="0" indent="0" algn="ctr" rtl="0">
                        <a:spcBef>
                          <a:spcPts val="0"/>
                        </a:spcBef>
                        <a:spcAft>
                          <a:spcPts val="0"/>
                        </a:spcAft>
                        <a:buNone/>
                      </a:pPr>
                      <a:r>
                        <a:rPr lang="en-US" sz="1100">
                          <a:solidFill>
                            <a:schemeClr val="lt1"/>
                          </a:solidFill>
                          <a:latin typeface="Calibri"/>
                          <a:ea typeface="Calibri"/>
                          <a:cs typeface="Calibri"/>
                          <a:sym typeface="Calibri"/>
                        </a:rPr>
                        <a:t>NG</a:t>
                      </a:r>
                      <a:endParaRPr sz="1100">
                        <a:solidFill>
                          <a:schemeClr val="lt1"/>
                        </a:solidFill>
                        <a:latin typeface="Calibri"/>
                        <a:ea typeface="Calibri"/>
                        <a:cs typeface="Calibri"/>
                        <a:sym typeface="Calibri"/>
                      </a:endParaRPr>
                    </a:p>
                  </a:txBody>
                  <a:tcPr marL="91450" marR="91450" marT="45725" marB="45725" anchor="ctr">
                    <a:solidFill>
                      <a:schemeClr val="dk2"/>
                    </a:solidFill>
                  </a:tcPr>
                </a:tc>
              </a:tr>
              <a:tr h="152400">
                <a:tc>
                  <a:txBody>
                    <a:bodyPr/>
                    <a:lstStyle/>
                    <a:p>
                      <a:pPr marL="0" marR="0" lvl="0" indent="0" algn="l" rtl="0">
                        <a:lnSpc>
                          <a:spcPct val="100000"/>
                        </a:lnSpc>
                        <a:spcBef>
                          <a:spcPts val="0"/>
                        </a:spcBef>
                        <a:spcAft>
                          <a:spcPts val="0"/>
                        </a:spcAft>
                        <a:buClr>
                          <a:srgbClr val="2F2F2F"/>
                        </a:buClr>
                        <a:buSzPts val="1100"/>
                        <a:buFont typeface="Calibri"/>
                        <a:buNone/>
                      </a:pPr>
                      <a:r>
                        <a:rPr lang="en-US" sz="1100">
                          <a:solidFill>
                            <a:srgbClr val="2F2F2F"/>
                          </a:solidFill>
                          <a:latin typeface="Calibri"/>
                          <a:ea typeface="Calibri"/>
                          <a:cs typeface="Calibri"/>
                          <a:sym typeface="Calibri"/>
                        </a:rPr>
                        <a:t>Incentives and Grants</a:t>
                      </a:r>
                      <a:endParaRPr/>
                    </a:p>
                  </a:txBody>
                  <a:tcPr marL="91450" marR="91450" marT="45725" marB="45725" anchor="ctr">
                    <a:solidFill>
                      <a:schemeClr val="accent1"/>
                    </a:solidFill>
                  </a:tcPr>
                </a:tc>
                <a:tc>
                  <a:txBody>
                    <a:bodyPr/>
                    <a:lstStyle/>
                    <a:p>
                      <a:pPr marL="0" marR="0" lvl="0" indent="0" algn="l" rtl="0">
                        <a:spcBef>
                          <a:spcPts val="0"/>
                        </a:spcBef>
                        <a:spcAft>
                          <a:spcPts val="0"/>
                        </a:spcAft>
                        <a:buNone/>
                      </a:pPr>
                      <a:r>
                        <a:rPr lang="en-US" sz="1100">
                          <a:solidFill>
                            <a:srgbClr val="2F2F2F"/>
                          </a:solidFill>
                          <a:latin typeface="Calibri"/>
                          <a:ea typeface="Calibri"/>
                          <a:cs typeface="Calibri"/>
                          <a:sym typeface="Calibri"/>
                        </a:rPr>
                        <a:t>Tax relief</a:t>
                      </a:r>
                      <a:endParaRPr/>
                    </a:p>
                  </a:txBody>
                  <a:tcPr marL="91450" marR="91450" marT="45725" marB="45725" anchor="ctr">
                    <a:solidFill>
                      <a:schemeClr val="accent1"/>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a:t>
                      </a:r>
                      <a:endParaRPr sz="1200" b="0" i="0" u="none" strike="noStrike" cap="none">
                        <a:solidFill>
                          <a:srgbClr val="2F2F2F"/>
                        </a:solidFill>
                        <a:latin typeface="Calibri"/>
                        <a:ea typeface="Calibri"/>
                        <a:cs typeface="Calibri"/>
                        <a:sym typeface="Calibri"/>
                      </a:endParaRPr>
                    </a:p>
                  </a:txBody>
                  <a:tcPr marL="91450" marR="91450" marT="45725" marB="45725" anchor="ctr">
                    <a:solidFill>
                      <a:schemeClr val="accent1"/>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x</a:t>
                      </a:r>
                      <a:endParaRPr/>
                    </a:p>
                  </a:txBody>
                  <a:tcPr marL="91450" marR="91450" marT="45725" marB="45725" anchor="ctr">
                    <a:solidFill>
                      <a:schemeClr val="accent1"/>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x</a:t>
                      </a:r>
                      <a:endParaRPr/>
                    </a:p>
                  </a:txBody>
                  <a:tcPr marL="91450" marR="91450" marT="45725" marB="45725" anchor="ctr">
                    <a:solidFill>
                      <a:schemeClr val="accent1"/>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x</a:t>
                      </a:r>
                      <a:endParaRPr/>
                    </a:p>
                  </a:txBody>
                  <a:tcPr marL="91450" marR="91450" marT="45725" marB="45725" anchor="ctr">
                    <a:solidFill>
                      <a:schemeClr val="accent1"/>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x</a:t>
                      </a:r>
                      <a:endParaRPr/>
                    </a:p>
                  </a:txBody>
                  <a:tcPr marL="91450" marR="91450" marT="45725" marB="45725" anchor="ctr">
                    <a:solidFill>
                      <a:schemeClr val="accent1"/>
                    </a:solidFill>
                  </a:tcPr>
                </a:tc>
              </a:tr>
              <a:tr h="426350">
                <a:tc>
                  <a:txBody>
                    <a:bodyPr/>
                    <a:lstStyle/>
                    <a:p>
                      <a:pPr marL="0" marR="0" lvl="0" indent="0" algn="l" rtl="0">
                        <a:spcBef>
                          <a:spcPts val="0"/>
                        </a:spcBef>
                        <a:spcAft>
                          <a:spcPts val="0"/>
                        </a:spcAft>
                        <a:buNone/>
                      </a:pPr>
                      <a:endParaRPr sz="1100">
                        <a:solidFill>
                          <a:srgbClr val="2F2F2F"/>
                        </a:solidFill>
                        <a:latin typeface="Calibri"/>
                        <a:ea typeface="Calibri"/>
                        <a:cs typeface="Calibri"/>
                        <a:sym typeface="Calibri"/>
                      </a:endParaRPr>
                    </a:p>
                  </a:txBody>
                  <a:tcPr marL="91450" marR="91450" marT="45725" marB="45725" anchor="ctr">
                    <a:solidFill>
                      <a:srgbClr val="FFEEBF"/>
                    </a:solidFill>
                  </a:tcPr>
                </a:tc>
                <a:tc>
                  <a:txBody>
                    <a:bodyPr/>
                    <a:lstStyle/>
                    <a:p>
                      <a:pPr marL="0" marR="0" lvl="0" indent="0" algn="l" rtl="0">
                        <a:spcBef>
                          <a:spcPts val="0"/>
                        </a:spcBef>
                        <a:spcAft>
                          <a:spcPts val="0"/>
                        </a:spcAft>
                        <a:buNone/>
                      </a:pPr>
                      <a:r>
                        <a:rPr lang="en-US" sz="1100">
                          <a:solidFill>
                            <a:srgbClr val="2F2F2F"/>
                          </a:solidFill>
                          <a:latin typeface="Calibri"/>
                          <a:ea typeface="Calibri"/>
                          <a:cs typeface="Calibri"/>
                          <a:sym typeface="Calibri"/>
                        </a:rPr>
                        <a:t>Granting of guarantees for obtaining credit</a:t>
                      </a:r>
                      <a:endParaRPr/>
                    </a:p>
                  </a:txBody>
                  <a:tcPr marL="91450" marR="91450" marT="45725" marB="45725" anchor="ctr">
                    <a:solidFill>
                      <a:srgbClr val="FFEEB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a:t>
                      </a:r>
                      <a:endParaRPr sz="1200" b="0" i="0" u="none" strike="noStrike" cap="none">
                        <a:solidFill>
                          <a:srgbClr val="2F2F2F"/>
                        </a:solidFill>
                        <a:latin typeface="Calibri"/>
                        <a:ea typeface="Calibri"/>
                        <a:cs typeface="Calibri"/>
                        <a:sym typeface="Calibri"/>
                      </a:endParaRPr>
                    </a:p>
                  </a:txBody>
                  <a:tcPr marL="91450" marR="91450" marT="45725" marB="45725" anchor="ctr">
                    <a:solidFill>
                      <a:srgbClr val="FFEEB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a:t>
                      </a:r>
                      <a:endParaRPr sz="1200" b="0" i="0" u="none" strike="noStrike" cap="none">
                        <a:solidFill>
                          <a:srgbClr val="2F2F2F"/>
                        </a:solidFill>
                        <a:latin typeface="Calibri"/>
                        <a:ea typeface="Calibri"/>
                        <a:cs typeface="Calibri"/>
                        <a:sym typeface="Calibri"/>
                      </a:endParaRPr>
                    </a:p>
                  </a:txBody>
                  <a:tcPr marL="91450" marR="91450" marT="45725" marB="45725" anchor="ctr">
                    <a:solidFill>
                      <a:srgbClr val="FFEEB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a:t>
                      </a:r>
                      <a:endParaRPr sz="1200" b="0" i="0" u="none" strike="noStrike" cap="none">
                        <a:solidFill>
                          <a:srgbClr val="2F2F2F"/>
                        </a:solidFill>
                        <a:latin typeface="Calibri"/>
                        <a:ea typeface="Calibri"/>
                        <a:cs typeface="Calibri"/>
                        <a:sym typeface="Calibri"/>
                      </a:endParaRPr>
                    </a:p>
                  </a:txBody>
                  <a:tcPr marL="91450" marR="91450" marT="45725" marB="45725" anchor="ctr">
                    <a:solidFill>
                      <a:srgbClr val="FFEEB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a:t>
                      </a:r>
                      <a:endParaRPr sz="1200" b="0" i="0" u="none" strike="noStrike" cap="none">
                        <a:solidFill>
                          <a:srgbClr val="2F2F2F"/>
                        </a:solidFill>
                        <a:latin typeface="Calibri"/>
                        <a:ea typeface="Calibri"/>
                        <a:cs typeface="Calibri"/>
                        <a:sym typeface="Calibri"/>
                      </a:endParaRPr>
                    </a:p>
                  </a:txBody>
                  <a:tcPr marL="91450" marR="91450" marT="45725" marB="45725" anchor="ctr">
                    <a:solidFill>
                      <a:srgbClr val="FFEEB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a:t>
                      </a:r>
                      <a:endParaRPr sz="1200" b="0" i="0" u="none" strike="noStrike" cap="none">
                        <a:solidFill>
                          <a:srgbClr val="2F2F2F"/>
                        </a:solidFill>
                        <a:latin typeface="Calibri"/>
                        <a:ea typeface="Calibri"/>
                        <a:cs typeface="Calibri"/>
                        <a:sym typeface="Calibri"/>
                      </a:endParaRPr>
                    </a:p>
                  </a:txBody>
                  <a:tcPr marL="91450" marR="91450" marT="45725" marB="45725" anchor="ctr">
                    <a:solidFill>
                      <a:srgbClr val="FFEEBF"/>
                    </a:solidFill>
                  </a:tcPr>
                </a:tc>
              </a:tr>
              <a:tr h="426350">
                <a:tc>
                  <a:txBody>
                    <a:bodyPr/>
                    <a:lstStyle/>
                    <a:p>
                      <a:pPr marL="0" marR="0" lvl="0" indent="0" algn="l" rtl="0">
                        <a:spcBef>
                          <a:spcPts val="0"/>
                        </a:spcBef>
                        <a:spcAft>
                          <a:spcPts val="0"/>
                        </a:spcAft>
                        <a:buNone/>
                      </a:pPr>
                      <a:endParaRPr sz="1100">
                        <a:solidFill>
                          <a:srgbClr val="2F2F2F"/>
                        </a:solidFill>
                        <a:latin typeface="Calibri"/>
                        <a:ea typeface="Calibri"/>
                        <a:cs typeface="Calibri"/>
                        <a:sym typeface="Calibri"/>
                      </a:endParaRPr>
                    </a:p>
                  </a:txBody>
                  <a:tcPr marL="91450" marR="91450" marT="45725" marB="45725" anchor="ctr">
                    <a:solidFill>
                      <a:srgbClr val="8296B0"/>
                    </a:solidFill>
                  </a:tcPr>
                </a:tc>
                <a:tc>
                  <a:txBody>
                    <a:bodyPr/>
                    <a:lstStyle/>
                    <a:p>
                      <a:pPr marL="0" marR="0" lvl="0" indent="0" algn="l" rtl="0">
                        <a:spcBef>
                          <a:spcPts val="0"/>
                        </a:spcBef>
                        <a:spcAft>
                          <a:spcPts val="0"/>
                        </a:spcAft>
                        <a:buNone/>
                      </a:pPr>
                      <a:r>
                        <a:rPr lang="en-US" sz="1100">
                          <a:solidFill>
                            <a:srgbClr val="2F2F2F"/>
                          </a:solidFill>
                          <a:latin typeface="Calibri"/>
                          <a:ea typeface="Calibri"/>
                          <a:cs typeface="Calibri"/>
                          <a:sym typeface="Calibri"/>
                        </a:rPr>
                        <a:t>Government support (monetary or otherwise)</a:t>
                      </a:r>
                      <a:endParaRPr/>
                    </a:p>
                  </a:txBody>
                  <a:tcPr marL="91450" marR="91450" marT="45725" marB="45725" anchor="ctr">
                    <a:solidFill>
                      <a:srgbClr val="8296B0"/>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a:t>
                      </a:r>
                      <a:endParaRPr sz="1200" b="0" i="0" u="none" strike="noStrike" cap="none">
                        <a:solidFill>
                          <a:srgbClr val="2F2F2F"/>
                        </a:solidFill>
                        <a:latin typeface="Calibri"/>
                        <a:ea typeface="Calibri"/>
                        <a:cs typeface="Calibri"/>
                        <a:sym typeface="Calibri"/>
                      </a:endParaRPr>
                    </a:p>
                  </a:txBody>
                  <a:tcPr marL="91450" marR="91450" marT="45725" marB="45725" anchor="ctr">
                    <a:solidFill>
                      <a:srgbClr val="8296B0"/>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a:t>
                      </a:r>
                      <a:endParaRPr sz="1200" b="0" i="0" u="none" strike="noStrike" cap="none">
                        <a:solidFill>
                          <a:srgbClr val="2F2F2F"/>
                        </a:solidFill>
                        <a:latin typeface="Calibri"/>
                        <a:ea typeface="Calibri"/>
                        <a:cs typeface="Calibri"/>
                        <a:sym typeface="Calibri"/>
                      </a:endParaRPr>
                    </a:p>
                  </a:txBody>
                  <a:tcPr marL="91450" marR="91450" marT="45725" marB="45725" anchor="ctr">
                    <a:solidFill>
                      <a:srgbClr val="8296B0"/>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a:t>
                      </a:r>
                      <a:endParaRPr sz="1200" b="0" i="0" u="none" strike="noStrike" cap="none">
                        <a:solidFill>
                          <a:srgbClr val="2F2F2F"/>
                        </a:solidFill>
                        <a:latin typeface="Calibri"/>
                        <a:ea typeface="Calibri"/>
                        <a:cs typeface="Calibri"/>
                        <a:sym typeface="Calibri"/>
                      </a:endParaRPr>
                    </a:p>
                  </a:txBody>
                  <a:tcPr marL="91450" marR="91450" marT="45725" marB="45725" anchor="ctr">
                    <a:solidFill>
                      <a:srgbClr val="8296B0"/>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a:t>
                      </a:r>
                      <a:endParaRPr sz="1200" b="0" i="0" u="none" strike="noStrike" cap="none">
                        <a:solidFill>
                          <a:srgbClr val="2F2F2F"/>
                        </a:solidFill>
                        <a:latin typeface="Calibri"/>
                        <a:ea typeface="Calibri"/>
                        <a:cs typeface="Calibri"/>
                        <a:sym typeface="Calibri"/>
                      </a:endParaRPr>
                    </a:p>
                  </a:txBody>
                  <a:tcPr marL="91450" marR="91450" marT="45725" marB="45725" anchor="ctr">
                    <a:solidFill>
                      <a:srgbClr val="8296B0"/>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a:t>
                      </a:r>
                      <a:endParaRPr sz="1200" b="0" i="0" u="none" strike="noStrike" cap="none">
                        <a:solidFill>
                          <a:srgbClr val="2F2F2F"/>
                        </a:solidFill>
                        <a:latin typeface="Calibri"/>
                        <a:ea typeface="Calibri"/>
                        <a:cs typeface="Calibri"/>
                        <a:sym typeface="Calibri"/>
                      </a:endParaRPr>
                    </a:p>
                  </a:txBody>
                  <a:tcPr marL="91450" marR="91450" marT="45725" marB="45725" anchor="ctr">
                    <a:solidFill>
                      <a:srgbClr val="8296B0"/>
                    </a:solidFill>
                  </a:tcPr>
                </a:tc>
              </a:tr>
              <a:tr h="426350">
                <a:tc>
                  <a:txBody>
                    <a:bodyPr/>
                    <a:lstStyle/>
                    <a:p>
                      <a:pPr marL="0" marR="0" lvl="0" indent="0" algn="l" rtl="0">
                        <a:spcBef>
                          <a:spcPts val="0"/>
                        </a:spcBef>
                        <a:spcAft>
                          <a:spcPts val="0"/>
                        </a:spcAft>
                        <a:buNone/>
                      </a:pPr>
                      <a:endParaRPr sz="1100">
                        <a:solidFill>
                          <a:srgbClr val="2F2F2F"/>
                        </a:solidFill>
                        <a:latin typeface="Calibri"/>
                        <a:ea typeface="Calibri"/>
                        <a:cs typeface="Calibri"/>
                        <a:sym typeface="Calibri"/>
                      </a:endParaRPr>
                    </a:p>
                  </a:txBody>
                  <a:tcPr marL="91450" marR="91450" marT="45725" marB="45725" anchor="ctr">
                    <a:solidFill>
                      <a:schemeClr val="accent1"/>
                    </a:solidFill>
                  </a:tcPr>
                </a:tc>
                <a:tc>
                  <a:txBody>
                    <a:bodyPr/>
                    <a:lstStyle/>
                    <a:p>
                      <a:pPr marL="0" marR="0" lvl="0" indent="0" algn="l" rtl="0">
                        <a:spcBef>
                          <a:spcPts val="0"/>
                        </a:spcBef>
                        <a:spcAft>
                          <a:spcPts val="0"/>
                        </a:spcAft>
                        <a:buNone/>
                      </a:pPr>
                      <a:r>
                        <a:rPr lang="en-US" sz="1100">
                          <a:solidFill>
                            <a:srgbClr val="2F2F2F"/>
                          </a:solidFill>
                          <a:latin typeface="Calibri"/>
                          <a:ea typeface="Calibri"/>
                          <a:cs typeface="Calibri"/>
                          <a:sym typeface="Calibri"/>
                        </a:rPr>
                        <a:t>Access to private and public support/funding</a:t>
                      </a:r>
                      <a:endParaRPr/>
                    </a:p>
                  </a:txBody>
                  <a:tcPr marL="91450" marR="91450" marT="45725" marB="45725" anchor="ctr">
                    <a:solidFill>
                      <a:schemeClr val="accent1"/>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a:t>
                      </a:r>
                      <a:endParaRPr sz="1200" b="0" i="0" u="none" strike="noStrike" cap="none">
                        <a:solidFill>
                          <a:srgbClr val="2F2F2F"/>
                        </a:solidFill>
                        <a:latin typeface="Calibri"/>
                        <a:ea typeface="Calibri"/>
                        <a:cs typeface="Calibri"/>
                        <a:sym typeface="Calibri"/>
                      </a:endParaRPr>
                    </a:p>
                  </a:txBody>
                  <a:tcPr marL="91450" marR="91450" marT="45725" marB="45725" anchor="ctr">
                    <a:solidFill>
                      <a:schemeClr val="accent1"/>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a:t>
                      </a:r>
                      <a:endParaRPr sz="1200" b="0" i="0" u="none" strike="noStrike" cap="none">
                        <a:solidFill>
                          <a:srgbClr val="2F2F2F"/>
                        </a:solidFill>
                        <a:latin typeface="Calibri"/>
                        <a:ea typeface="Calibri"/>
                        <a:cs typeface="Calibri"/>
                        <a:sym typeface="Calibri"/>
                      </a:endParaRPr>
                    </a:p>
                  </a:txBody>
                  <a:tcPr marL="91450" marR="91450" marT="45725" marB="45725" anchor="ctr">
                    <a:solidFill>
                      <a:schemeClr val="accent1"/>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x</a:t>
                      </a:r>
                      <a:endParaRPr sz="1200" b="0" i="0" u="none" strike="noStrike" cap="none">
                        <a:solidFill>
                          <a:srgbClr val="2F2F2F"/>
                        </a:solidFill>
                        <a:latin typeface="Calibri"/>
                        <a:ea typeface="Calibri"/>
                        <a:cs typeface="Calibri"/>
                        <a:sym typeface="Calibri"/>
                      </a:endParaRPr>
                    </a:p>
                  </a:txBody>
                  <a:tcPr marL="91450" marR="91450" marT="45725" marB="45725" anchor="ctr">
                    <a:solidFill>
                      <a:schemeClr val="accent1"/>
                    </a:solidFill>
                  </a:tcPr>
                </a:tc>
                <a:tc>
                  <a:txBody>
                    <a:bodyPr/>
                    <a:lstStyle/>
                    <a:p>
                      <a:pPr marL="0" marR="0" lvl="0" indent="0" algn="ctr" rtl="0">
                        <a:lnSpc>
                          <a:spcPct val="100000"/>
                        </a:lnSpc>
                        <a:spcBef>
                          <a:spcPts val="0"/>
                        </a:spcBef>
                        <a:spcAft>
                          <a:spcPts val="0"/>
                        </a:spcAft>
                        <a:buClr>
                          <a:srgbClr val="2F2F2F"/>
                        </a:buClr>
                        <a:buSzPts val="1200"/>
                        <a:buFont typeface="Calibri"/>
                        <a:buNone/>
                      </a:pPr>
                      <a:r>
                        <a:rPr lang="en-US" sz="1200" b="0" i="0" u="none" strike="noStrike" cap="none">
                          <a:solidFill>
                            <a:srgbClr val="2F2F2F"/>
                          </a:solidFill>
                          <a:latin typeface="Calibri"/>
                          <a:ea typeface="Calibri"/>
                          <a:cs typeface="Calibri"/>
                          <a:sym typeface="Calibri"/>
                        </a:rPr>
                        <a:t>x</a:t>
                      </a:r>
                      <a:endParaRPr/>
                    </a:p>
                  </a:txBody>
                  <a:tcPr marL="91450" marR="91450" marT="45725" marB="45725" anchor="ctr">
                    <a:solidFill>
                      <a:schemeClr val="accent1"/>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a:t>
                      </a:r>
                      <a:endParaRPr sz="1200" b="0" i="0" u="none" strike="noStrike" cap="none">
                        <a:solidFill>
                          <a:srgbClr val="2F2F2F"/>
                        </a:solidFill>
                        <a:latin typeface="Calibri"/>
                        <a:ea typeface="Calibri"/>
                        <a:cs typeface="Calibri"/>
                        <a:sym typeface="Calibri"/>
                      </a:endParaRPr>
                    </a:p>
                  </a:txBody>
                  <a:tcPr marL="91450" marR="91450" marT="45725" marB="45725" anchor="ctr">
                    <a:solidFill>
                      <a:schemeClr val="accent1"/>
                    </a:solidFill>
                  </a:tcPr>
                </a:tc>
              </a:tr>
              <a:tr h="426350">
                <a:tc>
                  <a:txBody>
                    <a:bodyPr/>
                    <a:lstStyle/>
                    <a:p>
                      <a:pPr marL="0" marR="0" lvl="0" indent="0" algn="l" rtl="0">
                        <a:spcBef>
                          <a:spcPts val="0"/>
                        </a:spcBef>
                        <a:spcAft>
                          <a:spcPts val="0"/>
                        </a:spcAft>
                        <a:buNone/>
                      </a:pPr>
                      <a:endParaRPr sz="1100">
                        <a:solidFill>
                          <a:srgbClr val="2F2F2F"/>
                        </a:solidFill>
                        <a:latin typeface="Calibri"/>
                        <a:ea typeface="Calibri"/>
                        <a:cs typeface="Calibri"/>
                        <a:sym typeface="Calibri"/>
                      </a:endParaRPr>
                    </a:p>
                  </a:txBody>
                  <a:tcPr marL="91450" marR="91450" marT="45725" marB="45725" anchor="ctr">
                    <a:solidFill>
                      <a:srgbClr val="FFEEBF"/>
                    </a:solidFill>
                  </a:tcPr>
                </a:tc>
                <a:tc>
                  <a:txBody>
                    <a:bodyPr/>
                    <a:lstStyle/>
                    <a:p>
                      <a:pPr marL="0" marR="0" lvl="0" indent="0" algn="l" rtl="0">
                        <a:spcBef>
                          <a:spcPts val="0"/>
                        </a:spcBef>
                        <a:spcAft>
                          <a:spcPts val="0"/>
                        </a:spcAft>
                        <a:buNone/>
                      </a:pPr>
                      <a:r>
                        <a:rPr lang="en-US" sz="1100">
                          <a:solidFill>
                            <a:srgbClr val="2F2F2F"/>
                          </a:solidFill>
                          <a:latin typeface="Calibri"/>
                          <a:ea typeface="Calibri"/>
                          <a:cs typeface="Calibri"/>
                          <a:sym typeface="Calibri"/>
                        </a:rPr>
                        <a:t>Access to public order/ procurement</a:t>
                      </a:r>
                      <a:endParaRPr/>
                    </a:p>
                  </a:txBody>
                  <a:tcPr marL="91450" marR="91450" marT="45725" marB="45725" anchor="ctr">
                    <a:solidFill>
                      <a:srgbClr val="FFEEB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a:t>
                      </a:r>
                      <a:endParaRPr sz="1200" b="0" i="0" u="none" strike="noStrike" cap="none">
                        <a:solidFill>
                          <a:srgbClr val="2F2F2F"/>
                        </a:solidFill>
                        <a:latin typeface="Calibri"/>
                        <a:ea typeface="Calibri"/>
                        <a:cs typeface="Calibri"/>
                        <a:sym typeface="Calibri"/>
                      </a:endParaRPr>
                    </a:p>
                  </a:txBody>
                  <a:tcPr marL="91450" marR="91450" marT="45725" marB="45725" anchor="ctr">
                    <a:solidFill>
                      <a:srgbClr val="FFEEB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a:t>
                      </a:r>
                      <a:endParaRPr sz="1200" b="0" i="0" u="none" strike="noStrike" cap="none">
                        <a:solidFill>
                          <a:srgbClr val="2F2F2F"/>
                        </a:solidFill>
                        <a:latin typeface="Calibri"/>
                        <a:ea typeface="Calibri"/>
                        <a:cs typeface="Calibri"/>
                        <a:sym typeface="Calibri"/>
                      </a:endParaRPr>
                    </a:p>
                  </a:txBody>
                  <a:tcPr marL="91450" marR="91450" marT="45725" marB="45725" anchor="ctr">
                    <a:solidFill>
                      <a:srgbClr val="FFEEB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x</a:t>
                      </a:r>
                      <a:endParaRPr sz="1200" b="0" i="0" u="none" strike="noStrike" cap="none">
                        <a:solidFill>
                          <a:srgbClr val="2F2F2F"/>
                        </a:solidFill>
                        <a:latin typeface="Calibri"/>
                        <a:ea typeface="Calibri"/>
                        <a:cs typeface="Calibri"/>
                        <a:sym typeface="Calibri"/>
                      </a:endParaRPr>
                    </a:p>
                  </a:txBody>
                  <a:tcPr marL="91450" marR="91450" marT="45725" marB="45725" anchor="ctr">
                    <a:solidFill>
                      <a:srgbClr val="FFEEB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a:t>
                      </a:r>
                      <a:endParaRPr sz="1200" b="0" i="0" u="none" strike="noStrike" cap="none">
                        <a:solidFill>
                          <a:srgbClr val="2F2F2F"/>
                        </a:solidFill>
                        <a:latin typeface="Calibri"/>
                        <a:ea typeface="Calibri"/>
                        <a:cs typeface="Calibri"/>
                        <a:sym typeface="Calibri"/>
                      </a:endParaRPr>
                    </a:p>
                  </a:txBody>
                  <a:tcPr marL="91450" marR="91450" marT="45725" marB="45725" anchor="ctr">
                    <a:solidFill>
                      <a:srgbClr val="FFEEB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a:t>
                      </a:r>
                      <a:endParaRPr sz="1200" b="0" i="0" u="none" strike="noStrike" cap="none">
                        <a:solidFill>
                          <a:srgbClr val="2F2F2F"/>
                        </a:solidFill>
                        <a:latin typeface="Calibri"/>
                        <a:ea typeface="Calibri"/>
                        <a:cs typeface="Calibri"/>
                        <a:sym typeface="Calibri"/>
                      </a:endParaRPr>
                    </a:p>
                  </a:txBody>
                  <a:tcPr marL="91450" marR="91450" marT="45725" marB="45725" anchor="ctr">
                    <a:solidFill>
                      <a:srgbClr val="FFEEBF"/>
                    </a:solidFill>
                  </a:tcPr>
                </a:tc>
              </a:tr>
              <a:tr h="152400">
                <a:tc>
                  <a:txBody>
                    <a:bodyPr/>
                    <a:lstStyle/>
                    <a:p>
                      <a:pPr marL="0" marR="0" lvl="0" indent="0" algn="l" rtl="0">
                        <a:spcBef>
                          <a:spcPts val="0"/>
                        </a:spcBef>
                        <a:spcAft>
                          <a:spcPts val="0"/>
                        </a:spcAft>
                        <a:buNone/>
                      </a:pPr>
                      <a:endParaRPr sz="1100">
                        <a:solidFill>
                          <a:srgbClr val="2F2F2F"/>
                        </a:solidFill>
                        <a:latin typeface="Calibri"/>
                        <a:ea typeface="Calibri"/>
                        <a:cs typeface="Calibri"/>
                        <a:sym typeface="Calibri"/>
                      </a:endParaRPr>
                    </a:p>
                  </a:txBody>
                  <a:tcPr marL="91450" marR="91450" marT="45725" marB="45725" anchor="ctr">
                    <a:solidFill>
                      <a:srgbClr val="8296B0"/>
                    </a:solidFill>
                  </a:tcPr>
                </a:tc>
                <a:tc>
                  <a:txBody>
                    <a:bodyPr/>
                    <a:lstStyle/>
                    <a:p>
                      <a:pPr marL="0" marR="0" lvl="0" indent="0" algn="l" rtl="0">
                        <a:spcBef>
                          <a:spcPts val="0"/>
                        </a:spcBef>
                        <a:spcAft>
                          <a:spcPts val="0"/>
                        </a:spcAft>
                        <a:buNone/>
                      </a:pPr>
                      <a:r>
                        <a:rPr lang="en-US" sz="1100">
                          <a:solidFill>
                            <a:srgbClr val="2F2F2F"/>
                          </a:solidFill>
                          <a:latin typeface="Calibri"/>
                          <a:ea typeface="Calibri"/>
                          <a:cs typeface="Calibri"/>
                          <a:sym typeface="Calibri"/>
                        </a:rPr>
                        <a:t>Favourable investment measures</a:t>
                      </a:r>
                      <a:endParaRPr/>
                    </a:p>
                  </a:txBody>
                  <a:tcPr marL="91450" marR="91450" marT="45725" marB="45725" anchor="ctr">
                    <a:solidFill>
                      <a:srgbClr val="8296B0"/>
                    </a:solidFill>
                  </a:tcPr>
                </a:tc>
                <a:tc>
                  <a:txBody>
                    <a:bodyPr/>
                    <a:lstStyle/>
                    <a:p>
                      <a:pPr marL="0" marR="0" lvl="0" indent="0" algn="ctr" rtl="0">
                        <a:spcBef>
                          <a:spcPts val="0"/>
                        </a:spcBef>
                        <a:spcAft>
                          <a:spcPts val="0"/>
                        </a:spcAft>
                        <a:buNone/>
                      </a:pPr>
                      <a:endParaRPr sz="1200">
                        <a:solidFill>
                          <a:srgbClr val="2F2F2F"/>
                        </a:solidFill>
                        <a:latin typeface="Calibri"/>
                        <a:ea typeface="Calibri"/>
                        <a:cs typeface="Calibri"/>
                        <a:sym typeface="Calibri"/>
                      </a:endParaRPr>
                    </a:p>
                  </a:txBody>
                  <a:tcPr marL="91450" marR="91450" marT="45725" marB="45725" anchor="ctr">
                    <a:solidFill>
                      <a:srgbClr val="8296B0"/>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a:t>
                      </a:r>
                      <a:endParaRPr sz="1200" b="0" i="0" u="none" strike="noStrike" cap="none">
                        <a:solidFill>
                          <a:srgbClr val="2F2F2F"/>
                        </a:solidFill>
                        <a:latin typeface="Calibri"/>
                        <a:ea typeface="Calibri"/>
                        <a:cs typeface="Calibri"/>
                        <a:sym typeface="Calibri"/>
                      </a:endParaRPr>
                    </a:p>
                  </a:txBody>
                  <a:tcPr marL="91450" marR="91450" marT="45725" marB="45725" anchor="ctr">
                    <a:solidFill>
                      <a:srgbClr val="8296B0"/>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x</a:t>
                      </a:r>
                      <a:endParaRPr/>
                    </a:p>
                  </a:txBody>
                  <a:tcPr marL="91450" marR="91450" marT="45725" marB="45725" anchor="ctr">
                    <a:solidFill>
                      <a:srgbClr val="8296B0"/>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a:t>
                      </a:r>
                      <a:endParaRPr sz="1200" b="0" i="0" u="none" strike="noStrike" cap="none">
                        <a:solidFill>
                          <a:srgbClr val="2F2F2F"/>
                        </a:solidFill>
                        <a:latin typeface="Calibri"/>
                        <a:ea typeface="Calibri"/>
                        <a:cs typeface="Calibri"/>
                        <a:sym typeface="Calibri"/>
                      </a:endParaRPr>
                    </a:p>
                  </a:txBody>
                  <a:tcPr marL="91450" marR="91450" marT="45725" marB="45725" anchor="ctr">
                    <a:solidFill>
                      <a:srgbClr val="8296B0"/>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a:t>
                      </a:r>
                      <a:endParaRPr sz="1200" b="0" i="0" u="none" strike="noStrike" cap="none">
                        <a:solidFill>
                          <a:srgbClr val="2F2F2F"/>
                        </a:solidFill>
                        <a:latin typeface="Calibri"/>
                        <a:ea typeface="Calibri"/>
                        <a:cs typeface="Calibri"/>
                        <a:sym typeface="Calibri"/>
                      </a:endParaRPr>
                    </a:p>
                  </a:txBody>
                  <a:tcPr marL="91450" marR="91450" marT="45725" marB="45725" anchor="ctr">
                    <a:solidFill>
                      <a:srgbClr val="8296B0"/>
                    </a:solidFill>
                  </a:tcPr>
                </a:tc>
              </a:tr>
              <a:tr h="426350">
                <a:tc>
                  <a:txBody>
                    <a:bodyPr/>
                    <a:lstStyle/>
                    <a:p>
                      <a:pPr marL="0" marR="0" lvl="0" indent="0" algn="l" rtl="0">
                        <a:spcBef>
                          <a:spcPts val="0"/>
                        </a:spcBef>
                        <a:spcAft>
                          <a:spcPts val="0"/>
                        </a:spcAft>
                        <a:buNone/>
                      </a:pPr>
                      <a:endParaRPr sz="1100">
                        <a:solidFill>
                          <a:srgbClr val="2F2F2F"/>
                        </a:solidFill>
                        <a:latin typeface="Calibri"/>
                        <a:ea typeface="Calibri"/>
                        <a:cs typeface="Calibri"/>
                        <a:sym typeface="Calibri"/>
                      </a:endParaRPr>
                    </a:p>
                  </a:txBody>
                  <a:tcPr marL="91450" marR="91450" marT="45725" marB="45725" anchor="ctr">
                    <a:solidFill>
                      <a:schemeClr val="accent1"/>
                    </a:solidFill>
                  </a:tcPr>
                </a:tc>
                <a:tc>
                  <a:txBody>
                    <a:bodyPr/>
                    <a:lstStyle/>
                    <a:p>
                      <a:pPr marL="0" marR="0" lvl="0" indent="0" algn="l" rtl="0">
                        <a:spcBef>
                          <a:spcPts val="0"/>
                        </a:spcBef>
                        <a:spcAft>
                          <a:spcPts val="0"/>
                        </a:spcAft>
                        <a:buNone/>
                      </a:pPr>
                      <a:r>
                        <a:rPr lang="en-US" sz="1100">
                          <a:solidFill>
                            <a:srgbClr val="2F2F2F"/>
                          </a:solidFill>
                          <a:latin typeface="Calibri"/>
                          <a:ea typeface="Calibri"/>
                          <a:cs typeface="Calibri"/>
                          <a:sym typeface="Calibri"/>
                        </a:rPr>
                        <a:t>Implementation of capacity building measures</a:t>
                      </a:r>
                      <a:endParaRPr/>
                    </a:p>
                  </a:txBody>
                  <a:tcPr marL="91450" marR="91450" marT="45725" marB="45725" anchor="ctr">
                    <a:solidFill>
                      <a:schemeClr val="accent1"/>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a:t>
                      </a:r>
                      <a:endParaRPr sz="1200" b="0" i="0" u="none" strike="noStrike" cap="none">
                        <a:solidFill>
                          <a:srgbClr val="2F2F2F"/>
                        </a:solidFill>
                        <a:latin typeface="Calibri"/>
                        <a:ea typeface="Calibri"/>
                        <a:cs typeface="Calibri"/>
                        <a:sym typeface="Calibri"/>
                      </a:endParaRPr>
                    </a:p>
                  </a:txBody>
                  <a:tcPr marL="91450" marR="91450" marT="45725" marB="45725" anchor="ctr">
                    <a:solidFill>
                      <a:schemeClr val="accent1"/>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a:t>
                      </a:r>
                      <a:endParaRPr sz="1200" b="0" i="0" u="none" strike="noStrike" cap="none">
                        <a:solidFill>
                          <a:srgbClr val="2F2F2F"/>
                        </a:solidFill>
                        <a:latin typeface="Calibri"/>
                        <a:ea typeface="Calibri"/>
                        <a:cs typeface="Calibri"/>
                        <a:sym typeface="Calibri"/>
                      </a:endParaRPr>
                    </a:p>
                  </a:txBody>
                  <a:tcPr marL="91450" marR="91450" marT="45725" marB="45725" anchor="ctr">
                    <a:solidFill>
                      <a:schemeClr val="accent1"/>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a:t>
                      </a:r>
                      <a:endParaRPr sz="1200" b="0" i="0" u="none" strike="noStrike" cap="none">
                        <a:solidFill>
                          <a:srgbClr val="2F2F2F"/>
                        </a:solidFill>
                        <a:latin typeface="Calibri"/>
                        <a:ea typeface="Calibri"/>
                        <a:cs typeface="Calibri"/>
                        <a:sym typeface="Calibri"/>
                      </a:endParaRPr>
                    </a:p>
                  </a:txBody>
                  <a:tcPr marL="91450" marR="91450" marT="45725" marB="45725" anchor="ctr">
                    <a:solidFill>
                      <a:schemeClr val="accent1"/>
                    </a:solidFill>
                  </a:tcPr>
                </a:tc>
                <a:tc>
                  <a:txBody>
                    <a:bodyPr/>
                    <a:lstStyle/>
                    <a:p>
                      <a:pPr marL="0" marR="0" lvl="0" indent="0" algn="ctr" rtl="0">
                        <a:lnSpc>
                          <a:spcPct val="100000"/>
                        </a:lnSpc>
                        <a:spcBef>
                          <a:spcPts val="0"/>
                        </a:spcBef>
                        <a:spcAft>
                          <a:spcPts val="0"/>
                        </a:spcAft>
                        <a:buClr>
                          <a:srgbClr val="2F2F2F"/>
                        </a:buClr>
                        <a:buSzPts val="1200"/>
                        <a:buFont typeface="Calibri"/>
                        <a:buNone/>
                      </a:pPr>
                      <a:r>
                        <a:rPr lang="en-US" sz="1200" b="0" i="0" u="none" strike="noStrike" cap="none">
                          <a:solidFill>
                            <a:srgbClr val="2F2F2F"/>
                          </a:solidFill>
                          <a:latin typeface="Calibri"/>
                          <a:ea typeface="Calibri"/>
                          <a:cs typeface="Calibri"/>
                          <a:sym typeface="Calibri"/>
                        </a:rPr>
                        <a:t>x</a:t>
                      </a:r>
                      <a:endParaRPr/>
                    </a:p>
                  </a:txBody>
                  <a:tcPr marL="91450" marR="91450" marT="45725" marB="45725" anchor="ctr">
                    <a:solidFill>
                      <a:schemeClr val="accent1"/>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a:t>
                      </a:r>
                      <a:endParaRPr sz="1200" b="0" i="0" u="none" strike="noStrike" cap="none">
                        <a:solidFill>
                          <a:srgbClr val="2F2F2F"/>
                        </a:solidFill>
                        <a:latin typeface="Calibri"/>
                        <a:ea typeface="Calibri"/>
                        <a:cs typeface="Calibri"/>
                        <a:sym typeface="Calibri"/>
                      </a:endParaRPr>
                    </a:p>
                  </a:txBody>
                  <a:tcPr marL="91450" marR="91450" marT="45725" marB="45725" anchor="ctr">
                    <a:solidFill>
                      <a:schemeClr val="accent1"/>
                    </a:solidFill>
                  </a:tcPr>
                </a:tc>
              </a:tr>
              <a:tr h="593850">
                <a:tc>
                  <a:txBody>
                    <a:bodyPr/>
                    <a:lstStyle/>
                    <a:p>
                      <a:pPr marL="0" marR="0" lvl="0" indent="0" algn="l" rtl="0">
                        <a:spcBef>
                          <a:spcPts val="0"/>
                        </a:spcBef>
                        <a:spcAft>
                          <a:spcPts val="0"/>
                        </a:spcAft>
                        <a:buNone/>
                      </a:pPr>
                      <a:endParaRPr sz="1100">
                        <a:solidFill>
                          <a:srgbClr val="2F2F2F"/>
                        </a:solidFill>
                        <a:latin typeface="Calibri"/>
                        <a:ea typeface="Calibri"/>
                        <a:cs typeface="Calibri"/>
                        <a:sym typeface="Calibri"/>
                      </a:endParaRPr>
                    </a:p>
                  </a:txBody>
                  <a:tcPr marL="91450" marR="91450" marT="45725" marB="45725" anchor="ctr">
                    <a:solidFill>
                      <a:srgbClr val="FFDF7F"/>
                    </a:solidFill>
                  </a:tcPr>
                </a:tc>
                <a:tc>
                  <a:txBody>
                    <a:bodyPr/>
                    <a:lstStyle/>
                    <a:p>
                      <a:pPr marL="0" marR="0" lvl="0" indent="0" algn="l" rtl="0">
                        <a:spcBef>
                          <a:spcPts val="0"/>
                        </a:spcBef>
                        <a:spcAft>
                          <a:spcPts val="0"/>
                        </a:spcAft>
                        <a:buNone/>
                      </a:pPr>
                      <a:r>
                        <a:rPr lang="en-US" sz="1100">
                          <a:solidFill>
                            <a:srgbClr val="2F2F2F"/>
                          </a:solidFill>
                          <a:latin typeface="Calibri"/>
                          <a:ea typeface="Calibri"/>
                          <a:cs typeface="Calibri"/>
                          <a:sym typeface="Calibri"/>
                        </a:rPr>
                        <a:t>Facilitating the grant or revocation of patents (Protection of IP)</a:t>
                      </a:r>
                      <a:endParaRPr/>
                    </a:p>
                  </a:txBody>
                  <a:tcPr marL="91450" marR="91450" marT="45725" marB="45725" anchor="ctr">
                    <a:solidFill>
                      <a:srgbClr val="FFDF7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a:t>
                      </a:r>
                      <a:endParaRPr sz="1200" b="0" i="0" u="none" strike="noStrike" cap="none">
                        <a:solidFill>
                          <a:srgbClr val="2F2F2F"/>
                        </a:solidFill>
                        <a:latin typeface="Calibri"/>
                        <a:ea typeface="Calibri"/>
                        <a:cs typeface="Calibri"/>
                        <a:sym typeface="Calibri"/>
                      </a:endParaRPr>
                    </a:p>
                  </a:txBody>
                  <a:tcPr marL="91450" marR="91450" marT="45725" marB="45725" anchor="ctr">
                    <a:solidFill>
                      <a:srgbClr val="FFDF7F"/>
                    </a:solidFill>
                  </a:tcPr>
                </a:tc>
                <a:tc>
                  <a:txBody>
                    <a:bodyPr/>
                    <a:lstStyle/>
                    <a:p>
                      <a:pPr marL="0" marR="0" lvl="0" indent="0" algn="ctr" rtl="0">
                        <a:lnSpc>
                          <a:spcPct val="100000"/>
                        </a:lnSpc>
                        <a:spcBef>
                          <a:spcPts val="0"/>
                        </a:spcBef>
                        <a:spcAft>
                          <a:spcPts val="0"/>
                        </a:spcAft>
                        <a:buClr>
                          <a:srgbClr val="2F2F2F"/>
                        </a:buClr>
                        <a:buSzPts val="1200"/>
                        <a:buFont typeface="Calibri"/>
                        <a:buNone/>
                      </a:pPr>
                      <a:r>
                        <a:rPr lang="en-US" sz="1200" b="0" i="0" u="none" strike="noStrike" cap="none">
                          <a:solidFill>
                            <a:srgbClr val="2F2F2F"/>
                          </a:solidFill>
                          <a:latin typeface="Calibri"/>
                          <a:ea typeface="Calibri"/>
                          <a:cs typeface="Calibri"/>
                          <a:sym typeface="Calibri"/>
                        </a:rPr>
                        <a:t>x</a:t>
                      </a:r>
                      <a:endParaRPr/>
                    </a:p>
                  </a:txBody>
                  <a:tcPr marL="91450" marR="91450" marT="45725" marB="45725" anchor="ctr">
                    <a:solidFill>
                      <a:srgbClr val="FFDF7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a:t>
                      </a:r>
                      <a:endParaRPr sz="1200" b="0" i="0" u="none" strike="noStrike" cap="none">
                        <a:solidFill>
                          <a:srgbClr val="2F2F2F"/>
                        </a:solidFill>
                        <a:latin typeface="Calibri"/>
                        <a:ea typeface="Calibri"/>
                        <a:cs typeface="Calibri"/>
                        <a:sym typeface="Calibri"/>
                      </a:endParaRPr>
                    </a:p>
                  </a:txBody>
                  <a:tcPr marL="91450" marR="91450" marT="45725" marB="45725" anchor="ctr">
                    <a:solidFill>
                      <a:srgbClr val="FFDF7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a:t>
                      </a:r>
                      <a:endParaRPr sz="1200" b="0" i="0" u="none" strike="noStrike" cap="none">
                        <a:solidFill>
                          <a:srgbClr val="2F2F2F"/>
                        </a:solidFill>
                        <a:latin typeface="Calibri"/>
                        <a:ea typeface="Calibri"/>
                        <a:cs typeface="Calibri"/>
                        <a:sym typeface="Calibri"/>
                      </a:endParaRPr>
                    </a:p>
                  </a:txBody>
                  <a:tcPr marL="91450" marR="91450" marT="45725" marB="45725" anchor="ctr">
                    <a:solidFill>
                      <a:srgbClr val="FFDF7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2F2F2F"/>
                          </a:solidFill>
                          <a:latin typeface="Calibri"/>
                          <a:ea typeface="Calibri"/>
                          <a:cs typeface="Calibri"/>
                          <a:sym typeface="Calibri"/>
                        </a:rPr>
                        <a:t>✓</a:t>
                      </a:r>
                      <a:endParaRPr sz="1200" b="0" i="0" u="none" strike="noStrike" cap="none">
                        <a:solidFill>
                          <a:srgbClr val="2F2F2F"/>
                        </a:solidFill>
                        <a:latin typeface="Calibri"/>
                        <a:ea typeface="Calibri"/>
                        <a:cs typeface="Calibri"/>
                        <a:sym typeface="Calibri"/>
                      </a:endParaRPr>
                    </a:p>
                  </a:txBody>
                  <a:tcPr marL="91450" marR="91450" marT="45725" marB="45725" anchor="ctr">
                    <a:solidFill>
                      <a:srgbClr val="FFDF7F"/>
                    </a:solidFill>
                  </a:tcPr>
                </a:tc>
              </a:tr>
            </a:tbl>
          </a:graphicData>
        </a:graphic>
      </p:graphicFrame>
      <p:sp>
        <p:nvSpPr>
          <p:cNvPr id="2084" name="Google Shape;2084;p74"/>
          <p:cNvSpPr txBox="1"/>
          <p:nvPr/>
        </p:nvSpPr>
        <p:spPr>
          <a:xfrm>
            <a:off x="549271" y="6251068"/>
            <a:ext cx="5759450"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000" b="1">
                <a:solidFill>
                  <a:schemeClr val="accent1"/>
                </a:solidFill>
                <a:latin typeface="Calibri"/>
                <a:ea typeface="Calibri"/>
                <a:cs typeface="Calibri"/>
                <a:sym typeface="Calibri"/>
              </a:rPr>
              <a:t>Table X: </a:t>
            </a:r>
            <a:r>
              <a:rPr lang="en-US" sz="1100" b="1">
                <a:solidFill>
                  <a:schemeClr val="dk2"/>
                </a:solidFill>
                <a:latin typeface="Calibri"/>
                <a:ea typeface="Calibri"/>
                <a:cs typeface="Calibri"/>
                <a:sym typeface="Calibri"/>
              </a:rPr>
              <a:t>Comparison of the start-up Act (Law 20 of 2018) of Tunisia, Start-up Act (Law No. 2020-01 of January 6, 2020) of Senegal, Kenyan Start-up Bill 2021, Start-up Proclamation (No. of June 2, 2020) of Ethiopia and the Nigerian Start-up Bill, 2021</a:t>
            </a:r>
            <a:endParaRPr sz="1100" b="1">
              <a:solidFill>
                <a:schemeClr val="dk2"/>
              </a:solidFill>
              <a:latin typeface="Calibri"/>
              <a:ea typeface="Calibri"/>
              <a:cs typeface="Calibri"/>
              <a:sym typeface="Calibri"/>
            </a:endParaRPr>
          </a:p>
        </p:txBody>
      </p:sp>
      <p:cxnSp>
        <p:nvCxnSpPr>
          <p:cNvPr id="2085" name="Google Shape;2085;p74"/>
          <p:cNvCxnSpPr/>
          <p:nvPr/>
        </p:nvCxnSpPr>
        <p:spPr>
          <a:xfrm>
            <a:off x="549275" y="2416790"/>
            <a:ext cx="5759450" cy="0"/>
          </a:xfrm>
          <a:prstGeom prst="straightConnector1">
            <a:avLst/>
          </a:prstGeom>
          <a:noFill/>
          <a:ln w="25400" cap="flat" cmpd="sng">
            <a:solidFill>
              <a:schemeClr val="accent1"/>
            </a:solidFill>
            <a:prstDash val="solid"/>
            <a:round/>
            <a:headEnd type="none" w="sm" len="sm"/>
            <a:tailEnd type="none" w="sm" len="sm"/>
          </a:ln>
          <a:effectLst>
            <a:outerShdw blurRad="40000" dist="20000" dir="5400000" rotWithShape="0">
              <a:srgbClr val="000000">
                <a:alpha val="37647"/>
              </a:srgbClr>
            </a:outerShdw>
          </a:effectLst>
        </p:spPr>
      </p:cxnSp>
      <p:sp>
        <p:nvSpPr>
          <p:cNvPr id="2086" name="Google Shape;2086;p74"/>
          <p:cNvSpPr txBox="1"/>
          <p:nvPr/>
        </p:nvSpPr>
        <p:spPr>
          <a:xfrm>
            <a:off x="549275" y="6813001"/>
            <a:ext cx="5759446" cy="93871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The tabled analysis shows that Kenya Startup Bill performed well across matrices like protection of IP, Implementation of capacity building measures, government support and </a:t>
            </a:r>
            <a:r>
              <a:rPr lang="en-US" sz="1100">
                <a:solidFill>
                  <a:srgbClr val="2F2F2F"/>
                </a:solidFill>
                <a:latin typeface="Calibri"/>
                <a:ea typeface="Calibri"/>
                <a:cs typeface="Calibri"/>
                <a:sym typeface="Calibri"/>
              </a:rPr>
              <a:t>Granting of guarantees for obtaining credit. However, in metrics such as Favourable investment measures, Access to public order/ procurement, Access to private and public support/funding and tax relief the Startup Bill did not performed well.</a:t>
            </a:r>
            <a:endParaRPr sz="1100">
              <a:solidFill>
                <a:srgbClr val="2F2F2F"/>
              </a:solidFill>
              <a:latin typeface="Calibri"/>
              <a:ea typeface="Calibri"/>
              <a:cs typeface="Calibri"/>
              <a:sym typeface="Calibri"/>
            </a:endParaRPr>
          </a:p>
        </p:txBody>
      </p:sp>
      <p:cxnSp>
        <p:nvCxnSpPr>
          <p:cNvPr id="2087" name="Google Shape;2087;p74"/>
          <p:cNvCxnSpPr>
            <a:stCxn id="2082" idx="0"/>
          </p:cNvCxnSpPr>
          <p:nvPr/>
        </p:nvCxnSpPr>
        <p:spPr>
          <a:xfrm>
            <a:off x="3429000" y="755650"/>
            <a:ext cx="2879700" cy="0"/>
          </a:xfrm>
          <a:prstGeom prst="straightConnector1">
            <a:avLst/>
          </a:prstGeom>
          <a:noFill/>
          <a:ln w="25400" cap="flat" cmpd="sng">
            <a:solidFill>
              <a:schemeClr val="accent1"/>
            </a:solidFill>
            <a:prstDash val="solid"/>
            <a:round/>
            <a:headEnd type="none" w="sm" len="sm"/>
            <a:tailEnd type="none" w="sm" len="sm"/>
          </a:ln>
          <a:effectLst>
            <a:outerShdw blurRad="40000" dist="20000" dir="5400000" rotWithShape="0">
              <a:srgbClr val="000000">
                <a:alpha val="37647"/>
              </a:srgbClr>
            </a:outerShdw>
          </a:effectLst>
        </p:spPr>
      </p:cxnSp>
      <p:cxnSp>
        <p:nvCxnSpPr>
          <p:cNvPr id="2088" name="Google Shape;2088;p74"/>
          <p:cNvCxnSpPr/>
          <p:nvPr/>
        </p:nvCxnSpPr>
        <p:spPr>
          <a:xfrm>
            <a:off x="549275" y="0"/>
            <a:ext cx="0" cy="1181100"/>
          </a:xfrm>
          <a:prstGeom prst="straightConnector1">
            <a:avLst/>
          </a:prstGeom>
          <a:noFill/>
          <a:ln w="9525" cap="flat" cmpd="sng">
            <a:solidFill>
              <a:schemeClr val="dk2"/>
            </a:solidFill>
            <a:prstDash val="solid"/>
            <a:round/>
            <a:headEnd type="none" w="sm" len="sm"/>
            <a:tailEnd type="none" w="sm" len="sm"/>
          </a:ln>
        </p:spPr>
      </p:cxnSp>
      <p:sp>
        <p:nvSpPr>
          <p:cNvPr id="2089" name="Google Shape;2089;p74"/>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7 | Policies</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2093"/>
        <p:cNvGrpSpPr/>
        <p:nvPr/>
      </p:nvGrpSpPr>
      <p:grpSpPr>
        <a:xfrm>
          <a:off x="0" y="0"/>
          <a:ext cx="0" cy="0"/>
          <a:chOff x="0" y="0"/>
          <a:chExt cx="0" cy="0"/>
        </a:xfrm>
      </p:grpSpPr>
      <p:sp>
        <p:nvSpPr>
          <p:cNvPr id="2094" name="Google Shape;2094;p75"/>
          <p:cNvSpPr/>
          <p:nvPr/>
        </p:nvSpPr>
        <p:spPr>
          <a:xfrm>
            <a:off x="113808" y="8667603"/>
            <a:ext cx="301686"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1">
                <a:solidFill>
                  <a:schemeClr val="lt2"/>
                </a:solidFill>
                <a:latin typeface="Calibri"/>
                <a:ea typeface="Calibri"/>
                <a:cs typeface="Calibri"/>
                <a:sym typeface="Calibri"/>
              </a:rPr>
              <a:pPr marL="0" marR="0" lvl="0" indent="0" algn="l" rtl="0">
                <a:spcBef>
                  <a:spcPts val="0"/>
                </a:spcBef>
                <a:spcAft>
                  <a:spcPts val="0"/>
                </a:spcAft>
                <a:buNone/>
              </a:pPr>
              <a:t>73</a:t>
            </a:fld>
            <a:endParaRPr sz="1800" b="1">
              <a:solidFill>
                <a:schemeClr val="lt2"/>
              </a:solidFill>
              <a:latin typeface="Calibri"/>
              <a:ea typeface="Calibri"/>
              <a:cs typeface="Calibri"/>
              <a:sym typeface="Calibri"/>
            </a:endParaRPr>
          </a:p>
        </p:txBody>
      </p:sp>
      <p:sp>
        <p:nvSpPr>
          <p:cNvPr id="2095" name="Google Shape;2095;p75"/>
          <p:cNvSpPr/>
          <p:nvPr/>
        </p:nvSpPr>
        <p:spPr>
          <a:xfrm>
            <a:off x="520701" y="8652209"/>
            <a:ext cx="5003799" cy="323850"/>
          </a:xfrm>
          <a:prstGeom prst="rect">
            <a:avLst/>
          </a:prstGeom>
          <a:noFill/>
          <a:ln>
            <a:noFill/>
          </a:ln>
        </p:spPr>
        <p:txBody>
          <a:bodyPr spcFirstLastPara="1" wrap="square" lIns="91425" tIns="45700" rIns="91425" bIns="45700" anchor="ctr" anchorCtr="0">
            <a:noAutofit/>
          </a:bodyPr>
          <a:lstStyle/>
          <a:p>
            <a:pPr marL="228600" marR="0" lvl="0" indent="-171450" algn="l" rtl="0">
              <a:spcBef>
                <a:spcPts val="0"/>
              </a:spcBef>
              <a:spcAft>
                <a:spcPts val="0"/>
              </a:spcAft>
              <a:buClr>
                <a:schemeClr val="dk1"/>
              </a:buClr>
              <a:buSzPts val="900"/>
              <a:buFont typeface="Calibri"/>
              <a:buNone/>
            </a:pPr>
            <a:endParaRPr sz="900" i="1">
              <a:solidFill>
                <a:srgbClr val="181818"/>
              </a:solidFill>
              <a:latin typeface="Calibri"/>
              <a:ea typeface="Calibri"/>
              <a:cs typeface="Calibri"/>
              <a:sym typeface="Calibri"/>
            </a:endParaRPr>
          </a:p>
        </p:txBody>
      </p:sp>
      <p:cxnSp>
        <p:nvCxnSpPr>
          <p:cNvPr id="2096" name="Google Shape;2096;p75"/>
          <p:cNvCxnSpPr/>
          <p:nvPr/>
        </p:nvCxnSpPr>
        <p:spPr>
          <a:xfrm>
            <a:off x="3587634" y="755514"/>
            <a:ext cx="2744786" cy="0"/>
          </a:xfrm>
          <a:prstGeom prst="straightConnector1">
            <a:avLst/>
          </a:prstGeom>
          <a:noFill/>
          <a:ln w="19050" cap="flat" cmpd="sng">
            <a:solidFill>
              <a:srgbClr val="BE8E00"/>
            </a:solidFill>
            <a:prstDash val="solid"/>
            <a:round/>
            <a:headEnd type="none" w="sm" len="sm"/>
            <a:tailEnd type="none" w="sm" len="sm"/>
          </a:ln>
        </p:spPr>
      </p:cxnSp>
      <p:sp>
        <p:nvSpPr>
          <p:cNvPr id="2097" name="Google Shape;2097;p75"/>
          <p:cNvSpPr/>
          <p:nvPr/>
        </p:nvSpPr>
        <p:spPr>
          <a:xfrm>
            <a:off x="113808" y="8667603"/>
            <a:ext cx="301686"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1">
                <a:solidFill>
                  <a:schemeClr val="lt2"/>
                </a:solidFill>
                <a:latin typeface="Calibri"/>
                <a:ea typeface="Calibri"/>
                <a:cs typeface="Calibri"/>
                <a:sym typeface="Calibri"/>
              </a:rPr>
              <a:pPr marL="0" marR="0" lvl="0" indent="0" algn="l" rtl="0">
                <a:spcBef>
                  <a:spcPts val="0"/>
                </a:spcBef>
                <a:spcAft>
                  <a:spcPts val="0"/>
                </a:spcAft>
                <a:buNone/>
              </a:pPr>
              <a:t>73</a:t>
            </a:fld>
            <a:endParaRPr sz="1800" b="1">
              <a:solidFill>
                <a:schemeClr val="lt2"/>
              </a:solidFill>
              <a:latin typeface="Calibri"/>
              <a:ea typeface="Calibri"/>
              <a:cs typeface="Calibri"/>
              <a:sym typeface="Calibri"/>
            </a:endParaRPr>
          </a:p>
        </p:txBody>
      </p:sp>
      <p:sp>
        <p:nvSpPr>
          <p:cNvPr id="2098" name="Google Shape;2098;p75"/>
          <p:cNvSpPr/>
          <p:nvPr/>
        </p:nvSpPr>
        <p:spPr>
          <a:xfrm>
            <a:off x="520701" y="8652209"/>
            <a:ext cx="5003799" cy="323850"/>
          </a:xfrm>
          <a:prstGeom prst="rect">
            <a:avLst/>
          </a:prstGeom>
          <a:noFill/>
          <a:ln>
            <a:noFill/>
          </a:ln>
        </p:spPr>
        <p:txBody>
          <a:bodyPr spcFirstLastPara="1" wrap="square" lIns="91425" tIns="45700" rIns="91425" bIns="45700" anchor="ctr" anchorCtr="0">
            <a:noAutofit/>
          </a:bodyPr>
          <a:lstStyle/>
          <a:p>
            <a:pPr marL="228600" marR="0" lvl="0" indent="-171450" algn="l" rtl="0">
              <a:spcBef>
                <a:spcPts val="0"/>
              </a:spcBef>
              <a:spcAft>
                <a:spcPts val="0"/>
              </a:spcAft>
              <a:buClr>
                <a:schemeClr val="dk1"/>
              </a:buClr>
              <a:buSzPts val="900"/>
              <a:buFont typeface="Calibri"/>
              <a:buNone/>
            </a:pPr>
            <a:endParaRPr sz="900" i="1">
              <a:solidFill>
                <a:srgbClr val="181818"/>
              </a:solidFill>
              <a:latin typeface="Calibri"/>
              <a:ea typeface="Calibri"/>
              <a:cs typeface="Calibri"/>
              <a:sym typeface="Calibri"/>
            </a:endParaRPr>
          </a:p>
        </p:txBody>
      </p:sp>
      <p:cxnSp>
        <p:nvCxnSpPr>
          <p:cNvPr id="2099" name="Google Shape;2099;p75"/>
          <p:cNvCxnSpPr/>
          <p:nvPr/>
        </p:nvCxnSpPr>
        <p:spPr>
          <a:xfrm>
            <a:off x="3587634" y="755514"/>
            <a:ext cx="2744786" cy="0"/>
          </a:xfrm>
          <a:prstGeom prst="straightConnector1">
            <a:avLst/>
          </a:prstGeom>
          <a:noFill/>
          <a:ln w="19050" cap="flat" cmpd="sng">
            <a:solidFill>
              <a:srgbClr val="BE8E00"/>
            </a:solidFill>
            <a:prstDash val="solid"/>
            <a:round/>
            <a:headEnd type="none" w="sm" len="sm"/>
            <a:tailEnd type="none" w="sm" len="sm"/>
          </a:ln>
        </p:spPr>
      </p:cxnSp>
      <p:sp>
        <p:nvSpPr>
          <p:cNvPr id="2100" name="Google Shape;2100;p75"/>
          <p:cNvSpPr/>
          <p:nvPr/>
        </p:nvSpPr>
        <p:spPr>
          <a:xfrm>
            <a:off x="576379" y="1249131"/>
            <a:ext cx="2744787" cy="641242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1" name="Google Shape;2101;p75"/>
          <p:cNvSpPr/>
          <p:nvPr/>
        </p:nvSpPr>
        <p:spPr>
          <a:xfrm>
            <a:off x="3563939" y="1246091"/>
            <a:ext cx="2744787" cy="714239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2" name="Google Shape;2102;p75"/>
          <p:cNvSpPr txBox="1"/>
          <p:nvPr/>
        </p:nvSpPr>
        <p:spPr>
          <a:xfrm>
            <a:off x="549272" y="1235254"/>
            <a:ext cx="2744787" cy="558614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600" b="1" i="0">
                <a:solidFill>
                  <a:schemeClr val="lt2"/>
                </a:solidFill>
                <a:latin typeface="Calibri"/>
                <a:ea typeface="Calibri"/>
                <a:cs typeface="Calibri"/>
                <a:sym typeface="Calibri"/>
              </a:rPr>
              <a:t>GAPS AND CHALLENGES</a:t>
            </a:r>
            <a:endParaRPr/>
          </a:p>
          <a:p>
            <a:pPr marL="0" marR="0" lvl="0" indent="0" algn="just" rtl="0">
              <a:spcBef>
                <a:spcPts val="0"/>
              </a:spcBef>
              <a:spcAft>
                <a:spcPts val="0"/>
              </a:spcAft>
              <a:buNone/>
            </a:pPr>
            <a:endParaRPr sz="1100">
              <a:solidFill>
                <a:schemeClr val="lt2"/>
              </a:solidFill>
              <a:latin typeface="Calibri"/>
              <a:ea typeface="Calibri"/>
              <a:cs typeface="Calibri"/>
              <a:sym typeface="Calibri"/>
            </a:endParaRPr>
          </a:p>
          <a:p>
            <a:pPr marL="228600" marR="0" lvl="0" indent="-158750" algn="just" rtl="0">
              <a:spcBef>
                <a:spcPts val="0"/>
              </a:spcBef>
              <a:spcAft>
                <a:spcPts val="0"/>
              </a:spcAft>
              <a:buClr>
                <a:schemeClr val="dk1"/>
              </a:buClr>
              <a:buSzPts val="1100"/>
              <a:buFont typeface="Courier New"/>
              <a:buNone/>
            </a:pPr>
            <a:endParaRPr sz="1100" b="0" i="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b="0" i="0">
                <a:solidFill>
                  <a:schemeClr val="lt2"/>
                </a:solidFill>
                <a:latin typeface="Calibri"/>
                <a:ea typeface="Calibri"/>
                <a:cs typeface="Calibri"/>
                <a:sym typeface="Calibri"/>
              </a:rPr>
              <a:t>Investors have expressed the difficulty and lengthy process of business registrations. There’s need to smoothen the process for startups and the creation of policies around this to distinguish startups from other enterprises.</a:t>
            </a:r>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b="0" i="0">
                <a:solidFill>
                  <a:schemeClr val="lt2"/>
                </a:solidFill>
                <a:latin typeface="Calibri"/>
                <a:ea typeface="Calibri"/>
                <a:cs typeface="Calibri"/>
                <a:sym typeface="Calibri"/>
              </a:rPr>
              <a:t>Lack of tax rules to encourage investors and venture capital funds to invest in startups in the ecosystem.  The country currently lacks tax policies governing tax payments for startups and angel investors. </a:t>
            </a:r>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b="0" i="0">
                <a:solidFill>
                  <a:schemeClr val="lt2"/>
                </a:solidFill>
                <a:latin typeface="Calibri"/>
                <a:ea typeface="Calibri"/>
                <a:cs typeface="Calibri"/>
                <a:sym typeface="Calibri"/>
              </a:rPr>
              <a:t>Proper patenting and management if Intellectual Rights for inventions made within the country. Policies should be formed on these and proper channels established to ensure startups know steps to follow in registering their patents. </a:t>
            </a:r>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228600" algn="just" rtl="0">
              <a:spcBef>
                <a:spcPts val="0"/>
              </a:spcBef>
              <a:spcAft>
                <a:spcPts val="0"/>
              </a:spcAft>
              <a:buClr>
                <a:schemeClr val="lt2"/>
              </a:buClr>
              <a:buSzPts val="1100"/>
              <a:buFont typeface="Courier New"/>
              <a:buChar char="o"/>
            </a:pPr>
            <a:r>
              <a:rPr lang="en-US" sz="1100" b="0" i="0">
                <a:solidFill>
                  <a:schemeClr val="lt2"/>
                </a:solidFill>
                <a:latin typeface="Calibri"/>
                <a:ea typeface="Calibri"/>
                <a:cs typeface="Calibri"/>
                <a:sym typeface="Calibri"/>
              </a:rPr>
              <a:t>Policy benchmark is necessary from countries that have working ecosystems to help the country learn about ways the policy can be framed better </a:t>
            </a:r>
            <a:endParaRPr/>
          </a:p>
          <a:p>
            <a:pPr marL="228600" marR="0" lvl="0" indent="-15875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228600" marR="0" lvl="0" indent="-158750" algn="just" rtl="0">
              <a:spcBef>
                <a:spcPts val="0"/>
              </a:spcBef>
              <a:spcAft>
                <a:spcPts val="0"/>
              </a:spcAft>
              <a:buClr>
                <a:schemeClr val="dk1"/>
              </a:buClr>
              <a:buSzPts val="1100"/>
              <a:buFont typeface="Courier New"/>
              <a:buNone/>
            </a:pPr>
            <a:endParaRPr sz="1100" b="0" i="0">
              <a:solidFill>
                <a:schemeClr val="lt2"/>
              </a:solidFill>
              <a:latin typeface="Calibri"/>
              <a:ea typeface="Calibri"/>
              <a:cs typeface="Calibri"/>
              <a:sym typeface="Calibri"/>
            </a:endParaRPr>
          </a:p>
          <a:p>
            <a:pPr marL="228600" marR="0" lvl="0" indent="-158750" algn="just" rtl="0">
              <a:spcBef>
                <a:spcPts val="0"/>
              </a:spcBef>
              <a:spcAft>
                <a:spcPts val="0"/>
              </a:spcAft>
              <a:buClr>
                <a:schemeClr val="dk1"/>
              </a:buClr>
              <a:buSzPts val="1100"/>
              <a:buFont typeface="Courier New"/>
              <a:buNone/>
            </a:pPr>
            <a:endParaRPr sz="1100" b="0" i="0">
              <a:solidFill>
                <a:schemeClr val="lt2"/>
              </a:solidFill>
              <a:latin typeface="Calibri"/>
              <a:ea typeface="Calibri"/>
              <a:cs typeface="Calibri"/>
              <a:sym typeface="Calibri"/>
            </a:endParaRPr>
          </a:p>
        </p:txBody>
      </p:sp>
      <p:sp>
        <p:nvSpPr>
          <p:cNvPr id="2103" name="Google Shape;2103;p75"/>
          <p:cNvSpPr txBox="1"/>
          <p:nvPr/>
        </p:nvSpPr>
        <p:spPr>
          <a:xfrm>
            <a:off x="3587633" y="1235254"/>
            <a:ext cx="2744787" cy="727891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600" b="1" i="0">
                <a:solidFill>
                  <a:schemeClr val="lt2"/>
                </a:solidFill>
                <a:latin typeface="Calibri"/>
                <a:ea typeface="Calibri"/>
                <a:cs typeface="Calibri"/>
                <a:sym typeface="Calibri"/>
              </a:rPr>
              <a:t>RECOMMENDATIONS</a:t>
            </a:r>
            <a:endParaRPr/>
          </a:p>
          <a:p>
            <a:pPr marL="0" marR="0" lvl="0" indent="0" algn="just" rtl="0">
              <a:spcBef>
                <a:spcPts val="0"/>
              </a:spcBef>
              <a:spcAft>
                <a:spcPts val="0"/>
              </a:spcAft>
              <a:buNone/>
            </a:pPr>
            <a:endParaRPr sz="1100">
              <a:solidFill>
                <a:schemeClr val="lt2"/>
              </a:solidFill>
              <a:latin typeface="Calibri"/>
              <a:ea typeface="Calibri"/>
              <a:cs typeface="Calibri"/>
              <a:sym typeface="Calibri"/>
            </a:endParaRPr>
          </a:p>
          <a:p>
            <a:pPr marL="228600" marR="0" lvl="0" indent="-228600" algn="just" rtl="0">
              <a:spcBef>
                <a:spcPts val="0"/>
              </a:spcBef>
              <a:spcAft>
                <a:spcPts val="0"/>
              </a:spcAft>
              <a:buClr>
                <a:schemeClr val="lt1"/>
              </a:buClr>
              <a:buSzPts val="1100"/>
              <a:buFont typeface="Courier New"/>
              <a:buChar char="o"/>
            </a:pPr>
            <a:r>
              <a:rPr lang="en-US" sz="1100">
                <a:solidFill>
                  <a:schemeClr val="lt1"/>
                </a:solidFill>
                <a:latin typeface="Calibri"/>
                <a:ea typeface="Calibri"/>
                <a:cs typeface="Calibri"/>
                <a:sym typeface="Calibri"/>
              </a:rPr>
              <a:t>Provide update on policy benefits/amendments and help startups with their regulatory issues, by:</a:t>
            </a:r>
            <a:endParaRPr/>
          </a:p>
          <a:p>
            <a:pPr marL="685800" marR="0" lvl="1" indent="-228600" algn="just" rtl="0">
              <a:spcBef>
                <a:spcPts val="0"/>
              </a:spcBef>
              <a:spcAft>
                <a:spcPts val="0"/>
              </a:spcAft>
              <a:buClr>
                <a:schemeClr val="lt1"/>
              </a:buClr>
              <a:buSzPts val="1100"/>
              <a:buFont typeface="Courier New"/>
              <a:buChar char="o"/>
            </a:pPr>
            <a:r>
              <a:rPr lang="en-US" sz="1100" b="0" i="0" u="none" strike="noStrike" cap="none">
                <a:solidFill>
                  <a:schemeClr val="lt1"/>
                </a:solidFill>
                <a:latin typeface="Calibri"/>
                <a:ea typeface="Calibri"/>
                <a:cs typeface="Calibri"/>
                <a:sym typeface="Calibri"/>
              </a:rPr>
              <a:t>Setting up a call center/cell, which could act as a one stop shop for any regulation specific query </a:t>
            </a:r>
            <a:endParaRPr/>
          </a:p>
          <a:p>
            <a:pPr marL="457200" marR="0" lvl="1" indent="0" algn="just" rtl="0">
              <a:spcBef>
                <a:spcPts val="0"/>
              </a:spcBef>
              <a:spcAft>
                <a:spcPts val="0"/>
              </a:spcAft>
              <a:buNone/>
            </a:pPr>
            <a:endParaRPr sz="1100" b="0" i="0" u="none" strike="noStrike" cap="none">
              <a:solidFill>
                <a:schemeClr val="lt1"/>
              </a:solidFill>
              <a:latin typeface="Calibri"/>
              <a:ea typeface="Calibri"/>
              <a:cs typeface="Calibri"/>
              <a:sym typeface="Calibri"/>
            </a:endParaRPr>
          </a:p>
          <a:p>
            <a:pPr marL="685800" marR="0" lvl="1" indent="-228600" algn="just" rtl="0">
              <a:spcBef>
                <a:spcPts val="0"/>
              </a:spcBef>
              <a:spcAft>
                <a:spcPts val="0"/>
              </a:spcAft>
              <a:buClr>
                <a:schemeClr val="lt1"/>
              </a:buClr>
              <a:buSzPts val="1100"/>
              <a:buFont typeface="Courier New"/>
              <a:buChar char="o"/>
            </a:pPr>
            <a:r>
              <a:rPr lang="en-US" sz="1100" b="0" i="0" u="none" strike="noStrike" cap="none">
                <a:solidFill>
                  <a:schemeClr val="lt1"/>
                </a:solidFill>
                <a:latin typeface="Calibri"/>
                <a:ea typeface="Calibri"/>
                <a:cs typeface="Calibri"/>
                <a:sym typeface="Calibri"/>
              </a:rPr>
              <a:t>Establishing a shared services center which would provide accounting, technology, patents etc. related solutions </a:t>
            </a:r>
            <a:endParaRPr/>
          </a:p>
          <a:p>
            <a:pPr marL="457200" marR="0" lvl="1" indent="0" algn="just" rtl="0">
              <a:spcBef>
                <a:spcPts val="0"/>
              </a:spcBef>
              <a:spcAft>
                <a:spcPts val="0"/>
              </a:spcAft>
              <a:buNone/>
            </a:pPr>
            <a:endParaRPr sz="1100" b="0" i="0" u="none" strike="noStrike" cap="none">
              <a:solidFill>
                <a:schemeClr val="lt1"/>
              </a:solidFill>
              <a:latin typeface="Calibri"/>
              <a:ea typeface="Calibri"/>
              <a:cs typeface="Calibri"/>
              <a:sym typeface="Calibri"/>
            </a:endParaRPr>
          </a:p>
          <a:p>
            <a:pPr marL="685800" marR="0" lvl="1" indent="-228600" algn="just" rtl="0">
              <a:spcBef>
                <a:spcPts val="0"/>
              </a:spcBef>
              <a:spcAft>
                <a:spcPts val="0"/>
              </a:spcAft>
              <a:buClr>
                <a:schemeClr val="lt1"/>
              </a:buClr>
              <a:buSzPts val="1100"/>
              <a:buFont typeface="Courier New"/>
              <a:buChar char="o"/>
            </a:pPr>
            <a:r>
              <a:rPr lang="en-US" sz="1100" b="0" i="0" u="none" strike="noStrike" cap="none">
                <a:solidFill>
                  <a:schemeClr val="lt1"/>
                </a:solidFill>
                <a:latin typeface="Calibri"/>
                <a:ea typeface="Calibri"/>
                <a:cs typeface="Calibri"/>
                <a:sym typeface="Calibri"/>
              </a:rPr>
              <a:t>Easing out registration and fund disbursement process and lead time.</a:t>
            </a:r>
            <a:endParaRPr/>
          </a:p>
          <a:p>
            <a:pPr marL="228600" marR="0" lvl="0" indent="-228600" algn="just" rtl="0">
              <a:spcBef>
                <a:spcPts val="0"/>
              </a:spcBef>
              <a:spcAft>
                <a:spcPts val="0"/>
              </a:spcAft>
              <a:buClr>
                <a:schemeClr val="lt1"/>
              </a:buClr>
              <a:buSzPts val="1100"/>
              <a:buFont typeface="Courier New"/>
              <a:buChar char="o"/>
            </a:pPr>
            <a:r>
              <a:rPr lang="en-US" sz="1100">
                <a:solidFill>
                  <a:schemeClr val="lt1"/>
                </a:solidFill>
                <a:latin typeface="Calibri"/>
                <a:ea typeface="Calibri"/>
                <a:cs typeface="Calibri"/>
                <a:sym typeface="Calibri"/>
              </a:rPr>
              <a:t>Involve private players/startups/ industry experts in policy formulation and implementation by Enabling better collaboration and interaction between the startups, the government and industry experts, by introducing an online participation forum.</a:t>
            </a:r>
            <a:endParaRPr/>
          </a:p>
          <a:p>
            <a:pPr marL="0" marR="0" lvl="0" indent="0" algn="just" rtl="0">
              <a:spcBef>
                <a:spcPts val="0"/>
              </a:spcBef>
              <a:spcAft>
                <a:spcPts val="0"/>
              </a:spcAft>
              <a:buNone/>
            </a:pPr>
            <a:endParaRPr sz="1100">
              <a:solidFill>
                <a:schemeClr val="lt1"/>
              </a:solidFill>
              <a:latin typeface="Calibri"/>
              <a:ea typeface="Calibri"/>
              <a:cs typeface="Calibri"/>
              <a:sym typeface="Calibri"/>
            </a:endParaRPr>
          </a:p>
          <a:p>
            <a:pPr marL="228600" marR="0" lvl="0" indent="-228600" algn="just" rtl="0">
              <a:spcBef>
                <a:spcPts val="0"/>
              </a:spcBef>
              <a:spcAft>
                <a:spcPts val="0"/>
              </a:spcAft>
              <a:buClr>
                <a:schemeClr val="lt1"/>
              </a:buClr>
              <a:buSzPts val="1100"/>
              <a:buFont typeface="Courier New"/>
              <a:buChar char="o"/>
            </a:pPr>
            <a:r>
              <a:rPr lang="en-US" sz="1100">
                <a:solidFill>
                  <a:schemeClr val="lt1"/>
                </a:solidFill>
                <a:latin typeface="Calibri"/>
                <a:ea typeface="Calibri"/>
                <a:cs typeface="Calibri"/>
                <a:sym typeface="Calibri"/>
              </a:rPr>
              <a:t>More participations in policy hackathons by those in governments to come to with better ways to form policies so as to build sustainable startups</a:t>
            </a:r>
            <a:endParaRPr/>
          </a:p>
          <a:p>
            <a:pPr marL="0" marR="0" lvl="0" indent="0" algn="just" rtl="0">
              <a:spcBef>
                <a:spcPts val="0"/>
              </a:spcBef>
              <a:spcAft>
                <a:spcPts val="0"/>
              </a:spcAft>
              <a:buNone/>
            </a:pPr>
            <a:endParaRPr sz="1100">
              <a:solidFill>
                <a:schemeClr val="lt1"/>
              </a:solidFill>
              <a:latin typeface="Calibri"/>
              <a:ea typeface="Calibri"/>
              <a:cs typeface="Calibri"/>
              <a:sym typeface="Calibri"/>
            </a:endParaRPr>
          </a:p>
          <a:p>
            <a:pPr marL="228600" marR="0" lvl="0" indent="-228600" algn="just" rtl="0">
              <a:spcBef>
                <a:spcPts val="0"/>
              </a:spcBef>
              <a:spcAft>
                <a:spcPts val="0"/>
              </a:spcAft>
              <a:buClr>
                <a:schemeClr val="lt1"/>
              </a:buClr>
              <a:buSzPts val="1100"/>
              <a:buFont typeface="Courier New"/>
              <a:buChar char="o"/>
            </a:pPr>
            <a:r>
              <a:rPr lang="en-US" sz="1100">
                <a:solidFill>
                  <a:schemeClr val="lt1"/>
                </a:solidFill>
                <a:latin typeface="Calibri"/>
                <a:ea typeface="Calibri"/>
                <a:cs typeface="Calibri"/>
                <a:sym typeface="Calibri"/>
              </a:rPr>
              <a:t>Tax incentive policies for angel investors through creation of Angel tax incentives and Angle Investors Tax Deduction schemes to reduce the risks associated with early stage investments through tax exemptions</a:t>
            </a:r>
            <a:endParaRPr/>
          </a:p>
          <a:p>
            <a:pPr marL="228600" marR="0" lvl="0" indent="-158750" algn="just" rtl="0">
              <a:spcBef>
                <a:spcPts val="0"/>
              </a:spcBef>
              <a:spcAft>
                <a:spcPts val="0"/>
              </a:spcAft>
              <a:buClr>
                <a:schemeClr val="dk1"/>
              </a:buClr>
              <a:buSzPts val="1100"/>
              <a:buFont typeface="Courier New"/>
              <a:buNone/>
            </a:pPr>
            <a:endParaRPr sz="1100">
              <a:solidFill>
                <a:schemeClr val="lt1"/>
              </a:solidFill>
              <a:latin typeface="Calibri"/>
              <a:ea typeface="Calibri"/>
              <a:cs typeface="Calibri"/>
              <a:sym typeface="Calibri"/>
            </a:endParaRPr>
          </a:p>
          <a:p>
            <a:pPr marL="228600" marR="0" lvl="0" indent="-228600" algn="just" rtl="0">
              <a:spcBef>
                <a:spcPts val="0"/>
              </a:spcBef>
              <a:spcAft>
                <a:spcPts val="0"/>
              </a:spcAft>
              <a:buClr>
                <a:schemeClr val="lt1"/>
              </a:buClr>
              <a:buSzPts val="1100"/>
              <a:buFont typeface="Courier New"/>
              <a:buChar char="o"/>
            </a:pPr>
            <a:r>
              <a:rPr lang="en-US" sz="1100">
                <a:solidFill>
                  <a:schemeClr val="lt1"/>
                </a:solidFill>
                <a:latin typeface="Calibri"/>
                <a:ea typeface="Calibri"/>
                <a:cs typeface="Calibri"/>
                <a:sym typeface="Calibri"/>
              </a:rPr>
              <a:t>Creating policies that recognize the dynamism of the digital ecosystem by implementing regulations that are both dynamic and flexible.</a:t>
            </a:r>
            <a:endParaRPr/>
          </a:p>
        </p:txBody>
      </p:sp>
      <p:pic>
        <p:nvPicPr>
          <p:cNvPr id="2104" name="Google Shape;2104;p75" descr="Running with obstacle over cliffs, courage in jump through gap between  hill, line icon. Run man. Movement and achievement. Business risk and  success concept. Athletics, sport. Vector illustration 6427634 Vector Art at"/>
          <p:cNvPicPr preferRelativeResize="0"/>
          <p:nvPr/>
        </p:nvPicPr>
        <p:blipFill rotWithShape="1">
          <a:blip r:embed="rId3">
            <a:alphaModFix/>
          </a:blip>
          <a:srcRect/>
          <a:stretch/>
        </p:blipFill>
        <p:spPr>
          <a:xfrm>
            <a:off x="549270" y="1246091"/>
            <a:ext cx="592236" cy="592236"/>
          </a:xfrm>
          <a:prstGeom prst="rect">
            <a:avLst/>
          </a:prstGeom>
          <a:noFill/>
          <a:ln>
            <a:noFill/>
          </a:ln>
          <a:effectLst>
            <a:outerShdw blurRad="127000" dist="88900" dir="6600000" sx="102000" sy="102000" algn="ctr" rotWithShape="0">
              <a:srgbClr val="000000">
                <a:alpha val="98823"/>
              </a:srgbClr>
            </a:outerShdw>
          </a:effectLst>
        </p:spPr>
      </p:pic>
      <p:pic>
        <p:nvPicPr>
          <p:cNvPr id="2105" name="Google Shape;2105;p75" descr="Action Icons &amp; Symbols"/>
          <p:cNvPicPr preferRelativeResize="0"/>
          <p:nvPr/>
        </p:nvPicPr>
        <p:blipFill rotWithShape="1">
          <a:blip r:embed="rId4">
            <a:alphaModFix/>
          </a:blip>
          <a:srcRect/>
          <a:stretch/>
        </p:blipFill>
        <p:spPr>
          <a:xfrm>
            <a:off x="5810588" y="1246091"/>
            <a:ext cx="498136" cy="498136"/>
          </a:xfrm>
          <a:prstGeom prst="rect">
            <a:avLst/>
          </a:prstGeom>
          <a:noFill/>
          <a:ln>
            <a:noFill/>
          </a:ln>
        </p:spPr>
      </p:pic>
      <p:sp>
        <p:nvSpPr>
          <p:cNvPr id="2106" name="Google Shape;2106;p75"/>
          <p:cNvSpPr txBox="1"/>
          <p:nvPr/>
        </p:nvSpPr>
        <p:spPr>
          <a:xfrm>
            <a:off x="576379" y="771592"/>
            <a:ext cx="570377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2"/>
                </a:solidFill>
                <a:latin typeface="Calibri"/>
                <a:ea typeface="Calibri"/>
                <a:cs typeface="Calibri"/>
                <a:sym typeface="Calibri"/>
              </a:rPr>
              <a:t>GAPS, CHALLENGES AND RECOMMENDATIONS</a:t>
            </a:r>
            <a:endParaRPr/>
          </a:p>
        </p:txBody>
      </p:sp>
      <p:sp>
        <p:nvSpPr>
          <p:cNvPr id="2107" name="Google Shape;2107;p75"/>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7 | Policies</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2111"/>
        <p:cNvGrpSpPr/>
        <p:nvPr/>
      </p:nvGrpSpPr>
      <p:grpSpPr>
        <a:xfrm>
          <a:off x="0" y="0"/>
          <a:ext cx="0" cy="0"/>
          <a:chOff x="0" y="0"/>
          <a:chExt cx="0" cy="0"/>
        </a:xfrm>
      </p:grpSpPr>
      <p:pic>
        <p:nvPicPr>
          <p:cNvPr id="2112" name="Google Shape;2112;p76"/>
          <p:cNvPicPr preferRelativeResize="0"/>
          <p:nvPr/>
        </p:nvPicPr>
        <p:blipFill rotWithShape="1">
          <a:blip r:embed="rId3">
            <a:alphaModFix/>
          </a:blip>
          <a:srcRect/>
          <a:stretch/>
        </p:blipFill>
        <p:spPr>
          <a:xfrm>
            <a:off x="1120866" y="4008"/>
            <a:ext cx="5740302" cy="9144000"/>
          </a:xfrm>
          <a:prstGeom prst="rect">
            <a:avLst/>
          </a:prstGeom>
          <a:noFill/>
          <a:ln>
            <a:noFill/>
          </a:ln>
        </p:spPr>
      </p:pic>
      <p:sp>
        <p:nvSpPr>
          <p:cNvPr id="2113" name="Google Shape;2113;p76"/>
          <p:cNvSpPr/>
          <p:nvPr/>
        </p:nvSpPr>
        <p:spPr>
          <a:xfrm>
            <a:off x="13648" y="1"/>
            <a:ext cx="1095186" cy="9144000"/>
          </a:xfrm>
          <a:prstGeom prst="rect">
            <a:avLst/>
          </a:prstGeom>
          <a:solidFill>
            <a:srgbClr val="7388A5"/>
          </a:solidFill>
          <a:ln w="25400" cap="flat" cmpd="sng">
            <a:solidFill>
              <a:srgbClr val="7388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14" name="Google Shape;2114;p76"/>
          <p:cNvSpPr/>
          <p:nvPr/>
        </p:nvSpPr>
        <p:spPr>
          <a:xfrm>
            <a:off x="0" y="-12032"/>
            <a:ext cx="1108834" cy="150125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8000" b="1">
                <a:solidFill>
                  <a:srgbClr val="181818"/>
                </a:solidFill>
                <a:latin typeface="Century Gothic"/>
                <a:ea typeface="Century Gothic"/>
                <a:cs typeface="Century Gothic"/>
                <a:sym typeface="Century Gothic"/>
              </a:rPr>
              <a:t>8</a:t>
            </a:r>
            <a:endParaRPr sz="8000" b="1">
              <a:solidFill>
                <a:schemeClr val="lt1"/>
              </a:solidFill>
              <a:latin typeface="Century Gothic"/>
              <a:ea typeface="Century Gothic"/>
              <a:cs typeface="Century Gothic"/>
              <a:sym typeface="Century Gothic"/>
            </a:endParaRPr>
          </a:p>
        </p:txBody>
      </p:sp>
      <p:sp>
        <p:nvSpPr>
          <p:cNvPr id="2115" name="Google Shape;2115;p76"/>
          <p:cNvSpPr/>
          <p:nvPr/>
        </p:nvSpPr>
        <p:spPr>
          <a:xfrm>
            <a:off x="1120866" y="401051"/>
            <a:ext cx="5735518" cy="1425054"/>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5000" b="1">
                <a:solidFill>
                  <a:schemeClr val="lt1"/>
                </a:solidFill>
                <a:latin typeface="Century Gothic"/>
                <a:ea typeface="Century Gothic"/>
                <a:cs typeface="Century Gothic"/>
                <a:sym typeface="Century Gothic"/>
              </a:rPr>
              <a:t>INVESTORS, DONORS &amp;</a:t>
            </a:r>
            <a:endParaRPr/>
          </a:p>
          <a:p>
            <a:pPr marL="0" marR="0" lvl="0" indent="0" algn="l" rtl="0">
              <a:spcBef>
                <a:spcPts val="0"/>
              </a:spcBef>
              <a:spcAft>
                <a:spcPts val="0"/>
              </a:spcAft>
              <a:buNone/>
            </a:pPr>
            <a:r>
              <a:rPr lang="en-US" sz="5000" b="1">
                <a:solidFill>
                  <a:schemeClr val="lt1"/>
                </a:solidFill>
                <a:latin typeface="Century Gothic"/>
                <a:ea typeface="Century Gothic"/>
                <a:cs typeface="Century Gothic"/>
                <a:sym typeface="Century Gothic"/>
              </a:rPr>
              <a:t>FUNDING</a:t>
            </a:r>
            <a:endParaRPr sz="5000" b="1">
              <a:solidFill>
                <a:schemeClr val="lt1"/>
              </a:solidFill>
              <a:latin typeface="Century Gothic"/>
              <a:ea typeface="Century Gothic"/>
              <a:cs typeface="Century Gothic"/>
              <a:sym typeface="Century Gothic"/>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2119"/>
        <p:cNvGrpSpPr/>
        <p:nvPr/>
      </p:nvGrpSpPr>
      <p:grpSpPr>
        <a:xfrm>
          <a:off x="0" y="0"/>
          <a:ext cx="0" cy="0"/>
          <a:chOff x="0" y="0"/>
          <a:chExt cx="0" cy="0"/>
        </a:xfrm>
      </p:grpSpPr>
      <p:cxnSp>
        <p:nvCxnSpPr>
          <p:cNvPr id="2120" name="Google Shape;2120;p77"/>
          <p:cNvCxnSpPr/>
          <p:nvPr/>
        </p:nvCxnSpPr>
        <p:spPr>
          <a:xfrm>
            <a:off x="549275" y="0"/>
            <a:ext cx="0" cy="1181100"/>
          </a:xfrm>
          <a:prstGeom prst="straightConnector1">
            <a:avLst/>
          </a:prstGeom>
          <a:noFill/>
          <a:ln w="9525" cap="flat" cmpd="sng">
            <a:solidFill>
              <a:schemeClr val="dk2"/>
            </a:solidFill>
            <a:prstDash val="solid"/>
            <a:round/>
            <a:headEnd type="none" w="sm" len="sm"/>
            <a:tailEnd type="none" w="sm" len="sm"/>
          </a:ln>
        </p:spPr>
      </p:cxnSp>
      <p:sp>
        <p:nvSpPr>
          <p:cNvPr id="2121" name="Google Shape;2121;p77"/>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8 | Investors</a:t>
            </a:r>
            <a:endParaRPr/>
          </a:p>
        </p:txBody>
      </p:sp>
      <p:sp>
        <p:nvSpPr>
          <p:cNvPr id="2122" name="Google Shape;2122;p77"/>
          <p:cNvSpPr txBox="1"/>
          <p:nvPr/>
        </p:nvSpPr>
        <p:spPr>
          <a:xfrm>
            <a:off x="2021434" y="974230"/>
            <a:ext cx="3845422"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3600" b="1">
                <a:solidFill>
                  <a:schemeClr val="accent1"/>
                </a:solidFill>
                <a:latin typeface="Century Gothic"/>
                <a:ea typeface="Century Gothic"/>
                <a:cs typeface="Century Gothic"/>
                <a:sym typeface="Century Gothic"/>
              </a:rPr>
              <a:t>INVESTORS</a:t>
            </a:r>
            <a:endParaRPr/>
          </a:p>
        </p:txBody>
      </p:sp>
      <p:grpSp>
        <p:nvGrpSpPr>
          <p:cNvPr id="2123" name="Google Shape;2123;p77"/>
          <p:cNvGrpSpPr/>
          <p:nvPr/>
        </p:nvGrpSpPr>
        <p:grpSpPr>
          <a:xfrm>
            <a:off x="652920" y="885916"/>
            <a:ext cx="986548" cy="822960"/>
            <a:chOff x="487325" y="725609"/>
            <a:chExt cx="986548" cy="822960"/>
          </a:xfrm>
        </p:grpSpPr>
        <p:sp>
          <p:nvSpPr>
            <p:cNvPr id="2124" name="Google Shape;2124;p77"/>
            <p:cNvSpPr/>
            <p:nvPr/>
          </p:nvSpPr>
          <p:spPr>
            <a:xfrm>
              <a:off x="569119" y="725609"/>
              <a:ext cx="822960" cy="822960"/>
            </a:xfrm>
            <a:prstGeom prst="ellipse">
              <a:avLst/>
            </a:prstGeom>
            <a:noFill/>
            <a:ln w="127000"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25" name="Google Shape;2125;p77"/>
            <p:cNvSpPr txBox="1"/>
            <p:nvPr/>
          </p:nvSpPr>
          <p:spPr>
            <a:xfrm>
              <a:off x="487325" y="776495"/>
              <a:ext cx="986548"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400" b="1">
                  <a:solidFill>
                    <a:schemeClr val="dk1"/>
                  </a:solidFill>
                  <a:latin typeface="Calibri"/>
                  <a:ea typeface="Calibri"/>
                  <a:cs typeface="Calibri"/>
                  <a:sym typeface="Calibri"/>
                </a:rPr>
                <a:t>8</a:t>
              </a:r>
              <a:endParaRPr/>
            </a:p>
          </p:txBody>
        </p:sp>
      </p:grpSp>
      <p:cxnSp>
        <p:nvCxnSpPr>
          <p:cNvPr id="2126" name="Google Shape;2126;p77"/>
          <p:cNvCxnSpPr/>
          <p:nvPr/>
        </p:nvCxnSpPr>
        <p:spPr>
          <a:xfrm>
            <a:off x="5808659" y="1297395"/>
            <a:ext cx="500065" cy="0"/>
          </a:xfrm>
          <a:prstGeom prst="straightConnector1">
            <a:avLst/>
          </a:prstGeom>
          <a:noFill/>
          <a:ln w="57150" cap="flat" cmpd="sng">
            <a:solidFill>
              <a:schemeClr val="dk2"/>
            </a:solidFill>
            <a:prstDash val="solid"/>
            <a:round/>
            <a:headEnd type="none" w="sm" len="sm"/>
            <a:tailEnd type="none" w="sm" len="sm"/>
          </a:ln>
        </p:spPr>
      </p:cxnSp>
      <p:sp>
        <p:nvSpPr>
          <p:cNvPr id="2127" name="Google Shape;2127;p77"/>
          <p:cNvSpPr txBox="1"/>
          <p:nvPr/>
        </p:nvSpPr>
        <p:spPr>
          <a:xfrm>
            <a:off x="559924" y="1905626"/>
            <a:ext cx="2744789" cy="663258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a:solidFill>
                  <a:srgbClr val="181818"/>
                </a:solidFill>
                <a:latin typeface="Calibri"/>
                <a:ea typeface="Calibri"/>
                <a:cs typeface="Calibri"/>
                <a:sym typeface="Calibri"/>
              </a:rPr>
              <a:t>From 2008 to 2010, nearly 60 percent of investment in Sub-Saharan Africa was destined for South Africa, with regional hubs like Nigeria and Kenya trailing far behind in terms of both market share and mind share</a:t>
            </a:r>
            <a:r>
              <a:rPr lang="en-US" sz="1200" baseline="30000">
                <a:solidFill>
                  <a:srgbClr val="181818"/>
                </a:solidFill>
                <a:latin typeface="Calibri"/>
                <a:ea typeface="Calibri"/>
                <a:cs typeface="Calibri"/>
                <a:sym typeface="Calibri"/>
              </a:rPr>
              <a:t>1</a:t>
            </a:r>
            <a:r>
              <a:rPr lang="en-US" sz="1200">
                <a:solidFill>
                  <a:srgbClr val="181818"/>
                </a:solidFill>
                <a:latin typeface="Calibri"/>
                <a:ea typeface="Calibri"/>
                <a:cs typeface="Calibri"/>
                <a:sym typeface="Calibri"/>
              </a:rPr>
              <a:t>.</a:t>
            </a:r>
            <a:r>
              <a:rPr lang="en-US" sz="1200" b="1" baseline="30000">
                <a:solidFill>
                  <a:srgbClr val="181818"/>
                </a:solidFill>
                <a:latin typeface="Calibri"/>
                <a:ea typeface="Calibri"/>
                <a:cs typeface="Calibri"/>
                <a:sym typeface="Calibri"/>
              </a:rPr>
              <a:t> </a:t>
            </a:r>
            <a:endParaRPr/>
          </a:p>
          <a:p>
            <a:pPr marL="0" marR="0" lvl="0" indent="0" algn="just" rtl="0">
              <a:spcBef>
                <a:spcPts val="554"/>
              </a:spcBef>
              <a:spcAft>
                <a:spcPts val="0"/>
              </a:spcAft>
              <a:buNone/>
            </a:pPr>
            <a:r>
              <a:rPr lang="en-US" sz="1200" b="1">
                <a:solidFill>
                  <a:schemeClr val="dk2"/>
                </a:solidFill>
                <a:latin typeface="Calibri"/>
                <a:ea typeface="Calibri"/>
                <a:cs typeface="Calibri"/>
                <a:sym typeface="Calibri"/>
              </a:rPr>
              <a:t>According to a study by GSMA in 2014, less than 10% of startups received funding from VCs or angels with only 7% of the VCs targeting ideation stage and 34% focusing on seed investments, with 60% bootstrapping completely. 40% of the startups received less than USD 1,200</a:t>
            </a:r>
            <a:r>
              <a:rPr lang="en-US" sz="1200" b="1" baseline="30000">
                <a:solidFill>
                  <a:schemeClr val="dk2"/>
                </a:solidFill>
                <a:latin typeface="Calibri"/>
                <a:ea typeface="Calibri"/>
                <a:cs typeface="Calibri"/>
                <a:sym typeface="Calibri"/>
              </a:rPr>
              <a:t>2</a:t>
            </a:r>
            <a:r>
              <a:rPr lang="en-US" sz="1100" b="1" i="1">
                <a:solidFill>
                  <a:srgbClr val="181818"/>
                </a:solidFill>
                <a:latin typeface="Calibri"/>
                <a:ea typeface="Calibri"/>
                <a:cs typeface="Calibri"/>
                <a:sym typeface="Calibri"/>
              </a:rPr>
              <a:t>. </a:t>
            </a:r>
            <a:endParaRPr/>
          </a:p>
          <a:p>
            <a:pPr marL="0" marR="0" lvl="0" indent="0" algn="just" rtl="0">
              <a:spcBef>
                <a:spcPts val="554"/>
              </a:spcBef>
              <a:spcAft>
                <a:spcPts val="0"/>
              </a:spcAft>
              <a:buNone/>
            </a:pPr>
            <a:r>
              <a:rPr lang="en-US" sz="1100">
                <a:solidFill>
                  <a:srgbClr val="181818"/>
                </a:solidFill>
                <a:latin typeface="Calibri"/>
                <a:ea typeface="Calibri"/>
                <a:cs typeface="Calibri"/>
                <a:sym typeface="Calibri"/>
              </a:rPr>
              <a:t>Venture capital in Kenya’s startup space were categorized into Commercial and Impact focused. There were 16 commercial VCs and 11 impact VCs</a:t>
            </a:r>
            <a:r>
              <a:rPr lang="en-US" sz="1100" i="1" baseline="30000">
                <a:solidFill>
                  <a:srgbClr val="181818"/>
                </a:solidFill>
                <a:latin typeface="Calibri"/>
                <a:ea typeface="Calibri"/>
                <a:cs typeface="Calibri"/>
                <a:sym typeface="Calibri"/>
              </a:rPr>
              <a:t>2</a:t>
            </a:r>
            <a:r>
              <a:rPr lang="en-US" sz="1100">
                <a:solidFill>
                  <a:srgbClr val="181818"/>
                </a:solidFill>
                <a:latin typeface="Calibri"/>
                <a:ea typeface="Calibri"/>
                <a:cs typeface="Calibri"/>
                <a:sym typeface="Calibri"/>
              </a:rPr>
              <a:t> identified in the GSMA report in 2014. </a:t>
            </a:r>
            <a:r>
              <a:rPr lang="en-US" sz="1100" b="1" i="1">
                <a:solidFill>
                  <a:srgbClr val="181818"/>
                </a:solidFill>
                <a:latin typeface="Calibri"/>
                <a:ea typeface="Calibri"/>
                <a:cs typeface="Calibri"/>
                <a:sym typeface="Calibri"/>
              </a:rPr>
              <a:t>44% of the these VCs </a:t>
            </a:r>
            <a:r>
              <a:rPr lang="en-US" sz="1100" i="1">
                <a:solidFill>
                  <a:srgbClr val="181818"/>
                </a:solidFill>
                <a:latin typeface="Calibri"/>
                <a:ea typeface="Calibri"/>
                <a:cs typeface="Calibri"/>
                <a:sym typeface="Calibri"/>
              </a:rPr>
              <a:t>(some of whom are: Kitendo Capital, eVA Fund, Amadeus Capital Partners, Fanisi, TBL Mirror Fund)</a:t>
            </a:r>
            <a:r>
              <a:rPr lang="en-US" sz="1100" b="1" i="1">
                <a:solidFill>
                  <a:srgbClr val="181818"/>
                </a:solidFill>
                <a:latin typeface="Calibri"/>
                <a:ea typeface="Calibri"/>
                <a:cs typeface="Calibri"/>
                <a:sym typeface="Calibri"/>
              </a:rPr>
              <a:t> are not active in Kenya or have closed down or not raised a second fund. </a:t>
            </a:r>
            <a:r>
              <a:rPr lang="en-US" sz="1100">
                <a:solidFill>
                  <a:srgbClr val="181818"/>
                </a:solidFill>
                <a:latin typeface="Calibri"/>
                <a:ea typeface="Calibri"/>
                <a:cs typeface="Calibri"/>
                <a:sym typeface="Calibri"/>
              </a:rPr>
              <a:t>One of the reasons for closing down or not raising a second fund has been the inability to successfully exit. Some of the fund managers and team members have moved on to work with other funds.</a:t>
            </a:r>
            <a:endParaRPr/>
          </a:p>
          <a:p>
            <a:pPr marL="0" marR="0" lvl="0" indent="0" algn="just" rtl="0">
              <a:spcBef>
                <a:spcPts val="554"/>
              </a:spcBef>
              <a:spcAft>
                <a:spcPts val="0"/>
              </a:spcAft>
              <a:buNone/>
            </a:pPr>
            <a:r>
              <a:rPr lang="en-US" sz="1100">
                <a:solidFill>
                  <a:srgbClr val="181818"/>
                </a:solidFill>
                <a:latin typeface="Calibri"/>
                <a:ea typeface="Calibri"/>
                <a:cs typeface="Calibri"/>
                <a:sym typeface="Calibri"/>
              </a:rPr>
              <a:t>Some of the funds started with venture investments but also engaged in larger private equity type deals such as Leapfrog. Other longtime funds such as Accion, Acumen Fund, Bamboo, DOB Equity, TL.com continue to be active in the tech space and adding value in the Kenyan startup ecosystem.</a:t>
            </a:r>
            <a:endParaRPr/>
          </a:p>
        </p:txBody>
      </p:sp>
      <p:sp>
        <p:nvSpPr>
          <p:cNvPr id="2128" name="Google Shape;2128;p77"/>
          <p:cNvSpPr/>
          <p:nvPr/>
        </p:nvSpPr>
        <p:spPr>
          <a:xfrm>
            <a:off x="3561771" y="1905626"/>
            <a:ext cx="2718153" cy="3801041"/>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200" b="1">
                <a:solidFill>
                  <a:schemeClr val="dk2"/>
                </a:solidFill>
                <a:latin typeface="Calibri"/>
                <a:ea typeface="Calibri"/>
                <a:cs typeface="Calibri"/>
                <a:sym typeface="Calibri"/>
              </a:rPr>
              <a:t>400+ VCs, DFIs, Ventures Builders, Angels, Corporates and Syndicates invested in Kenyan startups between 2019 and first half of 2022. Kenyan startups attracted more venture funding in the first five months of 2022 (USD 820+ million) than it did in all of 2021 (USD 412 million)</a:t>
            </a:r>
            <a:r>
              <a:rPr lang="en-US" sz="1200" b="1" baseline="30000">
                <a:solidFill>
                  <a:schemeClr val="dk2"/>
                </a:solidFill>
                <a:latin typeface="Calibri"/>
                <a:ea typeface="Calibri"/>
                <a:cs typeface="Calibri"/>
                <a:sym typeface="Calibri"/>
              </a:rPr>
              <a:t>2</a:t>
            </a:r>
            <a:r>
              <a:rPr lang="en-US" sz="1200" b="1">
                <a:solidFill>
                  <a:schemeClr val="dk2"/>
                </a:solidFill>
                <a:latin typeface="Calibri"/>
                <a:ea typeface="Calibri"/>
                <a:cs typeface="Calibri"/>
                <a:sym typeface="Calibri"/>
              </a:rPr>
              <a:t>, indicating over 4x potential growth by the end of the year.</a:t>
            </a:r>
            <a:endParaRPr sz="1100">
              <a:solidFill>
                <a:srgbClr val="181818"/>
              </a:solidFill>
              <a:latin typeface="Calibri"/>
              <a:ea typeface="Calibri"/>
              <a:cs typeface="Calibri"/>
              <a:sym typeface="Calibri"/>
            </a:endParaRPr>
          </a:p>
          <a:p>
            <a:pPr marL="0" marR="0" lvl="0" indent="0" algn="just" rtl="0">
              <a:spcBef>
                <a:spcPts val="0"/>
              </a:spcBef>
              <a:spcAft>
                <a:spcPts val="0"/>
              </a:spcAft>
              <a:buNone/>
            </a:pPr>
            <a:r>
              <a:rPr lang="en-US" sz="1100">
                <a:solidFill>
                  <a:srgbClr val="181818"/>
                </a:solidFill>
                <a:latin typeface="Calibri"/>
                <a:ea typeface="Calibri"/>
                <a:cs typeface="Calibri"/>
                <a:sym typeface="Calibri"/>
              </a:rPr>
              <a:t>Startups in Africa attracted USD 3.1bn</a:t>
            </a:r>
            <a:r>
              <a:rPr lang="en-US" sz="1100" baseline="30000">
                <a:solidFill>
                  <a:srgbClr val="181818"/>
                </a:solidFill>
                <a:latin typeface="Calibri"/>
                <a:ea typeface="Calibri"/>
                <a:cs typeface="Calibri"/>
                <a:sym typeface="Calibri"/>
              </a:rPr>
              <a:t>3</a:t>
            </a:r>
            <a:r>
              <a:rPr lang="en-US" sz="1100">
                <a:solidFill>
                  <a:srgbClr val="181818"/>
                </a:solidFill>
                <a:latin typeface="Calibri"/>
                <a:ea typeface="Calibri"/>
                <a:cs typeface="Calibri"/>
                <a:sym typeface="Calibri"/>
              </a:rPr>
              <a:t> in the first half of 2022, with Kenya accounting for 25% of this amount. Pre-seed and seed rounds have been increasingly popular as higher valuations and increasing competition from investors have driven investors to invest earlier in promising startups. Increased participation by investors in follow on rounds at Series A and B for companies that perform well is another strategy that is becoming common.</a:t>
            </a:r>
            <a:endParaRPr/>
          </a:p>
        </p:txBody>
      </p:sp>
      <p:sp>
        <p:nvSpPr>
          <p:cNvPr id="2129" name="Google Shape;2129;p77"/>
          <p:cNvSpPr/>
          <p:nvPr/>
        </p:nvSpPr>
        <p:spPr>
          <a:xfrm>
            <a:off x="3606593" y="5938651"/>
            <a:ext cx="2752288" cy="2449697"/>
          </a:xfrm>
          <a:prstGeom prst="rect">
            <a:avLst/>
          </a:prstGeom>
          <a:solidFill>
            <a:srgbClr val="F5F5F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2130" name="Google Shape;2130;p77"/>
          <p:cNvCxnSpPr/>
          <p:nvPr/>
        </p:nvCxnSpPr>
        <p:spPr>
          <a:xfrm>
            <a:off x="3624744" y="8388350"/>
            <a:ext cx="2744786" cy="0"/>
          </a:xfrm>
          <a:prstGeom prst="straightConnector1">
            <a:avLst/>
          </a:prstGeom>
          <a:noFill/>
          <a:ln w="19050" cap="flat" cmpd="sng">
            <a:solidFill>
              <a:srgbClr val="BE8E00"/>
            </a:solidFill>
            <a:prstDash val="solid"/>
            <a:round/>
            <a:headEnd type="none" w="sm" len="sm"/>
            <a:tailEnd type="none" w="sm" len="sm"/>
          </a:ln>
        </p:spPr>
      </p:cxnSp>
      <p:sp>
        <p:nvSpPr>
          <p:cNvPr id="2131" name="Google Shape;2131;p77"/>
          <p:cNvSpPr txBox="1"/>
          <p:nvPr/>
        </p:nvSpPr>
        <p:spPr>
          <a:xfrm>
            <a:off x="3579923" y="5789048"/>
            <a:ext cx="2718153" cy="477054"/>
          </a:xfrm>
          <a:prstGeom prst="rect">
            <a:avLst/>
          </a:prstGeom>
          <a:solidFill>
            <a:schemeClr val="accent3"/>
          </a:soli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300" i="1">
                <a:solidFill>
                  <a:schemeClr val="accent1"/>
                </a:solidFill>
                <a:latin typeface="Calibri"/>
                <a:ea typeface="Calibri"/>
                <a:cs typeface="Calibri"/>
                <a:sym typeface="Calibri"/>
              </a:rPr>
              <a:t>Fig X: </a:t>
            </a:r>
            <a:r>
              <a:rPr lang="en-US" sz="1200" b="1">
                <a:solidFill>
                  <a:schemeClr val="dk2"/>
                </a:solidFill>
                <a:latin typeface="Calibri"/>
                <a:ea typeface="Calibri"/>
                <a:cs typeface="Calibri"/>
                <a:sym typeface="Calibri"/>
              </a:rPr>
              <a:t>Deals in Kenya by Investment Stage in the Period 2019 - H1 2022</a:t>
            </a:r>
            <a:r>
              <a:rPr lang="en-US" sz="1200" b="1" baseline="30000">
                <a:solidFill>
                  <a:schemeClr val="dk2"/>
                </a:solidFill>
                <a:latin typeface="Calibri"/>
                <a:ea typeface="Calibri"/>
                <a:cs typeface="Calibri"/>
                <a:sym typeface="Calibri"/>
              </a:rPr>
              <a:t> 1</a:t>
            </a:r>
            <a:endParaRPr sz="1200" b="1">
              <a:solidFill>
                <a:schemeClr val="dk2"/>
              </a:solidFill>
              <a:latin typeface="Calibri"/>
              <a:ea typeface="Calibri"/>
              <a:cs typeface="Calibri"/>
              <a:sym typeface="Calibri"/>
            </a:endParaRPr>
          </a:p>
        </p:txBody>
      </p:sp>
      <p:cxnSp>
        <p:nvCxnSpPr>
          <p:cNvPr id="2132" name="Google Shape;2132;p77"/>
          <p:cNvCxnSpPr/>
          <p:nvPr/>
        </p:nvCxnSpPr>
        <p:spPr>
          <a:xfrm>
            <a:off x="3592477" y="5767109"/>
            <a:ext cx="2744786" cy="0"/>
          </a:xfrm>
          <a:prstGeom prst="straightConnector1">
            <a:avLst/>
          </a:prstGeom>
          <a:noFill/>
          <a:ln w="19050" cap="flat" cmpd="sng">
            <a:solidFill>
              <a:srgbClr val="BE8E00"/>
            </a:solidFill>
            <a:prstDash val="solid"/>
            <a:round/>
            <a:headEnd type="none" w="sm" len="sm"/>
            <a:tailEnd type="none" w="sm" len="sm"/>
          </a:ln>
        </p:spPr>
      </p:cxnSp>
      <p:sp>
        <p:nvSpPr>
          <p:cNvPr id="2133" name="Google Shape;2133;p77"/>
          <p:cNvSpPr/>
          <p:nvPr/>
        </p:nvSpPr>
        <p:spPr>
          <a:xfrm>
            <a:off x="563151" y="8108931"/>
            <a:ext cx="5742397" cy="1818488"/>
          </a:xfrm>
          <a:prstGeom prst="rect">
            <a:avLst/>
          </a:prstGeom>
          <a:noFill/>
          <a:ln>
            <a:noFill/>
          </a:ln>
        </p:spPr>
        <p:txBody>
          <a:bodyPr spcFirstLastPara="1" wrap="square" lIns="91425" tIns="45700" rIns="91425" bIns="45700" anchor="ctr" anchorCtr="0">
            <a:noAutofit/>
          </a:bodyPr>
          <a:lstStyle/>
          <a:p>
            <a:pPr marL="228600" marR="0" lvl="0" indent="-228600" algn="l" rtl="0">
              <a:spcBef>
                <a:spcPts val="0"/>
              </a:spcBef>
              <a:spcAft>
                <a:spcPts val="0"/>
              </a:spcAft>
              <a:buClr>
                <a:srgbClr val="181818"/>
              </a:buClr>
              <a:buSzPts val="680"/>
              <a:buFont typeface="Calibri"/>
              <a:buAutoNum type="arabicPeriod"/>
            </a:pPr>
            <a:r>
              <a:rPr lang="en-US" sz="680" i="1" u="sng">
                <a:solidFill>
                  <a:schemeClr val="hlink"/>
                </a:solidFill>
                <a:latin typeface="Calibri"/>
                <a:ea typeface="Calibri"/>
                <a:cs typeface="Calibri"/>
                <a:sym typeface="Calibri"/>
                <a:hlinkClick r:id="rId3"/>
              </a:rPr>
              <a:t>https://mcit.gov.eg/upcont/Documents/Reports%20and%20Documents_122022000_ar_AR_The_African_Tech_Startups_Funding_Report_2021.pdf</a:t>
            </a:r>
            <a:endParaRPr sz="680" i="1">
              <a:solidFill>
                <a:srgbClr val="181818"/>
              </a:solidFill>
              <a:latin typeface="Calibri"/>
              <a:ea typeface="Calibri"/>
              <a:cs typeface="Calibri"/>
              <a:sym typeface="Calibri"/>
            </a:endParaRPr>
          </a:p>
          <a:p>
            <a:pPr marL="228600" marR="0" lvl="0" indent="-228600" algn="l" rtl="0">
              <a:spcBef>
                <a:spcPts val="0"/>
              </a:spcBef>
              <a:spcAft>
                <a:spcPts val="0"/>
              </a:spcAft>
              <a:buClr>
                <a:srgbClr val="181818"/>
              </a:buClr>
              <a:buSzPts val="680"/>
              <a:buFont typeface="Calibri"/>
              <a:buAutoNum type="arabicPeriod"/>
            </a:pPr>
            <a:r>
              <a:rPr lang="en-US" sz="680" i="1" u="sng">
                <a:solidFill>
                  <a:schemeClr val="hlink"/>
                </a:solidFill>
                <a:latin typeface="Calibri"/>
                <a:ea typeface="Calibri"/>
                <a:cs typeface="Calibri"/>
                <a:sym typeface="Calibri"/>
                <a:hlinkClick r:id="rId4"/>
              </a:rPr>
              <a:t>https://www.gsma.com/mobilefordevelopment/wp-content/uploads/2014/02/Digital-Entrepreneurship-in-Kenya-2014.pdf</a:t>
            </a:r>
            <a:endParaRPr sz="680" i="1">
              <a:solidFill>
                <a:srgbClr val="181818"/>
              </a:solidFill>
              <a:latin typeface="Calibri"/>
              <a:ea typeface="Calibri"/>
              <a:cs typeface="Calibri"/>
              <a:sym typeface="Calibri"/>
            </a:endParaRPr>
          </a:p>
          <a:p>
            <a:pPr marL="228600" marR="0" lvl="0" indent="-228600" algn="l" rtl="0">
              <a:spcBef>
                <a:spcPts val="0"/>
              </a:spcBef>
              <a:spcAft>
                <a:spcPts val="0"/>
              </a:spcAft>
              <a:buClr>
                <a:srgbClr val="181818"/>
              </a:buClr>
              <a:buSzPts val="680"/>
              <a:buFont typeface="Calibri"/>
              <a:buAutoNum type="arabicPeriod"/>
            </a:pPr>
            <a:r>
              <a:rPr lang="en-US" sz="680" i="1" u="sng">
                <a:solidFill>
                  <a:schemeClr val="hlink"/>
                </a:solidFill>
                <a:latin typeface="Calibri"/>
                <a:ea typeface="Calibri"/>
                <a:cs typeface="Calibri"/>
                <a:sym typeface="Calibri"/>
                <a:hlinkClick r:id="rId5"/>
              </a:rPr>
              <a:t>https://thebigdeal.substack.com/p/mambo-eastern-Africa</a:t>
            </a:r>
            <a:r>
              <a:rPr lang="en-US" sz="680" i="1">
                <a:solidFill>
                  <a:srgbClr val="181818"/>
                </a:solidFill>
                <a:latin typeface="Calibri"/>
                <a:ea typeface="Calibri"/>
                <a:cs typeface="Calibri"/>
                <a:sym typeface="Calibri"/>
              </a:rPr>
              <a:t>, the list may not be exhaustive and may have exclusions</a:t>
            </a:r>
            <a:endParaRPr/>
          </a:p>
          <a:p>
            <a:pPr marL="171450" marR="0" lvl="0" indent="-171450" algn="l" rtl="0">
              <a:spcBef>
                <a:spcPts val="0"/>
              </a:spcBef>
              <a:spcAft>
                <a:spcPts val="0"/>
              </a:spcAft>
              <a:buClr>
                <a:srgbClr val="181818"/>
              </a:buClr>
              <a:buSzPts val="680"/>
              <a:buFont typeface="Arial"/>
              <a:buChar char="•"/>
            </a:pPr>
            <a:r>
              <a:rPr lang="en-US" sz="680" i="1">
                <a:solidFill>
                  <a:srgbClr val="181818"/>
                </a:solidFill>
                <a:latin typeface="Calibri"/>
                <a:ea typeface="Calibri"/>
                <a:cs typeface="Calibri"/>
                <a:sym typeface="Calibri"/>
              </a:rPr>
              <a:t>The dataset contained 278 deals during this period, including 1 IPO, 1 merger/acquisition, debt and grant funding. The dataset may not be exhaustive and may not have captured deals not disclosed or confidential in the startup ecosystem</a:t>
            </a:r>
            <a:endParaRPr/>
          </a:p>
          <a:p>
            <a:pPr marL="228600" marR="0" lvl="0" indent="-185420" algn="l" rtl="0">
              <a:spcBef>
                <a:spcPts val="0"/>
              </a:spcBef>
              <a:spcAft>
                <a:spcPts val="0"/>
              </a:spcAft>
              <a:buClr>
                <a:schemeClr val="dk1"/>
              </a:buClr>
              <a:buSzPts val="680"/>
              <a:buFont typeface="Calibri"/>
              <a:buNone/>
            </a:pPr>
            <a:endParaRPr sz="680" i="1">
              <a:solidFill>
                <a:srgbClr val="181818"/>
              </a:solidFill>
              <a:latin typeface="Calibri"/>
              <a:ea typeface="Calibri"/>
              <a:cs typeface="Calibri"/>
              <a:sym typeface="Calibri"/>
            </a:endParaRPr>
          </a:p>
          <a:p>
            <a:pPr marL="228600" marR="0" lvl="0" indent="-185420" algn="l" rtl="0">
              <a:spcBef>
                <a:spcPts val="0"/>
              </a:spcBef>
              <a:spcAft>
                <a:spcPts val="0"/>
              </a:spcAft>
              <a:buClr>
                <a:schemeClr val="dk1"/>
              </a:buClr>
              <a:buSzPts val="680"/>
              <a:buFont typeface="Calibri"/>
              <a:buNone/>
            </a:pPr>
            <a:endParaRPr sz="680" i="1">
              <a:solidFill>
                <a:srgbClr val="181818"/>
              </a:solidFill>
              <a:latin typeface="Calibri"/>
              <a:ea typeface="Calibri"/>
              <a:cs typeface="Calibri"/>
              <a:sym typeface="Calibri"/>
            </a:endParaRPr>
          </a:p>
          <a:p>
            <a:pPr marL="228600" marR="0" lvl="0" indent="-185420" algn="l" rtl="0">
              <a:spcBef>
                <a:spcPts val="0"/>
              </a:spcBef>
              <a:spcAft>
                <a:spcPts val="0"/>
              </a:spcAft>
              <a:buClr>
                <a:schemeClr val="dk1"/>
              </a:buClr>
              <a:buSzPts val="680"/>
              <a:buFont typeface="Calibri"/>
              <a:buNone/>
            </a:pPr>
            <a:endParaRPr sz="680" i="1">
              <a:solidFill>
                <a:srgbClr val="181818"/>
              </a:solidFill>
              <a:latin typeface="Calibri"/>
              <a:ea typeface="Calibri"/>
              <a:cs typeface="Calibri"/>
              <a:sym typeface="Calibri"/>
            </a:endParaRPr>
          </a:p>
        </p:txBody>
      </p:sp>
      <p:pic>
        <p:nvPicPr>
          <p:cNvPr id="2134" name="Google Shape;2134;p77"/>
          <p:cNvPicPr preferRelativeResize="0"/>
          <p:nvPr/>
        </p:nvPicPr>
        <p:blipFill rotWithShape="1">
          <a:blip r:embed="rId6">
            <a:alphaModFix/>
          </a:blip>
          <a:srcRect/>
          <a:stretch/>
        </p:blipFill>
        <p:spPr>
          <a:xfrm>
            <a:off x="3592477" y="6288040"/>
            <a:ext cx="2755631" cy="2127688"/>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2138"/>
        <p:cNvGrpSpPr/>
        <p:nvPr/>
      </p:nvGrpSpPr>
      <p:grpSpPr>
        <a:xfrm>
          <a:off x="0" y="0"/>
          <a:ext cx="0" cy="0"/>
          <a:chOff x="0" y="0"/>
          <a:chExt cx="0" cy="0"/>
        </a:xfrm>
      </p:grpSpPr>
      <p:sp>
        <p:nvSpPr>
          <p:cNvPr id="2139" name="Google Shape;2139;p78"/>
          <p:cNvSpPr/>
          <p:nvPr/>
        </p:nvSpPr>
        <p:spPr>
          <a:xfrm>
            <a:off x="549157" y="772802"/>
            <a:ext cx="5759450" cy="3806482"/>
          </a:xfrm>
          <a:prstGeom prst="rect">
            <a:avLst/>
          </a:prstGeom>
          <a:solidFill>
            <a:srgbClr val="F5F5F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40" name="Google Shape;2140;p78"/>
          <p:cNvSpPr txBox="1"/>
          <p:nvPr/>
        </p:nvSpPr>
        <p:spPr>
          <a:xfrm>
            <a:off x="621349" y="798886"/>
            <a:ext cx="5759449" cy="29238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300" i="1">
                <a:solidFill>
                  <a:schemeClr val="accent1"/>
                </a:solidFill>
                <a:latin typeface="Calibri"/>
                <a:ea typeface="Calibri"/>
                <a:cs typeface="Calibri"/>
                <a:sym typeface="Calibri"/>
              </a:rPr>
              <a:t>Fig X: </a:t>
            </a:r>
            <a:r>
              <a:rPr lang="en-US" sz="1200" b="1">
                <a:solidFill>
                  <a:schemeClr val="dk2"/>
                </a:solidFill>
                <a:latin typeface="Calibri"/>
                <a:ea typeface="Calibri"/>
                <a:cs typeface="Calibri"/>
                <a:sym typeface="Calibri"/>
              </a:rPr>
              <a:t>Total Sum of Funds Raised by Stage of Investment between 2019 and H1 2022</a:t>
            </a:r>
            <a:r>
              <a:rPr lang="en-US" sz="1200" b="1" baseline="30000">
                <a:solidFill>
                  <a:schemeClr val="dk2"/>
                </a:solidFill>
                <a:latin typeface="Calibri"/>
                <a:ea typeface="Calibri"/>
                <a:cs typeface="Calibri"/>
                <a:sym typeface="Calibri"/>
              </a:rPr>
              <a:t> 1</a:t>
            </a:r>
            <a:endParaRPr sz="1200" b="1">
              <a:solidFill>
                <a:schemeClr val="dk2"/>
              </a:solidFill>
              <a:latin typeface="Calibri"/>
              <a:ea typeface="Calibri"/>
              <a:cs typeface="Calibri"/>
              <a:sym typeface="Calibri"/>
            </a:endParaRPr>
          </a:p>
        </p:txBody>
      </p:sp>
      <p:cxnSp>
        <p:nvCxnSpPr>
          <p:cNvPr id="2141" name="Google Shape;2141;p78"/>
          <p:cNvCxnSpPr/>
          <p:nvPr/>
        </p:nvCxnSpPr>
        <p:spPr>
          <a:xfrm>
            <a:off x="537125" y="763736"/>
            <a:ext cx="5759447" cy="0"/>
          </a:xfrm>
          <a:prstGeom prst="straightConnector1">
            <a:avLst/>
          </a:prstGeom>
          <a:noFill/>
          <a:ln w="19050" cap="flat" cmpd="sng">
            <a:solidFill>
              <a:srgbClr val="BE8E00"/>
            </a:solidFill>
            <a:prstDash val="solid"/>
            <a:round/>
            <a:headEnd type="none" w="sm" len="sm"/>
            <a:tailEnd type="none" w="sm" len="sm"/>
          </a:ln>
        </p:spPr>
      </p:cxnSp>
      <p:cxnSp>
        <p:nvCxnSpPr>
          <p:cNvPr id="2142" name="Google Shape;2142;p78"/>
          <p:cNvCxnSpPr/>
          <p:nvPr/>
        </p:nvCxnSpPr>
        <p:spPr>
          <a:xfrm>
            <a:off x="561189" y="4559536"/>
            <a:ext cx="5759447" cy="0"/>
          </a:xfrm>
          <a:prstGeom prst="straightConnector1">
            <a:avLst/>
          </a:prstGeom>
          <a:noFill/>
          <a:ln w="19050" cap="flat" cmpd="sng">
            <a:solidFill>
              <a:srgbClr val="BE8E00"/>
            </a:solidFill>
            <a:prstDash val="solid"/>
            <a:round/>
            <a:headEnd type="none" w="sm" len="sm"/>
            <a:tailEnd type="none" w="sm" len="sm"/>
          </a:ln>
        </p:spPr>
      </p:cxnSp>
      <p:sp>
        <p:nvSpPr>
          <p:cNvPr id="2143" name="Google Shape;2143;p78"/>
          <p:cNvSpPr txBox="1"/>
          <p:nvPr/>
        </p:nvSpPr>
        <p:spPr>
          <a:xfrm>
            <a:off x="581571" y="3811181"/>
            <a:ext cx="5771597" cy="76944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i="1">
                <a:solidFill>
                  <a:srgbClr val="181818"/>
                </a:solidFill>
                <a:latin typeface="Calibri"/>
                <a:ea typeface="Calibri"/>
                <a:cs typeface="Calibri"/>
                <a:sym typeface="Calibri"/>
              </a:rPr>
              <a:t>USD 1.97Bn was raised during 2019 to H1 2022. The depth in the startup ecosystem can be noticed moving from 2019 to H2 2022 as more funding stages were introduced in the market*. We also noted that there was significant amount of bridge rounds in between the stages when the runway was short and more creative funding rounds to bridge the gaps were seen in later years.</a:t>
            </a:r>
            <a:endParaRPr/>
          </a:p>
        </p:txBody>
      </p:sp>
      <p:sp>
        <p:nvSpPr>
          <p:cNvPr id="2144" name="Google Shape;2144;p78"/>
          <p:cNvSpPr/>
          <p:nvPr/>
        </p:nvSpPr>
        <p:spPr>
          <a:xfrm>
            <a:off x="0" y="4614433"/>
            <a:ext cx="3338154" cy="3775529"/>
          </a:xfrm>
          <a:prstGeom prst="rect">
            <a:avLst/>
          </a:prstGeom>
          <a:solidFill>
            <a:srgbClr val="F5F5F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45" name="Google Shape;2145;p78"/>
          <p:cNvSpPr txBox="1"/>
          <p:nvPr/>
        </p:nvSpPr>
        <p:spPr>
          <a:xfrm>
            <a:off x="557697" y="7764194"/>
            <a:ext cx="2756937"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i="1">
                <a:solidFill>
                  <a:srgbClr val="181818"/>
                </a:solidFill>
                <a:latin typeface="Calibri"/>
                <a:ea typeface="Calibri"/>
                <a:cs typeface="Calibri"/>
                <a:sym typeface="Calibri"/>
              </a:rPr>
              <a:t>The largest deals were between USD 100 – 500k at pre-seed and seed rounds, followed by USD 2-5m typical of Series A. </a:t>
            </a:r>
            <a:endParaRPr/>
          </a:p>
        </p:txBody>
      </p:sp>
      <p:cxnSp>
        <p:nvCxnSpPr>
          <p:cNvPr id="2146" name="Google Shape;2146;p78"/>
          <p:cNvCxnSpPr/>
          <p:nvPr/>
        </p:nvCxnSpPr>
        <p:spPr>
          <a:xfrm>
            <a:off x="580842" y="8404695"/>
            <a:ext cx="2744786" cy="0"/>
          </a:xfrm>
          <a:prstGeom prst="straightConnector1">
            <a:avLst/>
          </a:prstGeom>
          <a:noFill/>
          <a:ln w="19050" cap="flat" cmpd="sng">
            <a:solidFill>
              <a:srgbClr val="BE8E00"/>
            </a:solidFill>
            <a:prstDash val="solid"/>
            <a:round/>
            <a:headEnd type="none" w="sm" len="sm"/>
            <a:tailEnd type="none" w="sm" len="sm"/>
          </a:ln>
        </p:spPr>
      </p:cxnSp>
      <p:sp>
        <p:nvSpPr>
          <p:cNvPr id="2147" name="Google Shape;2147;p78"/>
          <p:cNvSpPr txBox="1"/>
          <p:nvPr/>
        </p:nvSpPr>
        <p:spPr>
          <a:xfrm>
            <a:off x="585614" y="4628455"/>
            <a:ext cx="2744787" cy="47705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300" i="1">
                <a:solidFill>
                  <a:schemeClr val="accent1"/>
                </a:solidFill>
                <a:latin typeface="Calibri"/>
                <a:ea typeface="Calibri"/>
                <a:cs typeface="Calibri"/>
                <a:sym typeface="Calibri"/>
              </a:rPr>
              <a:t>Fig X: </a:t>
            </a:r>
            <a:r>
              <a:rPr lang="en-US" sz="1200" b="1">
                <a:solidFill>
                  <a:schemeClr val="dk2"/>
                </a:solidFill>
                <a:latin typeface="Calibri"/>
                <a:ea typeface="Calibri"/>
                <a:cs typeface="Calibri"/>
                <a:sym typeface="Calibri"/>
              </a:rPr>
              <a:t>No. of Deals by Investment Size (USD)</a:t>
            </a:r>
            <a:r>
              <a:rPr lang="en-US" sz="1200" b="1" baseline="30000">
                <a:solidFill>
                  <a:schemeClr val="dk2"/>
                </a:solidFill>
                <a:latin typeface="Calibri"/>
                <a:ea typeface="Calibri"/>
                <a:cs typeface="Calibri"/>
                <a:sym typeface="Calibri"/>
              </a:rPr>
              <a:t>1</a:t>
            </a:r>
            <a:endParaRPr sz="1200" b="1">
              <a:solidFill>
                <a:schemeClr val="dk2"/>
              </a:solidFill>
              <a:latin typeface="Calibri"/>
              <a:ea typeface="Calibri"/>
              <a:cs typeface="Calibri"/>
              <a:sym typeface="Calibri"/>
            </a:endParaRPr>
          </a:p>
        </p:txBody>
      </p:sp>
      <p:cxnSp>
        <p:nvCxnSpPr>
          <p:cNvPr id="2148" name="Google Shape;2148;p78"/>
          <p:cNvCxnSpPr/>
          <p:nvPr/>
        </p:nvCxnSpPr>
        <p:spPr>
          <a:xfrm>
            <a:off x="569848" y="4615090"/>
            <a:ext cx="2744786" cy="0"/>
          </a:xfrm>
          <a:prstGeom prst="straightConnector1">
            <a:avLst/>
          </a:prstGeom>
          <a:noFill/>
          <a:ln w="19050" cap="flat" cmpd="sng">
            <a:solidFill>
              <a:srgbClr val="BE8E00"/>
            </a:solidFill>
            <a:prstDash val="solid"/>
            <a:round/>
            <a:headEnd type="none" w="sm" len="sm"/>
            <a:tailEnd type="none" w="sm" len="sm"/>
          </a:ln>
        </p:spPr>
      </p:cxnSp>
      <p:sp>
        <p:nvSpPr>
          <p:cNvPr id="2149" name="Google Shape;2149;p78"/>
          <p:cNvSpPr/>
          <p:nvPr/>
        </p:nvSpPr>
        <p:spPr>
          <a:xfrm>
            <a:off x="3571840" y="1978706"/>
            <a:ext cx="2758844" cy="6355586"/>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endParaRPr sz="1100">
              <a:solidFill>
                <a:srgbClr val="181818"/>
              </a:solidFill>
              <a:latin typeface="Calibri"/>
              <a:ea typeface="Calibri"/>
              <a:cs typeface="Calibri"/>
              <a:sym typeface="Calibri"/>
            </a:endParaRPr>
          </a:p>
          <a:p>
            <a:pPr marL="0" marR="0" lvl="0" indent="0" algn="just" rtl="0">
              <a:spcBef>
                <a:spcPts val="0"/>
              </a:spcBef>
              <a:spcAft>
                <a:spcPts val="0"/>
              </a:spcAft>
              <a:buNone/>
            </a:pPr>
            <a:endParaRPr sz="1100">
              <a:solidFill>
                <a:srgbClr val="181818"/>
              </a:solidFill>
              <a:latin typeface="Calibri"/>
              <a:ea typeface="Calibri"/>
              <a:cs typeface="Calibri"/>
              <a:sym typeface="Calibri"/>
            </a:endParaRPr>
          </a:p>
          <a:p>
            <a:pPr marL="0" marR="0" lvl="0" indent="0" algn="just" rtl="0">
              <a:spcBef>
                <a:spcPts val="0"/>
              </a:spcBef>
              <a:spcAft>
                <a:spcPts val="0"/>
              </a:spcAft>
              <a:buNone/>
            </a:pPr>
            <a:endParaRPr sz="1100">
              <a:solidFill>
                <a:srgbClr val="181818"/>
              </a:solidFill>
              <a:latin typeface="Calibri"/>
              <a:ea typeface="Calibri"/>
              <a:cs typeface="Calibri"/>
              <a:sym typeface="Calibri"/>
            </a:endParaRPr>
          </a:p>
          <a:p>
            <a:pPr marL="0" marR="0" lvl="0" indent="0" algn="just" rtl="0">
              <a:spcBef>
                <a:spcPts val="0"/>
              </a:spcBef>
              <a:spcAft>
                <a:spcPts val="0"/>
              </a:spcAft>
              <a:buNone/>
            </a:pPr>
            <a:endParaRPr sz="1100">
              <a:solidFill>
                <a:srgbClr val="181818"/>
              </a:solidFill>
              <a:latin typeface="Calibri"/>
              <a:ea typeface="Calibri"/>
              <a:cs typeface="Calibri"/>
              <a:sym typeface="Calibri"/>
            </a:endParaRPr>
          </a:p>
          <a:p>
            <a:pPr marL="0" marR="0" lvl="0" indent="0" algn="just" rtl="0">
              <a:spcBef>
                <a:spcPts val="0"/>
              </a:spcBef>
              <a:spcAft>
                <a:spcPts val="0"/>
              </a:spcAft>
              <a:buNone/>
            </a:pPr>
            <a:endParaRPr sz="1100">
              <a:solidFill>
                <a:srgbClr val="181818"/>
              </a:solidFill>
              <a:latin typeface="Calibri"/>
              <a:ea typeface="Calibri"/>
              <a:cs typeface="Calibri"/>
              <a:sym typeface="Calibri"/>
            </a:endParaRPr>
          </a:p>
          <a:p>
            <a:pPr marL="0" marR="0" lvl="0" indent="0" algn="just" rtl="0">
              <a:spcBef>
                <a:spcPts val="0"/>
              </a:spcBef>
              <a:spcAft>
                <a:spcPts val="0"/>
              </a:spcAft>
              <a:buNone/>
            </a:pPr>
            <a:endParaRPr sz="1100">
              <a:solidFill>
                <a:srgbClr val="181818"/>
              </a:solidFill>
              <a:latin typeface="Calibri"/>
              <a:ea typeface="Calibri"/>
              <a:cs typeface="Calibri"/>
              <a:sym typeface="Calibri"/>
            </a:endParaRPr>
          </a:p>
          <a:p>
            <a:pPr marL="0" marR="0" lvl="0" indent="0" algn="just" rtl="0">
              <a:spcBef>
                <a:spcPts val="0"/>
              </a:spcBef>
              <a:spcAft>
                <a:spcPts val="0"/>
              </a:spcAft>
              <a:buNone/>
            </a:pPr>
            <a:endParaRPr sz="1100">
              <a:solidFill>
                <a:srgbClr val="181818"/>
              </a:solidFill>
              <a:latin typeface="Calibri"/>
              <a:ea typeface="Calibri"/>
              <a:cs typeface="Calibri"/>
              <a:sym typeface="Calibri"/>
            </a:endParaRPr>
          </a:p>
          <a:p>
            <a:pPr marL="0" marR="0" lvl="0" indent="0" algn="just" rtl="0">
              <a:spcBef>
                <a:spcPts val="0"/>
              </a:spcBef>
              <a:spcAft>
                <a:spcPts val="0"/>
              </a:spcAft>
              <a:buNone/>
            </a:pPr>
            <a:endParaRPr sz="1100">
              <a:solidFill>
                <a:srgbClr val="181818"/>
              </a:solidFill>
              <a:latin typeface="Calibri"/>
              <a:ea typeface="Calibri"/>
              <a:cs typeface="Calibri"/>
              <a:sym typeface="Calibri"/>
            </a:endParaRPr>
          </a:p>
          <a:p>
            <a:pPr marL="0" marR="0" lvl="0" indent="0" algn="just" rtl="0">
              <a:spcBef>
                <a:spcPts val="0"/>
              </a:spcBef>
              <a:spcAft>
                <a:spcPts val="0"/>
              </a:spcAft>
              <a:buNone/>
            </a:pPr>
            <a:endParaRPr sz="1100">
              <a:solidFill>
                <a:srgbClr val="181818"/>
              </a:solidFill>
              <a:latin typeface="Calibri"/>
              <a:ea typeface="Calibri"/>
              <a:cs typeface="Calibri"/>
              <a:sym typeface="Calibri"/>
            </a:endParaRPr>
          </a:p>
          <a:p>
            <a:pPr marL="0" marR="0" lvl="0" indent="0" algn="just" rtl="0">
              <a:spcBef>
                <a:spcPts val="0"/>
              </a:spcBef>
              <a:spcAft>
                <a:spcPts val="0"/>
              </a:spcAft>
              <a:buNone/>
            </a:pPr>
            <a:endParaRPr sz="1100">
              <a:solidFill>
                <a:srgbClr val="181818"/>
              </a:solidFill>
              <a:latin typeface="Calibri"/>
              <a:ea typeface="Calibri"/>
              <a:cs typeface="Calibri"/>
              <a:sym typeface="Calibri"/>
            </a:endParaRPr>
          </a:p>
          <a:p>
            <a:pPr marL="0" marR="0" lvl="0" indent="0" algn="just" rtl="0">
              <a:spcBef>
                <a:spcPts val="0"/>
              </a:spcBef>
              <a:spcAft>
                <a:spcPts val="0"/>
              </a:spcAft>
              <a:buNone/>
            </a:pPr>
            <a:endParaRPr sz="1100">
              <a:solidFill>
                <a:srgbClr val="181818"/>
              </a:solidFill>
              <a:latin typeface="Calibri"/>
              <a:ea typeface="Calibri"/>
              <a:cs typeface="Calibri"/>
              <a:sym typeface="Calibri"/>
            </a:endParaRPr>
          </a:p>
          <a:p>
            <a:pPr marL="0" marR="0" lvl="0" indent="0" algn="just" rtl="0">
              <a:spcBef>
                <a:spcPts val="0"/>
              </a:spcBef>
              <a:spcAft>
                <a:spcPts val="0"/>
              </a:spcAft>
              <a:buNone/>
            </a:pPr>
            <a:endParaRPr sz="1100">
              <a:solidFill>
                <a:srgbClr val="181818"/>
              </a:solidFill>
              <a:latin typeface="Calibri"/>
              <a:ea typeface="Calibri"/>
              <a:cs typeface="Calibri"/>
              <a:sym typeface="Calibri"/>
            </a:endParaRPr>
          </a:p>
          <a:p>
            <a:pPr marL="0" marR="0" lvl="0" indent="0" algn="just" rtl="0">
              <a:spcBef>
                <a:spcPts val="0"/>
              </a:spcBef>
              <a:spcAft>
                <a:spcPts val="0"/>
              </a:spcAft>
              <a:buNone/>
            </a:pPr>
            <a:endParaRPr sz="1100">
              <a:solidFill>
                <a:srgbClr val="181818"/>
              </a:solidFill>
              <a:latin typeface="Calibri"/>
              <a:ea typeface="Calibri"/>
              <a:cs typeface="Calibri"/>
              <a:sym typeface="Calibri"/>
            </a:endParaRPr>
          </a:p>
          <a:p>
            <a:pPr marL="0" marR="0" lvl="0" indent="0" algn="just" rtl="0">
              <a:spcBef>
                <a:spcPts val="0"/>
              </a:spcBef>
              <a:spcAft>
                <a:spcPts val="0"/>
              </a:spcAft>
              <a:buNone/>
            </a:pPr>
            <a:endParaRPr sz="1100">
              <a:solidFill>
                <a:srgbClr val="181818"/>
              </a:solidFill>
              <a:latin typeface="Calibri"/>
              <a:ea typeface="Calibri"/>
              <a:cs typeface="Calibri"/>
              <a:sym typeface="Calibri"/>
            </a:endParaRPr>
          </a:p>
          <a:p>
            <a:pPr marL="0" marR="0" lvl="0" indent="0" algn="just" rtl="0">
              <a:spcBef>
                <a:spcPts val="0"/>
              </a:spcBef>
              <a:spcAft>
                <a:spcPts val="0"/>
              </a:spcAft>
              <a:buNone/>
            </a:pPr>
            <a:endParaRPr sz="1100">
              <a:solidFill>
                <a:srgbClr val="181818"/>
              </a:solidFill>
              <a:latin typeface="Calibri"/>
              <a:ea typeface="Calibri"/>
              <a:cs typeface="Calibri"/>
              <a:sym typeface="Calibri"/>
            </a:endParaRPr>
          </a:p>
          <a:p>
            <a:pPr marL="0" marR="0" lvl="0" indent="0" algn="just" rtl="0">
              <a:spcBef>
                <a:spcPts val="0"/>
              </a:spcBef>
              <a:spcAft>
                <a:spcPts val="0"/>
              </a:spcAft>
              <a:buNone/>
            </a:pPr>
            <a:endParaRPr sz="1100">
              <a:solidFill>
                <a:srgbClr val="181818"/>
              </a:solidFill>
              <a:latin typeface="Calibri"/>
              <a:ea typeface="Calibri"/>
              <a:cs typeface="Calibri"/>
              <a:sym typeface="Calibri"/>
            </a:endParaRPr>
          </a:p>
          <a:p>
            <a:pPr marL="0" marR="0" lvl="0" indent="0" algn="just" rtl="0">
              <a:spcBef>
                <a:spcPts val="0"/>
              </a:spcBef>
              <a:spcAft>
                <a:spcPts val="0"/>
              </a:spcAft>
              <a:buNone/>
            </a:pPr>
            <a:r>
              <a:rPr lang="en-US" sz="1100">
                <a:solidFill>
                  <a:srgbClr val="181818"/>
                </a:solidFill>
                <a:latin typeface="Calibri"/>
                <a:ea typeface="Calibri"/>
                <a:cs typeface="Calibri"/>
                <a:sym typeface="Calibri"/>
              </a:rPr>
              <a:t>With significant investment targeted to pre-seed and seed rounds, growth by investment raised in the USD 100k-500k segment was seen to be the highest, followed by the USD 1m-2m ticket size segment in 2021 as compared to 2020. As deal sizes begin to increase in Africa, we expect to see more global investor participating in larger rounds.</a:t>
            </a:r>
            <a:endParaRPr/>
          </a:p>
          <a:p>
            <a:pPr marL="0" marR="0" lvl="0" indent="0" algn="just" rtl="0">
              <a:spcBef>
                <a:spcPts val="0"/>
              </a:spcBef>
              <a:spcAft>
                <a:spcPts val="0"/>
              </a:spcAft>
              <a:buNone/>
            </a:pPr>
            <a:endParaRPr sz="1100">
              <a:solidFill>
                <a:srgbClr val="181818"/>
              </a:solidFill>
              <a:latin typeface="Calibri"/>
              <a:ea typeface="Calibri"/>
              <a:cs typeface="Calibri"/>
              <a:sym typeface="Calibri"/>
            </a:endParaRPr>
          </a:p>
          <a:p>
            <a:pPr marL="0" marR="0" lvl="0" indent="0" algn="just" rtl="0">
              <a:spcBef>
                <a:spcPts val="0"/>
              </a:spcBef>
              <a:spcAft>
                <a:spcPts val="0"/>
              </a:spcAft>
              <a:buNone/>
            </a:pPr>
            <a:r>
              <a:rPr lang="en-US" sz="1100">
                <a:solidFill>
                  <a:srgbClr val="181818"/>
                </a:solidFill>
                <a:latin typeface="Calibri"/>
                <a:ea typeface="Calibri"/>
                <a:cs typeface="Calibri"/>
                <a:sym typeface="Calibri"/>
              </a:rPr>
              <a:t>2020 and 2021 were record years seeing participation from Tiger Global, Goldman Sachs, Softbank Vision Fund amongst others. As a signaling effect for other investors, it shows that startups from Kenya and Africa are attracting top investors globally due to their rapid growth, world class technology, notable exits (DPO Group to Network International in 2020, Mdundo listing on Nasdaq) and attractive returns.</a:t>
            </a:r>
            <a:endParaRPr/>
          </a:p>
          <a:p>
            <a:pPr marL="0" marR="0" lvl="0" indent="0" algn="just" rtl="0">
              <a:spcBef>
                <a:spcPts val="0"/>
              </a:spcBef>
              <a:spcAft>
                <a:spcPts val="0"/>
              </a:spcAft>
              <a:buNone/>
            </a:pPr>
            <a:endParaRPr sz="1100">
              <a:solidFill>
                <a:srgbClr val="181818"/>
              </a:solidFill>
              <a:latin typeface="Calibri"/>
              <a:ea typeface="Calibri"/>
              <a:cs typeface="Calibri"/>
              <a:sym typeface="Calibri"/>
            </a:endParaRPr>
          </a:p>
          <a:p>
            <a:pPr marL="0" marR="0" lvl="0" indent="0" algn="just" rtl="0">
              <a:spcBef>
                <a:spcPts val="0"/>
              </a:spcBef>
              <a:spcAft>
                <a:spcPts val="0"/>
              </a:spcAft>
              <a:buNone/>
            </a:pPr>
            <a:endParaRPr sz="1100">
              <a:solidFill>
                <a:srgbClr val="181818"/>
              </a:solidFill>
              <a:latin typeface="Calibri"/>
              <a:ea typeface="Calibri"/>
              <a:cs typeface="Calibri"/>
              <a:sym typeface="Calibri"/>
            </a:endParaRPr>
          </a:p>
        </p:txBody>
      </p:sp>
      <p:sp>
        <p:nvSpPr>
          <p:cNvPr id="2150" name="Google Shape;2150;p78"/>
          <p:cNvSpPr/>
          <p:nvPr/>
        </p:nvSpPr>
        <p:spPr>
          <a:xfrm>
            <a:off x="537125" y="7926158"/>
            <a:ext cx="5759447" cy="1818488"/>
          </a:xfrm>
          <a:prstGeom prst="rect">
            <a:avLst/>
          </a:prstGeom>
          <a:noFill/>
          <a:ln>
            <a:noFill/>
          </a:ln>
        </p:spPr>
        <p:txBody>
          <a:bodyPr spcFirstLastPara="1" wrap="square" lIns="91425" tIns="45700" rIns="91425" bIns="45700" anchor="ctr" anchorCtr="0">
            <a:noAutofit/>
          </a:bodyPr>
          <a:lstStyle/>
          <a:p>
            <a:pPr marL="228600" marR="0" lvl="0" indent="-228600" algn="l" rtl="0">
              <a:spcBef>
                <a:spcPts val="0"/>
              </a:spcBef>
              <a:spcAft>
                <a:spcPts val="0"/>
              </a:spcAft>
              <a:buClr>
                <a:srgbClr val="181818"/>
              </a:buClr>
              <a:buSzPts val="800"/>
              <a:buFont typeface="Calibri"/>
              <a:buAutoNum type="arabicPeriod"/>
            </a:pPr>
            <a:r>
              <a:rPr lang="en-US" sz="800" i="1" u="sng">
                <a:solidFill>
                  <a:schemeClr val="hlink"/>
                </a:solidFill>
                <a:latin typeface="Calibri"/>
                <a:ea typeface="Calibri"/>
                <a:cs typeface="Calibri"/>
                <a:sym typeface="Calibri"/>
                <a:hlinkClick r:id="rId3"/>
              </a:rPr>
              <a:t>https://thebigdeal.substack.com/p/mambo-eastern-Africa</a:t>
            </a:r>
            <a:r>
              <a:rPr lang="en-US" sz="800" i="1">
                <a:solidFill>
                  <a:srgbClr val="181818"/>
                </a:solidFill>
                <a:latin typeface="Calibri"/>
                <a:ea typeface="Calibri"/>
                <a:cs typeface="Calibri"/>
                <a:sym typeface="Calibri"/>
              </a:rPr>
              <a:t>,</a:t>
            </a:r>
            <a:endParaRPr/>
          </a:p>
          <a:p>
            <a:pPr marL="171450" marR="0" lvl="0" indent="-171450" algn="l" rtl="0">
              <a:spcBef>
                <a:spcPts val="0"/>
              </a:spcBef>
              <a:spcAft>
                <a:spcPts val="0"/>
              </a:spcAft>
              <a:buClr>
                <a:srgbClr val="181818"/>
              </a:buClr>
              <a:buSzPts val="800"/>
              <a:buFont typeface="Arial"/>
              <a:buChar char="•"/>
            </a:pPr>
            <a:r>
              <a:rPr lang="en-US" sz="800" i="1">
                <a:solidFill>
                  <a:srgbClr val="181818"/>
                </a:solidFill>
                <a:latin typeface="Calibri"/>
                <a:ea typeface="Calibri"/>
                <a:cs typeface="Calibri"/>
                <a:sym typeface="Calibri"/>
              </a:rPr>
              <a:t>The dataset may not be exhaustive and may not have captured deals that were not disclosed or confidential in the startup ecosystem.</a:t>
            </a:r>
            <a:endParaRPr/>
          </a:p>
        </p:txBody>
      </p:sp>
      <p:sp>
        <p:nvSpPr>
          <p:cNvPr id="2151" name="Google Shape;2151;p78"/>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8 | Investors</a:t>
            </a:r>
            <a:endParaRPr/>
          </a:p>
        </p:txBody>
      </p:sp>
      <p:pic>
        <p:nvPicPr>
          <p:cNvPr id="2152" name="Google Shape;2152;p78"/>
          <p:cNvPicPr preferRelativeResize="0"/>
          <p:nvPr/>
        </p:nvPicPr>
        <p:blipFill rotWithShape="1">
          <a:blip r:embed="rId4">
            <a:alphaModFix/>
          </a:blip>
          <a:srcRect/>
          <a:stretch/>
        </p:blipFill>
        <p:spPr>
          <a:xfrm>
            <a:off x="621349" y="945080"/>
            <a:ext cx="5761219" cy="3103133"/>
          </a:xfrm>
          <a:prstGeom prst="rect">
            <a:avLst/>
          </a:prstGeom>
          <a:noFill/>
          <a:ln>
            <a:noFill/>
          </a:ln>
        </p:spPr>
      </p:pic>
      <p:pic>
        <p:nvPicPr>
          <p:cNvPr id="2153" name="Google Shape;2153;p78"/>
          <p:cNvPicPr preferRelativeResize="0"/>
          <p:nvPr/>
        </p:nvPicPr>
        <p:blipFill rotWithShape="1">
          <a:blip r:embed="rId5">
            <a:alphaModFix/>
          </a:blip>
          <a:srcRect/>
          <a:stretch/>
        </p:blipFill>
        <p:spPr>
          <a:xfrm>
            <a:off x="667314" y="4963861"/>
            <a:ext cx="2749534" cy="2780017"/>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2157"/>
        <p:cNvGrpSpPr/>
        <p:nvPr/>
      </p:nvGrpSpPr>
      <p:grpSpPr>
        <a:xfrm>
          <a:off x="0" y="0"/>
          <a:ext cx="0" cy="0"/>
          <a:chOff x="0" y="0"/>
          <a:chExt cx="0" cy="0"/>
        </a:xfrm>
      </p:grpSpPr>
      <p:sp>
        <p:nvSpPr>
          <p:cNvPr id="2158" name="Google Shape;2158;p79"/>
          <p:cNvSpPr/>
          <p:nvPr/>
        </p:nvSpPr>
        <p:spPr>
          <a:xfrm>
            <a:off x="549275" y="755650"/>
            <a:ext cx="2744786" cy="7879080"/>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100">
                <a:solidFill>
                  <a:srgbClr val="181818"/>
                </a:solidFill>
                <a:latin typeface="Calibri"/>
                <a:ea typeface="Calibri"/>
                <a:cs typeface="Calibri"/>
                <a:sym typeface="Calibri"/>
              </a:rPr>
              <a:t>One of the world’s top accelerators, Y Combinator (YC) has been increasing its presence in Africa since its first two companies in 2015. Eight companies from Kenya have been accepted into its program since 2020 and those include Marketforce (raised USD 40m+ post YC), Workpay, Boya, Kidato, Nash, Hustle Sasa, Fingo, Patika). For early stage startup, getting into YC is significant as it opens up doors to networks,  capital and market validation that could help the startup scale rapidly.</a:t>
            </a:r>
            <a:endParaRPr/>
          </a:p>
          <a:p>
            <a:pPr marL="0" marR="0" lvl="0" indent="0" algn="just" rtl="0">
              <a:spcBef>
                <a:spcPts val="0"/>
              </a:spcBef>
              <a:spcAft>
                <a:spcPts val="0"/>
              </a:spcAft>
              <a:buNone/>
            </a:pPr>
            <a:endParaRPr sz="1100">
              <a:solidFill>
                <a:srgbClr val="181818"/>
              </a:solidFill>
              <a:latin typeface="Calibri"/>
              <a:ea typeface="Calibri"/>
              <a:cs typeface="Calibri"/>
              <a:sym typeface="Calibri"/>
            </a:endParaRPr>
          </a:p>
          <a:p>
            <a:pPr marL="0" marR="0" lvl="0" indent="0" algn="just" rtl="0">
              <a:spcBef>
                <a:spcPts val="0"/>
              </a:spcBef>
              <a:spcAft>
                <a:spcPts val="0"/>
              </a:spcAft>
              <a:buNone/>
            </a:pPr>
            <a:r>
              <a:rPr lang="en-US" sz="1100">
                <a:solidFill>
                  <a:srgbClr val="181818"/>
                </a:solidFill>
                <a:latin typeface="Calibri"/>
                <a:ea typeface="Calibri"/>
                <a:cs typeface="Calibri"/>
                <a:sym typeface="Calibri"/>
              </a:rPr>
              <a:t>With startup growth exploding in the African startup ecosystem coupled with interest from major players in the Kenyan market, local and international managers have been raising Africa focused funds. This also includes VCs raising funds for local East Africa based or Kenya focused investment. Majority of these funds are small in size and have raised capital from high net worth individuals as well as local corporates. </a:t>
            </a:r>
            <a:endParaRPr/>
          </a:p>
          <a:p>
            <a:pPr marL="0" marR="0" lvl="0" indent="0" algn="just" rtl="0">
              <a:spcBef>
                <a:spcPts val="0"/>
              </a:spcBef>
              <a:spcAft>
                <a:spcPts val="0"/>
              </a:spcAft>
              <a:buNone/>
            </a:pPr>
            <a:endParaRPr sz="1100">
              <a:solidFill>
                <a:srgbClr val="181818"/>
              </a:solidFill>
              <a:latin typeface="Calibri"/>
              <a:ea typeface="Calibri"/>
              <a:cs typeface="Calibri"/>
              <a:sym typeface="Calibri"/>
            </a:endParaRPr>
          </a:p>
          <a:p>
            <a:pPr marL="0" marR="0" lvl="0" indent="0" algn="just" rtl="0">
              <a:spcBef>
                <a:spcPts val="0"/>
              </a:spcBef>
              <a:spcAft>
                <a:spcPts val="0"/>
              </a:spcAft>
              <a:buNone/>
            </a:pPr>
            <a:r>
              <a:rPr lang="en-US" sz="1100">
                <a:solidFill>
                  <a:srgbClr val="181818"/>
                </a:solidFill>
                <a:latin typeface="Calibri"/>
                <a:ea typeface="Calibri"/>
                <a:cs typeface="Calibri"/>
                <a:sym typeface="Calibri"/>
              </a:rPr>
              <a:t>As the market warms up to investing locally and boosting the local ecosystem, corporates and institutions are expected to follow suit. Successful exits will pave the way for institutions to appreciate the risk versus reward to provide allocations to locally based VCs. In South Africa, Imperial Logistics have been a trailblazer within the Corporate VC (CVC) segment. Imperial logistics through Newtown Partners have a sector focused startup investment strategy that are strategic to their core business of logistics and healthcare. With the burgeoning interest of global investors in the blockchain space, Newtown Partners have also included this as a key area of focus. Safaricom’s foray with Spark Venture Fund in 2014 was a move in this direction. The fund invested in 6 startups</a:t>
            </a:r>
            <a:r>
              <a:rPr lang="en-US" sz="1100" baseline="30000">
                <a:solidFill>
                  <a:srgbClr val="181818"/>
                </a:solidFill>
                <a:latin typeface="Calibri"/>
                <a:ea typeface="Calibri"/>
                <a:cs typeface="Calibri"/>
                <a:sym typeface="Calibri"/>
              </a:rPr>
              <a:t>1</a:t>
            </a:r>
            <a:r>
              <a:rPr lang="en-US" sz="1100">
                <a:solidFill>
                  <a:srgbClr val="181818"/>
                </a:solidFill>
                <a:latin typeface="Calibri"/>
                <a:ea typeface="Calibri"/>
                <a:cs typeface="Calibri"/>
                <a:sym typeface="Calibri"/>
              </a:rPr>
              <a:t>, however the activity dissipated over the past seven years. Other CVCs in Kenya have also been included in </a:t>
            </a:r>
            <a:r>
              <a:rPr lang="en-US" sz="1100">
                <a:solidFill>
                  <a:srgbClr val="FF0000"/>
                </a:solidFill>
                <a:latin typeface="Calibri"/>
                <a:ea typeface="Calibri"/>
                <a:cs typeface="Calibri"/>
                <a:sym typeface="Calibri"/>
              </a:rPr>
              <a:t>Figure X</a:t>
            </a:r>
            <a:endParaRPr/>
          </a:p>
          <a:p>
            <a:pPr marL="0" marR="0" lvl="0" indent="0" algn="just" rtl="0">
              <a:spcBef>
                <a:spcPts val="0"/>
              </a:spcBef>
              <a:spcAft>
                <a:spcPts val="0"/>
              </a:spcAft>
              <a:buNone/>
            </a:pPr>
            <a:endParaRPr sz="1100">
              <a:solidFill>
                <a:srgbClr val="181818"/>
              </a:solidFill>
              <a:latin typeface="Calibri"/>
              <a:ea typeface="Calibri"/>
              <a:cs typeface="Calibri"/>
              <a:sym typeface="Calibri"/>
            </a:endParaRPr>
          </a:p>
        </p:txBody>
      </p:sp>
      <p:sp>
        <p:nvSpPr>
          <p:cNvPr id="2159" name="Google Shape;2159;p79"/>
          <p:cNvSpPr/>
          <p:nvPr/>
        </p:nvSpPr>
        <p:spPr>
          <a:xfrm>
            <a:off x="549275" y="8683137"/>
            <a:ext cx="5887621" cy="369332"/>
          </a:xfrm>
          <a:prstGeom prst="rect">
            <a:avLst/>
          </a:prstGeom>
          <a:noFill/>
          <a:ln>
            <a:noFill/>
          </a:ln>
        </p:spPr>
        <p:txBody>
          <a:bodyPr spcFirstLastPara="1" wrap="square" lIns="91425" tIns="45700" rIns="91425" bIns="45700" anchor="ctr" anchorCtr="0">
            <a:noAutofit/>
          </a:bodyPr>
          <a:lstStyle/>
          <a:p>
            <a:pPr marL="228600" marR="0" lvl="0" indent="-228600" algn="l" rtl="0">
              <a:spcBef>
                <a:spcPts val="0"/>
              </a:spcBef>
              <a:spcAft>
                <a:spcPts val="0"/>
              </a:spcAft>
              <a:buClr>
                <a:srgbClr val="181818"/>
              </a:buClr>
              <a:buSzPts val="800"/>
              <a:buFont typeface="Calibri"/>
              <a:buAutoNum type="arabicPeriod"/>
            </a:pPr>
            <a:r>
              <a:rPr lang="en-US" sz="800" i="1" u="sng">
                <a:solidFill>
                  <a:schemeClr val="hlink"/>
                </a:solidFill>
                <a:latin typeface="Calibri"/>
                <a:ea typeface="Calibri"/>
                <a:cs typeface="Calibri"/>
                <a:sym typeface="Calibri"/>
                <a:hlinkClick r:id="rId3"/>
              </a:rPr>
              <a:t>https://www.safaricom.co.ke/media-center-landing/press-releases/safaricom-spark-fund-invests-in-agri-tech-startup-iprocure</a:t>
            </a:r>
            <a:endParaRPr sz="800" i="1">
              <a:solidFill>
                <a:srgbClr val="181818"/>
              </a:solidFill>
              <a:latin typeface="Calibri"/>
              <a:ea typeface="Calibri"/>
              <a:cs typeface="Calibri"/>
              <a:sym typeface="Calibri"/>
            </a:endParaRPr>
          </a:p>
          <a:p>
            <a:pPr marL="228600" marR="0" lvl="0" indent="-177800" algn="l" rtl="0">
              <a:spcBef>
                <a:spcPts val="0"/>
              </a:spcBef>
              <a:spcAft>
                <a:spcPts val="0"/>
              </a:spcAft>
              <a:buClr>
                <a:schemeClr val="dk1"/>
              </a:buClr>
              <a:buSzPts val="800"/>
              <a:buFont typeface="Calibri"/>
              <a:buNone/>
            </a:pPr>
            <a:endParaRPr sz="800" i="1">
              <a:solidFill>
                <a:srgbClr val="181818"/>
              </a:solidFill>
              <a:latin typeface="Calibri"/>
              <a:ea typeface="Calibri"/>
              <a:cs typeface="Calibri"/>
              <a:sym typeface="Calibri"/>
            </a:endParaRPr>
          </a:p>
          <a:p>
            <a:pPr marL="228600" marR="0" lvl="0" indent="-177800" algn="l" rtl="0">
              <a:spcBef>
                <a:spcPts val="0"/>
              </a:spcBef>
              <a:spcAft>
                <a:spcPts val="0"/>
              </a:spcAft>
              <a:buClr>
                <a:schemeClr val="dk1"/>
              </a:buClr>
              <a:buSzPts val="800"/>
              <a:buFont typeface="Calibri"/>
              <a:buNone/>
            </a:pPr>
            <a:endParaRPr sz="800" i="1">
              <a:solidFill>
                <a:srgbClr val="181818"/>
              </a:solidFill>
              <a:latin typeface="Calibri"/>
              <a:ea typeface="Calibri"/>
              <a:cs typeface="Calibri"/>
              <a:sym typeface="Calibri"/>
            </a:endParaRPr>
          </a:p>
        </p:txBody>
      </p:sp>
      <p:sp>
        <p:nvSpPr>
          <p:cNvPr id="2160" name="Google Shape;2160;p79"/>
          <p:cNvSpPr/>
          <p:nvPr/>
        </p:nvSpPr>
        <p:spPr>
          <a:xfrm>
            <a:off x="3563937" y="708470"/>
            <a:ext cx="2744788" cy="5509200"/>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100">
                <a:solidFill>
                  <a:srgbClr val="181818"/>
                </a:solidFill>
                <a:latin typeface="Calibri"/>
                <a:ea typeface="Calibri"/>
                <a:cs typeface="Calibri"/>
                <a:sym typeface="Calibri"/>
              </a:rPr>
              <a:t>Another emergent global trend tracked is investment by larger venture capital firms globally investing in smaller or niche venture capital firms. The rationale behind this strategy would be to have visibility of larger pools of deal flow for later rounds in interesting companies however not having to participate in smaller ticket sizes earlier on, in addition to learning more about new ecosystems where there are limited networks or on the ground expertise. </a:t>
            </a:r>
            <a:endParaRPr/>
          </a:p>
          <a:p>
            <a:pPr marL="0" marR="0" lvl="0" indent="0" algn="just" rtl="0">
              <a:spcBef>
                <a:spcPts val="0"/>
              </a:spcBef>
              <a:spcAft>
                <a:spcPts val="0"/>
              </a:spcAft>
              <a:buNone/>
            </a:pPr>
            <a:endParaRPr sz="1100">
              <a:solidFill>
                <a:srgbClr val="181818"/>
              </a:solidFill>
              <a:latin typeface="Calibri"/>
              <a:ea typeface="Calibri"/>
              <a:cs typeface="Calibri"/>
              <a:sym typeface="Calibri"/>
            </a:endParaRPr>
          </a:p>
          <a:p>
            <a:pPr marL="0" marR="0" lvl="0" indent="0" algn="just" rtl="0">
              <a:spcBef>
                <a:spcPts val="0"/>
              </a:spcBef>
              <a:spcAft>
                <a:spcPts val="0"/>
              </a:spcAft>
              <a:buNone/>
            </a:pPr>
            <a:r>
              <a:rPr lang="en-US" sz="1100">
                <a:solidFill>
                  <a:srgbClr val="181818"/>
                </a:solidFill>
                <a:latin typeface="Calibri"/>
                <a:ea typeface="Calibri"/>
                <a:cs typeface="Calibri"/>
                <a:sym typeface="Calibri"/>
              </a:rPr>
              <a:t>Several venture fund managers are raising capital from larger institutions globally for Africa and East Africa focused funds. For example, one of the pioneer funds in East Africa, Savannah Fund, borne as an accelerator in 2011 turned into a seed to Series A investor with 31 investments in Africa, recently raised USD 25m from IFC, Senegal based venture studio – UMA and Tim Draper of Draper VC and Draper Associates.</a:t>
            </a:r>
            <a:endParaRPr/>
          </a:p>
          <a:p>
            <a:pPr marL="0" marR="0" lvl="0" indent="0" algn="just" rtl="0">
              <a:spcBef>
                <a:spcPts val="0"/>
              </a:spcBef>
              <a:spcAft>
                <a:spcPts val="0"/>
              </a:spcAft>
              <a:buNone/>
            </a:pPr>
            <a:endParaRPr sz="1100">
              <a:solidFill>
                <a:srgbClr val="181818"/>
              </a:solidFill>
              <a:latin typeface="Calibri"/>
              <a:ea typeface="Calibri"/>
              <a:cs typeface="Calibri"/>
              <a:sym typeface="Calibri"/>
            </a:endParaRPr>
          </a:p>
          <a:p>
            <a:pPr marL="0" marR="0" lvl="0" indent="0" algn="just" rtl="0">
              <a:spcBef>
                <a:spcPts val="0"/>
              </a:spcBef>
              <a:spcAft>
                <a:spcPts val="0"/>
              </a:spcAft>
              <a:buNone/>
            </a:pPr>
            <a:r>
              <a:rPr lang="en-US" sz="1100">
                <a:solidFill>
                  <a:srgbClr val="181818"/>
                </a:solidFill>
                <a:latin typeface="Calibri"/>
                <a:ea typeface="Calibri"/>
                <a:cs typeface="Calibri"/>
                <a:sym typeface="Calibri"/>
              </a:rPr>
              <a:t>Building startups inhouse by venture builders or ventures studios have also become popular,  providing access to high quality startups within the ecosystems that are borne from programs run internally or built in-house over several months and years.</a:t>
            </a:r>
            <a:endParaRPr/>
          </a:p>
          <a:p>
            <a:pPr marL="0" marR="0" lvl="0" indent="0" algn="just" rtl="0">
              <a:spcBef>
                <a:spcPts val="0"/>
              </a:spcBef>
              <a:spcAft>
                <a:spcPts val="0"/>
              </a:spcAft>
              <a:buNone/>
            </a:pPr>
            <a:endParaRPr sz="1100">
              <a:solidFill>
                <a:srgbClr val="181818"/>
              </a:solidFill>
              <a:latin typeface="Calibri"/>
              <a:ea typeface="Calibri"/>
              <a:cs typeface="Calibri"/>
              <a:sym typeface="Calibri"/>
            </a:endParaRPr>
          </a:p>
          <a:p>
            <a:pPr marL="0" marR="0" lvl="0" indent="0" algn="just" rtl="0">
              <a:spcBef>
                <a:spcPts val="0"/>
              </a:spcBef>
              <a:spcAft>
                <a:spcPts val="0"/>
              </a:spcAft>
              <a:buNone/>
            </a:pPr>
            <a:r>
              <a:rPr lang="en-US" sz="1200" i="1">
                <a:solidFill>
                  <a:schemeClr val="accent1"/>
                </a:solidFill>
                <a:latin typeface="Calibri"/>
                <a:ea typeface="Calibri"/>
                <a:cs typeface="Calibri"/>
                <a:sym typeface="Calibri"/>
              </a:rPr>
              <a:t>Fig X: </a:t>
            </a:r>
            <a:r>
              <a:rPr lang="en-US" sz="1200" b="1">
                <a:solidFill>
                  <a:schemeClr val="dk2"/>
                </a:solidFill>
                <a:latin typeface="Calibri"/>
                <a:ea typeface="Calibri"/>
                <a:cs typeface="Calibri"/>
                <a:sym typeface="Calibri"/>
              </a:rPr>
              <a:t>Venture Studios/Builders in Kenya</a:t>
            </a:r>
            <a:endParaRPr sz="1200" b="1">
              <a:solidFill>
                <a:srgbClr val="181818"/>
              </a:solidFill>
              <a:latin typeface="Calibri"/>
              <a:ea typeface="Calibri"/>
              <a:cs typeface="Calibri"/>
              <a:sym typeface="Calibri"/>
            </a:endParaRPr>
          </a:p>
        </p:txBody>
      </p:sp>
      <p:graphicFrame>
        <p:nvGraphicFramePr>
          <p:cNvPr id="2161" name="Google Shape;2161;p79"/>
          <p:cNvGraphicFramePr/>
          <p:nvPr/>
        </p:nvGraphicFramePr>
        <p:xfrm>
          <a:off x="3563937" y="6193606"/>
          <a:ext cx="3000000" cy="3000000"/>
        </p:xfrm>
        <a:graphic>
          <a:graphicData uri="http://schemas.openxmlformats.org/drawingml/2006/table">
            <a:tbl>
              <a:tblPr firstRow="1" bandRow="1">
                <a:noFill/>
                <a:tableStyleId>{1CA0535F-A673-4BD2-AB69-8938C2FBBBF3}</a:tableStyleId>
              </a:tblPr>
              <a:tblGrid>
                <a:gridCol w="971975"/>
                <a:gridCol w="1022675"/>
                <a:gridCol w="750125"/>
              </a:tblGrid>
              <a:tr h="137625">
                <a:tc>
                  <a:txBody>
                    <a:bodyPr/>
                    <a:lstStyle/>
                    <a:p>
                      <a:pPr marL="0" marR="0" lvl="0" indent="0" algn="ctr" rtl="0">
                        <a:spcBef>
                          <a:spcPts val="0"/>
                        </a:spcBef>
                        <a:spcAft>
                          <a:spcPts val="0"/>
                        </a:spcAft>
                        <a:buNone/>
                      </a:pPr>
                      <a:r>
                        <a:rPr lang="en-US" sz="1100" u="none" strike="noStrike"/>
                        <a:t>Venture Studio</a:t>
                      </a:r>
                      <a:endParaRPr sz="1100" b="1" i="0" u="none" strike="noStrike">
                        <a:solidFill>
                          <a:srgbClr val="000000"/>
                        </a:solidFill>
                        <a:latin typeface="Calibri"/>
                        <a:ea typeface="Calibri"/>
                        <a:cs typeface="Calibri"/>
                        <a:sym typeface="Calibri"/>
                      </a:endParaRPr>
                    </a:p>
                  </a:txBody>
                  <a:tcPr marL="9525" marR="9525" marT="9525" marB="0" anchor="b">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u="none" strike="noStrike"/>
                        <a:t>Sector Speciality</a:t>
                      </a:r>
                      <a:endParaRPr sz="1100" b="1" i="0" u="none" strike="noStrike">
                        <a:solidFill>
                          <a:srgbClr val="000000"/>
                        </a:solidFill>
                        <a:latin typeface="Calibri"/>
                        <a:ea typeface="Calibri"/>
                        <a:cs typeface="Calibri"/>
                        <a:sym typeface="Calibri"/>
                      </a:endParaRPr>
                    </a:p>
                  </a:txBody>
                  <a:tcPr marL="9525" marR="9525" marT="9525" marB="0" anchor="b"/>
                </a:tc>
                <a:tc>
                  <a:txBody>
                    <a:bodyPr/>
                    <a:lstStyle/>
                    <a:p>
                      <a:pPr marL="0" marR="0" lvl="0" indent="0" algn="ctr" rtl="0">
                        <a:spcBef>
                          <a:spcPts val="0"/>
                        </a:spcBef>
                        <a:spcAft>
                          <a:spcPts val="0"/>
                        </a:spcAft>
                        <a:buNone/>
                      </a:pPr>
                      <a:r>
                        <a:rPr lang="en-US" sz="1100" u="none" strike="noStrike"/>
                        <a:t>Date Established</a:t>
                      </a:r>
                      <a:endParaRPr sz="1100" b="1" i="0" u="none" strike="noStrike">
                        <a:solidFill>
                          <a:srgbClr val="000000"/>
                        </a:solidFill>
                        <a:latin typeface="Calibri"/>
                        <a:ea typeface="Calibri"/>
                        <a:cs typeface="Calibri"/>
                        <a:sym typeface="Calibri"/>
                      </a:endParaRPr>
                    </a:p>
                  </a:txBody>
                  <a:tcPr marL="9525" marR="9525" marT="9525" marB="0" anchor="b"/>
                </a:tc>
              </a:tr>
              <a:tr h="195925">
                <a:tc>
                  <a:txBody>
                    <a:bodyPr/>
                    <a:lstStyle/>
                    <a:p>
                      <a:pPr marL="0" marR="0" lvl="0" indent="0" algn="l" rtl="0">
                        <a:spcBef>
                          <a:spcPts val="0"/>
                        </a:spcBef>
                        <a:spcAft>
                          <a:spcPts val="0"/>
                        </a:spcAft>
                        <a:buNone/>
                      </a:pPr>
                      <a:r>
                        <a:rPr lang="en-US" sz="1100" b="1" u="none" strike="noStrike"/>
                        <a:t>Factor E Ventures</a:t>
                      </a:r>
                      <a:endParaRPr sz="1100" b="1" i="0" u="none" strike="noStrike">
                        <a:solidFill>
                          <a:srgbClr val="000000"/>
                        </a:solidFill>
                        <a:latin typeface="Calibri"/>
                        <a:ea typeface="Calibri"/>
                        <a:cs typeface="Calibri"/>
                        <a:sym typeface="Calibri"/>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2"/>
                    </a:solidFill>
                  </a:tcPr>
                </a:tc>
                <a:tc>
                  <a:txBody>
                    <a:bodyPr/>
                    <a:lstStyle/>
                    <a:p>
                      <a:pPr marL="0" marR="0" lvl="0" indent="0" algn="ctr" rtl="0">
                        <a:spcBef>
                          <a:spcPts val="0"/>
                        </a:spcBef>
                        <a:spcAft>
                          <a:spcPts val="0"/>
                        </a:spcAft>
                        <a:buNone/>
                      </a:pPr>
                      <a:r>
                        <a:rPr lang="en-US" sz="1100" u="none" strike="noStrike"/>
                        <a:t>Energy, Agriculture, Mobility, Waste</a:t>
                      </a:r>
                      <a:endParaRPr sz="1100" b="0" i="0" u="none" strike="noStrike">
                        <a:solidFill>
                          <a:srgbClr val="000000"/>
                        </a:solidFill>
                        <a:latin typeface="Calibri"/>
                        <a:ea typeface="Calibri"/>
                        <a:cs typeface="Calibri"/>
                        <a:sym typeface="Calibri"/>
                      </a:endParaRPr>
                    </a:p>
                  </a:txBody>
                  <a:tcPr marL="9525" marR="9525" marT="9525" marB="0" anchor="b">
                    <a:lnL w="9525" cap="flat" cmpd="sng">
                      <a:solidFill>
                        <a:srgbClr val="000000">
                          <a:alpha val="0"/>
                        </a:srgbClr>
                      </a:solidFill>
                      <a:prstDash val="solid"/>
                      <a:round/>
                      <a:headEnd type="none" w="sm" len="sm"/>
                      <a:tailEnd type="none" w="sm" len="sm"/>
                    </a:lnL>
                    <a:solidFill>
                      <a:schemeClr val="lt2"/>
                    </a:solidFill>
                  </a:tcPr>
                </a:tc>
                <a:tc>
                  <a:txBody>
                    <a:bodyPr/>
                    <a:lstStyle/>
                    <a:p>
                      <a:pPr marL="0" marR="0" lvl="0" indent="0" algn="ctr" rtl="0">
                        <a:spcBef>
                          <a:spcPts val="0"/>
                        </a:spcBef>
                        <a:spcAft>
                          <a:spcPts val="0"/>
                        </a:spcAft>
                        <a:buNone/>
                      </a:pPr>
                      <a:r>
                        <a:rPr lang="en-US" sz="1100" u="none" strike="noStrike"/>
                        <a:t>2013</a:t>
                      </a:r>
                      <a:endParaRPr sz="1100" b="0" i="0" u="none" strike="noStrike">
                        <a:solidFill>
                          <a:srgbClr val="000000"/>
                        </a:solidFill>
                        <a:latin typeface="Calibri"/>
                        <a:ea typeface="Calibri"/>
                        <a:cs typeface="Calibri"/>
                        <a:sym typeface="Calibri"/>
                      </a:endParaRPr>
                    </a:p>
                  </a:txBody>
                  <a:tcPr marL="9525" marR="9525" marT="9525" marB="0" anchor="b">
                    <a:solidFill>
                      <a:schemeClr val="lt2"/>
                    </a:solidFill>
                  </a:tcPr>
                </a:tc>
              </a:tr>
              <a:tr h="51050">
                <a:tc>
                  <a:txBody>
                    <a:bodyPr/>
                    <a:lstStyle/>
                    <a:p>
                      <a:pPr marL="0" marR="0" lvl="0" indent="0" algn="l" rtl="0">
                        <a:spcBef>
                          <a:spcPts val="0"/>
                        </a:spcBef>
                        <a:spcAft>
                          <a:spcPts val="0"/>
                        </a:spcAft>
                        <a:buNone/>
                      </a:pPr>
                      <a:r>
                        <a:rPr lang="en-US" sz="1100" b="1" u="none" strike="noStrike"/>
                        <a:t>Antler</a:t>
                      </a:r>
                      <a:endParaRPr sz="1100" b="1" i="0" u="none" strike="noStrike">
                        <a:solidFill>
                          <a:srgbClr val="000000"/>
                        </a:solidFill>
                        <a:latin typeface="Calibri"/>
                        <a:ea typeface="Calibri"/>
                        <a:cs typeface="Calibri"/>
                        <a:sym typeface="Calibri"/>
                      </a:endParaRPr>
                    </a:p>
                  </a:txBody>
                  <a:tcPr marL="9525" marR="9525" marT="9525" marB="0" anchor="b">
                    <a:lnT w="9525" cap="flat" cmpd="sng">
                      <a:solidFill>
                        <a:srgbClr val="000000">
                          <a:alpha val="0"/>
                        </a:srgbClr>
                      </a:solidFill>
                      <a:prstDash val="solid"/>
                      <a:round/>
                      <a:headEnd type="none" w="sm" len="sm"/>
                      <a:tailEnd type="none" w="sm" len="sm"/>
                    </a:lnT>
                  </a:tcPr>
                </a:tc>
                <a:tc>
                  <a:txBody>
                    <a:bodyPr/>
                    <a:lstStyle/>
                    <a:p>
                      <a:pPr marL="0" marR="0" lvl="0" indent="0" algn="ctr" rtl="0">
                        <a:spcBef>
                          <a:spcPts val="0"/>
                        </a:spcBef>
                        <a:spcAft>
                          <a:spcPts val="0"/>
                        </a:spcAft>
                        <a:buNone/>
                      </a:pPr>
                      <a:r>
                        <a:rPr lang="en-US" sz="1100" u="none" strike="noStrike"/>
                        <a:t>Agnostic</a:t>
                      </a:r>
                      <a:endParaRPr sz="1100" b="0" i="0" u="none" strike="noStrike">
                        <a:solidFill>
                          <a:srgbClr val="000000"/>
                        </a:solidFill>
                        <a:latin typeface="Calibri"/>
                        <a:ea typeface="Calibri"/>
                        <a:cs typeface="Calibri"/>
                        <a:sym typeface="Calibri"/>
                      </a:endParaRPr>
                    </a:p>
                  </a:txBody>
                  <a:tcPr marL="9525" marR="9525" marT="9525" marB="0" anchor="b"/>
                </a:tc>
                <a:tc>
                  <a:txBody>
                    <a:bodyPr/>
                    <a:lstStyle/>
                    <a:p>
                      <a:pPr marL="0" marR="0" lvl="0" indent="0" algn="ctr" rtl="0">
                        <a:spcBef>
                          <a:spcPts val="0"/>
                        </a:spcBef>
                        <a:spcAft>
                          <a:spcPts val="0"/>
                        </a:spcAft>
                        <a:buNone/>
                      </a:pPr>
                      <a:r>
                        <a:rPr lang="en-US" sz="1100" u="none" strike="noStrike"/>
                        <a:t>2017</a:t>
                      </a:r>
                      <a:endParaRPr sz="1100" b="0" i="0" u="none" strike="noStrike">
                        <a:solidFill>
                          <a:srgbClr val="000000"/>
                        </a:solidFill>
                        <a:latin typeface="Calibri"/>
                        <a:ea typeface="Calibri"/>
                        <a:cs typeface="Calibri"/>
                        <a:sym typeface="Calibri"/>
                      </a:endParaRPr>
                    </a:p>
                  </a:txBody>
                  <a:tcPr marL="9525" marR="9525" marT="9525" marB="0" anchor="b"/>
                </a:tc>
              </a:tr>
              <a:tr h="147625">
                <a:tc>
                  <a:txBody>
                    <a:bodyPr/>
                    <a:lstStyle/>
                    <a:p>
                      <a:pPr marL="0" marR="0" lvl="0" indent="0" algn="l" rtl="0">
                        <a:spcBef>
                          <a:spcPts val="0"/>
                        </a:spcBef>
                        <a:spcAft>
                          <a:spcPts val="0"/>
                        </a:spcAft>
                        <a:buNone/>
                      </a:pPr>
                      <a:r>
                        <a:rPr lang="en-US" sz="1100" b="1" u="none" strike="noStrike"/>
                        <a:t>WeTu (Powered by Siemens)</a:t>
                      </a:r>
                      <a:endParaRPr sz="1100" b="1" i="0" u="none" strike="noStrike">
                        <a:solidFill>
                          <a:srgbClr val="000000"/>
                        </a:solidFill>
                        <a:latin typeface="Calibri"/>
                        <a:ea typeface="Calibri"/>
                        <a:cs typeface="Calibri"/>
                        <a:sym typeface="Calibri"/>
                      </a:endParaRPr>
                    </a:p>
                  </a:txBody>
                  <a:tcPr marL="9525" marR="9525" marT="9525" marB="0" anchor="b">
                    <a:solidFill>
                      <a:schemeClr val="lt2"/>
                    </a:solidFill>
                  </a:tcPr>
                </a:tc>
                <a:tc>
                  <a:txBody>
                    <a:bodyPr/>
                    <a:lstStyle/>
                    <a:p>
                      <a:pPr marL="0" marR="0" lvl="0" indent="0" algn="ctr" rtl="0">
                        <a:spcBef>
                          <a:spcPts val="0"/>
                        </a:spcBef>
                        <a:spcAft>
                          <a:spcPts val="0"/>
                        </a:spcAft>
                        <a:buNone/>
                      </a:pPr>
                      <a:r>
                        <a:rPr lang="en-US" sz="1100" u="none" strike="noStrike"/>
                        <a:t>Energy, Mobility, Water</a:t>
                      </a:r>
                      <a:endParaRPr sz="1100" b="0" i="0" u="none" strike="noStrike">
                        <a:solidFill>
                          <a:srgbClr val="000000"/>
                        </a:solidFill>
                        <a:latin typeface="Calibri"/>
                        <a:ea typeface="Calibri"/>
                        <a:cs typeface="Calibri"/>
                        <a:sym typeface="Calibri"/>
                      </a:endParaRPr>
                    </a:p>
                  </a:txBody>
                  <a:tcPr marL="9525" marR="9525" marT="9525" marB="0" anchor="b">
                    <a:solidFill>
                      <a:schemeClr val="lt2"/>
                    </a:solidFill>
                  </a:tcPr>
                </a:tc>
                <a:tc>
                  <a:txBody>
                    <a:bodyPr/>
                    <a:lstStyle/>
                    <a:p>
                      <a:pPr marL="0" marR="0" lvl="0" indent="0" algn="ctr" rtl="0">
                        <a:spcBef>
                          <a:spcPts val="0"/>
                        </a:spcBef>
                        <a:spcAft>
                          <a:spcPts val="0"/>
                        </a:spcAft>
                        <a:buNone/>
                      </a:pPr>
                      <a:r>
                        <a:rPr lang="en-US" sz="1100" u="none" strike="noStrike"/>
                        <a:t>2019</a:t>
                      </a:r>
                      <a:endParaRPr sz="1100" b="0" i="0" u="none" strike="noStrike">
                        <a:solidFill>
                          <a:srgbClr val="000000"/>
                        </a:solidFill>
                        <a:latin typeface="Calibri"/>
                        <a:ea typeface="Calibri"/>
                        <a:cs typeface="Calibri"/>
                        <a:sym typeface="Calibri"/>
                      </a:endParaRPr>
                    </a:p>
                  </a:txBody>
                  <a:tcPr marL="9525" marR="9525" marT="9525" marB="0" anchor="b">
                    <a:solidFill>
                      <a:schemeClr val="lt2"/>
                    </a:solidFill>
                  </a:tcPr>
                </a:tc>
              </a:tr>
              <a:tr h="147625">
                <a:tc>
                  <a:txBody>
                    <a:bodyPr/>
                    <a:lstStyle/>
                    <a:p>
                      <a:pPr marL="0" marR="0" lvl="0" indent="0" algn="l" rtl="0">
                        <a:spcBef>
                          <a:spcPts val="0"/>
                        </a:spcBef>
                        <a:spcAft>
                          <a:spcPts val="0"/>
                        </a:spcAft>
                        <a:buNone/>
                      </a:pPr>
                      <a:r>
                        <a:rPr lang="en-US" sz="1100" b="1" u="none" strike="noStrike"/>
                        <a:t>Purple Elephant Ventures</a:t>
                      </a:r>
                      <a:endParaRPr sz="1100" b="1" i="0" u="none" strike="noStrike">
                        <a:solidFill>
                          <a:srgbClr val="000000"/>
                        </a:solidFill>
                        <a:latin typeface="Calibri"/>
                        <a:ea typeface="Calibri"/>
                        <a:cs typeface="Calibri"/>
                        <a:sym typeface="Calibri"/>
                      </a:endParaRPr>
                    </a:p>
                  </a:txBody>
                  <a:tcPr marL="9525" marR="9525" marT="9525" marB="0" anchor="b"/>
                </a:tc>
                <a:tc>
                  <a:txBody>
                    <a:bodyPr/>
                    <a:lstStyle/>
                    <a:p>
                      <a:pPr marL="0" marR="0" lvl="0" indent="0" algn="ctr" rtl="0">
                        <a:spcBef>
                          <a:spcPts val="0"/>
                        </a:spcBef>
                        <a:spcAft>
                          <a:spcPts val="0"/>
                        </a:spcAft>
                        <a:buNone/>
                      </a:pPr>
                      <a:r>
                        <a:rPr lang="en-US" sz="1100" u="none" strike="noStrike"/>
                        <a:t>Hospitality</a:t>
                      </a:r>
                      <a:endParaRPr sz="1100" b="0" i="0" u="none" strike="noStrike">
                        <a:solidFill>
                          <a:srgbClr val="000000"/>
                        </a:solidFill>
                        <a:latin typeface="Calibri"/>
                        <a:ea typeface="Calibri"/>
                        <a:cs typeface="Calibri"/>
                        <a:sym typeface="Calibri"/>
                      </a:endParaRPr>
                    </a:p>
                  </a:txBody>
                  <a:tcPr marL="9525" marR="9525" marT="9525" marB="0" anchor="b"/>
                </a:tc>
                <a:tc>
                  <a:txBody>
                    <a:bodyPr/>
                    <a:lstStyle/>
                    <a:p>
                      <a:pPr marL="0" marR="0" lvl="0" indent="0" algn="ctr" rtl="0">
                        <a:spcBef>
                          <a:spcPts val="0"/>
                        </a:spcBef>
                        <a:spcAft>
                          <a:spcPts val="0"/>
                        </a:spcAft>
                        <a:buNone/>
                      </a:pPr>
                      <a:r>
                        <a:rPr lang="en-US" sz="1100" u="none" strike="noStrike"/>
                        <a:t>2020</a:t>
                      </a:r>
                      <a:endParaRPr sz="1100" b="0" i="0" u="none" strike="noStrike">
                        <a:solidFill>
                          <a:srgbClr val="000000"/>
                        </a:solidFill>
                        <a:latin typeface="Calibri"/>
                        <a:ea typeface="Calibri"/>
                        <a:cs typeface="Calibri"/>
                        <a:sym typeface="Calibri"/>
                      </a:endParaRPr>
                    </a:p>
                  </a:txBody>
                  <a:tcPr marL="9525" marR="9525" marT="9525" marB="0" anchor="b"/>
                </a:tc>
              </a:tr>
              <a:tr h="99325">
                <a:tc>
                  <a:txBody>
                    <a:bodyPr/>
                    <a:lstStyle/>
                    <a:p>
                      <a:pPr marL="0" marR="0" lvl="0" indent="0" algn="l" rtl="0">
                        <a:spcBef>
                          <a:spcPts val="0"/>
                        </a:spcBef>
                        <a:spcAft>
                          <a:spcPts val="0"/>
                        </a:spcAft>
                        <a:buNone/>
                      </a:pPr>
                      <a:r>
                        <a:rPr lang="en-US" sz="1100" b="1" u="none" strike="noStrike"/>
                        <a:t>Pyramidia Ventures</a:t>
                      </a:r>
                      <a:endParaRPr sz="1100" b="1" i="0" u="none" strike="noStrike">
                        <a:solidFill>
                          <a:srgbClr val="000000"/>
                        </a:solidFill>
                        <a:latin typeface="Calibri"/>
                        <a:ea typeface="Calibri"/>
                        <a:cs typeface="Calibri"/>
                        <a:sym typeface="Calibri"/>
                      </a:endParaRPr>
                    </a:p>
                  </a:txBody>
                  <a:tcPr marL="9525" marR="9525" marT="9525" marB="0" anchor="b">
                    <a:solidFill>
                      <a:schemeClr val="lt2"/>
                    </a:solidFill>
                  </a:tcPr>
                </a:tc>
                <a:tc>
                  <a:txBody>
                    <a:bodyPr/>
                    <a:lstStyle/>
                    <a:p>
                      <a:pPr marL="0" marR="0" lvl="0" indent="0" algn="ctr" rtl="0">
                        <a:spcBef>
                          <a:spcPts val="0"/>
                        </a:spcBef>
                        <a:spcAft>
                          <a:spcPts val="0"/>
                        </a:spcAft>
                        <a:buNone/>
                      </a:pPr>
                      <a:r>
                        <a:rPr lang="en-US" sz="1100" u="none" strike="noStrike"/>
                        <a:t>Agrifoods</a:t>
                      </a:r>
                      <a:endParaRPr sz="1100" b="0" i="0" u="none" strike="noStrike">
                        <a:solidFill>
                          <a:srgbClr val="000000"/>
                        </a:solidFill>
                        <a:latin typeface="Calibri"/>
                        <a:ea typeface="Calibri"/>
                        <a:cs typeface="Calibri"/>
                        <a:sym typeface="Calibri"/>
                      </a:endParaRPr>
                    </a:p>
                  </a:txBody>
                  <a:tcPr marL="9525" marR="9525" marT="9525" marB="0" anchor="b">
                    <a:solidFill>
                      <a:schemeClr val="lt2"/>
                    </a:solidFill>
                  </a:tcPr>
                </a:tc>
                <a:tc>
                  <a:txBody>
                    <a:bodyPr/>
                    <a:lstStyle/>
                    <a:p>
                      <a:pPr marL="0" marR="0" lvl="0" indent="0" algn="ctr" rtl="0">
                        <a:spcBef>
                          <a:spcPts val="0"/>
                        </a:spcBef>
                        <a:spcAft>
                          <a:spcPts val="0"/>
                        </a:spcAft>
                        <a:buNone/>
                      </a:pPr>
                      <a:r>
                        <a:rPr lang="en-US" sz="1100" u="none" strike="noStrike"/>
                        <a:t>2021</a:t>
                      </a:r>
                      <a:endParaRPr sz="1100" b="0" i="0" u="none" strike="noStrike">
                        <a:solidFill>
                          <a:srgbClr val="000000"/>
                        </a:solidFill>
                        <a:latin typeface="Calibri"/>
                        <a:ea typeface="Calibri"/>
                        <a:cs typeface="Calibri"/>
                        <a:sym typeface="Calibri"/>
                      </a:endParaRPr>
                    </a:p>
                  </a:txBody>
                  <a:tcPr marL="9525" marR="9525" marT="9525" marB="0" anchor="b">
                    <a:solidFill>
                      <a:schemeClr val="lt2"/>
                    </a:solidFill>
                  </a:tcPr>
                </a:tc>
              </a:tr>
              <a:tr h="147625">
                <a:tc>
                  <a:txBody>
                    <a:bodyPr/>
                    <a:lstStyle/>
                    <a:p>
                      <a:pPr marL="0" marR="0" lvl="0" indent="0" algn="l" rtl="0">
                        <a:spcBef>
                          <a:spcPts val="0"/>
                        </a:spcBef>
                        <a:spcAft>
                          <a:spcPts val="0"/>
                        </a:spcAft>
                        <a:buNone/>
                      </a:pPr>
                      <a:r>
                        <a:rPr lang="en-US" sz="1100" b="1" u="none" strike="noStrike"/>
                        <a:t>Cubd Ventures</a:t>
                      </a:r>
                      <a:endParaRPr sz="1100" b="1" i="0" u="none" strike="noStrike">
                        <a:solidFill>
                          <a:srgbClr val="000000"/>
                        </a:solidFill>
                        <a:latin typeface="Calibri"/>
                        <a:ea typeface="Calibri"/>
                        <a:cs typeface="Calibri"/>
                        <a:sym typeface="Calibri"/>
                      </a:endParaRPr>
                    </a:p>
                  </a:txBody>
                  <a:tcPr marL="9525" marR="9525" marT="9525" marB="0" anchor="b"/>
                </a:tc>
                <a:tc>
                  <a:txBody>
                    <a:bodyPr/>
                    <a:lstStyle/>
                    <a:p>
                      <a:pPr marL="0" marR="0" lvl="0" indent="0" algn="ctr" rtl="0">
                        <a:spcBef>
                          <a:spcPts val="0"/>
                        </a:spcBef>
                        <a:spcAft>
                          <a:spcPts val="0"/>
                        </a:spcAft>
                        <a:buNone/>
                      </a:pPr>
                      <a:r>
                        <a:rPr lang="en-US" sz="1100" u="none" strike="noStrike"/>
                        <a:t>Talent, People</a:t>
                      </a:r>
                      <a:endParaRPr sz="1100" b="0" i="0" u="none" strike="noStrike">
                        <a:solidFill>
                          <a:srgbClr val="000000"/>
                        </a:solidFill>
                        <a:latin typeface="Calibri"/>
                        <a:ea typeface="Calibri"/>
                        <a:cs typeface="Calibri"/>
                        <a:sym typeface="Calibri"/>
                      </a:endParaRPr>
                    </a:p>
                  </a:txBody>
                  <a:tcPr marL="9525" marR="9525" marT="9525" marB="0" anchor="b"/>
                </a:tc>
                <a:tc>
                  <a:txBody>
                    <a:bodyPr/>
                    <a:lstStyle/>
                    <a:p>
                      <a:pPr marL="0" marR="0" lvl="0" indent="0" algn="ctr" rtl="0">
                        <a:spcBef>
                          <a:spcPts val="0"/>
                        </a:spcBef>
                        <a:spcAft>
                          <a:spcPts val="0"/>
                        </a:spcAft>
                        <a:buNone/>
                      </a:pPr>
                      <a:r>
                        <a:rPr lang="en-US" sz="1100" u="none" strike="noStrike"/>
                        <a:t>2021</a:t>
                      </a:r>
                      <a:endParaRPr sz="1100" b="0" i="0" u="none" strike="noStrike">
                        <a:solidFill>
                          <a:srgbClr val="000000"/>
                        </a:solidFill>
                        <a:latin typeface="Calibri"/>
                        <a:ea typeface="Calibri"/>
                        <a:cs typeface="Calibri"/>
                        <a:sym typeface="Calibri"/>
                      </a:endParaRPr>
                    </a:p>
                  </a:txBody>
                  <a:tcPr marL="9525" marR="9525" marT="9525" marB="0" anchor="b"/>
                </a:tc>
              </a:tr>
            </a:tbl>
          </a:graphicData>
        </a:graphic>
      </p:graphicFrame>
      <p:cxnSp>
        <p:nvCxnSpPr>
          <p:cNvPr id="2162" name="Google Shape;2162;p79"/>
          <p:cNvCxnSpPr/>
          <p:nvPr/>
        </p:nvCxnSpPr>
        <p:spPr>
          <a:xfrm>
            <a:off x="549275" y="0"/>
            <a:ext cx="0" cy="1181100"/>
          </a:xfrm>
          <a:prstGeom prst="straightConnector1">
            <a:avLst/>
          </a:prstGeom>
          <a:noFill/>
          <a:ln w="9525" cap="flat" cmpd="sng">
            <a:solidFill>
              <a:schemeClr val="dk2"/>
            </a:solidFill>
            <a:prstDash val="solid"/>
            <a:round/>
            <a:headEnd type="none" w="sm" len="sm"/>
            <a:tailEnd type="none" w="sm" len="sm"/>
          </a:ln>
        </p:spPr>
      </p:cxnSp>
      <p:sp>
        <p:nvSpPr>
          <p:cNvPr id="2163" name="Google Shape;2163;p79"/>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8 | Investor</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2167"/>
        <p:cNvGrpSpPr/>
        <p:nvPr/>
      </p:nvGrpSpPr>
      <p:grpSpPr>
        <a:xfrm>
          <a:off x="0" y="0"/>
          <a:ext cx="0" cy="0"/>
          <a:chOff x="0" y="0"/>
          <a:chExt cx="0" cy="0"/>
        </a:xfrm>
      </p:grpSpPr>
      <p:sp>
        <p:nvSpPr>
          <p:cNvPr id="2168" name="Google Shape;2168;p80"/>
          <p:cNvSpPr/>
          <p:nvPr/>
        </p:nvSpPr>
        <p:spPr>
          <a:xfrm>
            <a:off x="3560187" y="1668190"/>
            <a:ext cx="2752288" cy="3647152"/>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100">
                <a:solidFill>
                  <a:srgbClr val="181818"/>
                </a:solidFill>
                <a:latin typeface="Calibri"/>
                <a:ea typeface="Calibri"/>
                <a:cs typeface="Calibri"/>
                <a:sym typeface="Calibri"/>
              </a:rPr>
              <a:t>The term ‘quality’ is key, given that in Kenya, like other emerging markets at similar stages of development, there have been issues with angel investors wanting to take a disproportionate amount of equity compared to the amount of capital invested.</a:t>
            </a:r>
            <a:endParaRPr/>
          </a:p>
          <a:p>
            <a:pPr marL="0" marR="0" lvl="0" indent="0" algn="just" rtl="0">
              <a:spcBef>
                <a:spcPts val="0"/>
              </a:spcBef>
              <a:spcAft>
                <a:spcPts val="0"/>
              </a:spcAft>
              <a:buNone/>
            </a:pPr>
            <a:endParaRPr sz="1100">
              <a:solidFill>
                <a:srgbClr val="181818"/>
              </a:solidFill>
              <a:latin typeface="Calibri"/>
              <a:ea typeface="Calibri"/>
              <a:cs typeface="Calibri"/>
              <a:sym typeface="Calibri"/>
            </a:endParaRPr>
          </a:p>
          <a:p>
            <a:pPr marL="0" marR="0" lvl="0" indent="0" algn="just" rtl="0">
              <a:spcBef>
                <a:spcPts val="0"/>
              </a:spcBef>
              <a:spcAft>
                <a:spcPts val="0"/>
              </a:spcAft>
              <a:buNone/>
            </a:pPr>
            <a:r>
              <a:rPr lang="en-US" sz="1100">
                <a:solidFill>
                  <a:srgbClr val="181818"/>
                </a:solidFill>
                <a:latin typeface="Calibri"/>
                <a:ea typeface="Calibri"/>
                <a:cs typeface="Calibri"/>
                <a:sym typeface="Calibri"/>
              </a:rPr>
              <a:t>Such an approach may hinder a startup’s future growth and chances for follow-on financing (if a startup gives up too much equity at an early-stage of its business, for example, it makes it unattractive for future investors and can also hamper a founder’s motivation to grow the company). </a:t>
            </a:r>
            <a:endParaRPr/>
          </a:p>
          <a:p>
            <a:pPr marL="0" marR="0" lvl="0" indent="0" algn="just" rtl="0">
              <a:spcBef>
                <a:spcPts val="0"/>
              </a:spcBef>
              <a:spcAft>
                <a:spcPts val="0"/>
              </a:spcAft>
              <a:buNone/>
            </a:pPr>
            <a:r>
              <a:rPr lang="en-US" sz="1100" b="1">
                <a:solidFill>
                  <a:schemeClr val="dk1"/>
                </a:solidFill>
                <a:latin typeface="Calibri"/>
                <a:ea typeface="Calibri"/>
                <a:cs typeface="Calibri"/>
                <a:sym typeface="Calibri"/>
              </a:rPr>
              <a:t>74% of the investors and donors predominately only offered investment and financing support while the rest offered technical support, market access, business development support, digital transformation support and corporate governance expertise support.</a:t>
            </a:r>
            <a:endParaRPr/>
          </a:p>
        </p:txBody>
      </p:sp>
      <p:sp>
        <p:nvSpPr>
          <p:cNvPr id="2169" name="Google Shape;2169;p80"/>
          <p:cNvSpPr/>
          <p:nvPr/>
        </p:nvSpPr>
        <p:spPr>
          <a:xfrm>
            <a:off x="559749" y="1676400"/>
            <a:ext cx="2744786" cy="6724918"/>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200" b="1">
                <a:solidFill>
                  <a:schemeClr val="dk2"/>
                </a:solidFill>
                <a:latin typeface="Calibri"/>
                <a:ea typeface="Calibri"/>
                <a:cs typeface="Calibri"/>
                <a:sym typeface="Calibri"/>
              </a:rPr>
              <a:t>A survey encompassing 19 investors locally and globally was conducted. Some of the findings are presented here below:</a:t>
            </a:r>
            <a:endParaRPr/>
          </a:p>
          <a:p>
            <a:pPr marL="0" marR="0" lvl="0" indent="0" algn="just" rtl="0">
              <a:spcBef>
                <a:spcPts val="1200"/>
              </a:spcBef>
              <a:spcAft>
                <a:spcPts val="0"/>
              </a:spcAft>
              <a:buNone/>
            </a:pPr>
            <a:r>
              <a:rPr lang="en-US" sz="1100">
                <a:solidFill>
                  <a:srgbClr val="181818"/>
                </a:solidFill>
                <a:latin typeface="Calibri"/>
                <a:ea typeface="Calibri"/>
                <a:cs typeface="Calibri"/>
                <a:sym typeface="Calibri"/>
              </a:rPr>
              <a:t>The early stage capital gap is one of the most common challenges according to startups and SMEs in Kenya, particularly given the nascent nature of the ecosystem, where most stakeholders have reported such early stage funding comes as a result of personal connections, i.e. friends and family. In the context of this study, a key finding was that entrepreneurs who do not have right education, credentials or limited networks are already at a disadvantage.</a:t>
            </a:r>
            <a:endParaRPr/>
          </a:p>
          <a:p>
            <a:pPr marL="0" marR="0" lvl="0" indent="0" algn="just" rtl="0">
              <a:spcBef>
                <a:spcPts val="1200"/>
              </a:spcBef>
              <a:spcAft>
                <a:spcPts val="0"/>
              </a:spcAft>
              <a:buNone/>
            </a:pPr>
            <a:r>
              <a:rPr lang="en-US" sz="1100">
                <a:solidFill>
                  <a:srgbClr val="181818"/>
                </a:solidFill>
                <a:latin typeface="Calibri"/>
                <a:ea typeface="Calibri"/>
                <a:cs typeface="Calibri"/>
                <a:sym typeface="Calibri"/>
              </a:rPr>
              <a:t>Moreover, when it comes to employing different sources and methods of financing, the ecosystem does not offer small businesses many options. Startups do not have easy access to loans and venture debt is expensive. Collateral precondition makes it difficult for such startups to benefit from local loans. In cases like these, while other economies rely on solutions such as invoice discounting by finance companies, only a handful of Kenyan banks are using this approach, limiting growth. Although there seems to be a growing number of angel investors with a higher likelihood of investing in seed stage businesses, the number of businesses at an early stage far exceeds the amount of financial support available. Given that investors will largely invest in high-quality deals, there is an equivalent need for high quality investors that are adequately able to support the founders.</a:t>
            </a:r>
            <a:endParaRPr/>
          </a:p>
        </p:txBody>
      </p:sp>
      <p:sp>
        <p:nvSpPr>
          <p:cNvPr id="2170" name="Google Shape;2170;p80"/>
          <p:cNvSpPr/>
          <p:nvPr/>
        </p:nvSpPr>
        <p:spPr>
          <a:xfrm>
            <a:off x="3563938" y="5513350"/>
            <a:ext cx="2732696" cy="2875000"/>
          </a:xfrm>
          <a:prstGeom prst="rect">
            <a:avLst/>
          </a:prstGeom>
          <a:solidFill>
            <a:srgbClr val="F5F5F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2171" name="Google Shape;2171;p80"/>
          <p:cNvCxnSpPr/>
          <p:nvPr/>
        </p:nvCxnSpPr>
        <p:spPr>
          <a:xfrm>
            <a:off x="3616350" y="8385161"/>
            <a:ext cx="2744786" cy="0"/>
          </a:xfrm>
          <a:prstGeom prst="straightConnector1">
            <a:avLst/>
          </a:prstGeom>
          <a:noFill/>
          <a:ln w="19050" cap="flat" cmpd="sng">
            <a:solidFill>
              <a:srgbClr val="BE8E00"/>
            </a:solidFill>
            <a:prstDash val="solid"/>
            <a:round/>
            <a:headEnd type="none" w="sm" len="sm"/>
            <a:tailEnd type="none" w="sm" len="sm"/>
          </a:ln>
        </p:spPr>
      </p:cxnSp>
      <p:sp>
        <p:nvSpPr>
          <p:cNvPr id="2172" name="Google Shape;2172;p80"/>
          <p:cNvSpPr txBox="1"/>
          <p:nvPr/>
        </p:nvSpPr>
        <p:spPr>
          <a:xfrm>
            <a:off x="3563938" y="5321515"/>
            <a:ext cx="2744787" cy="292388"/>
          </a:xfrm>
          <a:prstGeom prst="rect">
            <a:avLst/>
          </a:prstGeom>
          <a:solidFill>
            <a:schemeClr val="accent3"/>
          </a:soli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300" i="1">
                <a:solidFill>
                  <a:schemeClr val="accent1"/>
                </a:solidFill>
                <a:latin typeface="Calibri"/>
                <a:ea typeface="Calibri"/>
                <a:cs typeface="Calibri"/>
                <a:sym typeface="Calibri"/>
              </a:rPr>
              <a:t>Fig X: </a:t>
            </a:r>
            <a:r>
              <a:rPr lang="en-US" sz="1200" b="1">
                <a:solidFill>
                  <a:schemeClr val="dk2"/>
                </a:solidFill>
                <a:latin typeface="Calibri"/>
                <a:ea typeface="Calibri"/>
                <a:cs typeface="Calibri"/>
                <a:sym typeface="Calibri"/>
              </a:rPr>
              <a:t>Type of Support by Respondent</a:t>
            </a:r>
            <a:endParaRPr/>
          </a:p>
        </p:txBody>
      </p:sp>
      <p:cxnSp>
        <p:nvCxnSpPr>
          <p:cNvPr id="2173" name="Google Shape;2173;p80"/>
          <p:cNvCxnSpPr/>
          <p:nvPr/>
        </p:nvCxnSpPr>
        <p:spPr>
          <a:xfrm>
            <a:off x="3563939" y="5306198"/>
            <a:ext cx="2744786" cy="0"/>
          </a:xfrm>
          <a:prstGeom prst="straightConnector1">
            <a:avLst/>
          </a:prstGeom>
          <a:noFill/>
          <a:ln w="19050" cap="flat" cmpd="sng">
            <a:solidFill>
              <a:srgbClr val="BE8E00"/>
            </a:solidFill>
            <a:prstDash val="solid"/>
            <a:round/>
            <a:headEnd type="none" w="sm" len="sm"/>
            <a:tailEnd type="none" w="sm" len="sm"/>
          </a:ln>
        </p:spPr>
      </p:cxnSp>
      <p:pic>
        <p:nvPicPr>
          <p:cNvPr id="2174" name="Google Shape;2174;p80"/>
          <p:cNvPicPr preferRelativeResize="0"/>
          <p:nvPr/>
        </p:nvPicPr>
        <p:blipFill rotWithShape="1">
          <a:blip r:embed="rId3">
            <a:alphaModFix/>
          </a:blip>
          <a:srcRect/>
          <a:stretch/>
        </p:blipFill>
        <p:spPr>
          <a:xfrm>
            <a:off x="3544346" y="5631918"/>
            <a:ext cx="2752288" cy="2743200"/>
          </a:xfrm>
          <a:prstGeom prst="rect">
            <a:avLst/>
          </a:prstGeom>
          <a:noFill/>
          <a:ln>
            <a:noFill/>
          </a:ln>
        </p:spPr>
      </p:pic>
      <p:sp>
        <p:nvSpPr>
          <p:cNvPr id="2175" name="Google Shape;2175;p80"/>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8 | Investors</a:t>
            </a:r>
            <a:endParaRPr/>
          </a:p>
        </p:txBody>
      </p:sp>
      <p:sp>
        <p:nvSpPr>
          <p:cNvPr id="2176" name="Google Shape;2176;p80"/>
          <p:cNvSpPr txBox="1"/>
          <p:nvPr/>
        </p:nvSpPr>
        <p:spPr>
          <a:xfrm>
            <a:off x="1058675" y="768882"/>
            <a:ext cx="5250046"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2"/>
                </a:solidFill>
                <a:latin typeface="Verdana"/>
                <a:ea typeface="Verdana"/>
                <a:cs typeface="Verdana"/>
                <a:sym typeface="Verdana"/>
              </a:rPr>
              <a:t>SURVEY FINDINGS</a:t>
            </a:r>
            <a:endParaRPr/>
          </a:p>
        </p:txBody>
      </p:sp>
      <p:sp>
        <p:nvSpPr>
          <p:cNvPr id="2177" name="Google Shape;2177;p80"/>
          <p:cNvSpPr/>
          <p:nvPr/>
        </p:nvSpPr>
        <p:spPr>
          <a:xfrm>
            <a:off x="562419" y="755650"/>
            <a:ext cx="496255" cy="4265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8.1</a:t>
            </a:r>
            <a:endParaRPr/>
          </a:p>
        </p:txBody>
      </p:sp>
      <p:cxnSp>
        <p:nvCxnSpPr>
          <p:cNvPr id="2178" name="Google Shape;2178;p80"/>
          <p:cNvCxnSpPr/>
          <p:nvPr/>
        </p:nvCxnSpPr>
        <p:spPr>
          <a:xfrm flipH="1">
            <a:off x="553179" y="1149880"/>
            <a:ext cx="13140" cy="323159"/>
          </a:xfrm>
          <a:prstGeom prst="straightConnector1">
            <a:avLst/>
          </a:prstGeom>
          <a:noFill/>
          <a:ln w="9525" cap="flat" cmpd="sng">
            <a:solidFill>
              <a:srgbClr val="BE8E00"/>
            </a:solidFill>
            <a:prstDash val="solid"/>
            <a:round/>
            <a:headEnd type="none" w="sm" len="sm"/>
            <a:tailEnd type="none" w="sm" len="sm"/>
          </a:ln>
        </p:spPr>
      </p:cxnSp>
      <p:cxnSp>
        <p:nvCxnSpPr>
          <p:cNvPr id="2179" name="Google Shape;2179;p80"/>
          <p:cNvCxnSpPr/>
          <p:nvPr/>
        </p:nvCxnSpPr>
        <p:spPr>
          <a:xfrm>
            <a:off x="4625162" y="1056422"/>
            <a:ext cx="1683558" cy="0"/>
          </a:xfrm>
          <a:prstGeom prst="straightConnector1">
            <a:avLst/>
          </a:prstGeom>
          <a:noFill/>
          <a:ln w="9525" cap="flat" cmpd="sng">
            <a:solidFill>
              <a:srgbClr val="BE8E00"/>
            </a:solidFill>
            <a:prstDash val="solid"/>
            <a:round/>
            <a:headEnd type="none" w="sm" len="sm"/>
            <a:tailEnd type="none" w="sm" len="sm"/>
          </a:ln>
        </p:spPr>
      </p:cxnSp>
      <p:sp>
        <p:nvSpPr>
          <p:cNvPr id="2180" name="Google Shape;2180;p80"/>
          <p:cNvSpPr txBox="1"/>
          <p:nvPr/>
        </p:nvSpPr>
        <p:spPr>
          <a:xfrm>
            <a:off x="549275" y="1350370"/>
            <a:ext cx="5765017"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2"/>
                </a:solidFill>
                <a:latin typeface="Gill Sans"/>
                <a:ea typeface="Gill Sans"/>
                <a:cs typeface="Gill Sans"/>
                <a:sym typeface="Gill Sans"/>
              </a:rPr>
              <a:t>8.1.1 INVESTOR PROFILE</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2184"/>
        <p:cNvGrpSpPr/>
        <p:nvPr/>
      </p:nvGrpSpPr>
      <p:grpSpPr>
        <a:xfrm>
          <a:off x="0" y="0"/>
          <a:ext cx="0" cy="0"/>
          <a:chOff x="0" y="0"/>
          <a:chExt cx="0" cy="0"/>
        </a:xfrm>
      </p:grpSpPr>
      <p:sp>
        <p:nvSpPr>
          <p:cNvPr id="2185" name="Google Shape;2185;p81"/>
          <p:cNvSpPr/>
          <p:nvPr/>
        </p:nvSpPr>
        <p:spPr>
          <a:xfrm>
            <a:off x="572539" y="2203031"/>
            <a:ext cx="2711999" cy="2321405"/>
          </a:xfrm>
          <a:prstGeom prst="rect">
            <a:avLst/>
          </a:prstGeom>
          <a:solidFill>
            <a:srgbClr val="F5F5F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86" name="Google Shape;2186;p81"/>
          <p:cNvSpPr/>
          <p:nvPr/>
        </p:nvSpPr>
        <p:spPr>
          <a:xfrm>
            <a:off x="549275" y="755650"/>
            <a:ext cx="2765118" cy="1352293"/>
          </a:xfrm>
          <a:prstGeom prst="rect">
            <a:avLst/>
          </a:prstGeom>
          <a:noFill/>
          <a:ln>
            <a:noFill/>
          </a:ln>
        </p:spPr>
        <p:txBody>
          <a:bodyPr spcFirstLastPara="1" wrap="square" lIns="91425" tIns="45700" rIns="91425" bIns="45700" anchor="t" anchorCtr="0">
            <a:noAutofit/>
          </a:bodyPr>
          <a:lstStyle/>
          <a:p>
            <a:pPr marL="0" marR="0" lvl="0" indent="0" algn="just" rtl="0">
              <a:lnSpc>
                <a:spcPct val="107000"/>
              </a:lnSpc>
              <a:spcBef>
                <a:spcPts val="0"/>
              </a:spcBef>
              <a:spcAft>
                <a:spcPts val="0"/>
              </a:spcAft>
              <a:buNone/>
            </a:pPr>
            <a:r>
              <a:rPr lang="en-US" sz="1100">
                <a:solidFill>
                  <a:srgbClr val="181818"/>
                </a:solidFill>
                <a:latin typeface="Calibri"/>
                <a:ea typeface="Calibri"/>
                <a:cs typeface="Calibri"/>
                <a:sym typeface="Calibri"/>
              </a:rPr>
              <a:t>A trend visible in the past 3 years, is the entrance of new investors in the startup ecosystem in Kenya and Africa. Global VCs, angel investors and new venture funds that have raised capital for African investments have grown in the ecosystem as evidenced by the growth in funding.</a:t>
            </a:r>
            <a:endParaRPr/>
          </a:p>
        </p:txBody>
      </p:sp>
      <p:pic>
        <p:nvPicPr>
          <p:cNvPr id="2187" name="Google Shape;2187;p81"/>
          <p:cNvPicPr preferRelativeResize="0"/>
          <p:nvPr/>
        </p:nvPicPr>
        <p:blipFill rotWithShape="1">
          <a:blip r:embed="rId3">
            <a:alphaModFix/>
          </a:blip>
          <a:srcRect/>
          <a:stretch/>
        </p:blipFill>
        <p:spPr>
          <a:xfrm>
            <a:off x="533522" y="2628960"/>
            <a:ext cx="2138363" cy="1895476"/>
          </a:xfrm>
          <a:prstGeom prst="rect">
            <a:avLst/>
          </a:prstGeom>
          <a:noFill/>
          <a:ln>
            <a:noFill/>
          </a:ln>
        </p:spPr>
      </p:pic>
      <p:cxnSp>
        <p:nvCxnSpPr>
          <p:cNvPr id="2188" name="Google Shape;2188;p81"/>
          <p:cNvCxnSpPr/>
          <p:nvPr/>
        </p:nvCxnSpPr>
        <p:spPr>
          <a:xfrm>
            <a:off x="572287" y="4522788"/>
            <a:ext cx="2744786" cy="0"/>
          </a:xfrm>
          <a:prstGeom prst="straightConnector1">
            <a:avLst/>
          </a:prstGeom>
          <a:noFill/>
          <a:ln w="19050" cap="flat" cmpd="sng">
            <a:solidFill>
              <a:srgbClr val="BE8E00"/>
            </a:solidFill>
            <a:prstDash val="solid"/>
            <a:round/>
            <a:headEnd type="none" w="sm" len="sm"/>
            <a:tailEnd type="none" w="sm" len="sm"/>
          </a:ln>
        </p:spPr>
      </p:cxnSp>
      <p:sp>
        <p:nvSpPr>
          <p:cNvPr id="2189" name="Google Shape;2189;p81"/>
          <p:cNvSpPr txBox="1"/>
          <p:nvPr/>
        </p:nvSpPr>
        <p:spPr>
          <a:xfrm>
            <a:off x="572287" y="2217051"/>
            <a:ext cx="2744787" cy="47705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300" i="1">
                <a:solidFill>
                  <a:schemeClr val="accent1"/>
                </a:solidFill>
                <a:latin typeface="Calibri"/>
                <a:ea typeface="Calibri"/>
                <a:cs typeface="Calibri"/>
                <a:sym typeface="Calibri"/>
              </a:rPr>
              <a:t>Fig X: </a:t>
            </a:r>
            <a:r>
              <a:rPr lang="en-US" sz="1200" b="1">
                <a:solidFill>
                  <a:schemeClr val="dk2"/>
                </a:solidFill>
                <a:latin typeface="Calibri"/>
                <a:ea typeface="Calibri"/>
                <a:cs typeface="Calibri"/>
                <a:sym typeface="Calibri"/>
              </a:rPr>
              <a:t>Investors Profile (No of Years Supporting Startups)</a:t>
            </a:r>
            <a:endParaRPr/>
          </a:p>
        </p:txBody>
      </p:sp>
      <p:cxnSp>
        <p:nvCxnSpPr>
          <p:cNvPr id="2190" name="Google Shape;2190;p81"/>
          <p:cNvCxnSpPr/>
          <p:nvPr/>
        </p:nvCxnSpPr>
        <p:spPr>
          <a:xfrm>
            <a:off x="556521" y="2203686"/>
            <a:ext cx="2744786" cy="0"/>
          </a:xfrm>
          <a:prstGeom prst="straightConnector1">
            <a:avLst/>
          </a:prstGeom>
          <a:noFill/>
          <a:ln w="19050" cap="flat" cmpd="sng">
            <a:solidFill>
              <a:srgbClr val="BE8E00"/>
            </a:solidFill>
            <a:prstDash val="solid"/>
            <a:round/>
            <a:headEnd type="none" w="sm" len="sm"/>
            <a:tailEnd type="none" w="sm" len="sm"/>
          </a:ln>
        </p:spPr>
      </p:cxnSp>
      <p:sp>
        <p:nvSpPr>
          <p:cNvPr id="2191" name="Google Shape;2191;p81"/>
          <p:cNvSpPr/>
          <p:nvPr/>
        </p:nvSpPr>
        <p:spPr>
          <a:xfrm>
            <a:off x="3596726" y="755650"/>
            <a:ext cx="2711999" cy="5344361"/>
          </a:xfrm>
          <a:prstGeom prst="rect">
            <a:avLst/>
          </a:prstGeom>
          <a:solidFill>
            <a:srgbClr val="F5F5F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92" name="Google Shape;2192;p81"/>
          <p:cNvSpPr txBox="1"/>
          <p:nvPr/>
        </p:nvSpPr>
        <p:spPr>
          <a:xfrm>
            <a:off x="549275" y="5092995"/>
            <a:ext cx="2744788" cy="347787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Results from the survey reveals that a </a:t>
            </a:r>
            <a:r>
              <a:rPr lang="en-US" sz="1100" b="1" i="1">
                <a:solidFill>
                  <a:schemeClr val="dk1"/>
                </a:solidFill>
                <a:latin typeface="Calibri"/>
                <a:ea typeface="Calibri"/>
                <a:cs typeface="Calibri"/>
                <a:sym typeface="Calibri"/>
              </a:rPr>
              <a:t>majority of investors are sector agnostic and health sector oriented. 17% (the greatest proportion support this statement). </a:t>
            </a:r>
            <a:r>
              <a:rPr lang="en-US" sz="1100">
                <a:solidFill>
                  <a:schemeClr val="dk1"/>
                </a:solidFill>
                <a:latin typeface="Calibri"/>
                <a:ea typeface="Calibri"/>
                <a:cs typeface="Calibri"/>
                <a:sym typeface="Calibri"/>
              </a:rPr>
              <a:t>Other sectors investors prefer is distributed between finance, investment, agriculture, energy, and insurance among others. The energy sector and IT are the second most popular sectors for investors each at  10%. Education and Insurance come third at 7% each. The remaining sectors each have 3% of investors interested and focusing on them. </a:t>
            </a:r>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a:solidFill>
                  <a:schemeClr val="dk1"/>
                </a:solidFill>
                <a:latin typeface="Calibri"/>
                <a:ea typeface="Calibri"/>
                <a:cs typeface="Calibri"/>
                <a:sym typeface="Calibri"/>
              </a:rPr>
              <a:t>According to a global data aggregator Traxcn, there are currently over </a:t>
            </a:r>
            <a:r>
              <a:rPr lang="en-US" sz="1100" b="1">
                <a:solidFill>
                  <a:schemeClr val="dk1"/>
                </a:solidFill>
                <a:latin typeface="Calibri"/>
                <a:ea typeface="Calibri"/>
                <a:cs typeface="Calibri"/>
                <a:sym typeface="Calibri"/>
              </a:rPr>
              <a:t>104 startups </a:t>
            </a:r>
            <a:r>
              <a:rPr lang="en-US" sz="1100">
                <a:solidFill>
                  <a:schemeClr val="dk1"/>
                </a:solidFill>
                <a:latin typeface="Calibri"/>
                <a:ea typeface="Calibri"/>
                <a:cs typeface="Calibri"/>
                <a:sym typeface="Calibri"/>
              </a:rPr>
              <a:t>in Kenya operating in the Healthtech space among the big names being MyDawa, an online pharmacy store which has raised approximately USD 8m in funding</a:t>
            </a:r>
            <a:r>
              <a:rPr lang="en-US" sz="1100" baseline="30000">
                <a:solidFill>
                  <a:schemeClr val="dk1"/>
                </a:solidFill>
                <a:latin typeface="Calibri"/>
                <a:ea typeface="Calibri"/>
                <a:cs typeface="Calibri"/>
                <a:sym typeface="Calibri"/>
              </a:rPr>
              <a:t>1</a:t>
            </a:r>
            <a:r>
              <a:rPr lang="en-US" sz="1100">
                <a:solidFill>
                  <a:schemeClr val="dk1"/>
                </a:solidFill>
                <a:latin typeface="Calibri"/>
                <a:ea typeface="Calibri"/>
                <a:cs typeface="Calibri"/>
                <a:sym typeface="Calibri"/>
              </a:rPr>
              <a:t>.</a:t>
            </a:r>
            <a:endParaRPr/>
          </a:p>
        </p:txBody>
      </p:sp>
      <p:sp>
        <p:nvSpPr>
          <p:cNvPr id="2193" name="Google Shape;2193;p81"/>
          <p:cNvSpPr txBox="1"/>
          <p:nvPr/>
        </p:nvSpPr>
        <p:spPr>
          <a:xfrm>
            <a:off x="581812" y="8614611"/>
            <a:ext cx="3014914"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Calibri"/>
                <a:ea typeface="Calibri"/>
                <a:cs typeface="Calibri"/>
                <a:sym typeface="Calibri"/>
              </a:rPr>
              <a:t>1. </a:t>
            </a:r>
            <a:r>
              <a:rPr lang="en-US" sz="800">
                <a:solidFill>
                  <a:schemeClr val="dk1"/>
                </a:solidFill>
                <a:latin typeface="Calibri"/>
                <a:ea typeface="Calibri"/>
                <a:cs typeface="Calibri"/>
                <a:sym typeface="Calibri"/>
              </a:rPr>
              <a:t>https://tracxn.com/explore/HealthTech-Startups-in-Nairobi</a:t>
            </a:r>
            <a:endParaRPr/>
          </a:p>
        </p:txBody>
      </p:sp>
      <p:sp>
        <p:nvSpPr>
          <p:cNvPr id="2194" name="Google Shape;2194;p81"/>
          <p:cNvSpPr txBox="1"/>
          <p:nvPr/>
        </p:nvSpPr>
        <p:spPr>
          <a:xfrm>
            <a:off x="3570166" y="793575"/>
            <a:ext cx="2744787" cy="29238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300" i="1">
                <a:solidFill>
                  <a:schemeClr val="accent1"/>
                </a:solidFill>
                <a:latin typeface="Calibri"/>
                <a:ea typeface="Calibri"/>
                <a:cs typeface="Calibri"/>
                <a:sym typeface="Calibri"/>
              </a:rPr>
              <a:t>Fig X: </a:t>
            </a:r>
            <a:r>
              <a:rPr lang="en-US" sz="1200" b="1">
                <a:solidFill>
                  <a:schemeClr val="dk2"/>
                </a:solidFill>
                <a:latin typeface="Calibri"/>
                <a:ea typeface="Calibri"/>
                <a:cs typeface="Calibri"/>
                <a:sym typeface="Calibri"/>
              </a:rPr>
              <a:t>Investors Profile (Sector Focus)</a:t>
            </a:r>
            <a:endParaRPr/>
          </a:p>
        </p:txBody>
      </p:sp>
      <p:sp>
        <p:nvSpPr>
          <p:cNvPr id="2195" name="Google Shape;2195;p81"/>
          <p:cNvSpPr txBox="1"/>
          <p:nvPr/>
        </p:nvSpPr>
        <p:spPr>
          <a:xfrm>
            <a:off x="3563938" y="5296060"/>
            <a:ext cx="2744787"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i="1">
                <a:solidFill>
                  <a:schemeClr val="dk1"/>
                </a:solidFill>
                <a:latin typeface="Calibri"/>
                <a:ea typeface="Calibri"/>
                <a:cs typeface="Calibri"/>
                <a:sym typeface="Calibri"/>
              </a:rPr>
              <a:t>The majority of investors are cross-sector. The industry that investors are most interested in is healthcare.</a:t>
            </a:r>
            <a:endParaRPr/>
          </a:p>
        </p:txBody>
      </p:sp>
      <p:sp>
        <p:nvSpPr>
          <p:cNvPr id="2196" name="Google Shape;2196;p81"/>
          <p:cNvSpPr txBox="1"/>
          <p:nvPr/>
        </p:nvSpPr>
        <p:spPr>
          <a:xfrm>
            <a:off x="3576396" y="6592149"/>
            <a:ext cx="2744787" cy="144655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A larger proportion of the investors in the survey were those with a African-wide geographical focus (32%) while the least proportion had a worldwide focus(5%). The rest is split between East and Central Africa, Africa and Asia, Kenya, East Africa and specifically Nairobi. This is illustrated in </a:t>
            </a:r>
            <a:r>
              <a:rPr lang="en-US" sz="1100" b="1">
                <a:solidFill>
                  <a:srgbClr val="FF0000"/>
                </a:solidFill>
                <a:latin typeface="Calibri"/>
                <a:ea typeface="Calibri"/>
                <a:cs typeface="Calibri"/>
                <a:sym typeface="Calibri"/>
              </a:rPr>
              <a:t>Figure X</a:t>
            </a:r>
            <a:endParaRPr/>
          </a:p>
        </p:txBody>
      </p:sp>
      <p:sp>
        <p:nvSpPr>
          <p:cNvPr id="2197" name="Google Shape;2197;p81"/>
          <p:cNvSpPr txBox="1"/>
          <p:nvPr/>
        </p:nvSpPr>
        <p:spPr>
          <a:xfrm>
            <a:off x="3563937" y="6210526"/>
            <a:ext cx="2744787"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2"/>
                </a:solidFill>
                <a:latin typeface="Verdana"/>
                <a:ea typeface="Verdana"/>
                <a:cs typeface="Verdana"/>
                <a:sym typeface="Verdana"/>
              </a:rPr>
              <a:t>Geographical Sector Of Investors</a:t>
            </a:r>
            <a:endParaRPr/>
          </a:p>
        </p:txBody>
      </p:sp>
      <p:sp>
        <p:nvSpPr>
          <p:cNvPr id="2198" name="Google Shape;2198;p81"/>
          <p:cNvSpPr txBox="1"/>
          <p:nvPr/>
        </p:nvSpPr>
        <p:spPr>
          <a:xfrm>
            <a:off x="540995" y="4826330"/>
            <a:ext cx="2740610"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2"/>
                </a:solidFill>
                <a:latin typeface="Verdana"/>
                <a:ea typeface="Verdana"/>
                <a:cs typeface="Verdana"/>
                <a:sym typeface="Verdana"/>
              </a:rPr>
              <a:t>Investors’ sector focus</a:t>
            </a:r>
            <a:endParaRPr/>
          </a:p>
        </p:txBody>
      </p:sp>
      <p:cxnSp>
        <p:nvCxnSpPr>
          <p:cNvPr id="2199" name="Google Shape;2199;p81"/>
          <p:cNvCxnSpPr/>
          <p:nvPr/>
        </p:nvCxnSpPr>
        <p:spPr>
          <a:xfrm>
            <a:off x="549275" y="0"/>
            <a:ext cx="0" cy="1181100"/>
          </a:xfrm>
          <a:prstGeom prst="straightConnector1">
            <a:avLst/>
          </a:prstGeom>
          <a:noFill/>
          <a:ln w="9525" cap="flat" cmpd="sng">
            <a:solidFill>
              <a:schemeClr val="dk2"/>
            </a:solidFill>
            <a:prstDash val="solid"/>
            <a:round/>
            <a:headEnd type="none" w="sm" len="sm"/>
            <a:tailEnd type="none" w="sm" len="sm"/>
          </a:ln>
        </p:spPr>
      </p:cxnSp>
      <p:sp>
        <p:nvSpPr>
          <p:cNvPr id="2200" name="Google Shape;2200;p81"/>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8 | Investors</a:t>
            </a:r>
            <a:endParaRPr/>
          </a:p>
        </p:txBody>
      </p:sp>
      <p:pic>
        <p:nvPicPr>
          <p:cNvPr id="2201" name="Google Shape;2201;p81"/>
          <p:cNvPicPr preferRelativeResize="0"/>
          <p:nvPr/>
        </p:nvPicPr>
        <p:blipFill rotWithShape="1">
          <a:blip r:embed="rId4">
            <a:alphaModFix/>
          </a:blip>
          <a:srcRect/>
          <a:stretch/>
        </p:blipFill>
        <p:spPr>
          <a:xfrm>
            <a:off x="3626581" y="1400265"/>
            <a:ext cx="2658880" cy="378527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10"/>
          <p:cNvSpPr/>
          <p:nvPr/>
        </p:nvSpPr>
        <p:spPr>
          <a:xfrm>
            <a:off x="4054642" y="0"/>
            <a:ext cx="2803358" cy="926432"/>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223" name="Google Shape;223;p10"/>
          <p:cNvCxnSpPr/>
          <p:nvPr/>
        </p:nvCxnSpPr>
        <p:spPr>
          <a:xfrm>
            <a:off x="549275" y="405063"/>
            <a:ext cx="5761414" cy="0"/>
          </a:xfrm>
          <a:prstGeom prst="straightConnector1">
            <a:avLst/>
          </a:prstGeom>
          <a:noFill/>
          <a:ln w="9525" cap="flat" cmpd="sng">
            <a:solidFill>
              <a:schemeClr val="dk2"/>
            </a:solidFill>
            <a:prstDash val="solid"/>
            <a:round/>
            <a:headEnd type="none" w="sm" len="sm"/>
            <a:tailEnd type="none" w="sm" len="sm"/>
          </a:ln>
        </p:spPr>
      </p:cxnSp>
      <p:sp>
        <p:nvSpPr>
          <p:cNvPr id="224" name="Google Shape;224;p10"/>
          <p:cNvSpPr/>
          <p:nvPr/>
        </p:nvSpPr>
        <p:spPr>
          <a:xfrm>
            <a:off x="5985836" y="164431"/>
            <a:ext cx="324853" cy="240632"/>
          </a:xfrm>
          <a:prstGeom prst="flowChartInputOutpu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5" name="Google Shape;225;p10"/>
          <p:cNvSpPr/>
          <p:nvPr/>
        </p:nvSpPr>
        <p:spPr>
          <a:xfrm>
            <a:off x="0" y="8388350"/>
            <a:ext cx="2394284" cy="755648"/>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26" name="Google Shape;226;p10"/>
          <p:cNvPicPr preferRelativeResize="0"/>
          <p:nvPr/>
        </p:nvPicPr>
        <p:blipFill rotWithShape="1">
          <a:blip r:embed="rId3">
            <a:alphaModFix/>
          </a:blip>
          <a:srcRect/>
          <a:stretch/>
        </p:blipFill>
        <p:spPr>
          <a:xfrm>
            <a:off x="723147" y="5868770"/>
            <a:ext cx="1108766" cy="657979"/>
          </a:xfrm>
          <a:prstGeom prst="rect">
            <a:avLst/>
          </a:prstGeom>
          <a:noFill/>
          <a:ln>
            <a:noFill/>
          </a:ln>
        </p:spPr>
      </p:pic>
      <p:pic>
        <p:nvPicPr>
          <p:cNvPr id="227" name="Google Shape;227;p10"/>
          <p:cNvPicPr preferRelativeResize="0"/>
          <p:nvPr/>
        </p:nvPicPr>
        <p:blipFill rotWithShape="1">
          <a:blip r:embed="rId4">
            <a:alphaModFix/>
          </a:blip>
          <a:srcRect/>
          <a:stretch/>
        </p:blipFill>
        <p:spPr>
          <a:xfrm>
            <a:off x="2801711" y="3115422"/>
            <a:ext cx="1254578" cy="534969"/>
          </a:xfrm>
          <a:prstGeom prst="rect">
            <a:avLst/>
          </a:prstGeom>
          <a:noFill/>
          <a:ln>
            <a:noFill/>
          </a:ln>
        </p:spPr>
      </p:pic>
      <p:pic>
        <p:nvPicPr>
          <p:cNvPr id="228" name="Google Shape;228;p10"/>
          <p:cNvPicPr preferRelativeResize="0"/>
          <p:nvPr/>
        </p:nvPicPr>
        <p:blipFill rotWithShape="1">
          <a:blip r:embed="rId5">
            <a:alphaModFix/>
          </a:blip>
          <a:srcRect/>
          <a:stretch/>
        </p:blipFill>
        <p:spPr>
          <a:xfrm>
            <a:off x="3721319" y="1866388"/>
            <a:ext cx="2497010" cy="653368"/>
          </a:xfrm>
          <a:prstGeom prst="rect">
            <a:avLst/>
          </a:prstGeom>
          <a:noFill/>
          <a:ln>
            <a:noFill/>
          </a:ln>
        </p:spPr>
      </p:pic>
      <p:pic>
        <p:nvPicPr>
          <p:cNvPr id="229" name="Google Shape;229;p10"/>
          <p:cNvPicPr preferRelativeResize="0"/>
          <p:nvPr/>
        </p:nvPicPr>
        <p:blipFill rotWithShape="1">
          <a:blip r:embed="rId6">
            <a:alphaModFix/>
          </a:blip>
          <a:srcRect/>
          <a:stretch/>
        </p:blipFill>
        <p:spPr>
          <a:xfrm>
            <a:off x="634502" y="3207776"/>
            <a:ext cx="1595528" cy="462900"/>
          </a:xfrm>
          <a:prstGeom prst="rect">
            <a:avLst/>
          </a:prstGeom>
          <a:noFill/>
          <a:ln>
            <a:noFill/>
          </a:ln>
        </p:spPr>
      </p:pic>
      <p:pic>
        <p:nvPicPr>
          <p:cNvPr id="230" name="Google Shape;230;p10"/>
          <p:cNvPicPr preferRelativeResize="0"/>
          <p:nvPr/>
        </p:nvPicPr>
        <p:blipFill rotWithShape="1">
          <a:blip r:embed="rId7">
            <a:alphaModFix/>
          </a:blip>
          <a:srcRect/>
          <a:stretch/>
        </p:blipFill>
        <p:spPr>
          <a:xfrm>
            <a:off x="4671382" y="3259418"/>
            <a:ext cx="1449134" cy="261758"/>
          </a:xfrm>
          <a:prstGeom prst="rect">
            <a:avLst/>
          </a:prstGeom>
          <a:noFill/>
          <a:ln>
            <a:noFill/>
          </a:ln>
        </p:spPr>
      </p:pic>
      <p:pic>
        <p:nvPicPr>
          <p:cNvPr id="231" name="Google Shape;231;p10"/>
          <p:cNvPicPr preferRelativeResize="0"/>
          <p:nvPr/>
        </p:nvPicPr>
        <p:blipFill rotWithShape="1">
          <a:blip r:embed="rId8">
            <a:alphaModFix/>
          </a:blip>
          <a:srcRect/>
          <a:stretch/>
        </p:blipFill>
        <p:spPr>
          <a:xfrm>
            <a:off x="4969824" y="4549610"/>
            <a:ext cx="1072913" cy="594454"/>
          </a:xfrm>
          <a:prstGeom prst="rect">
            <a:avLst/>
          </a:prstGeom>
          <a:noFill/>
          <a:ln>
            <a:noFill/>
          </a:ln>
        </p:spPr>
      </p:pic>
      <p:pic>
        <p:nvPicPr>
          <p:cNvPr id="232" name="Google Shape;232;p10"/>
          <p:cNvPicPr preferRelativeResize="0"/>
          <p:nvPr/>
        </p:nvPicPr>
        <p:blipFill rotWithShape="1">
          <a:blip r:embed="rId9">
            <a:alphaModFix/>
          </a:blip>
          <a:srcRect/>
          <a:stretch/>
        </p:blipFill>
        <p:spPr>
          <a:xfrm>
            <a:off x="639672" y="4560014"/>
            <a:ext cx="1408114" cy="489604"/>
          </a:xfrm>
          <a:prstGeom prst="rect">
            <a:avLst/>
          </a:prstGeom>
          <a:noFill/>
          <a:ln>
            <a:noFill/>
          </a:ln>
        </p:spPr>
      </p:pic>
      <p:pic>
        <p:nvPicPr>
          <p:cNvPr id="233" name="Google Shape;233;p10"/>
          <p:cNvPicPr preferRelativeResize="0"/>
          <p:nvPr/>
        </p:nvPicPr>
        <p:blipFill rotWithShape="1">
          <a:blip r:embed="rId10">
            <a:alphaModFix/>
          </a:blip>
          <a:srcRect/>
          <a:stretch/>
        </p:blipFill>
        <p:spPr>
          <a:xfrm>
            <a:off x="4969824" y="5779562"/>
            <a:ext cx="942055" cy="942055"/>
          </a:xfrm>
          <a:prstGeom prst="rect">
            <a:avLst/>
          </a:prstGeom>
          <a:noFill/>
          <a:ln>
            <a:noFill/>
          </a:ln>
        </p:spPr>
      </p:pic>
      <p:pic>
        <p:nvPicPr>
          <p:cNvPr id="234" name="Google Shape;234;p10"/>
          <p:cNvPicPr preferRelativeResize="0"/>
          <p:nvPr/>
        </p:nvPicPr>
        <p:blipFill rotWithShape="1">
          <a:blip r:embed="rId11">
            <a:alphaModFix/>
          </a:blip>
          <a:srcRect/>
          <a:stretch/>
        </p:blipFill>
        <p:spPr>
          <a:xfrm>
            <a:off x="639671" y="1854557"/>
            <a:ext cx="2654392" cy="366867"/>
          </a:xfrm>
          <a:prstGeom prst="rect">
            <a:avLst/>
          </a:prstGeom>
          <a:noFill/>
          <a:ln>
            <a:noFill/>
          </a:ln>
        </p:spPr>
      </p:pic>
      <p:sp>
        <p:nvSpPr>
          <p:cNvPr id="235" name="Google Shape;235;p10"/>
          <p:cNvSpPr txBox="1"/>
          <p:nvPr/>
        </p:nvSpPr>
        <p:spPr>
          <a:xfrm>
            <a:off x="1239375" y="826123"/>
            <a:ext cx="5237625"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2"/>
                </a:solidFill>
                <a:latin typeface="Gill Sans"/>
                <a:ea typeface="Gill Sans"/>
                <a:cs typeface="Gill Sans"/>
                <a:sym typeface="Gill Sans"/>
              </a:rPr>
              <a:t>HUBS, INCUBATORS AND ACCELERATORS</a:t>
            </a:r>
            <a:endParaRPr sz="1400" b="1">
              <a:solidFill>
                <a:schemeClr val="dk2"/>
              </a:solidFill>
              <a:latin typeface="Gill Sans"/>
              <a:ea typeface="Gill Sans"/>
              <a:cs typeface="Gill Sans"/>
              <a:sym typeface="Gill Sans"/>
            </a:endParaRPr>
          </a:p>
        </p:txBody>
      </p:sp>
      <p:pic>
        <p:nvPicPr>
          <p:cNvPr id="236" name="Google Shape;236;p10" descr="Winam Capital | Facebook"/>
          <p:cNvPicPr preferRelativeResize="0"/>
          <p:nvPr/>
        </p:nvPicPr>
        <p:blipFill rotWithShape="1">
          <a:blip r:embed="rId12">
            <a:alphaModFix/>
          </a:blip>
          <a:srcRect/>
          <a:stretch/>
        </p:blipFill>
        <p:spPr>
          <a:xfrm>
            <a:off x="594905" y="7016911"/>
            <a:ext cx="1984138" cy="657979"/>
          </a:xfrm>
          <a:prstGeom prst="rect">
            <a:avLst/>
          </a:prstGeom>
          <a:noFill/>
          <a:ln>
            <a:noFill/>
          </a:ln>
        </p:spPr>
      </p:pic>
      <p:pic>
        <p:nvPicPr>
          <p:cNvPr id="237" name="Google Shape;237;p10" descr="Press Kit Catalyst Fund - BFA Global"/>
          <p:cNvPicPr preferRelativeResize="0"/>
          <p:nvPr/>
        </p:nvPicPr>
        <p:blipFill rotWithShape="1">
          <a:blip r:embed="rId13">
            <a:alphaModFix/>
          </a:blip>
          <a:srcRect/>
          <a:stretch/>
        </p:blipFill>
        <p:spPr>
          <a:xfrm>
            <a:off x="2932931" y="7232400"/>
            <a:ext cx="1576776" cy="223012"/>
          </a:xfrm>
          <a:prstGeom prst="rect">
            <a:avLst/>
          </a:prstGeom>
          <a:noFill/>
          <a:ln>
            <a:noFill/>
          </a:ln>
        </p:spPr>
      </p:pic>
      <p:pic>
        <p:nvPicPr>
          <p:cNvPr id="238" name="Google Shape;238;p10"/>
          <p:cNvPicPr preferRelativeResize="0"/>
          <p:nvPr/>
        </p:nvPicPr>
        <p:blipFill rotWithShape="1">
          <a:blip r:embed="rId14">
            <a:alphaModFix/>
          </a:blip>
          <a:srcRect/>
          <a:stretch/>
        </p:blipFill>
        <p:spPr>
          <a:xfrm>
            <a:off x="4812499" y="6920868"/>
            <a:ext cx="1256703" cy="754022"/>
          </a:xfrm>
          <a:prstGeom prst="rect">
            <a:avLst/>
          </a:prstGeom>
          <a:noFill/>
          <a:ln>
            <a:noFill/>
          </a:ln>
        </p:spPr>
      </p:pic>
      <p:pic>
        <p:nvPicPr>
          <p:cNvPr id="239" name="Google Shape;239;p10"/>
          <p:cNvPicPr preferRelativeResize="0"/>
          <p:nvPr/>
        </p:nvPicPr>
        <p:blipFill rotWithShape="1">
          <a:blip r:embed="rId15">
            <a:alphaModFix/>
          </a:blip>
          <a:srcRect/>
          <a:stretch/>
        </p:blipFill>
        <p:spPr>
          <a:xfrm>
            <a:off x="3179616" y="5963995"/>
            <a:ext cx="1073444" cy="657465"/>
          </a:xfrm>
          <a:prstGeom prst="rect">
            <a:avLst/>
          </a:prstGeom>
          <a:noFill/>
          <a:ln>
            <a:noFill/>
          </a:ln>
        </p:spPr>
      </p:pic>
      <p:pic>
        <p:nvPicPr>
          <p:cNvPr id="240" name="Google Shape;240;p10"/>
          <p:cNvPicPr preferRelativeResize="0"/>
          <p:nvPr/>
        </p:nvPicPr>
        <p:blipFill rotWithShape="1">
          <a:blip r:embed="rId16">
            <a:alphaModFix/>
          </a:blip>
          <a:srcRect/>
          <a:stretch/>
        </p:blipFill>
        <p:spPr>
          <a:xfrm>
            <a:off x="2486116" y="4566691"/>
            <a:ext cx="2324100" cy="476250"/>
          </a:xfrm>
          <a:prstGeom prst="rect">
            <a:avLst/>
          </a:prstGeom>
          <a:solidFill>
            <a:schemeClr val="dk1"/>
          </a:solidFill>
          <a:ln>
            <a:noFill/>
          </a:ln>
        </p:spPr>
      </p:pic>
      <p:sp>
        <p:nvSpPr>
          <p:cNvPr id="241" name="Google Shape;241;p10"/>
          <p:cNvSpPr txBox="1"/>
          <p:nvPr/>
        </p:nvSpPr>
        <p:spPr>
          <a:xfrm>
            <a:off x="549275" y="164431"/>
            <a:ext cx="3346450"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chemeClr val="accent2"/>
                </a:solidFill>
                <a:latin typeface="Verdana"/>
                <a:ea typeface="Verdana"/>
                <a:cs typeface="Verdana"/>
                <a:sym typeface="Verdana"/>
              </a:rPr>
              <a:t>Acknowledgement to Contributors to the Report</a:t>
            </a:r>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2205"/>
        <p:cNvGrpSpPr/>
        <p:nvPr/>
      </p:nvGrpSpPr>
      <p:grpSpPr>
        <a:xfrm>
          <a:off x="0" y="0"/>
          <a:ext cx="0" cy="0"/>
          <a:chOff x="0" y="0"/>
          <a:chExt cx="0" cy="0"/>
        </a:xfrm>
      </p:grpSpPr>
      <p:sp>
        <p:nvSpPr>
          <p:cNvPr id="2206" name="Google Shape;2206;p82"/>
          <p:cNvSpPr/>
          <p:nvPr/>
        </p:nvSpPr>
        <p:spPr>
          <a:xfrm>
            <a:off x="4475748" y="755650"/>
            <a:ext cx="1832978" cy="3202740"/>
          </a:xfrm>
          <a:prstGeom prst="rect">
            <a:avLst/>
          </a:prstGeom>
          <a:solidFill>
            <a:srgbClr val="D9D9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07" name="Google Shape;2207;p82"/>
          <p:cNvSpPr/>
          <p:nvPr/>
        </p:nvSpPr>
        <p:spPr>
          <a:xfrm>
            <a:off x="549275" y="755650"/>
            <a:ext cx="3926472" cy="32027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208" name="Google Shape;2208;p82"/>
          <p:cNvPicPr preferRelativeResize="0"/>
          <p:nvPr/>
        </p:nvPicPr>
        <p:blipFill rotWithShape="1">
          <a:blip r:embed="rId3">
            <a:alphaModFix/>
          </a:blip>
          <a:srcRect/>
          <a:stretch/>
        </p:blipFill>
        <p:spPr>
          <a:xfrm>
            <a:off x="549274" y="1215189"/>
            <a:ext cx="3926473" cy="2261937"/>
          </a:xfrm>
          <a:prstGeom prst="rect">
            <a:avLst/>
          </a:prstGeom>
          <a:noFill/>
          <a:ln>
            <a:noFill/>
          </a:ln>
        </p:spPr>
      </p:pic>
      <p:sp>
        <p:nvSpPr>
          <p:cNvPr id="2209" name="Google Shape;2209;p82"/>
          <p:cNvSpPr txBox="1"/>
          <p:nvPr/>
        </p:nvSpPr>
        <p:spPr>
          <a:xfrm>
            <a:off x="549276" y="871091"/>
            <a:ext cx="3926471" cy="2923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00" i="1">
                <a:solidFill>
                  <a:schemeClr val="accent1"/>
                </a:solidFill>
                <a:latin typeface="Calibri"/>
                <a:ea typeface="Calibri"/>
                <a:cs typeface="Calibri"/>
                <a:sym typeface="Calibri"/>
              </a:rPr>
              <a:t>Fig X: </a:t>
            </a:r>
            <a:r>
              <a:rPr lang="en-US" sz="1200" b="1">
                <a:solidFill>
                  <a:schemeClr val="dk2"/>
                </a:solidFill>
                <a:latin typeface="Calibri"/>
                <a:ea typeface="Calibri"/>
                <a:cs typeface="Calibri"/>
                <a:sym typeface="Calibri"/>
              </a:rPr>
              <a:t>Geographical Focus of Investors</a:t>
            </a:r>
            <a:endParaRPr/>
          </a:p>
        </p:txBody>
      </p:sp>
      <p:sp>
        <p:nvSpPr>
          <p:cNvPr id="2210" name="Google Shape;2210;p82"/>
          <p:cNvSpPr txBox="1"/>
          <p:nvPr/>
        </p:nvSpPr>
        <p:spPr>
          <a:xfrm>
            <a:off x="549275" y="3501892"/>
            <a:ext cx="3926473" cy="26161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b="1" i="1">
                <a:solidFill>
                  <a:schemeClr val="dk1"/>
                </a:solidFill>
                <a:latin typeface="Calibri"/>
                <a:ea typeface="Calibri"/>
                <a:cs typeface="Calibri"/>
                <a:sym typeface="Calibri"/>
              </a:rPr>
              <a:t>The largest proportion of investors focus on Africa</a:t>
            </a:r>
            <a:endParaRPr/>
          </a:p>
        </p:txBody>
      </p:sp>
      <p:sp>
        <p:nvSpPr>
          <p:cNvPr id="2211" name="Google Shape;2211;p82"/>
          <p:cNvSpPr txBox="1"/>
          <p:nvPr/>
        </p:nvSpPr>
        <p:spPr>
          <a:xfrm>
            <a:off x="549270" y="4301035"/>
            <a:ext cx="5759450"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The survey also sought to find out investors’ perception of some trends in the startups sectors such as whether or not startups take full advantage of services offered, whether startups take advantage of internationally offered services amongst others.  </a:t>
            </a:r>
            <a:endParaRPr/>
          </a:p>
        </p:txBody>
      </p:sp>
      <p:cxnSp>
        <p:nvCxnSpPr>
          <p:cNvPr id="2212" name="Google Shape;2212;p82"/>
          <p:cNvCxnSpPr/>
          <p:nvPr/>
        </p:nvCxnSpPr>
        <p:spPr>
          <a:xfrm>
            <a:off x="549271" y="3970422"/>
            <a:ext cx="5759452" cy="0"/>
          </a:xfrm>
          <a:prstGeom prst="straightConnector1">
            <a:avLst/>
          </a:prstGeom>
          <a:noFill/>
          <a:ln w="38100" cap="flat" cmpd="sng">
            <a:solidFill>
              <a:srgbClr val="BE8E00"/>
            </a:solidFill>
            <a:prstDash val="solid"/>
            <a:round/>
            <a:headEnd type="none" w="sm" len="sm"/>
            <a:tailEnd type="none" w="sm" len="sm"/>
          </a:ln>
        </p:spPr>
      </p:cxnSp>
      <p:sp>
        <p:nvSpPr>
          <p:cNvPr id="2213" name="Google Shape;2213;p82"/>
          <p:cNvSpPr/>
          <p:nvPr/>
        </p:nvSpPr>
        <p:spPr>
          <a:xfrm>
            <a:off x="0" y="4940524"/>
            <a:ext cx="6858000" cy="2839451"/>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214" name="Google Shape;2214;p82"/>
          <p:cNvPicPr preferRelativeResize="0"/>
          <p:nvPr/>
        </p:nvPicPr>
        <p:blipFill rotWithShape="1">
          <a:blip r:embed="rId4">
            <a:alphaModFix/>
          </a:blip>
          <a:srcRect/>
          <a:stretch/>
        </p:blipFill>
        <p:spPr>
          <a:xfrm>
            <a:off x="522572" y="5518048"/>
            <a:ext cx="2744788" cy="2120301"/>
          </a:xfrm>
          <a:prstGeom prst="rect">
            <a:avLst/>
          </a:prstGeom>
          <a:noFill/>
          <a:ln>
            <a:noFill/>
          </a:ln>
        </p:spPr>
      </p:pic>
      <p:pic>
        <p:nvPicPr>
          <p:cNvPr id="2215" name="Google Shape;2215;p82"/>
          <p:cNvPicPr preferRelativeResize="0"/>
          <p:nvPr/>
        </p:nvPicPr>
        <p:blipFill rotWithShape="1">
          <a:blip r:embed="rId5">
            <a:alphaModFix/>
          </a:blip>
          <a:srcRect/>
          <a:stretch/>
        </p:blipFill>
        <p:spPr>
          <a:xfrm>
            <a:off x="3537236" y="5518048"/>
            <a:ext cx="2718091" cy="2120301"/>
          </a:xfrm>
          <a:prstGeom prst="rect">
            <a:avLst/>
          </a:prstGeom>
          <a:noFill/>
          <a:ln>
            <a:noFill/>
          </a:ln>
        </p:spPr>
      </p:pic>
      <p:sp>
        <p:nvSpPr>
          <p:cNvPr id="2216" name="Google Shape;2216;p82"/>
          <p:cNvSpPr txBox="1"/>
          <p:nvPr/>
        </p:nvSpPr>
        <p:spPr>
          <a:xfrm>
            <a:off x="495878" y="4989284"/>
            <a:ext cx="2771486" cy="47705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300" i="1">
                <a:solidFill>
                  <a:schemeClr val="accent1"/>
                </a:solidFill>
                <a:latin typeface="Calibri"/>
                <a:ea typeface="Calibri"/>
                <a:cs typeface="Calibri"/>
                <a:sym typeface="Calibri"/>
              </a:rPr>
              <a:t>Fig X: </a:t>
            </a:r>
            <a:r>
              <a:rPr lang="en-US" sz="1200" b="1">
                <a:solidFill>
                  <a:schemeClr val="dk2"/>
                </a:solidFill>
                <a:latin typeface="Calibri"/>
                <a:ea typeface="Calibri"/>
                <a:cs typeface="Calibri"/>
                <a:sym typeface="Calibri"/>
              </a:rPr>
              <a:t>Do startups take full advantage of locally offered services</a:t>
            </a:r>
            <a:endParaRPr/>
          </a:p>
        </p:txBody>
      </p:sp>
      <p:sp>
        <p:nvSpPr>
          <p:cNvPr id="2217" name="Google Shape;2217;p82"/>
          <p:cNvSpPr txBox="1"/>
          <p:nvPr/>
        </p:nvSpPr>
        <p:spPr>
          <a:xfrm>
            <a:off x="3537238" y="4989284"/>
            <a:ext cx="2744785" cy="47705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300" i="1">
                <a:solidFill>
                  <a:schemeClr val="accent1"/>
                </a:solidFill>
                <a:latin typeface="Calibri"/>
                <a:ea typeface="Calibri"/>
                <a:cs typeface="Calibri"/>
                <a:sym typeface="Calibri"/>
              </a:rPr>
              <a:t>Fig X: </a:t>
            </a:r>
            <a:r>
              <a:rPr lang="en-US" sz="1200" b="1">
                <a:solidFill>
                  <a:schemeClr val="dk2"/>
                </a:solidFill>
                <a:latin typeface="Calibri"/>
                <a:ea typeface="Calibri"/>
                <a:cs typeface="Calibri"/>
                <a:sym typeface="Calibri"/>
              </a:rPr>
              <a:t>Do startups take full advantage of internationally offered services</a:t>
            </a:r>
            <a:endParaRPr/>
          </a:p>
        </p:txBody>
      </p:sp>
      <p:sp>
        <p:nvSpPr>
          <p:cNvPr id="2218" name="Google Shape;2218;p82"/>
          <p:cNvSpPr txBox="1"/>
          <p:nvPr/>
        </p:nvSpPr>
        <p:spPr>
          <a:xfrm>
            <a:off x="549275" y="7788186"/>
            <a:ext cx="5759450"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Although a larger percentage of investors concur that startups fully utilize international services, there is less agreement that startups fully utilize locally offered services. This demonstrates that startups use more foreign services than local services from the perspective of investors.</a:t>
            </a:r>
            <a:endParaRPr/>
          </a:p>
        </p:txBody>
      </p:sp>
      <p:sp>
        <p:nvSpPr>
          <p:cNvPr id="2219" name="Google Shape;2219;p82"/>
          <p:cNvSpPr txBox="1"/>
          <p:nvPr/>
        </p:nvSpPr>
        <p:spPr>
          <a:xfrm>
            <a:off x="4694952" y="1546806"/>
            <a:ext cx="1613773" cy="86177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accent5"/>
                </a:solidFill>
                <a:latin typeface="Arial Black"/>
                <a:ea typeface="Arial Black"/>
                <a:cs typeface="Arial Black"/>
                <a:sym typeface="Arial Black"/>
              </a:rPr>
              <a:t>5% </a:t>
            </a:r>
            <a:endParaRPr/>
          </a:p>
          <a:p>
            <a:pPr marL="0" marR="0" lvl="0" indent="0" algn="ctr" rtl="0">
              <a:spcBef>
                <a:spcPts val="0"/>
              </a:spcBef>
              <a:spcAft>
                <a:spcPts val="0"/>
              </a:spcAft>
              <a:buNone/>
            </a:pPr>
            <a:r>
              <a:rPr lang="en-US" sz="1100">
                <a:solidFill>
                  <a:schemeClr val="dk1"/>
                </a:solidFill>
                <a:latin typeface="Calibri"/>
                <a:ea typeface="Calibri"/>
                <a:cs typeface="Calibri"/>
                <a:sym typeface="Calibri"/>
              </a:rPr>
              <a:t>of investors have a global focus</a:t>
            </a:r>
            <a:endParaRPr/>
          </a:p>
        </p:txBody>
      </p:sp>
      <p:pic>
        <p:nvPicPr>
          <p:cNvPr id="2220" name="Google Shape;2220;p82" descr="Africa"/>
          <p:cNvPicPr preferRelativeResize="0"/>
          <p:nvPr/>
        </p:nvPicPr>
        <p:blipFill rotWithShape="1">
          <a:blip r:embed="rId6">
            <a:alphaModFix/>
          </a:blip>
          <a:srcRect/>
          <a:stretch/>
        </p:blipFill>
        <p:spPr>
          <a:xfrm>
            <a:off x="5227518" y="2420612"/>
            <a:ext cx="548640" cy="548640"/>
          </a:xfrm>
          <a:prstGeom prst="rect">
            <a:avLst/>
          </a:prstGeom>
          <a:noFill/>
          <a:ln>
            <a:noFill/>
          </a:ln>
        </p:spPr>
      </p:pic>
      <p:pic>
        <p:nvPicPr>
          <p:cNvPr id="2221" name="Google Shape;2221;p82" descr="Earth globe Africa and Europe"/>
          <p:cNvPicPr preferRelativeResize="0"/>
          <p:nvPr/>
        </p:nvPicPr>
        <p:blipFill rotWithShape="1">
          <a:blip r:embed="rId7">
            <a:alphaModFix/>
          </a:blip>
          <a:srcRect/>
          <a:stretch/>
        </p:blipFill>
        <p:spPr>
          <a:xfrm>
            <a:off x="5200819" y="1028043"/>
            <a:ext cx="548640" cy="548640"/>
          </a:xfrm>
          <a:prstGeom prst="rect">
            <a:avLst/>
          </a:prstGeom>
          <a:noFill/>
          <a:ln>
            <a:noFill/>
          </a:ln>
        </p:spPr>
      </p:pic>
      <p:sp>
        <p:nvSpPr>
          <p:cNvPr id="2222" name="Google Shape;2222;p82"/>
          <p:cNvSpPr txBox="1"/>
          <p:nvPr/>
        </p:nvSpPr>
        <p:spPr>
          <a:xfrm>
            <a:off x="4694952" y="3057291"/>
            <a:ext cx="1613774" cy="86177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chemeClr val="accent5"/>
                </a:solidFill>
                <a:latin typeface="Arial Black"/>
                <a:ea typeface="Arial Black"/>
                <a:cs typeface="Arial Black"/>
                <a:sym typeface="Arial Black"/>
              </a:rPr>
              <a:t>32% </a:t>
            </a:r>
            <a:endParaRPr/>
          </a:p>
          <a:p>
            <a:pPr marL="0" marR="0" lvl="0" indent="0" algn="ctr" rtl="0">
              <a:spcBef>
                <a:spcPts val="0"/>
              </a:spcBef>
              <a:spcAft>
                <a:spcPts val="0"/>
              </a:spcAft>
              <a:buNone/>
            </a:pPr>
            <a:r>
              <a:rPr lang="en-US" sz="1100">
                <a:solidFill>
                  <a:schemeClr val="dk1"/>
                </a:solidFill>
                <a:latin typeface="Calibri"/>
                <a:ea typeface="Calibri"/>
                <a:cs typeface="Calibri"/>
                <a:sym typeface="Calibri"/>
              </a:rPr>
              <a:t>concentrate their investments in Africa.</a:t>
            </a:r>
            <a:endParaRPr/>
          </a:p>
        </p:txBody>
      </p:sp>
      <p:cxnSp>
        <p:nvCxnSpPr>
          <p:cNvPr id="2223" name="Google Shape;2223;p82"/>
          <p:cNvCxnSpPr/>
          <p:nvPr/>
        </p:nvCxnSpPr>
        <p:spPr>
          <a:xfrm>
            <a:off x="4475747" y="755650"/>
            <a:ext cx="1806279" cy="0"/>
          </a:xfrm>
          <a:prstGeom prst="straightConnector1">
            <a:avLst/>
          </a:prstGeom>
          <a:noFill/>
          <a:ln w="38100" cap="flat" cmpd="sng">
            <a:solidFill>
              <a:srgbClr val="BE8E00"/>
            </a:solidFill>
            <a:prstDash val="solid"/>
            <a:round/>
            <a:headEnd type="none" w="sm" len="sm"/>
            <a:tailEnd type="none" w="sm" len="sm"/>
          </a:ln>
        </p:spPr>
      </p:cxnSp>
      <p:sp>
        <p:nvSpPr>
          <p:cNvPr id="2224" name="Google Shape;2224;p82"/>
          <p:cNvSpPr txBox="1"/>
          <p:nvPr/>
        </p:nvSpPr>
        <p:spPr>
          <a:xfrm>
            <a:off x="549270" y="4023145"/>
            <a:ext cx="575945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2"/>
                </a:solidFill>
                <a:latin typeface="Verdana"/>
                <a:ea typeface="Verdana"/>
                <a:cs typeface="Verdana"/>
                <a:sym typeface="Verdana"/>
              </a:rPr>
              <a:t>8.1.2 OTHER FINDINGS</a:t>
            </a:r>
            <a:endParaRPr/>
          </a:p>
        </p:txBody>
      </p:sp>
      <p:cxnSp>
        <p:nvCxnSpPr>
          <p:cNvPr id="2225" name="Google Shape;2225;p82"/>
          <p:cNvCxnSpPr/>
          <p:nvPr/>
        </p:nvCxnSpPr>
        <p:spPr>
          <a:xfrm>
            <a:off x="549275" y="0"/>
            <a:ext cx="0" cy="755650"/>
          </a:xfrm>
          <a:prstGeom prst="straightConnector1">
            <a:avLst/>
          </a:prstGeom>
          <a:noFill/>
          <a:ln w="9525" cap="flat" cmpd="sng">
            <a:solidFill>
              <a:schemeClr val="dk2"/>
            </a:solidFill>
            <a:prstDash val="solid"/>
            <a:round/>
            <a:headEnd type="none" w="sm" len="sm"/>
            <a:tailEnd type="none" w="sm" len="sm"/>
          </a:ln>
        </p:spPr>
      </p:cxnSp>
      <p:sp>
        <p:nvSpPr>
          <p:cNvPr id="2226" name="Google Shape;2226;p82"/>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8 | Investors</a:t>
            </a:r>
            <a:endParaRPr/>
          </a:p>
        </p:txBody>
      </p:sp>
      <p:sp>
        <p:nvSpPr>
          <p:cNvPr id="2227" name="Google Shape;2227;p82"/>
          <p:cNvSpPr txBox="1"/>
          <p:nvPr/>
        </p:nvSpPr>
        <p:spPr>
          <a:xfrm>
            <a:off x="5619434" y="6142455"/>
            <a:ext cx="715994" cy="43088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100" b="1">
                <a:solidFill>
                  <a:schemeClr val="dk1"/>
                </a:solidFill>
                <a:latin typeface="Calibri"/>
                <a:ea typeface="Calibri"/>
                <a:cs typeface="Calibri"/>
                <a:sym typeface="Calibri"/>
              </a:rPr>
              <a:t>57%</a:t>
            </a:r>
            <a:endParaRPr/>
          </a:p>
          <a:p>
            <a:pPr marL="0" marR="0" lvl="0" indent="0" algn="r" rtl="0">
              <a:spcBef>
                <a:spcPts val="0"/>
              </a:spcBef>
              <a:spcAft>
                <a:spcPts val="0"/>
              </a:spcAft>
              <a:buNone/>
            </a:pPr>
            <a:r>
              <a:rPr lang="en-US" sz="1100" b="1">
                <a:solidFill>
                  <a:schemeClr val="dk1"/>
                </a:solidFill>
                <a:latin typeface="Calibri"/>
                <a:ea typeface="Calibri"/>
                <a:cs typeface="Calibri"/>
                <a:sym typeface="Calibri"/>
              </a:rPr>
              <a:t>Agree</a:t>
            </a:r>
            <a:endParaRPr/>
          </a:p>
        </p:txBody>
      </p:sp>
      <p:sp>
        <p:nvSpPr>
          <p:cNvPr id="2228" name="Google Shape;2228;p82"/>
          <p:cNvSpPr txBox="1"/>
          <p:nvPr/>
        </p:nvSpPr>
        <p:spPr>
          <a:xfrm>
            <a:off x="3563936" y="5740556"/>
            <a:ext cx="911809" cy="4154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dk1"/>
                </a:solidFill>
                <a:latin typeface="Calibri"/>
                <a:ea typeface="Calibri"/>
                <a:cs typeface="Calibri"/>
                <a:sym typeface="Calibri"/>
              </a:rPr>
              <a:t>21%</a:t>
            </a:r>
            <a:r>
              <a:rPr lang="en-US" sz="1100">
                <a:solidFill>
                  <a:schemeClr val="dk1"/>
                </a:solidFill>
                <a:latin typeface="Calibri"/>
                <a:ea typeface="Calibri"/>
                <a:cs typeface="Calibri"/>
                <a:sym typeface="Calibri"/>
              </a:rPr>
              <a:t> </a:t>
            </a:r>
            <a:endParaRPr/>
          </a:p>
          <a:p>
            <a:pPr marL="0" marR="0" lvl="0" indent="0" algn="l" rtl="0">
              <a:spcBef>
                <a:spcPts val="0"/>
              </a:spcBef>
              <a:spcAft>
                <a:spcPts val="0"/>
              </a:spcAft>
              <a:buNone/>
            </a:pPr>
            <a:r>
              <a:rPr lang="en-US" sz="1000" b="1">
                <a:solidFill>
                  <a:schemeClr val="dk1"/>
                </a:solidFill>
                <a:latin typeface="Calibri"/>
                <a:ea typeface="Calibri"/>
                <a:cs typeface="Calibri"/>
                <a:sym typeface="Calibri"/>
              </a:rPr>
              <a:t>Don’t Know</a:t>
            </a:r>
            <a:endParaRPr/>
          </a:p>
        </p:txBody>
      </p:sp>
      <p:sp>
        <p:nvSpPr>
          <p:cNvPr id="2229" name="Google Shape;2229;p82"/>
          <p:cNvSpPr txBox="1"/>
          <p:nvPr/>
        </p:nvSpPr>
        <p:spPr>
          <a:xfrm>
            <a:off x="3563938" y="6369203"/>
            <a:ext cx="911809" cy="4154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dk1"/>
                </a:solidFill>
                <a:latin typeface="Calibri"/>
                <a:ea typeface="Calibri"/>
                <a:cs typeface="Calibri"/>
                <a:sym typeface="Calibri"/>
              </a:rPr>
              <a:t>21% </a:t>
            </a:r>
            <a:endParaRPr/>
          </a:p>
          <a:p>
            <a:pPr marL="0" marR="0" lvl="0" indent="0" algn="l" rtl="0">
              <a:spcBef>
                <a:spcPts val="0"/>
              </a:spcBef>
              <a:spcAft>
                <a:spcPts val="0"/>
              </a:spcAft>
              <a:buNone/>
            </a:pPr>
            <a:r>
              <a:rPr lang="en-US" sz="1000" b="1">
                <a:solidFill>
                  <a:schemeClr val="dk1"/>
                </a:solidFill>
                <a:latin typeface="Calibri"/>
                <a:ea typeface="Calibri"/>
                <a:cs typeface="Calibri"/>
                <a:sym typeface="Calibri"/>
              </a:rPr>
              <a:t>Disagree</a:t>
            </a:r>
            <a:endParaRPr/>
          </a:p>
        </p:txBody>
      </p:sp>
      <p:cxnSp>
        <p:nvCxnSpPr>
          <p:cNvPr id="2230" name="Google Shape;2230;p82"/>
          <p:cNvCxnSpPr/>
          <p:nvPr/>
        </p:nvCxnSpPr>
        <p:spPr>
          <a:xfrm>
            <a:off x="3563937" y="6142455"/>
            <a:ext cx="911809" cy="0"/>
          </a:xfrm>
          <a:prstGeom prst="straightConnector1">
            <a:avLst/>
          </a:prstGeom>
          <a:noFill/>
          <a:ln w="9525" cap="flat" cmpd="sng">
            <a:solidFill>
              <a:srgbClr val="8296B0"/>
            </a:solidFill>
            <a:prstDash val="solid"/>
            <a:round/>
            <a:headEnd type="oval" w="med" len="med"/>
            <a:tailEnd type="oval" w="med" len="med"/>
          </a:ln>
        </p:spPr>
      </p:cxnSp>
      <p:cxnSp>
        <p:nvCxnSpPr>
          <p:cNvPr id="2231" name="Google Shape;2231;p82"/>
          <p:cNvCxnSpPr/>
          <p:nvPr/>
        </p:nvCxnSpPr>
        <p:spPr>
          <a:xfrm>
            <a:off x="3563937" y="6862865"/>
            <a:ext cx="911809" cy="0"/>
          </a:xfrm>
          <a:prstGeom prst="straightConnector1">
            <a:avLst/>
          </a:prstGeom>
          <a:noFill/>
          <a:ln w="9525" cap="flat" cmpd="sng">
            <a:solidFill>
              <a:srgbClr val="D5DBE5"/>
            </a:solidFill>
            <a:prstDash val="solid"/>
            <a:round/>
            <a:headEnd type="oval" w="med" len="med"/>
            <a:tailEnd type="oval" w="med" len="med"/>
          </a:ln>
        </p:spPr>
      </p:cxnSp>
      <p:cxnSp>
        <p:nvCxnSpPr>
          <p:cNvPr id="2232" name="Google Shape;2232;p82"/>
          <p:cNvCxnSpPr/>
          <p:nvPr/>
        </p:nvCxnSpPr>
        <p:spPr>
          <a:xfrm rot="10800000" flipH="1">
            <a:off x="5434536" y="6569258"/>
            <a:ext cx="833586" cy="1400"/>
          </a:xfrm>
          <a:prstGeom prst="straightConnector1">
            <a:avLst/>
          </a:prstGeom>
          <a:noFill/>
          <a:ln w="9525" cap="flat" cmpd="sng">
            <a:solidFill>
              <a:srgbClr val="222A35"/>
            </a:solidFill>
            <a:prstDash val="solid"/>
            <a:round/>
            <a:headEnd type="oval" w="med" len="med"/>
            <a:tailEnd type="oval" w="med" len="med"/>
          </a:ln>
        </p:spPr>
      </p:cxn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2236"/>
        <p:cNvGrpSpPr/>
        <p:nvPr/>
      </p:nvGrpSpPr>
      <p:grpSpPr>
        <a:xfrm>
          <a:off x="0" y="0"/>
          <a:ext cx="0" cy="0"/>
          <a:chOff x="0" y="0"/>
          <a:chExt cx="0" cy="0"/>
        </a:xfrm>
      </p:grpSpPr>
      <p:sp>
        <p:nvSpPr>
          <p:cNvPr id="2237" name="Google Shape;2237;p83"/>
          <p:cNvSpPr/>
          <p:nvPr/>
        </p:nvSpPr>
        <p:spPr>
          <a:xfrm>
            <a:off x="3294063" y="5460374"/>
            <a:ext cx="3563937" cy="2927976"/>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38" name="Google Shape;2238;p83"/>
          <p:cNvSpPr/>
          <p:nvPr/>
        </p:nvSpPr>
        <p:spPr>
          <a:xfrm>
            <a:off x="1" y="5460374"/>
            <a:ext cx="3294062" cy="2927976"/>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39" name="Google Shape;2239;p83"/>
          <p:cNvSpPr txBox="1"/>
          <p:nvPr/>
        </p:nvSpPr>
        <p:spPr>
          <a:xfrm>
            <a:off x="549275" y="755650"/>
            <a:ext cx="5759450"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The investors perception that startups take full advantage of international services than local services could be supported by their reflection that the local ecosystem does not meet the needs of the startups.</a:t>
            </a:r>
            <a:endParaRPr/>
          </a:p>
        </p:txBody>
      </p:sp>
      <p:sp>
        <p:nvSpPr>
          <p:cNvPr id="2240" name="Google Shape;2240;p83"/>
          <p:cNvSpPr/>
          <p:nvPr/>
        </p:nvSpPr>
        <p:spPr>
          <a:xfrm>
            <a:off x="0" y="1355814"/>
            <a:ext cx="6858000" cy="2765433"/>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241" name="Google Shape;2241;p83"/>
          <p:cNvPicPr preferRelativeResize="0"/>
          <p:nvPr/>
        </p:nvPicPr>
        <p:blipFill rotWithShape="1">
          <a:blip r:embed="rId3">
            <a:alphaModFix/>
          </a:blip>
          <a:srcRect/>
          <a:stretch/>
        </p:blipFill>
        <p:spPr>
          <a:xfrm>
            <a:off x="549275" y="1893479"/>
            <a:ext cx="2744788" cy="2137100"/>
          </a:xfrm>
          <a:prstGeom prst="rect">
            <a:avLst/>
          </a:prstGeom>
          <a:noFill/>
          <a:ln>
            <a:noFill/>
          </a:ln>
        </p:spPr>
      </p:pic>
      <p:sp>
        <p:nvSpPr>
          <p:cNvPr id="2242" name="Google Shape;2242;p83"/>
          <p:cNvSpPr txBox="1"/>
          <p:nvPr/>
        </p:nvSpPr>
        <p:spPr>
          <a:xfrm>
            <a:off x="549275" y="1386119"/>
            <a:ext cx="2879725" cy="47705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300" i="1">
                <a:solidFill>
                  <a:schemeClr val="accent1"/>
                </a:solidFill>
                <a:latin typeface="Calibri"/>
                <a:ea typeface="Calibri"/>
                <a:cs typeface="Calibri"/>
                <a:sym typeface="Calibri"/>
              </a:rPr>
              <a:t>Fig X: </a:t>
            </a:r>
            <a:r>
              <a:rPr lang="en-US" sz="1200" b="1">
                <a:solidFill>
                  <a:schemeClr val="dk2"/>
                </a:solidFill>
                <a:latin typeface="Calibri"/>
                <a:ea typeface="Calibri"/>
                <a:cs typeface="Calibri"/>
                <a:sym typeface="Calibri"/>
              </a:rPr>
              <a:t>Does the local ecosystem sufficiently meet the needs of the startups</a:t>
            </a:r>
            <a:endParaRPr/>
          </a:p>
        </p:txBody>
      </p:sp>
      <p:sp>
        <p:nvSpPr>
          <p:cNvPr id="2243" name="Google Shape;2243;p83"/>
          <p:cNvSpPr txBox="1"/>
          <p:nvPr/>
        </p:nvSpPr>
        <p:spPr>
          <a:xfrm>
            <a:off x="4018547" y="1720590"/>
            <a:ext cx="2290178" cy="240065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400">
                <a:solidFill>
                  <a:srgbClr val="A2B1C3"/>
                </a:solidFill>
                <a:latin typeface="Arial Black"/>
                <a:ea typeface="Arial Black"/>
                <a:cs typeface="Arial Black"/>
                <a:sym typeface="Arial Black"/>
              </a:rPr>
              <a:t>38%</a:t>
            </a:r>
            <a:endParaRPr/>
          </a:p>
          <a:p>
            <a:pPr marL="0" marR="0" lvl="0" indent="0" algn="ctr" rtl="0">
              <a:spcBef>
                <a:spcPts val="0"/>
              </a:spcBef>
              <a:spcAft>
                <a:spcPts val="0"/>
              </a:spcAft>
              <a:buNone/>
            </a:pPr>
            <a:r>
              <a:rPr lang="en-US" sz="1000">
                <a:solidFill>
                  <a:schemeClr val="dk1"/>
                </a:solidFill>
                <a:latin typeface="Calibri"/>
                <a:ea typeface="Calibri"/>
                <a:cs typeface="Calibri"/>
                <a:sym typeface="Calibri"/>
              </a:rPr>
              <a:t>Of investors disagree that startups take full advantage of local services</a:t>
            </a:r>
            <a:endParaRPr/>
          </a:p>
          <a:p>
            <a:pPr marL="0" marR="0" lvl="0" indent="0" algn="ctr" rtl="0">
              <a:spcBef>
                <a:spcPts val="0"/>
              </a:spcBef>
              <a:spcAft>
                <a:spcPts val="0"/>
              </a:spcAft>
              <a:buNone/>
            </a:pPr>
            <a:r>
              <a:rPr lang="en-US" sz="1200" b="1">
                <a:solidFill>
                  <a:schemeClr val="dk1"/>
                </a:solidFill>
                <a:latin typeface="Calibri"/>
                <a:ea typeface="Calibri"/>
                <a:cs typeface="Calibri"/>
                <a:sym typeface="Calibri"/>
              </a:rPr>
              <a:t>inline with</a:t>
            </a:r>
            <a:endParaRPr/>
          </a:p>
          <a:p>
            <a:pPr marL="0" marR="0" lvl="0" indent="0" algn="ctr" rtl="0">
              <a:spcBef>
                <a:spcPts val="0"/>
              </a:spcBef>
              <a:spcAft>
                <a:spcPts val="0"/>
              </a:spcAft>
              <a:buNone/>
            </a:pPr>
            <a:r>
              <a:rPr lang="en-US" sz="4400" b="1">
                <a:solidFill>
                  <a:schemeClr val="accent5"/>
                </a:solidFill>
                <a:latin typeface="Arial Black"/>
                <a:ea typeface="Arial Black"/>
                <a:cs typeface="Arial Black"/>
                <a:sym typeface="Arial Black"/>
              </a:rPr>
              <a:t>44%</a:t>
            </a:r>
            <a:endParaRPr/>
          </a:p>
          <a:p>
            <a:pPr marL="0" marR="0" lvl="0" indent="0" algn="ctr" rtl="0">
              <a:spcBef>
                <a:spcPts val="0"/>
              </a:spcBef>
              <a:spcAft>
                <a:spcPts val="0"/>
              </a:spcAft>
              <a:buNone/>
            </a:pPr>
            <a:r>
              <a:rPr lang="en-US" sz="1000">
                <a:solidFill>
                  <a:schemeClr val="dk1"/>
                </a:solidFill>
                <a:latin typeface="Calibri"/>
                <a:ea typeface="Calibri"/>
                <a:cs typeface="Calibri"/>
                <a:sym typeface="Calibri"/>
              </a:rPr>
              <a:t>Of investors who think the local ecosystem doesn’t sufficiently support startups</a:t>
            </a:r>
            <a:endParaRPr/>
          </a:p>
        </p:txBody>
      </p:sp>
      <p:sp>
        <p:nvSpPr>
          <p:cNvPr id="2244" name="Google Shape;2244;p83"/>
          <p:cNvSpPr txBox="1"/>
          <p:nvPr/>
        </p:nvSpPr>
        <p:spPr>
          <a:xfrm>
            <a:off x="549275" y="4381500"/>
            <a:ext cx="2744788" cy="110799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Of the 19 investors responding, the largest proportion disagree that there is sufficient government support for startups at both national and county level. Only 10% agree with this statement while 32% are indifferent.</a:t>
            </a:r>
            <a:endParaRPr/>
          </a:p>
        </p:txBody>
      </p:sp>
      <p:pic>
        <p:nvPicPr>
          <p:cNvPr id="2245" name="Google Shape;2245;p83"/>
          <p:cNvPicPr preferRelativeResize="0"/>
          <p:nvPr/>
        </p:nvPicPr>
        <p:blipFill rotWithShape="1">
          <a:blip r:embed="rId4">
            <a:alphaModFix/>
          </a:blip>
          <a:srcRect/>
          <a:stretch/>
        </p:blipFill>
        <p:spPr>
          <a:xfrm>
            <a:off x="549274" y="5897358"/>
            <a:ext cx="2744788" cy="2370911"/>
          </a:xfrm>
          <a:prstGeom prst="rect">
            <a:avLst/>
          </a:prstGeom>
          <a:noFill/>
          <a:ln>
            <a:noFill/>
          </a:ln>
        </p:spPr>
      </p:pic>
      <p:sp>
        <p:nvSpPr>
          <p:cNvPr id="2246" name="Google Shape;2246;p83"/>
          <p:cNvSpPr txBox="1"/>
          <p:nvPr/>
        </p:nvSpPr>
        <p:spPr>
          <a:xfrm>
            <a:off x="3563938" y="4380206"/>
            <a:ext cx="2734844" cy="93871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dk1"/>
                </a:solidFill>
                <a:latin typeface="Calibri"/>
                <a:ea typeface="Calibri"/>
                <a:cs typeface="Calibri"/>
                <a:sym typeface="Calibri"/>
              </a:rPr>
              <a:t>Although the country intends to pass a bill that will see a regulatory framework for startup ecosystem established, only a small percentage of investors think that the bill addresses the challenges of the ecosystem</a:t>
            </a:r>
            <a:endParaRPr/>
          </a:p>
        </p:txBody>
      </p:sp>
      <p:pic>
        <p:nvPicPr>
          <p:cNvPr id="2247" name="Google Shape;2247;p83"/>
          <p:cNvPicPr preferRelativeResize="0"/>
          <p:nvPr/>
        </p:nvPicPr>
        <p:blipFill rotWithShape="1">
          <a:blip r:embed="rId5">
            <a:alphaModFix/>
          </a:blip>
          <a:srcRect/>
          <a:stretch/>
        </p:blipFill>
        <p:spPr>
          <a:xfrm>
            <a:off x="3563938" y="5897358"/>
            <a:ext cx="2744788" cy="2370911"/>
          </a:xfrm>
          <a:prstGeom prst="rect">
            <a:avLst/>
          </a:prstGeom>
          <a:noFill/>
          <a:ln>
            <a:noFill/>
          </a:ln>
        </p:spPr>
      </p:pic>
      <p:sp>
        <p:nvSpPr>
          <p:cNvPr id="2248" name="Google Shape;2248;p83"/>
          <p:cNvSpPr txBox="1"/>
          <p:nvPr/>
        </p:nvSpPr>
        <p:spPr>
          <a:xfrm>
            <a:off x="549275" y="5463797"/>
            <a:ext cx="2744788" cy="66172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300" i="1">
                <a:solidFill>
                  <a:schemeClr val="accent1"/>
                </a:solidFill>
                <a:latin typeface="Calibri"/>
                <a:ea typeface="Calibri"/>
                <a:cs typeface="Calibri"/>
                <a:sym typeface="Calibri"/>
              </a:rPr>
              <a:t>Fig X: </a:t>
            </a:r>
            <a:r>
              <a:rPr lang="en-US" sz="1200" b="1">
                <a:solidFill>
                  <a:schemeClr val="dk2"/>
                </a:solidFill>
                <a:latin typeface="Calibri"/>
                <a:ea typeface="Calibri"/>
                <a:cs typeface="Calibri"/>
                <a:sym typeface="Calibri"/>
              </a:rPr>
              <a:t>Is there sufficient support from national and county government for startups </a:t>
            </a:r>
            <a:endParaRPr/>
          </a:p>
        </p:txBody>
      </p:sp>
      <p:sp>
        <p:nvSpPr>
          <p:cNvPr id="2249" name="Google Shape;2249;p83"/>
          <p:cNvSpPr txBox="1"/>
          <p:nvPr/>
        </p:nvSpPr>
        <p:spPr>
          <a:xfrm>
            <a:off x="3563938" y="5460374"/>
            <a:ext cx="2744788" cy="47705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300" i="1">
                <a:solidFill>
                  <a:schemeClr val="accent1"/>
                </a:solidFill>
                <a:latin typeface="Calibri"/>
                <a:ea typeface="Calibri"/>
                <a:cs typeface="Calibri"/>
                <a:sym typeface="Calibri"/>
              </a:rPr>
              <a:t>Fig X: </a:t>
            </a:r>
            <a:r>
              <a:rPr lang="en-US" sz="1200" b="1">
                <a:solidFill>
                  <a:schemeClr val="dk2"/>
                </a:solidFill>
                <a:latin typeface="Calibri"/>
                <a:ea typeface="Calibri"/>
                <a:cs typeface="Calibri"/>
                <a:sym typeface="Calibri"/>
              </a:rPr>
              <a:t>Does Startup bill address current challenges</a:t>
            </a:r>
            <a:endParaRPr/>
          </a:p>
        </p:txBody>
      </p:sp>
      <p:cxnSp>
        <p:nvCxnSpPr>
          <p:cNvPr id="2250" name="Google Shape;2250;p83"/>
          <p:cNvCxnSpPr/>
          <p:nvPr/>
        </p:nvCxnSpPr>
        <p:spPr>
          <a:xfrm>
            <a:off x="549274" y="8388350"/>
            <a:ext cx="2744788" cy="0"/>
          </a:xfrm>
          <a:prstGeom prst="straightConnector1">
            <a:avLst/>
          </a:prstGeom>
          <a:noFill/>
          <a:ln w="28575" cap="flat" cmpd="sng">
            <a:solidFill>
              <a:srgbClr val="BE8E00"/>
            </a:solidFill>
            <a:prstDash val="solid"/>
            <a:round/>
            <a:headEnd type="none" w="sm" len="sm"/>
            <a:tailEnd type="none" w="sm" len="sm"/>
          </a:ln>
        </p:spPr>
      </p:cxnSp>
      <p:cxnSp>
        <p:nvCxnSpPr>
          <p:cNvPr id="2251" name="Google Shape;2251;p83"/>
          <p:cNvCxnSpPr/>
          <p:nvPr/>
        </p:nvCxnSpPr>
        <p:spPr>
          <a:xfrm>
            <a:off x="549275" y="0"/>
            <a:ext cx="0" cy="1181100"/>
          </a:xfrm>
          <a:prstGeom prst="straightConnector1">
            <a:avLst/>
          </a:prstGeom>
          <a:noFill/>
          <a:ln w="9525" cap="flat" cmpd="sng">
            <a:solidFill>
              <a:schemeClr val="dk2"/>
            </a:solidFill>
            <a:prstDash val="solid"/>
            <a:round/>
            <a:headEnd type="none" w="sm" len="sm"/>
            <a:tailEnd type="none" w="sm" len="sm"/>
          </a:ln>
        </p:spPr>
      </p:cxnSp>
      <p:sp>
        <p:nvSpPr>
          <p:cNvPr id="2252" name="Google Shape;2252;p83"/>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8 | Investors</a:t>
            </a:r>
            <a:endParaRPr/>
          </a:p>
        </p:txBody>
      </p:sp>
      <p:cxnSp>
        <p:nvCxnSpPr>
          <p:cNvPr id="2253" name="Google Shape;2253;p83"/>
          <p:cNvCxnSpPr/>
          <p:nvPr/>
        </p:nvCxnSpPr>
        <p:spPr>
          <a:xfrm>
            <a:off x="3563938" y="1676400"/>
            <a:ext cx="0" cy="1905000"/>
          </a:xfrm>
          <a:prstGeom prst="straightConnector1">
            <a:avLst/>
          </a:prstGeom>
          <a:noFill/>
          <a:ln w="9525" cap="flat" cmpd="sng">
            <a:solidFill>
              <a:schemeClr val="dk2"/>
            </a:solidFill>
            <a:prstDash val="solid"/>
            <a:round/>
            <a:headEnd type="none" w="sm" len="sm"/>
            <a:tailEnd type="none" w="sm" len="sm"/>
          </a:ln>
        </p:spPr>
      </p:cxnSp>
      <p:cxnSp>
        <p:nvCxnSpPr>
          <p:cNvPr id="2254" name="Google Shape;2254;p83"/>
          <p:cNvCxnSpPr/>
          <p:nvPr/>
        </p:nvCxnSpPr>
        <p:spPr>
          <a:xfrm>
            <a:off x="3429000" y="5971862"/>
            <a:ext cx="0" cy="1905000"/>
          </a:xfrm>
          <a:prstGeom prst="straightConnector1">
            <a:avLst/>
          </a:prstGeom>
          <a:noFill/>
          <a:ln w="9525" cap="flat" cmpd="sng">
            <a:solidFill>
              <a:schemeClr val="dk2"/>
            </a:solidFill>
            <a:prstDash val="solid"/>
            <a:round/>
            <a:headEnd type="none" w="sm" len="sm"/>
            <a:tailEnd type="none" w="sm" len="sm"/>
          </a:ln>
        </p:spPr>
      </p:cxn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2258"/>
        <p:cNvGrpSpPr/>
        <p:nvPr/>
      </p:nvGrpSpPr>
      <p:grpSpPr>
        <a:xfrm>
          <a:off x="0" y="0"/>
          <a:ext cx="0" cy="0"/>
          <a:chOff x="0" y="0"/>
          <a:chExt cx="0" cy="0"/>
        </a:xfrm>
      </p:grpSpPr>
      <p:sp>
        <p:nvSpPr>
          <p:cNvPr id="2259" name="Google Shape;2259;p84"/>
          <p:cNvSpPr txBox="1"/>
          <p:nvPr/>
        </p:nvSpPr>
        <p:spPr>
          <a:xfrm>
            <a:off x="549275" y="755650"/>
            <a:ext cx="575945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2"/>
                </a:solidFill>
                <a:latin typeface="Verdana"/>
                <a:ea typeface="Verdana"/>
                <a:cs typeface="Verdana"/>
                <a:sym typeface="Verdana"/>
              </a:rPr>
              <a:t>8.1.4 EVOLVING TRENDS IN THE ECOSYSTEMS (2011 – 2022) </a:t>
            </a:r>
            <a:endParaRPr/>
          </a:p>
        </p:txBody>
      </p:sp>
      <p:sp>
        <p:nvSpPr>
          <p:cNvPr id="2260" name="Google Shape;2260;p84"/>
          <p:cNvSpPr/>
          <p:nvPr/>
        </p:nvSpPr>
        <p:spPr>
          <a:xfrm>
            <a:off x="549276" y="1792705"/>
            <a:ext cx="2314240" cy="2045369"/>
          </a:xfrm>
          <a:prstGeom prst="rect">
            <a:avLst/>
          </a:prstGeom>
          <a:solidFill>
            <a:schemeClr val="accent1"/>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61" name="Google Shape;2261;p84"/>
          <p:cNvSpPr/>
          <p:nvPr/>
        </p:nvSpPr>
        <p:spPr>
          <a:xfrm>
            <a:off x="2863517" y="1792705"/>
            <a:ext cx="1828800" cy="1540042"/>
          </a:xfrm>
          <a:prstGeom prst="rect">
            <a:avLst/>
          </a:prstGeom>
          <a:solidFill>
            <a:srgbClr val="D8D8D8"/>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62" name="Google Shape;2262;p84"/>
          <p:cNvSpPr/>
          <p:nvPr/>
        </p:nvSpPr>
        <p:spPr>
          <a:xfrm>
            <a:off x="4692317" y="1792706"/>
            <a:ext cx="1616408" cy="1540042"/>
          </a:xfrm>
          <a:prstGeom prst="rect">
            <a:avLst/>
          </a:prstGeom>
          <a:solidFill>
            <a:schemeClr val="dk2"/>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63" name="Google Shape;2263;p84"/>
          <p:cNvSpPr/>
          <p:nvPr/>
        </p:nvSpPr>
        <p:spPr>
          <a:xfrm>
            <a:off x="549276" y="3838074"/>
            <a:ext cx="2314240" cy="2045369"/>
          </a:xfrm>
          <a:prstGeom prst="rect">
            <a:avLst/>
          </a:prstGeom>
          <a:solidFill>
            <a:srgbClr val="7388A5"/>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64" name="Google Shape;2264;p84"/>
          <p:cNvSpPr/>
          <p:nvPr/>
        </p:nvSpPr>
        <p:spPr>
          <a:xfrm>
            <a:off x="2863516" y="3332747"/>
            <a:ext cx="1616409" cy="2129590"/>
          </a:xfrm>
          <a:prstGeom prst="rect">
            <a:avLst/>
          </a:prstGeom>
          <a:solidFill>
            <a:schemeClr val="accent5"/>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65" name="Google Shape;2265;p84"/>
          <p:cNvSpPr/>
          <p:nvPr/>
        </p:nvSpPr>
        <p:spPr>
          <a:xfrm>
            <a:off x="4479925" y="3332747"/>
            <a:ext cx="1828800" cy="2225842"/>
          </a:xfrm>
          <a:prstGeom prst="rect">
            <a:avLst/>
          </a:prstGeom>
          <a:solidFill>
            <a:srgbClr val="FFEEBF"/>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66" name="Google Shape;2266;p84"/>
          <p:cNvSpPr/>
          <p:nvPr/>
        </p:nvSpPr>
        <p:spPr>
          <a:xfrm>
            <a:off x="549276" y="5895473"/>
            <a:ext cx="2314240" cy="1878075"/>
          </a:xfrm>
          <a:prstGeom prst="rect">
            <a:avLst/>
          </a:prstGeom>
          <a:solidFill>
            <a:srgbClr val="3C3C3C"/>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67" name="Google Shape;2267;p84"/>
          <p:cNvSpPr/>
          <p:nvPr/>
        </p:nvSpPr>
        <p:spPr>
          <a:xfrm>
            <a:off x="2863516" y="5390145"/>
            <a:ext cx="1616409" cy="2383403"/>
          </a:xfrm>
          <a:prstGeom prst="rect">
            <a:avLst/>
          </a:prstGeom>
          <a:solidFill>
            <a:srgbClr val="8B8B8B"/>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68" name="Google Shape;2268;p84"/>
          <p:cNvSpPr/>
          <p:nvPr/>
        </p:nvSpPr>
        <p:spPr>
          <a:xfrm>
            <a:off x="4479924" y="5547708"/>
            <a:ext cx="1828801" cy="2225841"/>
          </a:xfrm>
          <a:prstGeom prst="rect">
            <a:avLst/>
          </a:prstGeom>
          <a:solidFill>
            <a:schemeClr val="accent1"/>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69" name="Google Shape;2269;p84"/>
          <p:cNvSpPr txBox="1"/>
          <p:nvPr/>
        </p:nvSpPr>
        <p:spPr>
          <a:xfrm>
            <a:off x="781006" y="2358626"/>
            <a:ext cx="1943517"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lt2"/>
                </a:solidFill>
                <a:latin typeface="Gill Sans"/>
                <a:ea typeface="Gill Sans"/>
                <a:cs typeface="Gill Sans"/>
                <a:sym typeface="Gill Sans"/>
              </a:rPr>
              <a:t>The ratio of young to old people using technology is disproportional, especially at the management level</a:t>
            </a:r>
            <a:endParaRPr/>
          </a:p>
        </p:txBody>
      </p:sp>
      <p:sp>
        <p:nvSpPr>
          <p:cNvPr id="2270" name="Google Shape;2270;p84"/>
          <p:cNvSpPr txBox="1"/>
          <p:nvPr/>
        </p:nvSpPr>
        <p:spPr>
          <a:xfrm>
            <a:off x="723992" y="4480212"/>
            <a:ext cx="1972791"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accent3"/>
                </a:solidFill>
                <a:latin typeface="Gill Sans"/>
                <a:ea typeface="Gill Sans"/>
                <a:cs typeface="Gill Sans"/>
                <a:sym typeface="Gill Sans"/>
              </a:rPr>
              <a:t>Rise in the number of tech companies and more incorporation of technology by startups across all sectors</a:t>
            </a:r>
            <a:endParaRPr/>
          </a:p>
        </p:txBody>
      </p:sp>
      <p:sp>
        <p:nvSpPr>
          <p:cNvPr id="2271" name="Google Shape;2271;p84"/>
          <p:cNvSpPr txBox="1"/>
          <p:nvPr/>
        </p:nvSpPr>
        <p:spPr>
          <a:xfrm>
            <a:off x="2908212" y="2383494"/>
            <a:ext cx="1762761"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i="0" u="none" strike="noStrike">
                <a:solidFill>
                  <a:srgbClr val="000000"/>
                </a:solidFill>
                <a:latin typeface="Gill Sans"/>
                <a:ea typeface="Gill Sans"/>
                <a:cs typeface="Gill Sans"/>
                <a:sym typeface="Gill Sans"/>
              </a:rPr>
              <a:t>More capital being channeled towards funding startups</a:t>
            </a:r>
            <a:r>
              <a:rPr lang="en-US" sz="1400" b="1">
                <a:solidFill>
                  <a:schemeClr val="dk1"/>
                </a:solidFill>
                <a:latin typeface="Gill Sans"/>
                <a:ea typeface="Gill Sans"/>
                <a:cs typeface="Gill Sans"/>
                <a:sym typeface="Gill Sans"/>
              </a:rPr>
              <a:t> </a:t>
            </a:r>
            <a:endParaRPr/>
          </a:p>
        </p:txBody>
      </p:sp>
      <p:sp>
        <p:nvSpPr>
          <p:cNvPr id="2272" name="Google Shape;2272;p84"/>
          <p:cNvSpPr txBox="1"/>
          <p:nvPr/>
        </p:nvSpPr>
        <p:spPr>
          <a:xfrm>
            <a:off x="3002508" y="4253944"/>
            <a:ext cx="1345753"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i="0" u="none" strike="noStrike">
                <a:solidFill>
                  <a:schemeClr val="lt2"/>
                </a:solidFill>
                <a:latin typeface="Gill Sans"/>
                <a:ea typeface="Gill Sans"/>
                <a:cs typeface="Gill Sans"/>
                <a:sym typeface="Gill Sans"/>
              </a:rPr>
              <a:t>More VC and PE funds entering the country</a:t>
            </a:r>
            <a:r>
              <a:rPr lang="en-US" sz="1400" b="1">
                <a:solidFill>
                  <a:schemeClr val="lt2"/>
                </a:solidFill>
                <a:latin typeface="Gill Sans"/>
                <a:ea typeface="Gill Sans"/>
                <a:cs typeface="Gill Sans"/>
                <a:sym typeface="Gill Sans"/>
              </a:rPr>
              <a:t> </a:t>
            </a:r>
            <a:endParaRPr/>
          </a:p>
        </p:txBody>
      </p:sp>
      <p:sp>
        <p:nvSpPr>
          <p:cNvPr id="2273" name="Google Shape;2273;p84"/>
          <p:cNvSpPr txBox="1"/>
          <p:nvPr/>
        </p:nvSpPr>
        <p:spPr>
          <a:xfrm>
            <a:off x="664745" y="6692100"/>
            <a:ext cx="2083302"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i="0" u="none" strike="noStrike">
                <a:solidFill>
                  <a:schemeClr val="accent1"/>
                </a:solidFill>
                <a:latin typeface="Gill Sans"/>
                <a:ea typeface="Gill Sans"/>
                <a:cs typeface="Gill Sans"/>
                <a:sym typeface="Gill Sans"/>
              </a:rPr>
              <a:t>Few investors exclusively focusing on startups in need of &lt; USD 0.5m funding</a:t>
            </a:r>
            <a:r>
              <a:rPr lang="en-US" sz="1400" b="1">
                <a:solidFill>
                  <a:schemeClr val="accent1"/>
                </a:solidFill>
                <a:latin typeface="Gill Sans"/>
                <a:ea typeface="Gill Sans"/>
                <a:cs typeface="Gill Sans"/>
                <a:sym typeface="Gill Sans"/>
              </a:rPr>
              <a:t> </a:t>
            </a:r>
            <a:endParaRPr/>
          </a:p>
        </p:txBody>
      </p:sp>
      <p:sp>
        <p:nvSpPr>
          <p:cNvPr id="2274" name="Google Shape;2274;p84"/>
          <p:cNvSpPr txBox="1"/>
          <p:nvPr/>
        </p:nvSpPr>
        <p:spPr>
          <a:xfrm>
            <a:off x="2922629" y="6348959"/>
            <a:ext cx="1498180"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rgbClr val="222A35"/>
                </a:solidFill>
                <a:latin typeface="Gill Sans"/>
                <a:ea typeface="Gill Sans"/>
                <a:cs typeface="Gill Sans"/>
                <a:sym typeface="Gill Sans"/>
              </a:rPr>
              <a:t>More focus on local startups and women-led enterprises</a:t>
            </a:r>
            <a:endParaRPr/>
          </a:p>
        </p:txBody>
      </p:sp>
      <p:sp>
        <p:nvSpPr>
          <p:cNvPr id="2275" name="Google Shape;2275;p84"/>
          <p:cNvSpPr txBox="1"/>
          <p:nvPr/>
        </p:nvSpPr>
        <p:spPr>
          <a:xfrm>
            <a:off x="4539038" y="6423638"/>
            <a:ext cx="1710572"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i="0" u="none" strike="noStrike">
                <a:solidFill>
                  <a:schemeClr val="lt2"/>
                </a:solidFill>
                <a:latin typeface="Gill Sans"/>
                <a:ea typeface="Gill Sans"/>
                <a:cs typeface="Gill Sans"/>
                <a:sym typeface="Gill Sans"/>
              </a:rPr>
              <a:t>Maturity in the thinking and execution capacity of entrepreneurs</a:t>
            </a:r>
            <a:r>
              <a:rPr lang="en-US" sz="1400" b="1">
                <a:solidFill>
                  <a:schemeClr val="lt2"/>
                </a:solidFill>
                <a:latin typeface="Gill Sans"/>
                <a:ea typeface="Gill Sans"/>
                <a:cs typeface="Gill Sans"/>
                <a:sym typeface="Gill Sans"/>
              </a:rPr>
              <a:t> </a:t>
            </a:r>
            <a:endParaRPr/>
          </a:p>
        </p:txBody>
      </p:sp>
      <p:sp>
        <p:nvSpPr>
          <p:cNvPr id="2276" name="Google Shape;2276;p84"/>
          <p:cNvSpPr txBox="1"/>
          <p:nvPr/>
        </p:nvSpPr>
        <p:spPr>
          <a:xfrm>
            <a:off x="4707582" y="3669168"/>
            <a:ext cx="1470612"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dk1"/>
                </a:solidFill>
                <a:latin typeface="Gill Sans"/>
                <a:ea typeface="Gill Sans"/>
                <a:cs typeface="Gill Sans"/>
                <a:sym typeface="Gill Sans"/>
              </a:rPr>
              <a:t>An increase in the number of local entrants/ Kenyan founders</a:t>
            </a:r>
            <a:endParaRPr/>
          </a:p>
        </p:txBody>
      </p:sp>
      <p:sp>
        <p:nvSpPr>
          <p:cNvPr id="2277" name="Google Shape;2277;p84"/>
          <p:cNvSpPr txBox="1"/>
          <p:nvPr/>
        </p:nvSpPr>
        <p:spPr>
          <a:xfrm>
            <a:off x="4813679" y="2581121"/>
            <a:ext cx="1263315"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i="0" u="none" strike="noStrike">
                <a:solidFill>
                  <a:schemeClr val="lt2"/>
                </a:solidFill>
                <a:latin typeface="Gill Sans"/>
                <a:ea typeface="Gill Sans"/>
                <a:cs typeface="Gill Sans"/>
                <a:sym typeface="Gill Sans"/>
              </a:rPr>
              <a:t>Increased valuations</a:t>
            </a:r>
            <a:r>
              <a:rPr lang="en-US" sz="1400" b="1">
                <a:solidFill>
                  <a:schemeClr val="lt2"/>
                </a:solidFill>
                <a:latin typeface="Gill Sans"/>
                <a:ea typeface="Gill Sans"/>
                <a:cs typeface="Gill Sans"/>
                <a:sym typeface="Gill Sans"/>
              </a:rPr>
              <a:t> </a:t>
            </a:r>
            <a:endParaRPr/>
          </a:p>
        </p:txBody>
      </p:sp>
      <p:pic>
        <p:nvPicPr>
          <p:cNvPr id="2278" name="Google Shape;2278;p84" descr="Cloud Computing"/>
          <p:cNvPicPr preferRelativeResize="0"/>
          <p:nvPr/>
        </p:nvPicPr>
        <p:blipFill rotWithShape="1">
          <a:blip r:embed="rId3">
            <a:alphaModFix/>
          </a:blip>
          <a:srcRect/>
          <a:stretch/>
        </p:blipFill>
        <p:spPr>
          <a:xfrm>
            <a:off x="1477796" y="1813560"/>
            <a:ext cx="640080" cy="640080"/>
          </a:xfrm>
          <a:prstGeom prst="rect">
            <a:avLst/>
          </a:prstGeom>
          <a:noFill/>
          <a:ln>
            <a:noFill/>
          </a:ln>
        </p:spPr>
      </p:pic>
      <p:pic>
        <p:nvPicPr>
          <p:cNvPr id="2279" name="Google Shape;2279;p84" descr="Coins"/>
          <p:cNvPicPr preferRelativeResize="0"/>
          <p:nvPr/>
        </p:nvPicPr>
        <p:blipFill rotWithShape="1">
          <a:blip r:embed="rId4">
            <a:alphaModFix/>
          </a:blip>
          <a:srcRect/>
          <a:stretch/>
        </p:blipFill>
        <p:spPr>
          <a:xfrm>
            <a:off x="3480659" y="1813560"/>
            <a:ext cx="640080" cy="640080"/>
          </a:xfrm>
          <a:prstGeom prst="rect">
            <a:avLst/>
          </a:prstGeom>
          <a:noFill/>
          <a:ln>
            <a:noFill/>
          </a:ln>
        </p:spPr>
      </p:pic>
      <p:pic>
        <p:nvPicPr>
          <p:cNvPr id="2280" name="Google Shape;2280;p84" descr="Dollar"/>
          <p:cNvPicPr preferRelativeResize="0"/>
          <p:nvPr/>
        </p:nvPicPr>
        <p:blipFill rotWithShape="1">
          <a:blip r:embed="rId5">
            <a:alphaModFix/>
          </a:blip>
          <a:srcRect/>
          <a:stretch/>
        </p:blipFill>
        <p:spPr>
          <a:xfrm>
            <a:off x="5195393" y="1955681"/>
            <a:ext cx="548640" cy="548640"/>
          </a:xfrm>
          <a:prstGeom prst="rect">
            <a:avLst/>
          </a:prstGeom>
          <a:noFill/>
          <a:ln>
            <a:noFill/>
          </a:ln>
        </p:spPr>
      </p:pic>
      <p:pic>
        <p:nvPicPr>
          <p:cNvPr id="2281" name="Google Shape;2281;p84" descr="City"/>
          <p:cNvPicPr preferRelativeResize="0"/>
          <p:nvPr/>
        </p:nvPicPr>
        <p:blipFill rotWithShape="1">
          <a:blip r:embed="rId6">
            <a:alphaModFix/>
          </a:blip>
          <a:srcRect/>
          <a:stretch/>
        </p:blipFill>
        <p:spPr>
          <a:xfrm>
            <a:off x="1443353" y="3894840"/>
            <a:ext cx="640080" cy="640080"/>
          </a:xfrm>
          <a:prstGeom prst="rect">
            <a:avLst/>
          </a:prstGeom>
          <a:noFill/>
          <a:ln>
            <a:noFill/>
          </a:ln>
        </p:spPr>
      </p:pic>
      <p:pic>
        <p:nvPicPr>
          <p:cNvPr id="2282" name="Google Shape;2282;p84" descr="Office worker"/>
          <p:cNvPicPr preferRelativeResize="0"/>
          <p:nvPr/>
        </p:nvPicPr>
        <p:blipFill rotWithShape="1">
          <a:blip r:embed="rId7">
            <a:alphaModFix/>
          </a:blip>
          <a:srcRect/>
          <a:stretch/>
        </p:blipFill>
        <p:spPr>
          <a:xfrm>
            <a:off x="5150756" y="4903713"/>
            <a:ext cx="548640" cy="548640"/>
          </a:xfrm>
          <a:prstGeom prst="rect">
            <a:avLst/>
          </a:prstGeom>
          <a:noFill/>
          <a:ln>
            <a:noFill/>
          </a:ln>
        </p:spPr>
      </p:pic>
      <p:pic>
        <p:nvPicPr>
          <p:cNvPr id="2283" name="Google Shape;2283;p84" descr="Woman"/>
          <p:cNvPicPr preferRelativeResize="0"/>
          <p:nvPr/>
        </p:nvPicPr>
        <p:blipFill rotWithShape="1">
          <a:blip r:embed="rId8">
            <a:alphaModFix/>
          </a:blip>
          <a:srcRect/>
          <a:stretch/>
        </p:blipFill>
        <p:spPr>
          <a:xfrm>
            <a:off x="3349080" y="5610495"/>
            <a:ext cx="731520" cy="731520"/>
          </a:xfrm>
          <a:prstGeom prst="rect">
            <a:avLst/>
          </a:prstGeom>
          <a:noFill/>
          <a:ln>
            <a:noFill/>
          </a:ln>
        </p:spPr>
      </p:pic>
      <p:pic>
        <p:nvPicPr>
          <p:cNvPr id="2284" name="Google Shape;2284;p84" descr="Brain in head"/>
          <p:cNvPicPr preferRelativeResize="0"/>
          <p:nvPr/>
        </p:nvPicPr>
        <p:blipFill rotWithShape="1">
          <a:blip r:embed="rId9">
            <a:alphaModFix/>
          </a:blip>
          <a:srcRect/>
          <a:stretch/>
        </p:blipFill>
        <p:spPr>
          <a:xfrm>
            <a:off x="5095694" y="5668776"/>
            <a:ext cx="640080" cy="640080"/>
          </a:xfrm>
          <a:prstGeom prst="rect">
            <a:avLst/>
          </a:prstGeom>
          <a:noFill/>
          <a:ln>
            <a:noFill/>
          </a:ln>
        </p:spPr>
      </p:pic>
      <p:pic>
        <p:nvPicPr>
          <p:cNvPr id="2285" name="Google Shape;2285;p84" descr="Piggy Bank"/>
          <p:cNvPicPr preferRelativeResize="0"/>
          <p:nvPr/>
        </p:nvPicPr>
        <p:blipFill rotWithShape="1">
          <a:blip r:embed="rId10">
            <a:alphaModFix/>
          </a:blip>
          <a:srcRect/>
          <a:stretch/>
        </p:blipFill>
        <p:spPr>
          <a:xfrm>
            <a:off x="3408347" y="3429086"/>
            <a:ext cx="548640" cy="548640"/>
          </a:xfrm>
          <a:prstGeom prst="rect">
            <a:avLst/>
          </a:prstGeom>
          <a:noFill/>
          <a:ln>
            <a:noFill/>
          </a:ln>
        </p:spPr>
      </p:pic>
      <p:pic>
        <p:nvPicPr>
          <p:cNvPr id="2286" name="Google Shape;2286;p84" descr="Office worker"/>
          <p:cNvPicPr preferRelativeResize="0"/>
          <p:nvPr/>
        </p:nvPicPr>
        <p:blipFill rotWithShape="1">
          <a:blip r:embed="rId11">
            <a:alphaModFix/>
          </a:blip>
          <a:srcRect/>
          <a:stretch/>
        </p:blipFill>
        <p:spPr>
          <a:xfrm>
            <a:off x="1477796" y="5970190"/>
            <a:ext cx="640080" cy="640080"/>
          </a:xfrm>
          <a:prstGeom prst="rect">
            <a:avLst/>
          </a:prstGeom>
          <a:noFill/>
          <a:ln>
            <a:noFill/>
          </a:ln>
        </p:spPr>
      </p:pic>
      <p:pic>
        <p:nvPicPr>
          <p:cNvPr id="2287" name="Google Shape;2287;p84" descr="Coins"/>
          <p:cNvPicPr preferRelativeResize="0"/>
          <p:nvPr/>
        </p:nvPicPr>
        <p:blipFill rotWithShape="1">
          <a:blip r:embed="rId12">
            <a:alphaModFix/>
          </a:blip>
          <a:srcRect/>
          <a:stretch/>
        </p:blipFill>
        <p:spPr>
          <a:xfrm>
            <a:off x="1463808" y="6163759"/>
            <a:ext cx="274320" cy="274320"/>
          </a:xfrm>
          <a:prstGeom prst="rect">
            <a:avLst/>
          </a:prstGeom>
          <a:noFill/>
          <a:ln>
            <a:noFill/>
          </a:ln>
        </p:spPr>
      </p:pic>
      <p:cxnSp>
        <p:nvCxnSpPr>
          <p:cNvPr id="2288" name="Google Shape;2288;p84"/>
          <p:cNvCxnSpPr/>
          <p:nvPr/>
        </p:nvCxnSpPr>
        <p:spPr>
          <a:xfrm>
            <a:off x="549275" y="0"/>
            <a:ext cx="0" cy="1181100"/>
          </a:xfrm>
          <a:prstGeom prst="straightConnector1">
            <a:avLst/>
          </a:prstGeom>
          <a:noFill/>
          <a:ln w="9525" cap="flat" cmpd="sng">
            <a:solidFill>
              <a:schemeClr val="dk2"/>
            </a:solidFill>
            <a:prstDash val="solid"/>
            <a:round/>
            <a:headEnd type="none" w="sm" len="sm"/>
            <a:tailEnd type="none" w="sm" len="sm"/>
          </a:ln>
        </p:spPr>
      </p:cxnSp>
      <p:sp>
        <p:nvSpPr>
          <p:cNvPr id="2289" name="Google Shape;2289;p84"/>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8 | Investors</a:t>
            </a:r>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2293"/>
        <p:cNvGrpSpPr/>
        <p:nvPr/>
      </p:nvGrpSpPr>
      <p:grpSpPr>
        <a:xfrm>
          <a:off x="0" y="0"/>
          <a:ext cx="0" cy="0"/>
          <a:chOff x="0" y="0"/>
          <a:chExt cx="0" cy="0"/>
        </a:xfrm>
      </p:grpSpPr>
      <p:sp>
        <p:nvSpPr>
          <p:cNvPr id="2294" name="Google Shape;2294;p85"/>
          <p:cNvSpPr/>
          <p:nvPr/>
        </p:nvSpPr>
        <p:spPr>
          <a:xfrm>
            <a:off x="113808" y="8667603"/>
            <a:ext cx="301686"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1">
                <a:solidFill>
                  <a:schemeClr val="lt2"/>
                </a:solidFill>
                <a:latin typeface="Calibri"/>
                <a:ea typeface="Calibri"/>
                <a:cs typeface="Calibri"/>
                <a:sym typeface="Calibri"/>
              </a:rPr>
              <a:pPr marL="0" marR="0" lvl="0" indent="0" algn="l" rtl="0">
                <a:spcBef>
                  <a:spcPts val="0"/>
                </a:spcBef>
                <a:spcAft>
                  <a:spcPts val="0"/>
                </a:spcAft>
                <a:buNone/>
              </a:pPr>
              <a:t>83</a:t>
            </a:fld>
            <a:endParaRPr sz="1800" b="1">
              <a:solidFill>
                <a:schemeClr val="lt2"/>
              </a:solidFill>
              <a:latin typeface="Calibri"/>
              <a:ea typeface="Calibri"/>
              <a:cs typeface="Calibri"/>
              <a:sym typeface="Calibri"/>
            </a:endParaRPr>
          </a:p>
        </p:txBody>
      </p:sp>
      <p:sp>
        <p:nvSpPr>
          <p:cNvPr id="2295" name="Google Shape;2295;p85"/>
          <p:cNvSpPr/>
          <p:nvPr/>
        </p:nvSpPr>
        <p:spPr>
          <a:xfrm>
            <a:off x="1058674" y="755650"/>
            <a:ext cx="5250049" cy="70788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a:solidFill>
                  <a:schemeClr val="accent5"/>
                </a:solidFill>
                <a:latin typeface="Verdana"/>
                <a:ea typeface="Verdana"/>
                <a:cs typeface="Verdana"/>
                <a:sym typeface="Verdana"/>
              </a:rPr>
              <a:t>GAPS, CHALLENGES RECOMMENDATIONS, </a:t>
            </a:r>
            <a:endParaRPr sz="2000" b="1">
              <a:solidFill>
                <a:schemeClr val="accent5"/>
              </a:solidFill>
              <a:latin typeface="Verdana"/>
              <a:ea typeface="Verdana"/>
              <a:cs typeface="Verdana"/>
              <a:sym typeface="Verdana"/>
            </a:endParaRPr>
          </a:p>
        </p:txBody>
      </p:sp>
      <p:sp>
        <p:nvSpPr>
          <p:cNvPr id="2296" name="Google Shape;2296;p85"/>
          <p:cNvSpPr/>
          <p:nvPr/>
        </p:nvSpPr>
        <p:spPr>
          <a:xfrm>
            <a:off x="561081" y="1695119"/>
            <a:ext cx="2744785" cy="669278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97" name="Google Shape;2297;p85"/>
          <p:cNvSpPr/>
          <p:nvPr/>
        </p:nvSpPr>
        <p:spPr>
          <a:xfrm>
            <a:off x="3552136" y="1695119"/>
            <a:ext cx="2744787" cy="669278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298" name="Google Shape;2298;p85" descr="Action Icons &amp; Symbols"/>
          <p:cNvPicPr preferRelativeResize="0"/>
          <p:nvPr/>
        </p:nvPicPr>
        <p:blipFill rotWithShape="1">
          <a:blip r:embed="rId3">
            <a:alphaModFix/>
          </a:blip>
          <a:srcRect/>
          <a:stretch/>
        </p:blipFill>
        <p:spPr>
          <a:xfrm>
            <a:off x="5689618" y="1731426"/>
            <a:ext cx="498136" cy="498136"/>
          </a:xfrm>
          <a:prstGeom prst="rect">
            <a:avLst/>
          </a:prstGeom>
          <a:noFill/>
          <a:ln>
            <a:noFill/>
          </a:ln>
        </p:spPr>
      </p:pic>
      <p:pic>
        <p:nvPicPr>
          <p:cNvPr id="2299" name="Google Shape;2299;p85" descr="Running with obstacle over cliffs, courage in jump through gap between  hill, line icon. Run man. Movement and achievement. Business risk and  success concept. Athletics, sport. Vector illustration 6427634 Vector Art at"/>
          <p:cNvPicPr preferRelativeResize="0"/>
          <p:nvPr/>
        </p:nvPicPr>
        <p:blipFill rotWithShape="1">
          <a:blip r:embed="rId4">
            <a:alphaModFix/>
          </a:blip>
          <a:srcRect/>
          <a:stretch/>
        </p:blipFill>
        <p:spPr>
          <a:xfrm>
            <a:off x="549268" y="1670751"/>
            <a:ext cx="592236" cy="592236"/>
          </a:xfrm>
          <a:prstGeom prst="rect">
            <a:avLst/>
          </a:prstGeom>
          <a:noFill/>
          <a:ln>
            <a:noFill/>
          </a:ln>
          <a:effectLst>
            <a:outerShdw blurRad="127000" dist="88900" dir="6600000" sx="102000" sy="102000" algn="ctr" rotWithShape="0">
              <a:srgbClr val="000000">
                <a:alpha val="98823"/>
              </a:srgbClr>
            </a:outerShdw>
          </a:effectLst>
        </p:spPr>
      </p:pic>
      <p:sp>
        <p:nvSpPr>
          <p:cNvPr id="2300" name="Google Shape;2300;p85"/>
          <p:cNvSpPr txBox="1"/>
          <p:nvPr/>
        </p:nvSpPr>
        <p:spPr>
          <a:xfrm>
            <a:off x="919393" y="1792392"/>
            <a:ext cx="250960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lt2"/>
                </a:solidFill>
                <a:latin typeface="Calibri"/>
                <a:ea typeface="Calibri"/>
                <a:cs typeface="Calibri"/>
                <a:sym typeface="Calibri"/>
              </a:rPr>
              <a:t>GAPS AND CHALLENGES</a:t>
            </a:r>
            <a:endParaRPr/>
          </a:p>
        </p:txBody>
      </p:sp>
      <p:sp>
        <p:nvSpPr>
          <p:cNvPr id="2301" name="Google Shape;2301;p85"/>
          <p:cNvSpPr txBox="1"/>
          <p:nvPr/>
        </p:nvSpPr>
        <p:spPr>
          <a:xfrm>
            <a:off x="3540323" y="1777674"/>
            <a:ext cx="231298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lt2"/>
                </a:solidFill>
                <a:latin typeface="Calibri"/>
                <a:ea typeface="Calibri"/>
                <a:cs typeface="Calibri"/>
                <a:sym typeface="Calibri"/>
              </a:rPr>
              <a:t>RECOMMENDATIONS</a:t>
            </a:r>
            <a:endParaRPr/>
          </a:p>
        </p:txBody>
      </p:sp>
      <p:sp>
        <p:nvSpPr>
          <p:cNvPr id="2302" name="Google Shape;2302;p85"/>
          <p:cNvSpPr txBox="1"/>
          <p:nvPr/>
        </p:nvSpPr>
        <p:spPr>
          <a:xfrm>
            <a:off x="3575749" y="2338034"/>
            <a:ext cx="2721170" cy="5678478"/>
          </a:xfrm>
          <a:prstGeom prst="rect">
            <a:avLst/>
          </a:prstGeom>
          <a:noFill/>
          <a:ln>
            <a:noFill/>
          </a:ln>
        </p:spPr>
        <p:txBody>
          <a:bodyPr spcFirstLastPara="1" wrap="square" lIns="91425" tIns="45700" rIns="91425" bIns="45700" anchor="t" anchorCtr="0">
            <a:spAutoFit/>
          </a:bodyPr>
          <a:lstStyle/>
          <a:p>
            <a:pPr marL="171450" marR="0" lvl="0" indent="-17145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Upgrading both the legal and regulatory frameworks to reduce the political risk that investors must deal with through ongoing revision of these frameworks and active investor involvement in their creation. Additionally, in order to keep and grow the investments, investor grievance management should develop best practices for monitoring and resolving significant regulatory implementation issues</a:t>
            </a:r>
            <a:endParaRPr/>
          </a:p>
          <a:p>
            <a:pPr marL="0" marR="0" lvl="0" indent="0" algn="just" rtl="0">
              <a:spcBef>
                <a:spcPts val="0"/>
              </a:spcBef>
              <a:spcAft>
                <a:spcPts val="0"/>
              </a:spcAft>
              <a:buNone/>
            </a:pPr>
            <a:endParaRPr sz="1100">
              <a:solidFill>
                <a:schemeClr val="lt2"/>
              </a:solidFill>
              <a:latin typeface="Calibri"/>
              <a:ea typeface="Calibri"/>
              <a:cs typeface="Calibri"/>
              <a:sym typeface="Calibri"/>
            </a:endParaRPr>
          </a:p>
          <a:p>
            <a:pPr marL="171450" marR="0" lvl="0" indent="-17145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Developing an investment reform map and/or FDI strategy using analysis and a logical framework to capture the amount and nature of investments coming into the country as well as the necessary policy combinations to maximize their benefits</a:t>
            </a:r>
            <a:endParaRPr/>
          </a:p>
          <a:p>
            <a:pPr marL="0" marR="0" lvl="0" indent="0" algn="just" rtl="0">
              <a:spcBef>
                <a:spcPts val="0"/>
              </a:spcBef>
              <a:spcAft>
                <a:spcPts val="0"/>
              </a:spcAft>
              <a:buNone/>
            </a:pPr>
            <a:endParaRPr sz="1100">
              <a:solidFill>
                <a:schemeClr val="lt2"/>
              </a:solidFill>
              <a:latin typeface="Calibri"/>
              <a:ea typeface="Calibri"/>
              <a:cs typeface="Calibri"/>
              <a:sym typeface="Calibri"/>
            </a:endParaRPr>
          </a:p>
          <a:p>
            <a:pPr marL="171450" marR="0" lvl="0" indent="-17145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Enabling better collaboration between government and investors by introducing online participation  platforms where the government and investors can collaborate and share ideas of how  to better the ecosystem</a:t>
            </a:r>
            <a:endParaRPr/>
          </a:p>
          <a:p>
            <a:pPr marL="0" marR="0" lvl="0" indent="0" algn="just" rtl="0">
              <a:spcBef>
                <a:spcPts val="0"/>
              </a:spcBef>
              <a:spcAft>
                <a:spcPts val="0"/>
              </a:spcAft>
              <a:buNone/>
            </a:pPr>
            <a:endParaRPr sz="1100">
              <a:solidFill>
                <a:schemeClr val="lt2"/>
              </a:solidFill>
              <a:latin typeface="Calibri"/>
              <a:ea typeface="Calibri"/>
              <a:cs typeface="Calibri"/>
              <a:sym typeface="Calibri"/>
            </a:endParaRPr>
          </a:p>
          <a:p>
            <a:pPr marL="171450" marR="0" lvl="0" indent="-17145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Establishing an investors database outlining the type of investment each investor provides as well as which startups investors have invested in to encourage better collaboration between investors themselves</a:t>
            </a:r>
            <a:endParaRPr/>
          </a:p>
        </p:txBody>
      </p:sp>
      <p:sp>
        <p:nvSpPr>
          <p:cNvPr id="2303" name="Google Shape;2303;p85"/>
          <p:cNvSpPr txBox="1"/>
          <p:nvPr/>
        </p:nvSpPr>
        <p:spPr>
          <a:xfrm>
            <a:off x="584697" y="2342163"/>
            <a:ext cx="2732982" cy="6694140"/>
          </a:xfrm>
          <a:prstGeom prst="rect">
            <a:avLst/>
          </a:prstGeom>
          <a:noFill/>
          <a:ln>
            <a:noFill/>
          </a:ln>
        </p:spPr>
        <p:txBody>
          <a:bodyPr spcFirstLastPara="1" wrap="square" lIns="91425" tIns="45700" rIns="91425" bIns="45700" anchor="t" anchorCtr="0">
            <a:spAutoFit/>
          </a:bodyPr>
          <a:lstStyle/>
          <a:p>
            <a:pPr marL="171450" marR="0" lvl="0" indent="-17145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The major challenge facing startups in the Kenyan ecosystem is funding, as startups are unable to raise funds at the early to mid stages if sufficient growth has not been experienced leading to downrounds or the startup folding, leading to losses for investors</a:t>
            </a:r>
            <a:endParaRPr/>
          </a:p>
          <a:p>
            <a:pPr marL="171450" marR="0" lvl="0" indent="-10160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171450" marR="0" lvl="0" indent="-17145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Inadequate support for the startup ecosystem from the local and federal governments. The investor response demonstrates this, with 44% of investors believing that local and federal governments do not adequately support startups</a:t>
            </a:r>
            <a:endParaRPr/>
          </a:p>
          <a:p>
            <a:pPr marL="0" marR="0" lvl="0" indent="0" algn="just" rtl="0">
              <a:spcBef>
                <a:spcPts val="0"/>
              </a:spcBef>
              <a:spcAft>
                <a:spcPts val="0"/>
              </a:spcAft>
              <a:buNone/>
            </a:pPr>
            <a:endParaRPr sz="1100">
              <a:solidFill>
                <a:schemeClr val="lt2"/>
              </a:solidFill>
              <a:latin typeface="Calibri"/>
              <a:ea typeface="Calibri"/>
              <a:cs typeface="Calibri"/>
              <a:sym typeface="Calibri"/>
            </a:endParaRPr>
          </a:p>
          <a:p>
            <a:pPr marL="171450" marR="0" lvl="0" indent="-17145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Investors are not involved enough in the creation of policies that affect the startup ecosystem. The Startups Bill is not regarded as a remedy for the issues the ecosystem is currently experiencing</a:t>
            </a:r>
            <a:endParaRPr/>
          </a:p>
          <a:p>
            <a:pPr marL="171450" marR="0" lvl="0" indent="-10160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171450" marR="0" lvl="0" indent="-17145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There exists a sector mismatch when investor preferred sector is compared with startups main sectors. Survey data shows that although majority of startups are concentrated in the agriculture and education sector, majority of investors who aren’t sector agnostic prefer the healthcare sector to other sectors</a:t>
            </a:r>
            <a:endParaRPr/>
          </a:p>
          <a:p>
            <a:pPr marL="171450" marR="0" lvl="0" indent="-10160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a:p>
            <a:pPr marL="171450" marR="0" lvl="0" indent="-171450" algn="just" rtl="0">
              <a:spcBef>
                <a:spcPts val="0"/>
              </a:spcBef>
              <a:spcAft>
                <a:spcPts val="0"/>
              </a:spcAft>
              <a:buClr>
                <a:schemeClr val="lt2"/>
              </a:buClr>
              <a:buSzPts val="1100"/>
              <a:buFont typeface="Courier New"/>
              <a:buChar char="o"/>
            </a:pPr>
            <a:r>
              <a:rPr lang="en-US" sz="1100">
                <a:solidFill>
                  <a:schemeClr val="lt2"/>
                </a:solidFill>
                <a:latin typeface="Calibri"/>
                <a:ea typeface="Calibri"/>
                <a:cs typeface="Calibri"/>
                <a:sym typeface="Calibri"/>
              </a:rPr>
              <a:t>Given that the main support offered by investors to startups is funding, there is need to encourage investors offer other types of support to startups to ensure the startups don’t fail in terms of operation especially support in business development and corporate governance</a:t>
            </a:r>
            <a:endParaRPr/>
          </a:p>
          <a:p>
            <a:pPr marL="171450" marR="0" lvl="0" indent="-101600" algn="just" rtl="0">
              <a:spcBef>
                <a:spcPts val="0"/>
              </a:spcBef>
              <a:spcAft>
                <a:spcPts val="0"/>
              </a:spcAft>
              <a:buClr>
                <a:schemeClr val="dk1"/>
              </a:buClr>
              <a:buSzPts val="1100"/>
              <a:buFont typeface="Courier New"/>
              <a:buNone/>
            </a:pPr>
            <a:endParaRPr sz="1100">
              <a:solidFill>
                <a:schemeClr val="lt2"/>
              </a:solidFill>
              <a:latin typeface="Calibri"/>
              <a:ea typeface="Calibri"/>
              <a:cs typeface="Calibri"/>
              <a:sym typeface="Calibri"/>
            </a:endParaRPr>
          </a:p>
        </p:txBody>
      </p:sp>
      <p:sp>
        <p:nvSpPr>
          <p:cNvPr id="2304" name="Google Shape;2304;p85"/>
          <p:cNvSpPr/>
          <p:nvPr/>
        </p:nvSpPr>
        <p:spPr>
          <a:xfrm>
            <a:off x="6222748" y="8118063"/>
            <a:ext cx="74171" cy="1033031"/>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05" name="Google Shape;2305;p85"/>
          <p:cNvSpPr txBox="1"/>
          <p:nvPr/>
        </p:nvSpPr>
        <p:spPr>
          <a:xfrm>
            <a:off x="4646431" y="76200"/>
            <a:ext cx="1662294"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2"/>
                </a:solidFill>
                <a:latin typeface="Lucida Sans"/>
                <a:ea typeface="Lucida Sans"/>
                <a:cs typeface="Lucida Sans"/>
                <a:sym typeface="Lucida Sans"/>
              </a:rPr>
              <a:t>8 | Investors</a:t>
            </a:r>
            <a:endParaRPr/>
          </a:p>
        </p:txBody>
      </p:sp>
      <p:cxnSp>
        <p:nvCxnSpPr>
          <p:cNvPr id="2306" name="Google Shape;2306;p85"/>
          <p:cNvCxnSpPr/>
          <p:nvPr/>
        </p:nvCxnSpPr>
        <p:spPr>
          <a:xfrm>
            <a:off x="4625162" y="1056422"/>
            <a:ext cx="1683558" cy="0"/>
          </a:xfrm>
          <a:prstGeom prst="straightConnector1">
            <a:avLst/>
          </a:prstGeom>
          <a:noFill/>
          <a:ln w="9525" cap="flat" cmpd="sng">
            <a:solidFill>
              <a:srgbClr val="BE8E00"/>
            </a:solidFill>
            <a:prstDash val="solid"/>
            <a:round/>
            <a:headEnd type="none" w="sm" len="sm"/>
            <a:tailEnd type="none" w="sm" len="sm"/>
          </a:ln>
        </p:spPr>
      </p:cxnSp>
      <p:sp>
        <p:nvSpPr>
          <p:cNvPr id="2307" name="Google Shape;2307;p85"/>
          <p:cNvSpPr/>
          <p:nvPr/>
        </p:nvSpPr>
        <p:spPr>
          <a:xfrm>
            <a:off x="562419" y="755650"/>
            <a:ext cx="496255" cy="4265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8.2</a:t>
            </a:r>
            <a:endParaRPr/>
          </a:p>
        </p:txBody>
      </p:sp>
      <p:cxnSp>
        <p:nvCxnSpPr>
          <p:cNvPr id="2308" name="Google Shape;2308;p85"/>
          <p:cNvCxnSpPr/>
          <p:nvPr/>
        </p:nvCxnSpPr>
        <p:spPr>
          <a:xfrm flipH="1">
            <a:off x="553179" y="1149880"/>
            <a:ext cx="13140" cy="323159"/>
          </a:xfrm>
          <a:prstGeom prst="straightConnector1">
            <a:avLst/>
          </a:prstGeom>
          <a:noFill/>
          <a:ln w="9525" cap="flat" cmpd="sng">
            <a:solidFill>
              <a:srgbClr val="BE8E00"/>
            </a:solidFill>
            <a:prstDash val="solid"/>
            <a:round/>
            <a:headEnd type="none" w="sm" len="sm"/>
            <a:tailEnd type="none" w="sm" len="sm"/>
          </a:ln>
        </p:spPr>
      </p:cxn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312"/>
        <p:cNvGrpSpPr/>
        <p:nvPr/>
      </p:nvGrpSpPr>
      <p:grpSpPr>
        <a:xfrm>
          <a:off x="0" y="0"/>
          <a:ext cx="0" cy="0"/>
          <a:chOff x="0" y="0"/>
          <a:chExt cx="0" cy="0"/>
        </a:xfrm>
      </p:grpSpPr>
      <p:cxnSp>
        <p:nvCxnSpPr>
          <p:cNvPr id="2313" name="Google Shape;2313;p86"/>
          <p:cNvCxnSpPr/>
          <p:nvPr/>
        </p:nvCxnSpPr>
        <p:spPr>
          <a:xfrm rot="10800000">
            <a:off x="2171700" y="8610600"/>
            <a:ext cx="0" cy="17801"/>
          </a:xfrm>
          <a:prstGeom prst="straightConnector1">
            <a:avLst/>
          </a:prstGeom>
          <a:noFill/>
          <a:ln w="9525" cap="flat" cmpd="sng">
            <a:solidFill>
              <a:srgbClr val="BE8E00"/>
            </a:solidFill>
            <a:prstDash val="solid"/>
            <a:round/>
            <a:headEnd type="none" w="sm" len="sm"/>
            <a:tailEnd type="none" w="sm" len="sm"/>
          </a:ln>
        </p:spPr>
      </p:cxnSp>
      <p:sp>
        <p:nvSpPr>
          <p:cNvPr id="2314" name="Google Shape;2314;p86"/>
          <p:cNvSpPr/>
          <p:nvPr/>
        </p:nvSpPr>
        <p:spPr>
          <a:xfrm>
            <a:off x="4104281" y="0"/>
            <a:ext cx="2753719" cy="5847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15" name="Google Shape;2315;p86"/>
          <p:cNvSpPr/>
          <p:nvPr/>
        </p:nvSpPr>
        <p:spPr>
          <a:xfrm>
            <a:off x="0" y="8388350"/>
            <a:ext cx="2334126" cy="394703"/>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16" name="Google Shape;2316;p86"/>
          <p:cNvSpPr txBox="1"/>
          <p:nvPr/>
        </p:nvSpPr>
        <p:spPr>
          <a:xfrm>
            <a:off x="1355391" y="3524717"/>
            <a:ext cx="3433178"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00" b="1">
                <a:solidFill>
                  <a:schemeClr val="lt2"/>
                </a:solidFill>
                <a:latin typeface="Gill Sans"/>
                <a:ea typeface="Gill Sans"/>
                <a:cs typeface="Gill Sans"/>
                <a:sym typeface="Gill Sans"/>
              </a:rPr>
              <a:t>9</a:t>
            </a:r>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2320"/>
        <p:cNvGrpSpPr/>
        <p:nvPr/>
      </p:nvGrpSpPr>
      <p:grpSpPr>
        <a:xfrm>
          <a:off x="0" y="0"/>
          <a:ext cx="0" cy="0"/>
          <a:chOff x="0" y="0"/>
          <a:chExt cx="0" cy="0"/>
        </a:xfrm>
      </p:grpSpPr>
      <p:cxnSp>
        <p:nvCxnSpPr>
          <p:cNvPr id="2321" name="Google Shape;2321;p87"/>
          <p:cNvCxnSpPr/>
          <p:nvPr/>
        </p:nvCxnSpPr>
        <p:spPr>
          <a:xfrm rot="10800000">
            <a:off x="2171700" y="8610600"/>
            <a:ext cx="0" cy="17801"/>
          </a:xfrm>
          <a:prstGeom prst="straightConnector1">
            <a:avLst/>
          </a:prstGeom>
          <a:noFill/>
          <a:ln w="9525" cap="flat" cmpd="sng">
            <a:solidFill>
              <a:srgbClr val="BE8E00"/>
            </a:solidFill>
            <a:prstDash val="solid"/>
            <a:round/>
            <a:headEnd type="none" w="sm" len="sm"/>
            <a:tailEnd type="none" w="sm" len="sm"/>
          </a:ln>
        </p:spPr>
      </p:cxnSp>
      <p:sp>
        <p:nvSpPr>
          <p:cNvPr id="2322" name="Google Shape;2322;p87"/>
          <p:cNvSpPr txBox="1"/>
          <p:nvPr/>
        </p:nvSpPr>
        <p:spPr>
          <a:xfrm>
            <a:off x="549275" y="3235546"/>
            <a:ext cx="5759450" cy="381642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rgbClr val="252525"/>
                </a:solidFill>
                <a:latin typeface="Calibri"/>
                <a:ea typeface="Calibri"/>
                <a:cs typeface="Calibri"/>
                <a:sym typeface="Calibri"/>
              </a:rPr>
              <a:t>Despite Kenya being a third world country, it has made significant progress in ensuring the rise of an entrepreneurial culture. Progress is seen in the increasing and growing size of the startup sector in the country. From one main innovation hub in 2010 to over 1,000 startups today, the government has ensured that innovation remains high on its agenda. Through programs such as the Uwezo Fund, Youth Fund, and National Research Fund, as well as international partnerships, the government has continued to provide a soft landing for some of the startups in the country. The increasing amount of funding that Kenya attracts on the continent evidences the robust ecosystem present in the country.</a:t>
            </a:r>
            <a:endParaRPr/>
          </a:p>
          <a:p>
            <a:pPr marL="0" marR="0" lvl="0" indent="0" algn="just" rtl="0">
              <a:spcBef>
                <a:spcPts val="0"/>
              </a:spcBef>
              <a:spcAft>
                <a:spcPts val="0"/>
              </a:spcAft>
              <a:buNone/>
            </a:pPr>
            <a:endParaRPr sz="1100">
              <a:solidFill>
                <a:srgbClr val="252525"/>
              </a:solidFill>
              <a:latin typeface="Calibri"/>
              <a:ea typeface="Calibri"/>
              <a:cs typeface="Calibri"/>
              <a:sym typeface="Calibri"/>
            </a:endParaRPr>
          </a:p>
          <a:p>
            <a:pPr marL="0" marR="0" lvl="0" indent="0" algn="just" rtl="0">
              <a:spcBef>
                <a:spcPts val="0"/>
              </a:spcBef>
              <a:spcAft>
                <a:spcPts val="0"/>
              </a:spcAft>
              <a:buNone/>
            </a:pPr>
            <a:r>
              <a:rPr lang="en-US" sz="1100">
                <a:solidFill>
                  <a:srgbClr val="252525"/>
                </a:solidFill>
                <a:latin typeface="Calibri"/>
                <a:ea typeface="Calibri"/>
                <a:cs typeface="Calibri"/>
                <a:sym typeface="Calibri"/>
              </a:rPr>
              <a:t>To sustain this momentum, customized and targeted efforts addressing specific challenges identified in this study are necessary. Designing policies around regulatory frameworks should be among the government's top priorities. Policy changes are necessary so that the business environment in the country is improved. This should be done regardless of whether it is achieved through tax regime changes, local investor encouragement through tax incentives, or role mapping and harmonization of government agencies and bodies within the sector. Addressing the problem more specifically, early-stage funding for startups, would be pivotal in ensuring the country moves forward. The growth and development of this sector could hold the key to some of the government’s problems; unemployment and digitization. Sector members must play their roles in ensuring that this young, flourishing ecosystem is brought to maturity. Although the growth of the Kenyan startup market has been commendable in the last ten years, it is still crucial to put in more work to make the environment even better. Through recommendations provided by this research, it is possible to improve the environment.</a:t>
            </a:r>
            <a:endParaRPr/>
          </a:p>
        </p:txBody>
      </p:sp>
      <p:sp>
        <p:nvSpPr>
          <p:cNvPr id="2323" name="Google Shape;2323;p87"/>
          <p:cNvSpPr txBox="1"/>
          <p:nvPr/>
        </p:nvSpPr>
        <p:spPr>
          <a:xfrm>
            <a:off x="709697" y="2415097"/>
            <a:ext cx="3394584"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chemeClr val="accent5"/>
                </a:solidFill>
                <a:latin typeface="Arial Black"/>
                <a:ea typeface="Arial Black"/>
                <a:cs typeface="Arial Black"/>
                <a:sym typeface="Arial Black"/>
              </a:rPr>
              <a:t>CONCLUSION</a:t>
            </a:r>
            <a:endParaRPr/>
          </a:p>
        </p:txBody>
      </p:sp>
      <p:sp>
        <p:nvSpPr>
          <p:cNvPr id="2324" name="Google Shape;2324;p87"/>
          <p:cNvSpPr/>
          <p:nvPr/>
        </p:nvSpPr>
        <p:spPr>
          <a:xfrm>
            <a:off x="549275" y="0"/>
            <a:ext cx="160421" cy="2999872"/>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25" name="Google Shape;2325;p87"/>
          <p:cNvSpPr/>
          <p:nvPr/>
        </p:nvSpPr>
        <p:spPr>
          <a:xfrm>
            <a:off x="4104281" y="0"/>
            <a:ext cx="2753719" cy="5847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1"/>
          <p:cNvSpPr/>
          <p:nvPr/>
        </p:nvSpPr>
        <p:spPr>
          <a:xfrm>
            <a:off x="2374" y="763412"/>
            <a:ext cx="4933957" cy="917705"/>
          </a:xfrm>
          <a:custGeom>
            <a:avLst/>
            <a:gdLst/>
            <a:ahLst/>
            <a:cxnLst/>
            <a:rect l="l" t="t" r="r" b="b"/>
            <a:pathLst>
              <a:path w="2586677" h="1179560" extrusionOk="0">
                <a:moveTo>
                  <a:pt x="0" y="1179559"/>
                </a:moveTo>
                <a:lnTo>
                  <a:pt x="975" y="0"/>
                </a:lnTo>
                <a:lnTo>
                  <a:pt x="2242936" y="0"/>
                </a:lnTo>
                <a:lnTo>
                  <a:pt x="2586677" y="1179560"/>
                </a:lnTo>
                <a:lnTo>
                  <a:pt x="0" y="1179559"/>
                </a:lnTo>
                <a:close/>
              </a:path>
            </a:pathLst>
          </a:cu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247" name="Google Shape;247;p11"/>
          <p:cNvCxnSpPr/>
          <p:nvPr/>
        </p:nvCxnSpPr>
        <p:spPr>
          <a:xfrm rot="10800000">
            <a:off x="2171704" y="7665152"/>
            <a:ext cx="0" cy="17801"/>
          </a:xfrm>
          <a:prstGeom prst="straightConnector1">
            <a:avLst/>
          </a:prstGeom>
          <a:noFill/>
          <a:ln w="9525" cap="flat" cmpd="sng">
            <a:solidFill>
              <a:srgbClr val="BE8E00"/>
            </a:solidFill>
            <a:prstDash val="solid"/>
            <a:round/>
            <a:headEnd type="none" w="sm" len="sm"/>
            <a:tailEnd type="none" w="sm" len="sm"/>
          </a:ln>
        </p:spPr>
      </p:cxnSp>
      <p:sp>
        <p:nvSpPr>
          <p:cNvPr id="248" name="Google Shape;248;p11"/>
          <p:cNvSpPr txBox="1"/>
          <p:nvPr/>
        </p:nvSpPr>
        <p:spPr>
          <a:xfrm>
            <a:off x="549275" y="1024248"/>
            <a:ext cx="5041900"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lt2"/>
                </a:solidFill>
                <a:latin typeface="Verdana"/>
                <a:ea typeface="Verdana"/>
                <a:cs typeface="Verdana"/>
                <a:sym typeface="Verdana"/>
              </a:rPr>
              <a:t>Table of Contents</a:t>
            </a:r>
            <a:endParaRPr/>
          </a:p>
        </p:txBody>
      </p:sp>
      <p:sp>
        <p:nvSpPr>
          <p:cNvPr id="249" name="Google Shape;249;p11"/>
          <p:cNvSpPr txBox="1"/>
          <p:nvPr/>
        </p:nvSpPr>
        <p:spPr>
          <a:xfrm>
            <a:off x="657226" y="2136542"/>
            <a:ext cx="5651499"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Executive Summary  			</a:t>
            </a:r>
            <a:endParaRPr/>
          </a:p>
        </p:txBody>
      </p:sp>
      <p:sp>
        <p:nvSpPr>
          <p:cNvPr id="250" name="Google Shape;250;p11"/>
          <p:cNvSpPr txBox="1"/>
          <p:nvPr/>
        </p:nvSpPr>
        <p:spPr>
          <a:xfrm>
            <a:off x="657222" y="2509784"/>
            <a:ext cx="565150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Introduction</a:t>
            </a:r>
            <a:endParaRPr/>
          </a:p>
        </p:txBody>
      </p:sp>
      <p:sp>
        <p:nvSpPr>
          <p:cNvPr id="251" name="Google Shape;251;p11"/>
          <p:cNvSpPr txBox="1"/>
          <p:nvPr/>
        </p:nvSpPr>
        <p:spPr>
          <a:xfrm>
            <a:off x="657220" y="2913558"/>
            <a:ext cx="565150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Startups</a:t>
            </a:r>
            <a:endParaRPr/>
          </a:p>
        </p:txBody>
      </p:sp>
      <p:sp>
        <p:nvSpPr>
          <p:cNvPr id="252" name="Google Shape;252;p11"/>
          <p:cNvSpPr txBox="1"/>
          <p:nvPr/>
        </p:nvSpPr>
        <p:spPr>
          <a:xfrm>
            <a:off x="657220" y="3268254"/>
            <a:ext cx="565150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Micro Small and Medium Enterprises</a:t>
            </a:r>
            <a:endParaRPr/>
          </a:p>
        </p:txBody>
      </p:sp>
      <p:sp>
        <p:nvSpPr>
          <p:cNvPr id="253" name="Google Shape;253;p11"/>
          <p:cNvSpPr txBox="1"/>
          <p:nvPr/>
        </p:nvSpPr>
        <p:spPr>
          <a:xfrm>
            <a:off x="695319" y="3682133"/>
            <a:ext cx="561340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Hubs Accelerators and Incubators</a:t>
            </a:r>
            <a:endParaRPr/>
          </a:p>
        </p:txBody>
      </p:sp>
      <p:sp>
        <p:nvSpPr>
          <p:cNvPr id="254" name="Google Shape;254;p11"/>
          <p:cNvSpPr txBox="1"/>
          <p:nvPr/>
        </p:nvSpPr>
        <p:spPr>
          <a:xfrm>
            <a:off x="695318" y="4114939"/>
            <a:ext cx="5613407"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Academic Institutions</a:t>
            </a:r>
            <a:endParaRPr/>
          </a:p>
        </p:txBody>
      </p:sp>
      <p:sp>
        <p:nvSpPr>
          <p:cNvPr id="255" name="Google Shape;255;p11"/>
          <p:cNvSpPr txBox="1"/>
          <p:nvPr/>
        </p:nvSpPr>
        <p:spPr>
          <a:xfrm>
            <a:off x="695320" y="4536191"/>
            <a:ext cx="561340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2F2F2F"/>
                </a:solidFill>
                <a:latin typeface="Arial"/>
                <a:ea typeface="Arial"/>
                <a:cs typeface="Arial"/>
                <a:sym typeface="Arial"/>
              </a:rPr>
              <a:t>Government</a:t>
            </a:r>
            <a:endParaRPr/>
          </a:p>
        </p:txBody>
      </p:sp>
      <p:sp>
        <p:nvSpPr>
          <p:cNvPr id="256" name="Google Shape;256;p11"/>
          <p:cNvSpPr txBox="1"/>
          <p:nvPr/>
        </p:nvSpPr>
        <p:spPr>
          <a:xfrm>
            <a:off x="666744" y="4882697"/>
            <a:ext cx="564198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2F2F2F"/>
                </a:solidFill>
                <a:latin typeface="Arial"/>
                <a:ea typeface="Arial"/>
                <a:cs typeface="Arial"/>
                <a:sym typeface="Arial"/>
              </a:rPr>
              <a:t>Policies</a:t>
            </a:r>
            <a:endParaRPr/>
          </a:p>
        </p:txBody>
      </p:sp>
      <p:sp>
        <p:nvSpPr>
          <p:cNvPr id="257" name="Google Shape;257;p11"/>
          <p:cNvSpPr txBox="1"/>
          <p:nvPr/>
        </p:nvSpPr>
        <p:spPr>
          <a:xfrm>
            <a:off x="676270" y="5259364"/>
            <a:ext cx="563245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2F2F2F"/>
                </a:solidFill>
                <a:latin typeface="Arial"/>
                <a:ea typeface="Arial"/>
                <a:cs typeface="Arial"/>
                <a:sym typeface="Arial"/>
              </a:rPr>
              <a:t>Investors</a:t>
            </a:r>
            <a:endParaRPr/>
          </a:p>
        </p:txBody>
      </p:sp>
      <p:cxnSp>
        <p:nvCxnSpPr>
          <p:cNvPr id="258" name="Google Shape;258;p11"/>
          <p:cNvCxnSpPr/>
          <p:nvPr/>
        </p:nvCxnSpPr>
        <p:spPr>
          <a:xfrm>
            <a:off x="695319" y="2444276"/>
            <a:ext cx="5603878" cy="0"/>
          </a:xfrm>
          <a:prstGeom prst="straightConnector1">
            <a:avLst/>
          </a:prstGeom>
          <a:noFill/>
          <a:ln w="9525" cap="flat" cmpd="sng">
            <a:solidFill>
              <a:schemeClr val="dk2"/>
            </a:solidFill>
            <a:prstDash val="solid"/>
            <a:round/>
            <a:headEnd type="none" w="sm" len="sm"/>
            <a:tailEnd type="none" w="sm" len="sm"/>
          </a:ln>
        </p:spPr>
      </p:cxnSp>
      <p:cxnSp>
        <p:nvCxnSpPr>
          <p:cNvPr id="259" name="Google Shape;259;p11"/>
          <p:cNvCxnSpPr/>
          <p:nvPr/>
        </p:nvCxnSpPr>
        <p:spPr>
          <a:xfrm>
            <a:off x="695319" y="2798244"/>
            <a:ext cx="5613406" cy="0"/>
          </a:xfrm>
          <a:prstGeom prst="straightConnector1">
            <a:avLst/>
          </a:prstGeom>
          <a:noFill/>
          <a:ln w="9525" cap="flat" cmpd="sng">
            <a:solidFill>
              <a:schemeClr val="dk2"/>
            </a:solidFill>
            <a:prstDash val="solid"/>
            <a:round/>
            <a:headEnd type="none" w="sm" len="sm"/>
            <a:tailEnd type="none" w="sm" len="sm"/>
          </a:ln>
        </p:spPr>
      </p:cxnSp>
      <p:cxnSp>
        <p:nvCxnSpPr>
          <p:cNvPr id="260" name="Google Shape;260;p11"/>
          <p:cNvCxnSpPr/>
          <p:nvPr/>
        </p:nvCxnSpPr>
        <p:spPr>
          <a:xfrm>
            <a:off x="695319" y="3200490"/>
            <a:ext cx="5632453" cy="0"/>
          </a:xfrm>
          <a:prstGeom prst="straightConnector1">
            <a:avLst/>
          </a:prstGeom>
          <a:noFill/>
          <a:ln w="9525" cap="flat" cmpd="sng">
            <a:solidFill>
              <a:schemeClr val="dk2"/>
            </a:solidFill>
            <a:prstDash val="solid"/>
            <a:round/>
            <a:headEnd type="none" w="sm" len="sm"/>
            <a:tailEnd type="none" w="sm" len="sm"/>
          </a:ln>
        </p:spPr>
      </p:cxnSp>
      <p:cxnSp>
        <p:nvCxnSpPr>
          <p:cNvPr id="261" name="Google Shape;261;p11"/>
          <p:cNvCxnSpPr/>
          <p:nvPr/>
        </p:nvCxnSpPr>
        <p:spPr>
          <a:xfrm>
            <a:off x="695319" y="3568311"/>
            <a:ext cx="5603878" cy="0"/>
          </a:xfrm>
          <a:prstGeom prst="straightConnector1">
            <a:avLst/>
          </a:prstGeom>
          <a:noFill/>
          <a:ln w="9525" cap="flat" cmpd="sng">
            <a:solidFill>
              <a:schemeClr val="dk2"/>
            </a:solidFill>
            <a:prstDash val="solid"/>
            <a:round/>
            <a:headEnd type="none" w="sm" len="sm"/>
            <a:tailEnd type="none" w="sm" len="sm"/>
          </a:ln>
        </p:spPr>
      </p:cxnSp>
      <p:cxnSp>
        <p:nvCxnSpPr>
          <p:cNvPr id="262" name="Google Shape;262;p11"/>
          <p:cNvCxnSpPr/>
          <p:nvPr/>
        </p:nvCxnSpPr>
        <p:spPr>
          <a:xfrm>
            <a:off x="676269" y="4005125"/>
            <a:ext cx="5632456" cy="0"/>
          </a:xfrm>
          <a:prstGeom prst="straightConnector1">
            <a:avLst/>
          </a:prstGeom>
          <a:noFill/>
          <a:ln w="9525" cap="flat" cmpd="sng">
            <a:solidFill>
              <a:schemeClr val="dk2"/>
            </a:solidFill>
            <a:prstDash val="solid"/>
            <a:round/>
            <a:headEnd type="none" w="sm" len="sm"/>
            <a:tailEnd type="none" w="sm" len="sm"/>
          </a:ln>
        </p:spPr>
      </p:cxnSp>
      <p:cxnSp>
        <p:nvCxnSpPr>
          <p:cNvPr id="263" name="Google Shape;263;p11"/>
          <p:cNvCxnSpPr/>
          <p:nvPr/>
        </p:nvCxnSpPr>
        <p:spPr>
          <a:xfrm>
            <a:off x="676269" y="4411284"/>
            <a:ext cx="5632456" cy="0"/>
          </a:xfrm>
          <a:prstGeom prst="straightConnector1">
            <a:avLst/>
          </a:prstGeom>
          <a:noFill/>
          <a:ln w="9525" cap="flat" cmpd="sng">
            <a:solidFill>
              <a:schemeClr val="dk2"/>
            </a:solidFill>
            <a:prstDash val="solid"/>
            <a:round/>
            <a:headEnd type="none" w="sm" len="sm"/>
            <a:tailEnd type="none" w="sm" len="sm"/>
          </a:ln>
        </p:spPr>
      </p:cxnSp>
      <p:cxnSp>
        <p:nvCxnSpPr>
          <p:cNvPr id="264" name="Google Shape;264;p11"/>
          <p:cNvCxnSpPr/>
          <p:nvPr/>
        </p:nvCxnSpPr>
        <p:spPr>
          <a:xfrm>
            <a:off x="666744" y="4826478"/>
            <a:ext cx="5661028" cy="0"/>
          </a:xfrm>
          <a:prstGeom prst="straightConnector1">
            <a:avLst/>
          </a:prstGeom>
          <a:noFill/>
          <a:ln w="9525" cap="flat" cmpd="sng">
            <a:solidFill>
              <a:schemeClr val="dk2"/>
            </a:solidFill>
            <a:prstDash val="solid"/>
            <a:round/>
            <a:headEnd type="none" w="sm" len="sm"/>
            <a:tailEnd type="none" w="sm" len="sm"/>
          </a:ln>
        </p:spPr>
      </p:cxnSp>
      <p:cxnSp>
        <p:nvCxnSpPr>
          <p:cNvPr id="265" name="Google Shape;265;p11"/>
          <p:cNvCxnSpPr/>
          <p:nvPr/>
        </p:nvCxnSpPr>
        <p:spPr>
          <a:xfrm>
            <a:off x="666744" y="5190474"/>
            <a:ext cx="5661028" cy="0"/>
          </a:xfrm>
          <a:prstGeom prst="straightConnector1">
            <a:avLst/>
          </a:prstGeom>
          <a:noFill/>
          <a:ln w="9525" cap="flat" cmpd="sng">
            <a:solidFill>
              <a:schemeClr val="dk2"/>
            </a:solidFill>
            <a:prstDash val="solid"/>
            <a:round/>
            <a:headEnd type="none" w="sm" len="sm"/>
            <a:tailEnd type="none" w="sm" len="sm"/>
          </a:ln>
        </p:spPr>
      </p:cxnSp>
      <p:cxnSp>
        <p:nvCxnSpPr>
          <p:cNvPr id="266" name="Google Shape;266;p11"/>
          <p:cNvCxnSpPr/>
          <p:nvPr/>
        </p:nvCxnSpPr>
        <p:spPr>
          <a:xfrm>
            <a:off x="549275" y="0"/>
            <a:ext cx="0" cy="1181100"/>
          </a:xfrm>
          <a:prstGeom prst="straightConnector1">
            <a:avLst/>
          </a:prstGeom>
          <a:noFill/>
          <a:ln w="9525" cap="flat" cmpd="sng">
            <a:solidFill>
              <a:schemeClr val="dk2"/>
            </a:solidFill>
            <a:prstDash val="solid"/>
            <a:round/>
            <a:headEnd type="none" w="sm" len="sm"/>
            <a:tailEnd type="none" w="sm" len="sm"/>
          </a:ln>
        </p:spPr>
      </p:cxnSp>
      <p:cxnSp>
        <p:nvCxnSpPr>
          <p:cNvPr id="267" name="Google Shape;267;p11"/>
          <p:cNvCxnSpPr/>
          <p:nvPr/>
        </p:nvCxnSpPr>
        <p:spPr>
          <a:xfrm>
            <a:off x="666744" y="5541226"/>
            <a:ext cx="5661028" cy="0"/>
          </a:xfrm>
          <a:prstGeom prst="straightConnector1">
            <a:avLst/>
          </a:prstGeom>
          <a:noFill/>
          <a:ln w="9525" cap="flat" cmpd="sng">
            <a:solidFill>
              <a:schemeClr val="dk2"/>
            </a:solidFill>
            <a:prstDash val="solid"/>
            <a:round/>
            <a:headEnd type="none" w="sm" len="sm"/>
            <a:tailEnd type="none" w="sm" len="sm"/>
          </a:ln>
        </p:spPr>
      </p:cxnSp>
      <p:sp>
        <p:nvSpPr>
          <p:cNvPr id="268" name="Google Shape;268;p11"/>
          <p:cNvSpPr/>
          <p:nvPr/>
        </p:nvSpPr>
        <p:spPr>
          <a:xfrm>
            <a:off x="4189228" y="0"/>
            <a:ext cx="2668771" cy="636637"/>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9" name="Google Shape;269;p11"/>
          <p:cNvSpPr txBox="1"/>
          <p:nvPr/>
        </p:nvSpPr>
        <p:spPr>
          <a:xfrm>
            <a:off x="4186989" y="180899"/>
            <a:ext cx="2121736" cy="2308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b="1">
                <a:solidFill>
                  <a:schemeClr val="accent2"/>
                </a:solidFill>
                <a:latin typeface="Verdana"/>
                <a:ea typeface="Verdana"/>
                <a:cs typeface="Verdana"/>
                <a:sym typeface="Verdana"/>
              </a:rPr>
              <a:t>Table of Contents</a:t>
            </a:r>
            <a:endParaRPr/>
          </a:p>
        </p:txBody>
      </p:sp>
      <p:sp>
        <p:nvSpPr>
          <p:cNvPr id="270" name="Google Shape;270;p11"/>
          <p:cNvSpPr/>
          <p:nvPr/>
        </p:nvSpPr>
        <p:spPr>
          <a:xfrm>
            <a:off x="0" y="8388350"/>
            <a:ext cx="2394284" cy="755648"/>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1_Office Theme">
  <a:themeElements>
    <a:clrScheme name="Custom 1">
      <a:dk1>
        <a:srgbClr val="3F3F3F"/>
      </a:dk1>
      <a:lt1>
        <a:srgbClr val="F2F2F2"/>
      </a:lt1>
      <a:dk2>
        <a:srgbClr val="44546A"/>
      </a:dk2>
      <a:lt2>
        <a:srgbClr val="FFFFFF"/>
      </a:lt2>
      <a:accent1>
        <a:srgbClr val="BF9000"/>
      </a:accent1>
      <a:accent2>
        <a:srgbClr val="7F7F7F"/>
      </a:accent2>
      <a:accent3>
        <a:srgbClr val="F2F2F2"/>
      </a:accent3>
      <a:accent4>
        <a:srgbClr val="595959"/>
      </a:accent4>
      <a:accent5>
        <a:srgbClr val="323F4F"/>
      </a:accent5>
      <a:accent6>
        <a:srgbClr val="7F7F7F"/>
      </a:accent6>
      <a:hlink>
        <a:srgbClr val="D8D8D8"/>
      </a:hlink>
      <a:folHlink>
        <a:srgbClr val="FFC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20101</Words>
  <PresentationFormat>On-screen Show (4:3)</PresentationFormat>
  <Paragraphs>1677</Paragraphs>
  <Slides>85</Slides>
  <Notes>85</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85</vt:i4>
      </vt:variant>
    </vt:vector>
  </HeadingPairs>
  <TitlesOfParts>
    <vt:vector size="98" baseType="lpstr">
      <vt:lpstr>Arial</vt:lpstr>
      <vt:lpstr>Calibri</vt:lpstr>
      <vt:lpstr>Gill Sans</vt:lpstr>
      <vt:lpstr>Verdana</vt:lpstr>
      <vt:lpstr>Libre Baskerville</vt:lpstr>
      <vt:lpstr>Arial Black</vt:lpstr>
      <vt:lpstr>Raleway</vt:lpstr>
      <vt:lpstr>Lucida Sans</vt:lpstr>
      <vt:lpstr>Courier New</vt:lpstr>
      <vt:lpstr>Tahoma</vt:lpstr>
      <vt:lpstr>Century Gothic</vt:lpstr>
      <vt:lpstr>Helvetica Neue</vt:lpstr>
      <vt:lpstr>1_Office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Salima</dc:creator>
  <cp:lastModifiedBy>Salima</cp:lastModifiedBy>
  <cp:revision>1</cp:revision>
  <dcterms:modified xsi:type="dcterms:W3CDTF">2022-09-15T12:01:00Z</dcterms:modified>
</cp:coreProperties>
</file>